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12" r:id="rId2"/>
    <p:sldId id="338" r:id="rId3"/>
    <p:sldId id="339" r:id="rId4"/>
    <p:sldId id="308" r:id="rId5"/>
    <p:sldId id="310" r:id="rId6"/>
    <p:sldId id="258" r:id="rId7"/>
    <p:sldId id="354" r:id="rId8"/>
    <p:sldId id="341" r:id="rId9"/>
    <p:sldId id="342" r:id="rId10"/>
    <p:sldId id="343" r:id="rId11"/>
    <p:sldId id="344" r:id="rId12"/>
    <p:sldId id="345" r:id="rId13"/>
    <p:sldId id="346" r:id="rId14"/>
    <p:sldId id="355" r:id="rId15"/>
    <p:sldId id="356" r:id="rId16"/>
    <p:sldId id="348" r:id="rId17"/>
    <p:sldId id="347" r:id="rId18"/>
    <p:sldId id="349" r:id="rId19"/>
    <p:sldId id="351" r:id="rId20"/>
    <p:sldId id="350" r:id="rId21"/>
    <p:sldId id="352" r:id="rId22"/>
    <p:sldId id="359" r:id="rId23"/>
    <p:sldId id="361" r:id="rId24"/>
    <p:sldId id="353" r:id="rId25"/>
    <p:sldId id="360" r:id="rId26"/>
    <p:sldId id="34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36" userDrawn="1">
          <p15:clr>
            <a:srgbClr val="A4A3A4"/>
          </p15:clr>
        </p15:guide>
        <p15:guide id="2" pos="336" userDrawn="1">
          <p15:clr>
            <a:srgbClr val="A4A3A4"/>
          </p15:clr>
        </p15:guide>
        <p15:guide id="3" orient="horz" pos="1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s Averill" initials="CA" lastIdx="3" clrIdx="0">
    <p:extLst/>
  </p:cmAuthor>
  <p:cmAuthor id="2" name="Chandramoulee L U" initials="CU" lastIdx="1" clrIdx="1"/>
  <p:cmAuthor id="3" name="Lauren Gagliardi" initials="LG" lastIdx="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709"/>
    <a:srgbClr val="A95807"/>
    <a:srgbClr val="392901"/>
    <a:srgbClr val="3D2C01"/>
    <a:srgbClr val="B16715"/>
    <a:srgbClr val="FDC130"/>
    <a:srgbClr val="FCB502"/>
    <a:srgbClr val="936A03"/>
    <a:srgbClr val="7F6E46"/>
    <a:srgbClr val="192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086" autoAdjust="0"/>
    <p:restoredTop sz="48649" autoAdjust="0"/>
  </p:normalViewPr>
  <p:slideViewPr>
    <p:cSldViewPr snapToGrid="0">
      <p:cViewPr varScale="1">
        <p:scale>
          <a:sx n="55" d="100"/>
          <a:sy n="55" d="100"/>
        </p:scale>
        <p:origin x="966" y="78"/>
      </p:cViewPr>
      <p:guideLst>
        <p:guide orient="horz" pos="3336"/>
        <p:guide pos="336"/>
        <p:guide orient="horz" pos="168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6" d="100"/>
          <a:sy n="76" d="100"/>
        </p:scale>
        <p:origin x="19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Symantec Sans" panose="02000503080000020004"/>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5F97F5-0E0E-4E14-8D26-B437A313275B}" type="datetimeFigureOut">
              <a:rPr lang="en-US" smtClean="0">
                <a:latin typeface="Symantec Sans" panose="02000503080000020004"/>
              </a:rPr>
              <a:t>10/24/2017</a:t>
            </a:fld>
            <a:endParaRPr lang="en-US" dirty="0">
              <a:latin typeface="Symantec Sans" panose="02000503080000020004"/>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Symantec Sans" panose="02000503080000020004"/>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964E49-8310-4B8D-910D-71EE35BFE056}" type="slidenum">
              <a:rPr lang="en-US" smtClean="0">
                <a:latin typeface="Symantec Sans" panose="02000503080000020004"/>
              </a:rPr>
              <a:t>‹#›</a:t>
            </a:fld>
            <a:endParaRPr lang="en-US" dirty="0">
              <a:latin typeface="Symantec Sans" panose="02000503080000020004"/>
            </a:endParaRPr>
          </a:p>
        </p:txBody>
      </p:sp>
    </p:spTree>
    <p:extLst>
      <p:ext uri="{BB962C8B-B14F-4D97-AF65-F5344CB8AC3E}">
        <p14:creationId xmlns:p14="http://schemas.microsoft.com/office/powerpoint/2010/main" val="2766087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ymantec Sans" panose="02000503080000020004"/>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ymantec Sans" panose="02000503080000020004"/>
              </a:defRPr>
            </a:lvl1pPr>
          </a:lstStyle>
          <a:p>
            <a:fld id="{30A50890-5BEE-463A-AC1C-AA014D9771AA}" type="datetimeFigureOut">
              <a:rPr lang="en-US" smtClean="0"/>
              <a:pPr/>
              <a:t>10/24/2017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ymantec Sans" panose="02000503080000020004"/>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ymantec Sans" panose="02000503080000020004"/>
              </a:defRPr>
            </a:lvl1pPr>
          </a:lstStyle>
          <a:p>
            <a:fld id="{FAC02F30-A820-4C44-9475-11A7CFD9B01C}" type="slidenum">
              <a:rPr lang="en-US" smtClean="0"/>
              <a:pPr/>
              <a:t>‹#›</a:t>
            </a:fld>
            <a:endParaRPr lang="en-US" dirty="0"/>
          </a:p>
        </p:txBody>
      </p:sp>
    </p:spTree>
    <p:extLst>
      <p:ext uri="{BB962C8B-B14F-4D97-AF65-F5344CB8AC3E}">
        <p14:creationId xmlns:p14="http://schemas.microsoft.com/office/powerpoint/2010/main" val="120501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ymantec Sans" panose="02000503080000020004"/>
        <a:ea typeface="+mn-ea"/>
        <a:cs typeface="+mn-cs"/>
      </a:defRPr>
    </a:lvl1pPr>
    <a:lvl2pPr marL="457200" algn="l" defTabSz="914400" rtl="0" eaLnBrk="1" latinLnBrk="0" hangingPunct="1">
      <a:defRPr sz="1200" kern="1200">
        <a:solidFill>
          <a:schemeClr val="tx1"/>
        </a:solidFill>
        <a:latin typeface="Symantec Sans" panose="02000503080000020004"/>
        <a:ea typeface="+mn-ea"/>
        <a:cs typeface="+mn-cs"/>
      </a:defRPr>
    </a:lvl2pPr>
    <a:lvl3pPr marL="914400" algn="l" defTabSz="914400" rtl="0" eaLnBrk="1" latinLnBrk="0" hangingPunct="1">
      <a:defRPr sz="1200" kern="1200">
        <a:solidFill>
          <a:schemeClr val="tx1"/>
        </a:solidFill>
        <a:latin typeface="Symantec Sans" panose="02000503080000020004"/>
        <a:ea typeface="+mn-ea"/>
        <a:cs typeface="+mn-cs"/>
      </a:defRPr>
    </a:lvl3pPr>
    <a:lvl4pPr marL="1371600" algn="l" defTabSz="914400" rtl="0" eaLnBrk="1" latinLnBrk="0" hangingPunct="1">
      <a:defRPr sz="1200" kern="1200">
        <a:solidFill>
          <a:schemeClr val="tx1"/>
        </a:solidFill>
        <a:latin typeface="Symantec Sans" panose="02000503080000020004"/>
        <a:ea typeface="+mn-ea"/>
        <a:cs typeface="+mn-cs"/>
      </a:defRPr>
    </a:lvl4pPr>
    <a:lvl5pPr marL="1828800" algn="l" defTabSz="914400" rtl="0" eaLnBrk="1" latinLnBrk="0" hangingPunct="1">
      <a:defRPr sz="1200" kern="1200">
        <a:solidFill>
          <a:schemeClr val="tx1"/>
        </a:solidFill>
        <a:latin typeface="Symantec Sans" panose="02000503080000020004"/>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hrc-assets.s3-website-us-east-1.amazonaws.com/files/assets/resources/Cost_of_the_Closet_May2014.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indiatoday.intoday.in/story/the-game-changers-sofia-ashraf-sriram-ayer-shravan-krishnan-arun-krishnamurthy/1/743953.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indiatoday.intoday.in/story/the-game-changers-sofia-ashraf-sriram-ayer-shravan-krishnan-arun-krishnamurthy/1/743953.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 / 2 minute]</a:t>
            </a:r>
          </a:p>
          <a:p>
            <a:endParaRPr lang="en-US" dirty="0"/>
          </a:p>
          <a:p>
            <a:r>
              <a:rPr lang="en-US" b="1" dirty="0"/>
              <a:t>Thank</a:t>
            </a:r>
            <a:r>
              <a:rPr lang="en-US" b="1" baseline="0" dirty="0"/>
              <a:t> you all for coming. </a:t>
            </a:r>
          </a:p>
          <a:p>
            <a:pPr marL="628650" lvl="1" indent="-171450">
              <a:buFont typeface="Arial" panose="020B0604020202020204" pitchFamily="34" charset="0"/>
              <a:buChar char="•"/>
            </a:pPr>
            <a:r>
              <a:rPr lang="en-US" baseline="0" dirty="0"/>
              <a:t>As the title here shows we’re going to be talking about running an ERG with minimal budget through leveraging global partnerships. </a:t>
            </a:r>
            <a:endParaRPr lang="en-US" dirty="0"/>
          </a:p>
          <a:p>
            <a:endParaRPr lang="en-US" dirty="0"/>
          </a:p>
          <a:p>
            <a:r>
              <a:rPr lang="en-US" b="1" dirty="0"/>
              <a:t>Logistics: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This is a dialogue – we will be asking you questions – we encourage you to participate</a:t>
            </a:r>
          </a:p>
          <a:p>
            <a:pPr marL="1085850" lvl="2" indent="-171450">
              <a:buFont typeface="Arial"/>
              <a:buChar char="•"/>
            </a:pPr>
            <a:r>
              <a:rPr lang="en-US" dirty="0" smtClean="0"/>
              <a:t>Feel </a:t>
            </a:r>
            <a:r>
              <a:rPr lang="en-US" dirty="0"/>
              <a:t>free to raise your hand </a:t>
            </a:r>
            <a:r>
              <a:rPr lang="en-US" dirty="0" smtClean="0"/>
              <a:t>to ask </a:t>
            </a:r>
            <a:r>
              <a:rPr lang="en-US" dirty="0"/>
              <a:t>questions or use the Q&amp;A app </a:t>
            </a:r>
          </a:p>
          <a:p>
            <a:pPr marL="1085850" lvl="2" indent="-171450">
              <a:buFont typeface="Arial"/>
              <a:buChar char="•"/>
            </a:pPr>
            <a:r>
              <a:rPr lang="en-US" dirty="0" smtClean="0"/>
              <a:t>If </a:t>
            </a:r>
            <a:r>
              <a:rPr lang="en-US" dirty="0"/>
              <a:t>you see a </a:t>
            </a:r>
            <a:r>
              <a:rPr lang="en-US" dirty="0" smtClean="0"/>
              <a:t>yellow "*" </a:t>
            </a:r>
            <a:r>
              <a:rPr lang="en-US" dirty="0"/>
              <a:t>in the top-left of </a:t>
            </a:r>
            <a:r>
              <a:rPr lang="en-US" dirty="0" smtClean="0"/>
              <a:t>corner of a slide that means we’ll be asking you a question soon if you wanted to get your app out and ready.</a:t>
            </a:r>
            <a:endParaRPr lang="en-US" baseline="0" dirty="0" smtClean="0"/>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We also very much</a:t>
            </a:r>
            <a:r>
              <a:rPr lang="en-US" baseline="0" dirty="0" smtClean="0"/>
              <a:t> e</a:t>
            </a:r>
            <a:r>
              <a:rPr lang="en-US" dirty="0" smtClean="0"/>
              <a:t>ncourage questions as we go</a:t>
            </a:r>
            <a:endParaRPr lang="en-US" dirty="0"/>
          </a:p>
          <a:p>
            <a:pPr marL="628650" lvl="1" indent="-171450">
              <a:buFont typeface="Arial"/>
              <a:buChar char="•"/>
            </a:pPr>
            <a:r>
              <a:rPr lang="en-US" dirty="0" smtClean="0"/>
              <a:t>Handouts</a:t>
            </a:r>
            <a:endParaRPr lang="en-US" dirty="0"/>
          </a:p>
          <a:p>
            <a:pPr marL="1085850" lvl="2" indent="-171450">
              <a:buFont typeface="Arial"/>
              <a:buChar char="•"/>
            </a:pPr>
            <a:r>
              <a:rPr lang="en-US" dirty="0"/>
              <a:t>Some printed available</a:t>
            </a:r>
          </a:p>
          <a:p>
            <a:pPr marL="1085850" lvl="2" indent="-171450">
              <a:buFont typeface="Arial"/>
              <a:buChar char="•"/>
            </a:pPr>
            <a:r>
              <a:rPr lang="en-US" dirty="0"/>
              <a:t>Digital copy upon request (details </a:t>
            </a:r>
            <a:r>
              <a:rPr lang="en-US" dirty="0" smtClean="0"/>
              <a:t>given </a:t>
            </a:r>
            <a:r>
              <a:rPr lang="en-US" dirty="0"/>
              <a:t>at end of presentation)</a:t>
            </a:r>
          </a:p>
          <a:p>
            <a:endParaRPr lang="en-US" dirty="0"/>
          </a:p>
          <a:p>
            <a:r>
              <a:rPr lang="en-US" b="1" dirty="0"/>
              <a:t>Why this particular topic?</a:t>
            </a:r>
          </a:p>
          <a:p>
            <a:pPr marL="628650" lvl="1" indent="-171450">
              <a:buFont typeface="Arial" panose="020B0604020202020204" pitchFamily="34" charset="0"/>
              <a:buChar char="•"/>
            </a:pPr>
            <a:r>
              <a:rPr lang="en-US" dirty="0"/>
              <a:t>Because</a:t>
            </a:r>
            <a:r>
              <a:rPr lang="en-US" baseline="0" dirty="0"/>
              <a:t> s</a:t>
            </a:r>
            <a:r>
              <a:rPr lang="en-US" dirty="0"/>
              <a:t>hifting business objectives and political climates can greatly impact the</a:t>
            </a:r>
            <a:r>
              <a:rPr lang="en-US" baseline="0" dirty="0"/>
              <a:t> amount of budget ERGs are granted or the time that individuals are allowed to work on ERG initiatives. </a:t>
            </a:r>
            <a:endParaRPr lang="en-US" dirty="0"/>
          </a:p>
          <a:p>
            <a:pPr marL="628650" lvl="1" indent="-171450">
              <a:buFont typeface="Arial" panose="020B0604020202020204" pitchFamily="34" charset="0"/>
              <a:buChar char="•"/>
            </a:pPr>
            <a:r>
              <a:rPr lang="en-US" dirty="0"/>
              <a:t>Something that PRIDE,</a:t>
            </a:r>
            <a:r>
              <a:rPr lang="en-US" baseline="0" dirty="0"/>
              <a:t> Symantec’s LGBT ERG, has</a:t>
            </a:r>
            <a:r>
              <a:rPr lang="en-US" dirty="0"/>
              <a:t> been successful with</a:t>
            </a:r>
            <a:r>
              <a:rPr lang="en-US" baseline="0" dirty="0"/>
              <a:t> is finding ways around the barriers of time &amp; money to still do good work</a:t>
            </a:r>
          </a:p>
          <a:p>
            <a:pPr marL="628650" lvl="1" indent="-171450">
              <a:buFont typeface="Arial" panose="020B0604020202020204" pitchFamily="34" charset="0"/>
              <a:buChar char="•"/>
            </a:pPr>
            <a:r>
              <a:rPr lang="en-US" baseline="0" dirty="0"/>
              <a:t>No matter your company size, how mature your ERGs are, or how much money you are allotted to run them, in this presentation we will provide you with tips and strategies for how to positively impact employees and internal corporate culture with minimal resources. </a:t>
            </a:r>
          </a:p>
        </p:txBody>
      </p:sp>
      <p:sp>
        <p:nvSpPr>
          <p:cNvPr id="4" name="Slide Number Placeholder 3"/>
          <p:cNvSpPr>
            <a:spLocks noGrp="1"/>
          </p:cNvSpPr>
          <p:nvPr>
            <p:ph type="sldNum" sz="quarter" idx="10"/>
          </p:nvPr>
        </p:nvSpPr>
        <p:spPr/>
        <p:txBody>
          <a:bodyPr/>
          <a:lstStyle/>
          <a:p>
            <a:fld id="{FAC02F30-A820-4C44-9475-11A7CFD9B01C}" type="slidenum">
              <a:rPr lang="en-US" smtClean="0"/>
              <a:pPr/>
              <a:t>1</a:t>
            </a:fld>
            <a:endParaRPr lang="en-US" dirty="0"/>
          </a:p>
        </p:txBody>
      </p:sp>
    </p:spTree>
    <p:extLst>
      <p:ext uri="{BB962C8B-B14F-4D97-AF65-F5344CB8AC3E}">
        <p14:creationId xmlns:p14="http://schemas.microsoft.com/office/powerpoint/2010/main" val="3047202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t>
            </a:r>
            <a:r>
              <a:rPr lang="en-US" b="0" dirty="0" err="1"/>
              <a:t>Moulee</a:t>
            </a:r>
            <a:r>
              <a:rPr lang="en-US" b="0" dirty="0"/>
              <a:t> / 3-5]</a:t>
            </a:r>
          </a:p>
          <a:p>
            <a:endParaRPr lang="en-US" b="1" dirty="0"/>
          </a:p>
          <a:p>
            <a:r>
              <a:rPr lang="en-US" b="1" dirty="0"/>
              <a:t>Each region has</a:t>
            </a:r>
            <a:r>
              <a:rPr lang="en-US" b="1" baseline="0" dirty="0"/>
              <a:t> different funding requirements</a:t>
            </a:r>
            <a:endParaRPr lang="en-US" b="1" dirty="0"/>
          </a:p>
          <a:p>
            <a:endParaRPr lang="en-US" b="1" dirty="0"/>
          </a:p>
          <a:p>
            <a:r>
              <a:rPr lang="en-US" b="1" dirty="0"/>
              <a:t>Why are there differences?</a:t>
            </a:r>
          </a:p>
          <a:p>
            <a:pPr marL="628650" lvl="1" indent="-171450">
              <a:buFont typeface="Arial" panose="020B0604020202020204" pitchFamily="34" charset="0"/>
              <a:buChar char="•"/>
            </a:pPr>
            <a:r>
              <a:rPr lang="en-US" dirty="0"/>
              <a:t>Requirements for each region may be different </a:t>
            </a:r>
          </a:p>
          <a:p>
            <a:pPr marL="628650" lvl="1" indent="-171450">
              <a:buFont typeface="Arial" panose="020B0604020202020204" pitchFamily="34" charset="0"/>
              <a:buChar char="•"/>
            </a:pPr>
            <a:r>
              <a:rPr lang="en-US" dirty="0"/>
              <a:t>3</a:t>
            </a:r>
            <a:r>
              <a:rPr lang="en-US" baseline="30000" dirty="0"/>
              <a:t>rd</a:t>
            </a:r>
            <a:r>
              <a:rPr lang="en-US" baseline="0" dirty="0"/>
              <a:t> party presenters in all regions aren’t always able to offer services pro-bono</a:t>
            </a:r>
          </a:p>
          <a:p>
            <a:pPr marL="1085850" lvl="2" indent="-171450">
              <a:buFont typeface="Arial" panose="020B0604020202020204" pitchFamily="34" charset="0"/>
              <a:buChar char="•"/>
            </a:pPr>
            <a:r>
              <a:rPr lang="en-US" baseline="0" dirty="0"/>
              <a:t>Use your personal/professional connections to help negotiate costs</a:t>
            </a:r>
          </a:p>
          <a:p>
            <a:pPr marL="1085850" lvl="2" indent="-171450">
              <a:buFont typeface="Arial" panose="020B0604020202020204" pitchFamily="34" charset="0"/>
              <a:buChar char="•"/>
            </a:pPr>
            <a:r>
              <a:rPr lang="en-US" baseline="0" dirty="0"/>
              <a:t>How do we go about obtaining funding differently because of this?</a:t>
            </a:r>
            <a:endParaRPr lang="en-US" dirty="0"/>
          </a:p>
          <a:p>
            <a:pPr marL="628650" lvl="1" indent="-171450">
              <a:buFont typeface="Arial" panose="020B0604020202020204" pitchFamily="34" charset="0"/>
              <a:buChar char="•"/>
            </a:pPr>
            <a:r>
              <a:rPr lang="en-US" dirty="0"/>
              <a:t>The support structure for an ERG can vary from region</a:t>
            </a:r>
            <a:r>
              <a:rPr lang="en-US" baseline="0" dirty="0"/>
              <a:t> to region. </a:t>
            </a:r>
          </a:p>
          <a:p>
            <a:pPr marL="628650" lvl="1" indent="-171450">
              <a:buFont typeface="Arial" panose="020B0604020202020204" pitchFamily="34" charset="0"/>
              <a:buChar char="•"/>
            </a:pPr>
            <a:r>
              <a:rPr lang="en-US" baseline="0" dirty="0"/>
              <a:t>For example: </a:t>
            </a:r>
          </a:p>
          <a:p>
            <a:pPr marL="1143000" lvl="2" indent="-228600">
              <a:buFont typeface="Wingdings" panose="05000000000000000000" pitchFamily="2" charset="2"/>
              <a:buChar char="§"/>
            </a:pPr>
            <a:r>
              <a:rPr lang="en-US" baseline="0" dirty="0"/>
              <a:t>At Symantec, ERGs in the United States work directly with Diversity &amp; Inclusion when organizing events</a:t>
            </a:r>
          </a:p>
          <a:p>
            <a:pPr marL="1143000" lvl="2" indent="-228600">
              <a:buFont typeface="Wingdings" panose="05000000000000000000" pitchFamily="2" charset="2"/>
              <a:buChar char="§"/>
            </a:pPr>
            <a:r>
              <a:rPr lang="en-US" baseline="0" dirty="0"/>
              <a:t>India works with their local Human Resources department. </a:t>
            </a:r>
          </a:p>
          <a:p>
            <a:pPr marL="628650" lvl="1" indent="-171450">
              <a:buFont typeface="Arial" panose="020B0604020202020204" pitchFamily="34" charset="0"/>
              <a:buChar char="•"/>
            </a:pPr>
            <a:r>
              <a:rPr lang="en-US" b="0" i="1" dirty="0">
                <a:solidFill>
                  <a:srgbClr val="FF0000"/>
                </a:solidFill>
              </a:rPr>
              <a:t>***Talk about what those differences are. Are there differences in how we ask for money, ask for support, who we have to work with to put on events, etc. really anything where there may be a differences in how we do things because of our regional/cultural differences. </a:t>
            </a:r>
          </a:p>
          <a:p>
            <a:pPr marL="0" lvl="0" indent="0">
              <a:buFont typeface="+mj-lt"/>
              <a:buNone/>
            </a:pPr>
            <a:endParaRPr lang="en-US" dirty="0"/>
          </a:p>
          <a:p>
            <a:r>
              <a:rPr lang="en-US" sz="1200" b="1" kern="1200" dirty="0">
                <a:solidFill>
                  <a:schemeClr val="tx1"/>
                </a:solidFill>
                <a:latin typeface="Symantec Sans" panose="02000503080000020004"/>
                <a:ea typeface="+mn-ea"/>
                <a:cs typeface="Helvetica" panose="020B0604020202020204" pitchFamily="34" charset="0"/>
              </a:rPr>
              <a:t>What are some of those differences</a:t>
            </a:r>
          </a:p>
          <a:p>
            <a:pPr marL="742950" lvl="1" indent="-285750">
              <a:buFont typeface="Arial" panose="020B0604020202020204" pitchFamily="34" charset="0"/>
              <a:buChar char="•"/>
            </a:pPr>
            <a:r>
              <a:rPr lang="en-US" dirty="0">
                <a:cs typeface="Helvetica" panose="020B0604020202020204" pitchFamily="34" charset="0"/>
              </a:rPr>
              <a:t>The local LGBT</a:t>
            </a:r>
            <a:r>
              <a:rPr lang="en-US" dirty="0"/>
              <a:t> situation drives the initiatives at the workplace.</a:t>
            </a:r>
            <a:endParaRPr dirty="0">
              <a:ea typeface="+mn-ea"/>
            </a:endParaRPr>
          </a:p>
          <a:p>
            <a:pPr marL="742950" lvl="1" indent="-285750">
              <a:buFont typeface="Arial" panose="020B0604020202020204" pitchFamily="34" charset="0"/>
              <a:buChar char="•"/>
            </a:pPr>
            <a:r>
              <a:rPr lang="en-US" dirty="0">
                <a:cs typeface="Helvetica" panose="020B0604020202020204" pitchFamily="34" charset="0"/>
              </a:rPr>
              <a:t>The workshops required in the US might not be required in India in the same context</a:t>
            </a:r>
            <a:endParaRPr lang="en-US" dirty="0">
              <a:latin typeface="Symantec Sans" panose="02000503080000020004"/>
              <a:cs typeface="Helvetica" panose="020B0604020202020204" pitchFamily="34" charset="0"/>
            </a:endParaRPr>
          </a:p>
          <a:p>
            <a:pPr marL="742950" lvl="1" indent="-285750">
              <a:buFont typeface="Arial" panose="020B0604020202020204" pitchFamily="34" charset="0"/>
              <a:buChar char="•"/>
            </a:pPr>
            <a:r>
              <a:rPr lang="en-US" dirty="0">
                <a:cs typeface="Helvetica" panose="020B0604020202020204" pitchFamily="34" charset="0"/>
              </a:rPr>
              <a:t>Region A might be inclined more to spend money in sponsoring events outside the organization to build brand visibility whereas Region B might have to do a lot of work internally to bring change. The approach itself would require a different funding strategy</a:t>
            </a:r>
          </a:p>
          <a:p>
            <a:pPr lvl="1"/>
            <a:endParaRPr lang="en-US" i="1" dirty="0">
              <a:cs typeface="Helvetica" panose="020B0604020202020204" pitchFamily="34" charset="0"/>
            </a:endParaRPr>
          </a:p>
          <a:p>
            <a:endParaRPr lang="en-US" b="1" dirty="0">
              <a:solidFill>
                <a:srgbClr val="4BACC6"/>
              </a:solidFill>
              <a:cs typeface="Helvetica" panose="020B0604020202020204" pitchFamily="34" charset="0"/>
            </a:endParaRPr>
          </a:p>
          <a:p>
            <a:r>
              <a:rPr lang="en-US" sz="1200" b="1" kern="1200" dirty="0">
                <a:solidFill>
                  <a:schemeClr val="tx1"/>
                </a:solidFill>
                <a:latin typeface="Symantec Sans" panose="02000503080000020004"/>
                <a:ea typeface="+mn-ea"/>
                <a:cs typeface="Helvetica" panose="020B0604020202020204" pitchFamily="34" charset="0"/>
              </a:rPr>
              <a:t>Special considerations</a:t>
            </a:r>
          </a:p>
          <a:p>
            <a:pPr marL="628650" lvl="1" indent="-171450">
              <a:buFont typeface="Arial" panose="020B0604020202020204" pitchFamily="34" charset="0"/>
              <a:buChar char="•"/>
            </a:pPr>
            <a:r>
              <a:rPr lang="en-US" dirty="0"/>
              <a:t>Swags play an important role in spreading the word within and outside the organization. But not all region might get funding to procure swags. If Region A manages to procure swags, they can try to procure it for all regions</a:t>
            </a:r>
            <a:r>
              <a:rPr lang="en-US" dirty="0">
                <a:ea typeface="+mn-ea"/>
              </a:rPr>
              <a:t/>
            </a:r>
            <a:br>
              <a:rPr lang="en-US" dirty="0">
                <a:ea typeface="+mn-ea"/>
              </a:rPr>
            </a:br>
            <a:endParaRPr lang="en-US" sz="1200" i="1" kern="1200" dirty="0">
              <a:solidFill>
                <a:schemeClr val="accent5"/>
              </a:solidFill>
              <a:latin typeface="Symantec Sans" panose="02000503080000020004"/>
              <a:ea typeface="+mn-ea"/>
              <a:cs typeface="Helvetica" panose="020B0604020202020204" pitchFamily="34" charset="0"/>
            </a:endParaRPr>
          </a:p>
          <a:p>
            <a:r>
              <a:rPr lang="en-US" sz="1200" b="1" kern="1200" dirty="0">
                <a:solidFill>
                  <a:schemeClr val="tx1"/>
                </a:solidFill>
                <a:latin typeface="Symantec Sans" panose="02000503080000020004"/>
                <a:ea typeface="+mn-ea"/>
                <a:cs typeface="Helvetica" panose="020B0604020202020204" pitchFamily="34" charset="0"/>
              </a:rPr>
              <a:t>Tips/Ticks for successful navigation</a:t>
            </a:r>
          </a:p>
          <a:p>
            <a:pPr marL="628650" lvl="1" indent="-171450">
              <a:buFont typeface="Arial" panose="020B0604020202020204" pitchFamily="34" charset="0"/>
              <a:buChar char="•"/>
            </a:pPr>
            <a:r>
              <a:rPr lang="en-US" dirty="0">
                <a:cs typeface="Helvetica" panose="020B0604020202020204" pitchFamily="34" charset="0"/>
              </a:rPr>
              <a:t>Identity the Key regional differences.</a:t>
            </a:r>
            <a:endParaRPr lang="en-US" dirty="0">
              <a:latin typeface="Symantec Sans" panose="02000503080000020004"/>
              <a:cs typeface="Helvetica" panose="020B0604020202020204" pitchFamily="34" charset="0"/>
            </a:endParaRPr>
          </a:p>
          <a:p>
            <a:pPr marL="628650" lvl="1" indent="-171450">
              <a:buFont typeface="Arial" panose="020B0604020202020204" pitchFamily="34" charset="0"/>
              <a:buChar char="•"/>
            </a:pPr>
            <a:r>
              <a:rPr lang="en-US" dirty="0"/>
              <a:t>Share funding (swag example) without affecting the local requirement</a:t>
            </a:r>
          </a:p>
          <a:p>
            <a:endParaRPr lang="en-US" dirty="0"/>
          </a:p>
        </p:txBody>
      </p:sp>
      <p:sp>
        <p:nvSpPr>
          <p:cNvPr id="4" name="Slide Number Placeholder 3"/>
          <p:cNvSpPr>
            <a:spLocks noGrp="1"/>
          </p:cNvSpPr>
          <p:nvPr>
            <p:ph type="sldNum" sz="quarter" idx="10"/>
          </p:nvPr>
        </p:nvSpPr>
        <p:spPr/>
        <p:txBody>
          <a:bodyPr/>
          <a:lstStyle/>
          <a:p>
            <a:fld id="{FAC02F30-A820-4C44-9475-11A7CFD9B01C}" type="slidenum">
              <a:rPr lang="en-US" smtClean="0"/>
              <a:pPr/>
              <a:t>10</a:t>
            </a:fld>
            <a:endParaRPr lang="en-US" dirty="0"/>
          </a:p>
        </p:txBody>
      </p:sp>
    </p:spTree>
    <p:extLst>
      <p:ext uri="{BB962C8B-B14F-4D97-AF65-F5344CB8AC3E}">
        <p14:creationId xmlns:p14="http://schemas.microsoft.com/office/powerpoint/2010/main" val="3415003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1"/>
                </a:solidFill>
                <a:latin typeface="Symantec Sans" panose="02000503080000020004"/>
                <a:ea typeface="+mn-ea"/>
                <a:cs typeface="Helvetica" panose="020B0604020202020204" pitchFamily="34" charset="0"/>
              </a:rPr>
              <a:t>[Cass / 3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kern="1200" dirty="0">
              <a:solidFill>
                <a:schemeClr val="tx1"/>
              </a:solidFill>
              <a:latin typeface="Symantec Sans" panose="02000503080000020004"/>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latin typeface="Symantec Sans" panose="02000503080000020004"/>
                <a:ea typeface="+mn-ea"/>
                <a:cs typeface="Helvetica" panose="020B0604020202020204" pitchFamily="34" charset="0"/>
              </a:rPr>
              <a:t>Don’t get stuck on the money</a:t>
            </a:r>
          </a:p>
          <a:p>
            <a:pPr marL="628650" lvl="1" indent="-171450">
              <a:buFont typeface="Arial" panose="020B0604020202020204" pitchFamily="34" charset="0"/>
              <a:buChar char="•"/>
            </a:pPr>
            <a:r>
              <a:rPr lang="en-US" dirty="0"/>
              <a:t>Impact is not measured with</a:t>
            </a:r>
            <a:r>
              <a:rPr lang="en-US" baseline="0" dirty="0"/>
              <a:t> money. No matter if you’re a small company or large, have lots of money or little, ERGs can and do influence positive change. In fact, that’s the whole purpose of an ERG, to spread awareness and influence policy and cultural changes on issues of concern to the demographic they serve.</a:t>
            </a:r>
          </a:p>
          <a:p>
            <a:r>
              <a:rPr lang="en-US" sz="800" b="1" dirty="0">
                <a:latin typeface="Gill Sans MT" panose="020B0502020104020203" pitchFamily="34" charset="0"/>
                <a:cs typeface="Helvetica" panose="020B0604020202020204" pitchFamily="34" charset="0"/>
              </a:rPr>
              <a:t>Remember why you started</a:t>
            </a:r>
          </a:p>
          <a:p>
            <a:pPr marL="628650" lvl="1" indent="-171450">
              <a:buFont typeface="Arial" panose="020B0604020202020204" pitchFamily="34" charset="0"/>
              <a:buChar char="•"/>
            </a:pPr>
            <a:r>
              <a:rPr lang="en-US" dirty="0"/>
              <a:t>Sometimes</a:t>
            </a:r>
            <a:r>
              <a:rPr lang="en-US" baseline="0" dirty="0"/>
              <a:t> its easy to get caught up in process and procedure and forget what drove you to get involved with the ERG in the first place.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Gill Sans MT" panose="020B0502020104020203" pitchFamily="34" charset="0"/>
                <a:cs typeface="Helvetica" panose="020B0604020202020204" pitchFamily="34" charset="0"/>
              </a:rPr>
              <a:t>Even small fish can make big waves</a:t>
            </a:r>
          </a:p>
          <a:p>
            <a:pPr marL="628650" lvl="1" indent="-171450">
              <a:buFont typeface="Arial" panose="020B0604020202020204" pitchFamily="34" charset="0"/>
              <a:buChar char="•"/>
            </a:pPr>
            <a:r>
              <a:rPr lang="en-US" dirty="0"/>
              <a:t>Even</a:t>
            </a:r>
            <a:r>
              <a:rPr lang="en-US" baseline="0" dirty="0"/>
              <a:t> just 1 person can affect great change inside a company. </a:t>
            </a:r>
          </a:p>
          <a:p>
            <a:pPr marL="628650" lvl="1" indent="-171450">
              <a:buFont typeface="Arial" panose="020B0604020202020204" pitchFamily="34" charset="0"/>
              <a:buChar char="•"/>
            </a:pPr>
            <a:r>
              <a:rPr lang="en-US" baseline="0" dirty="0"/>
              <a:t>Company funded and grass-roots ERGs alike are helping make the workplace safer and more inclusive to all.</a:t>
            </a:r>
          </a:p>
          <a:p>
            <a:pPr marL="628650" lvl="1" indent="-171450">
              <a:buFont typeface="Arial" panose="020B0604020202020204" pitchFamily="34" charset="0"/>
              <a:buChar char="•"/>
            </a:pPr>
            <a:r>
              <a:rPr lang="en-US" sz="800" kern="1200" dirty="0">
                <a:solidFill>
                  <a:schemeClr val="tx1"/>
                </a:solidFill>
                <a:latin typeface="Symantec Sans" panose="02000503080000020004"/>
                <a:ea typeface="+mn-ea"/>
                <a:cs typeface="Helvetica" panose="020B0604020202020204" pitchFamily="34" charset="0"/>
              </a:rPr>
              <a:t>In fact, you can impact someone's life positively without spending any money at all</a:t>
            </a:r>
          </a:p>
          <a:p>
            <a:pPr marL="1085850" lvl="2" indent="-171450">
              <a:buFont typeface="Arial" panose="020B0604020202020204" pitchFamily="34" charset="0"/>
              <a:buChar char="•"/>
            </a:pPr>
            <a:r>
              <a:rPr lang="en-US" sz="800" kern="1200" dirty="0">
                <a:solidFill>
                  <a:schemeClr val="tx1"/>
                </a:solidFill>
                <a:latin typeface="Symantec Sans" panose="02000503080000020004"/>
                <a:ea typeface="+mn-ea"/>
                <a:cs typeface="Helvetica" panose="020B0604020202020204" pitchFamily="34" charset="0"/>
              </a:rPr>
              <a:t>EXAMPLES:</a:t>
            </a:r>
          </a:p>
          <a:p>
            <a:pPr marL="1543050" lvl="3" indent="-171450">
              <a:buFont typeface="Arial" panose="020B0604020202020204" pitchFamily="34" charset="0"/>
              <a:buChar char="•"/>
            </a:pPr>
            <a:r>
              <a:rPr lang="en-US" sz="800" kern="1200" dirty="0">
                <a:solidFill>
                  <a:schemeClr val="tx1"/>
                </a:solidFill>
                <a:latin typeface="Symantec Sans" panose="02000503080000020004"/>
                <a:ea typeface="+mn-ea"/>
                <a:cs typeface="Helvetica" panose="020B0604020202020204" pitchFamily="34" charset="0"/>
              </a:rPr>
              <a:t>Be</a:t>
            </a:r>
            <a:r>
              <a:rPr lang="en-US" sz="800" kern="1200" baseline="0" dirty="0">
                <a:solidFill>
                  <a:schemeClr val="tx1"/>
                </a:solidFill>
                <a:latin typeface="Symantec Sans" panose="02000503080000020004"/>
                <a:ea typeface="+mn-ea"/>
                <a:cs typeface="Helvetica" panose="020B0604020202020204" pitchFamily="34" charset="0"/>
              </a:rPr>
              <a:t> a support person / lend your ear to a fellow employee when they are in need</a:t>
            </a:r>
          </a:p>
          <a:p>
            <a:pPr marL="1543050" lvl="3" indent="-171450">
              <a:buFont typeface="Arial" panose="020B0604020202020204" pitchFamily="34" charset="0"/>
              <a:buChar char="•"/>
            </a:pPr>
            <a:r>
              <a:rPr lang="en-US" sz="800" kern="1200" baseline="0" dirty="0">
                <a:solidFill>
                  <a:schemeClr val="tx1"/>
                </a:solidFill>
                <a:latin typeface="Symantec Sans" panose="02000503080000020004"/>
                <a:ea typeface="+mn-ea"/>
                <a:cs typeface="Helvetica" panose="020B0604020202020204" pitchFamily="34" charset="0"/>
              </a:rPr>
              <a:t>Offer to help advocate for someone when they feel they aren’t being heard</a:t>
            </a:r>
          </a:p>
          <a:p>
            <a:pPr marL="1543050" lvl="3" indent="-171450">
              <a:buFont typeface="Arial" panose="020B0604020202020204" pitchFamily="34" charset="0"/>
              <a:buChar char="•"/>
            </a:pPr>
            <a:r>
              <a:rPr lang="en-US" sz="800" kern="1200" baseline="0" dirty="0">
                <a:solidFill>
                  <a:schemeClr val="tx1"/>
                </a:solidFill>
                <a:latin typeface="Symantec Sans" panose="02000503080000020004"/>
                <a:ea typeface="+mn-ea"/>
                <a:cs typeface="Helvetica" panose="020B0604020202020204" pitchFamily="34" charset="0"/>
              </a:rPr>
              <a:t>Lend your expertise and skills to a ERG project </a:t>
            </a:r>
          </a:p>
          <a:p>
            <a:pPr marL="1543050" lvl="3" indent="-171450">
              <a:buFont typeface="Arial" panose="020B0604020202020204" pitchFamily="34" charset="0"/>
              <a:buChar char="•"/>
            </a:pPr>
            <a:r>
              <a:rPr lang="en-US" sz="800" kern="1200" baseline="0" dirty="0">
                <a:solidFill>
                  <a:schemeClr val="tx1"/>
                </a:solidFill>
                <a:latin typeface="Symantec Sans" panose="02000503080000020004"/>
                <a:ea typeface="+mn-ea"/>
                <a:cs typeface="Helvetica" panose="020B0604020202020204" pitchFamily="34" charset="0"/>
              </a:rPr>
              <a:t>Be a mentor</a:t>
            </a:r>
          </a:p>
          <a:p>
            <a:pPr marL="1085850" lvl="2" indent="-171450">
              <a:buFont typeface="Arial" panose="020B0604020202020204" pitchFamily="34" charset="0"/>
              <a:buChar char="•"/>
            </a:pPr>
            <a:r>
              <a:rPr lang="en-US" sz="800" kern="1200" baseline="0" dirty="0">
                <a:solidFill>
                  <a:schemeClr val="tx1"/>
                </a:solidFill>
                <a:latin typeface="Symantec Sans" panose="02000503080000020004"/>
                <a:ea typeface="+mn-ea"/>
                <a:cs typeface="Helvetica" panose="020B0604020202020204" pitchFamily="34" charset="0"/>
              </a:rPr>
              <a:t>Impact is highest when personal connections are made</a:t>
            </a:r>
          </a:p>
        </p:txBody>
      </p:sp>
      <p:sp>
        <p:nvSpPr>
          <p:cNvPr id="4" name="Slide Number Placeholder 3"/>
          <p:cNvSpPr>
            <a:spLocks noGrp="1"/>
          </p:cNvSpPr>
          <p:nvPr>
            <p:ph type="sldNum" sz="quarter" idx="10"/>
          </p:nvPr>
        </p:nvSpPr>
        <p:spPr/>
        <p:txBody>
          <a:bodyPr/>
          <a:lstStyle/>
          <a:p>
            <a:fld id="{FAC02F30-A820-4C44-9475-11A7CFD9B01C}" type="slidenum">
              <a:rPr lang="en-US" smtClean="0"/>
              <a:pPr/>
              <a:t>11</a:t>
            </a:fld>
            <a:endParaRPr lang="en-US" dirty="0"/>
          </a:p>
        </p:txBody>
      </p:sp>
    </p:spTree>
    <p:extLst>
      <p:ext uri="{BB962C8B-B14F-4D97-AF65-F5344CB8AC3E}">
        <p14:creationId xmlns:p14="http://schemas.microsoft.com/office/powerpoint/2010/main" val="2293034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a:t>
            </a:r>
          </a:p>
        </p:txBody>
      </p:sp>
      <p:sp>
        <p:nvSpPr>
          <p:cNvPr id="4" name="Slide Number Placeholder 3"/>
          <p:cNvSpPr>
            <a:spLocks noGrp="1"/>
          </p:cNvSpPr>
          <p:nvPr>
            <p:ph type="sldNum" sz="quarter" idx="10"/>
          </p:nvPr>
        </p:nvSpPr>
        <p:spPr/>
        <p:txBody>
          <a:bodyPr/>
          <a:lstStyle/>
          <a:p>
            <a:fld id="{FAC02F30-A820-4C44-9475-11A7CFD9B01C}" type="slidenum">
              <a:rPr lang="en-US" smtClean="0"/>
              <a:pPr/>
              <a:t>12</a:t>
            </a:fld>
            <a:endParaRPr lang="en-US" dirty="0"/>
          </a:p>
        </p:txBody>
      </p:sp>
    </p:spTree>
    <p:extLst>
      <p:ext uri="{BB962C8B-B14F-4D97-AF65-F5344CB8AC3E}">
        <p14:creationId xmlns:p14="http://schemas.microsoft.com/office/powerpoint/2010/main" val="3182506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800" kern="1200" dirty="0">
                <a:solidFill>
                  <a:schemeClr val="tx1">
                    <a:lumMod val="90000"/>
                    <a:lumOff val="10000"/>
                  </a:schemeClr>
                </a:solidFill>
                <a:latin typeface="Symantec Sans" panose="02000503080000020004"/>
                <a:ea typeface="+mn-ea"/>
                <a:cs typeface="+mn-cs"/>
              </a:rPr>
              <a:t>[Cass / 2 min]</a:t>
            </a:r>
          </a:p>
          <a:p>
            <a:pPr marL="0" indent="0">
              <a:buFont typeface="Arial" panose="020B0604020202020204" pitchFamily="34" charset="0"/>
              <a:buNone/>
            </a:pPr>
            <a:endParaRPr lang="en-US" sz="800" kern="1200" dirty="0">
              <a:solidFill>
                <a:schemeClr val="tx1">
                  <a:lumMod val="90000"/>
                  <a:lumOff val="10000"/>
                </a:schemeClr>
              </a:solidFill>
              <a:latin typeface="Symantec Sans" panose="02000503080000020004"/>
              <a:ea typeface="+mn-ea"/>
              <a:cs typeface="+mn-cs"/>
            </a:endParaRPr>
          </a:p>
          <a:p>
            <a:pPr marL="171450" indent="-171450">
              <a:buFont typeface="Arial" panose="020B0604020202020204" pitchFamily="34" charset="0"/>
              <a:buChar char="•"/>
            </a:pPr>
            <a:r>
              <a:rPr lang="en-US" sz="800" kern="1200" dirty="0" smtClean="0">
                <a:solidFill>
                  <a:schemeClr val="tx1">
                    <a:lumMod val="90000"/>
                    <a:lumOff val="10000"/>
                  </a:schemeClr>
                </a:solidFill>
                <a:latin typeface="Symantec Sans" panose="02000503080000020004"/>
                <a:ea typeface="+mn-ea"/>
                <a:cs typeface="+mn-cs"/>
              </a:rPr>
              <a:t>When we talk about impact in business “it is the measure of the tangible, and intangible, effects (consequences) of one thing or entity's action or influence upon another”</a:t>
            </a:r>
            <a:r>
              <a:rPr lang="en-US" sz="800" kern="1200" baseline="0" dirty="0" smtClean="0">
                <a:solidFill>
                  <a:schemeClr val="tx1">
                    <a:lumMod val="90000"/>
                    <a:lumOff val="10000"/>
                  </a:schemeClr>
                </a:solidFill>
                <a:latin typeface="Symantec Sans" panose="02000503080000020004"/>
                <a:ea typeface="+mn-ea"/>
                <a:cs typeface="+mn-cs"/>
              </a:rPr>
              <a:t>. </a:t>
            </a:r>
            <a:endParaRPr lang="en-US" baseline="0" dirty="0"/>
          </a:p>
          <a:p>
            <a:endParaRPr lang="en-US" baseline="0" dirty="0"/>
          </a:p>
          <a:p>
            <a:pPr marL="171450" indent="-171450">
              <a:buFont typeface="Arial" panose="020B0604020202020204" pitchFamily="34" charset="0"/>
              <a:buChar char="•"/>
            </a:pPr>
            <a:r>
              <a:rPr lang="en-US" sz="800" kern="1200" dirty="0">
                <a:solidFill>
                  <a:schemeClr val="tx1">
                    <a:lumMod val="90000"/>
                    <a:lumOff val="10000"/>
                  </a:schemeClr>
                </a:solidFill>
                <a:latin typeface="Symantec Sans" panose="02000503080000020004"/>
                <a:ea typeface="+mn-ea"/>
                <a:cs typeface="+mn-cs"/>
              </a:rPr>
              <a:t>An ERGs level of impact (effectiveness) is dependent upon the overall passion and commitment of its membership </a:t>
            </a:r>
            <a:r>
              <a:rPr lang="en-US" sz="800" i="1" u="sng" kern="1200" dirty="0" smtClean="0">
                <a:solidFill>
                  <a:schemeClr val="tx1">
                    <a:lumMod val="90000"/>
                    <a:lumOff val="10000"/>
                  </a:schemeClr>
                </a:solidFill>
                <a:latin typeface="Symantec Sans" panose="02000503080000020004"/>
                <a:ea typeface="+mn-ea"/>
                <a:cs typeface="+mn-cs"/>
              </a:rPr>
              <a:t>AS WELL AS</a:t>
            </a:r>
            <a:r>
              <a:rPr lang="en-US" sz="800" kern="1200" dirty="0" smtClean="0">
                <a:solidFill>
                  <a:schemeClr val="tx1">
                    <a:lumMod val="90000"/>
                    <a:lumOff val="10000"/>
                  </a:schemeClr>
                </a:solidFill>
                <a:latin typeface="Symantec Sans" panose="02000503080000020004"/>
                <a:ea typeface="+mn-ea"/>
                <a:cs typeface="+mn-cs"/>
              </a:rPr>
              <a:t> </a:t>
            </a:r>
            <a:r>
              <a:rPr lang="en-US" sz="800" kern="1200" dirty="0">
                <a:solidFill>
                  <a:schemeClr val="tx1">
                    <a:lumMod val="90000"/>
                    <a:lumOff val="10000"/>
                  </a:schemeClr>
                </a:solidFill>
                <a:latin typeface="Symantec Sans" panose="02000503080000020004"/>
                <a:ea typeface="+mn-ea"/>
                <a:cs typeface="+mn-cs"/>
              </a:rPr>
              <a:t>the benefits (incentives) members receive for participating.</a:t>
            </a:r>
          </a:p>
          <a:p>
            <a:pPr marL="628650" lvl="1" indent="-171450">
              <a:buFont typeface="Arial" panose="020B0604020202020204" pitchFamily="34" charset="0"/>
              <a:buChar char="•"/>
            </a:pPr>
            <a:r>
              <a:rPr lang="en-US" baseline="0" dirty="0"/>
              <a:t>Notice how funding is not a dependency to achieve impact.</a:t>
            </a:r>
          </a:p>
          <a:p>
            <a:pPr marL="628650" lvl="1" indent="-171450">
              <a:buFont typeface="Arial" panose="020B0604020202020204" pitchFamily="34" charset="0"/>
              <a:buChar char="•"/>
            </a:pPr>
            <a:r>
              <a:rPr lang="en-US" baseline="0" dirty="0" smtClean="0"/>
              <a:t>This is because it takes </a:t>
            </a:r>
            <a:r>
              <a:rPr lang="en-US" baseline="0" dirty="0"/>
              <a:t>more than just money to make an ERG ultimately successful</a:t>
            </a:r>
          </a:p>
          <a:p>
            <a:pPr marL="1085850" lvl="2" indent="-171450">
              <a:buFont typeface="Arial" panose="020B0604020202020204" pitchFamily="34" charset="0"/>
              <a:buChar char="•"/>
            </a:pPr>
            <a:r>
              <a:rPr lang="en-US" baseline="0" dirty="0" smtClean="0"/>
              <a:t>It also </a:t>
            </a:r>
            <a:r>
              <a:rPr lang="en-US" baseline="0" dirty="0"/>
              <a:t>takes passionate people who are committed to the cause </a:t>
            </a:r>
            <a:endParaRPr lang="en-US" baseline="0" dirty="0" smtClean="0"/>
          </a:p>
          <a:p>
            <a:pPr marL="1543050" lvl="3" indent="-171450">
              <a:buFont typeface="Arial" panose="020B0604020202020204" pitchFamily="34" charset="0"/>
              <a:buChar char="•"/>
            </a:pPr>
            <a:r>
              <a:rPr lang="en-US" baseline="0" dirty="0" smtClean="0"/>
              <a:t>And to keep those passionate people engaged and prevent burnout - recognition and reward for their time, dedication, and accomplishments are a must</a:t>
            </a:r>
          </a:p>
          <a:p>
            <a:pPr marL="1085850" lvl="2" indent="-171450">
              <a:buFont typeface="Arial" panose="020B0604020202020204" pitchFamily="34" charset="0"/>
              <a:buChar char="•"/>
            </a:pPr>
            <a:r>
              <a:rPr lang="en-US" baseline="0" dirty="0" smtClean="0"/>
              <a:t>Even </a:t>
            </a:r>
            <a:r>
              <a:rPr lang="en-US" baseline="0" dirty="0"/>
              <a:t>the most passionate and </a:t>
            </a:r>
            <a:r>
              <a:rPr lang="en-US" baseline="0" dirty="0" smtClean="0"/>
              <a:t>committed people </a:t>
            </a:r>
            <a:r>
              <a:rPr lang="en-US" baseline="0" dirty="0"/>
              <a:t>can burn out when all their hard work goes unnoticed. </a:t>
            </a:r>
          </a:p>
          <a:p>
            <a:endParaRPr lang="en-US" baseline="0" dirty="0"/>
          </a:p>
          <a:p>
            <a:endParaRPr lang="en-US" baseline="0" dirty="0"/>
          </a:p>
          <a:p>
            <a:r>
              <a:rPr lang="en-US" u="sng" baseline="0" dirty="0"/>
              <a:t>RESOURCES: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i="1" dirty="0"/>
              <a:t>Definition</a:t>
            </a:r>
            <a:r>
              <a:rPr lang="en-US" i="1" baseline="0" dirty="0"/>
              <a:t> pulled from BusinessDictionary.com (http://www.businessdictionary.com/definition/impact.html)</a:t>
            </a:r>
          </a:p>
        </p:txBody>
      </p:sp>
      <p:sp>
        <p:nvSpPr>
          <p:cNvPr id="4" name="Slide Number Placeholder 3"/>
          <p:cNvSpPr>
            <a:spLocks noGrp="1"/>
          </p:cNvSpPr>
          <p:nvPr>
            <p:ph type="sldNum" sz="quarter" idx="10"/>
          </p:nvPr>
        </p:nvSpPr>
        <p:spPr/>
        <p:txBody>
          <a:bodyPr/>
          <a:lstStyle/>
          <a:p>
            <a:fld id="{FAC02F30-A820-4C44-9475-11A7CFD9B01C}" type="slidenum">
              <a:rPr lang="en-US" smtClean="0"/>
              <a:pPr/>
              <a:t>13</a:t>
            </a:fld>
            <a:endParaRPr lang="en-US" dirty="0"/>
          </a:p>
        </p:txBody>
      </p:sp>
    </p:spTree>
    <p:extLst>
      <p:ext uri="{BB962C8B-B14F-4D97-AF65-F5344CB8AC3E}">
        <p14:creationId xmlns:p14="http://schemas.microsoft.com/office/powerpoint/2010/main" val="1209834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a:t>[Cass / 5 min]</a:t>
            </a:r>
          </a:p>
          <a:p>
            <a:pPr lvl="0"/>
            <a:endParaRPr lang="en-US" b="1" dirty="0" smtClean="0"/>
          </a:p>
          <a:p>
            <a:pPr lvl="0"/>
            <a:r>
              <a:rPr lang="en-US" b="0" dirty="0" smtClean="0"/>
              <a:t>Let’s take a moment now and talk about how ERGs can impact a company.</a:t>
            </a:r>
          </a:p>
          <a:p>
            <a:pPr marL="628650" lvl="1" indent="-171450">
              <a:buFont typeface="Arial" panose="020B0604020202020204" pitchFamily="34" charset="0"/>
              <a:buChar char="•"/>
            </a:pPr>
            <a:r>
              <a:rPr lang="en-US" b="0" dirty="0" smtClean="0"/>
              <a:t>There are three primary areas of impact that we’ve identified and those are</a:t>
            </a:r>
          </a:p>
          <a:p>
            <a:pPr marL="1085850" lvl="2" indent="-171450">
              <a:buFont typeface="Arial" panose="020B0604020202020204" pitchFamily="34" charset="0"/>
              <a:buChar char="•"/>
            </a:pPr>
            <a:r>
              <a:rPr lang="en-US" b="0" dirty="0" smtClean="0"/>
              <a:t>Internal (affecting the individual)</a:t>
            </a:r>
          </a:p>
          <a:p>
            <a:pPr marL="1085850" lvl="2" indent="-171450">
              <a:buFont typeface="Arial" panose="020B0604020202020204" pitchFamily="34" charset="0"/>
              <a:buChar char="•"/>
            </a:pPr>
            <a:r>
              <a:rPr lang="en-US" b="0" dirty="0" smtClean="0"/>
              <a:t>Cultural</a:t>
            </a:r>
            <a:r>
              <a:rPr lang="en-US" b="0" baseline="0" dirty="0" smtClean="0"/>
              <a:t> (affecting overall company culture)</a:t>
            </a:r>
          </a:p>
          <a:p>
            <a:pPr marL="1085850" lvl="2" indent="-171450">
              <a:buFont typeface="Arial" panose="020B0604020202020204" pitchFamily="34" charset="0"/>
              <a:buChar char="•"/>
            </a:pPr>
            <a:r>
              <a:rPr lang="en-US" b="0" baseline="0" dirty="0" smtClean="0"/>
              <a:t>External (affecting the community at large)</a:t>
            </a:r>
            <a:endParaRPr lang="en-US" b="0" dirty="0" smtClean="0"/>
          </a:p>
          <a:p>
            <a:pPr lvl="0"/>
            <a:endParaRPr lang="en-US" b="0" dirty="0" smtClean="0"/>
          </a:p>
          <a:p>
            <a:pPr lvl="0"/>
            <a:r>
              <a:rPr lang="en-US" b="0" dirty="0" smtClean="0"/>
              <a:t>Many are able</a:t>
            </a:r>
            <a:r>
              <a:rPr lang="en-US" b="0" baseline="0" dirty="0" smtClean="0"/>
              <a:t> to see how ERGs positively impact the individual and the community. It is often harder to inherently see how ERGs positively impact the company. </a:t>
            </a:r>
          </a:p>
          <a:p>
            <a:pPr marL="628650" lvl="1" indent="-171450">
              <a:buFont typeface="Arial" panose="020B0604020202020204" pitchFamily="34" charset="0"/>
              <a:buChar char="•"/>
            </a:pPr>
            <a:r>
              <a:rPr lang="en-US" b="0" baseline="0" dirty="0" smtClean="0"/>
              <a:t>The three primary ways they do this is by:</a:t>
            </a:r>
          </a:p>
          <a:p>
            <a:pPr marL="1085850" lvl="2" indent="-171450">
              <a:buFont typeface="Arial" panose="020B0604020202020204" pitchFamily="34" charset="0"/>
              <a:buChar char="•"/>
            </a:pPr>
            <a:r>
              <a:rPr lang="en-US" b="0" baseline="0" dirty="0" smtClean="0"/>
              <a:t>Affecting internal culture</a:t>
            </a:r>
          </a:p>
          <a:p>
            <a:pPr marL="1085850" lvl="2" indent="-171450">
              <a:buFont typeface="Arial" panose="020B0604020202020204" pitchFamily="34" charset="0"/>
              <a:buChar char="•"/>
            </a:pPr>
            <a:r>
              <a:rPr lang="en-US" b="0" baseline="0" dirty="0" smtClean="0"/>
              <a:t>company vitality</a:t>
            </a:r>
          </a:p>
          <a:p>
            <a:pPr marL="1085850" lvl="2" indent="-171450">
              <a:buFont typeface="Arial" panose="020B0604020202020204" pitchFamily="34" charset="0"/>
              <a:buChar char="•"/>
            </a:pPr>
            <a:r>
              <a:rPr lang="en-US" b="0" baseline="0" dirty="0" smtClean="0"/>
              <a:t>and talent management</a:t>
            </a:r>
          </a:p>
          <a:p>
            <a:pPr marL="1085850" lvl="2" indent="-171450">
              <a:buFont typeface="Arial" panose="020B0604020202020204" pitchFamily="34" charset="0"/>
              <a:buChar char="•"/>
            </a:pPr>
            <a:endParaRPr lang="en-US" b="0" baseline="0" dirty="0" smtClean="0"/>
          </a:p>
          <a:p>
            <a:pPr marL="0" lvl="0" indent="0">
              <a:buFont typeface="Arial" panose="020B0604020202020204" pitchFamily="34" charset="0"/>
              <a:buNone/>
            </a:pPr>
            <a:r>
              <a:rPr lang="en-US" b="1" baseline="0" dirty="0" smtClean="0"/>
              <a:t>How exactly does an ERG affects company culture?:</a:t>
            </a:r>
          </a:p>
          <a:p>
            <a:pPr marL="741045" lvl="1" indent="-171450">
              <a:buChar char="•"/>
            </a:pPr>
            <a:r>
              <a:rPr lang="en-US" dirty="0" smtClean="0"/>
              <a:t>They result in employees feel represented, safe, seen, heard, valued, and respected.</a:t>
            </a:r>
          </a:p>
          <a:p>
            <a:pPr marL="741045" lvl="1" indent="-171450">
              <a:buChar char="•"/>
            </a:pPr>
            <a:r>
              <a:rPr lang="en-US" dirty="0" smtClean="0"/>
              <a:t>They ensure equality </a:t>
            </a:r>
            <a:r>
              <a:rPr lang="en-US" dirty="0"/>
              <a:t>and </a:t>
            </a:r>
            <a:r>
              <a:rPr lang="en-US" dirty="0" smtClean="0"/>
              <a:t>inclusion is built into the fabric of the company by </a:t>
            </a:r>
            <a:r>
              <a:rPr lang="en-US" dirty="0"/>
              <a:t>driving policies &amp; procedures that clearly protect LGBT employees from discrimination or unfair treatment.</a:t>
            </a:r>
          </a:p>
          <a:p>
            <a:pPr marL="741045" lvl="1" indent="-171450">
              <a:buChar char="•"/>
            </a:pPr>
            <a:r>
              <a:rPr lang="en-US" dirty="0" smtClean="0"/>
              <a:t>They implement </a:t>
            </a:r>
            <a:r>
              <a:rPr lang="en-US" dirty="0"/>
              <a:t>guidelines and best practices for how to navigate special situations, issues, or conflicts that are specific to LGBT </a:t>
            </a:r>
            <a:r>
              <a:rPr lang="en-US" dirty="0" smtClean="0"/>
              <a:t>employees.</a:t>
            </a:r>
          </a:p>
          <a:p>
            <a:pPr marL="741045" lvl="1" indent="-171450">
              <a:buChar char="•"/>
            </a:pPr>
            <a:r>
              <a:rPr lang="en-US" dirty="0" smtClean="0"/>
              <a:t>And</a:t>
            </a:r>
            <a:r>
              <a:rPr lang="en-US" baseline="0" dirty="0" smtClean="0"/>
              <a:t> the </a:t>
            </a:r>
            <a:r>
              <a:rPr lang="en-US" dirty="0" smtClean="0"/>
              <a:t>external </a:t>
            </a:r>
            <a:r>
              <a:rPr lang="en-US" dirty="0"/>
              <a:t>community </a:t>
            </a:r>
            <a:r>
              <a:rPr lang="en-US" dirty="0" smtClean="0"/>
              <a:t>partnerships that an ERGs engages in shows employees </a:t>
            </a:r>
            <a:r>
              <a:rPr lang="en-US" dirty="0"/>
              <a:t>that the company cares not just about their business and </a:t>
            </a:r>
            <a:r>
              <a:rPr lang="en-US" dirty="0" smtClean="0"/>
              <a:t>the people they </a:t>
            </a:r>
            <a:r>
              <a:rPr lang="en-US" dirty="0" err="1" smtClean="0"/>
              <a:t>employe</a:t>
            </a:r>
            <a:r>
              <a:rPr lang="en-US" dirty="0" smtClean="0"/>
              <a:t>, </a:t>
            </a:r>
            <a:r>
              <a:rPr lang="en-US" dirty="0"/>
              <a:t>but also about the </a:t>
            </a:r>
            <a:r>
              <a:rPr lang="en-US" dirty="0" smtClean="0"/>
              <a:t>communities </a:t>
            </a:r>
            <a:r>
              <a:rPr lang="en-US" dirty="0"/>
              <a:t>in which their </a:t>
            </a:r>
            <a:r>
              <a:rPr lang="en-US" dirty="0" smtClean="0"/>
              <a:t>business</a:t>
            </a:r>
            <a:r>
              <a:rPr lang="en-US" baseline="0" dirty="0" smtClean="0"/>
              <a:t> resides</a:t>
            </a:r>
            <a:endParaRPr lang="en-US" dirty="0"/>
          </a:p>
        </p:txBody>
      </p:sp>
      <p:sp>
        <p:nvSpPr>
          <p:cNvPr id="4" name="Slide Number Placeholder 3"/>
          <p:cNvSpPr>
            <a:spLocks noGrp="1"/>
          </p:cNvSpPr>
          <p:nvPr>
            <p:ph type="sldNum" sz="quarter" idx="10"/>
          </p:nvPr>
        </p:nvSpPr>
        <p:spPr/>
        <p:txBody>
          <a:bodyPr/>
          <a:lstStyle/>
          <a:p>
            <a:fld id="{FAC02F30-A820-4C44-9475-11A7CFD9B01C}" type="slidenum">
              <a:rPr lang="en-US" smtClean="0"/>
              <a:pPr/>
              <a:t>14</a:t>
            </a:fld>
            <a:endParaRPr lang="en-US" dirty="0"/>
          </a:p>
        </p:txBody>
      </p:sp>
    </p:spTree>
    <p:extLst>
      <p:ext uri="{BB962C8B-B14F-4D97-AF65-F5344CB8AC3E}">
        <p14:creationId xmlns:p14="http://schemas.microsoft.com/office/powerpoint/2010/main" val="1467688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dirty="0"/>
              <a:t>[</a:t>
            </a:r>
            <a:r>
              <a:rPr lang="en-US" b="0" dirty="0" err="1"/>
              <a:t>Moulee</a:t>
            </a:r>
            <a:r>
              <a:rPr lang="en-US" b="0" dirty="0"/>
              <a:t> / 5-7min]</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1" dirty="0"/>
              <a:t>Company Vitality</a:t>
            </a:r>
            <a:r>
              <a:rPr lang="en-US" dirty="0"/>
              <a:t> :</a:t>
            </a:r>
          </a:p>
          <a:p>
            <a:pPr marL="171450" lvl="0" indent="-171450">
              <a:buFont typeface="Arial" panose="020B0604020202020204" pitchFamily="34" charset="0"/>
              <a:buChar char="•"/>
            </a:pPr>
            <a:r>
              <a:rPr lang="en-US" sz="1200" kern="1200" dirty="0">
                <a:solidFill>
                  <a:schemeClr val="tx1">
                    <a:lumMod val="90000"/>
                    <a:lumOff val="10000"/>
                  </a:schemeClr>
                </a:solidFill>
                <a:latin typeface="Symantec Sans" panose="02000503080000020004"/>
                <a:ea typeface="Arial Unicode MS" panose="020B0604020202020204" pitchFamily="34" charset="-128"/>
                <a:cs typeface="Arial Unicode MS" panose="020B0604020202020204" pitchFamily="34" charset="-128"/>
              </a:rPr>
              <a:t>Individuals feeling seen and represented at work results in increased performance, happiness, and confidence in their jobs.</a:t>
            </a:r>
          </a:p>
          <a:p>
            <a:pPr marL="171450" lvl="0" indent="-171450">
              <a:buFont typeface="Arial" panose="020B0604020202020204" pitchFamily="34" charset="0"/>
              <a:buChar char="•"/>
            </a:pPr>
            <a:r>
              <a:rPr lang="en-US" sz="1200" kern="1200" dirty="0">
                <a:solidFill>
                  <a:schemeClr val="tx1">
                    <a:lumMod val="90000"/>
                    <a:lumOff val="10000"/>
                  </a:schemeClr>
                </a:solidFill>
                <a:latin typeface="Symantec Sans" panose="02000503080000020004"/>
                <a:ea typeface="Arial Unicode MS" panose="020B0604020202020204" pitchFamily="34" charset="-128"/>
                <a:cs typeface="Arial Unicode MS" panose="020B0604020202020204" pitchFamily="34" charset="-128"/>
              </a:rPr>
              <a:t>The company experiences increased performance and higher quality output when employees feel safe, seen, heard, valued, and respected at work.</a:t>
            </a:r>
          </a:p>
          <a:p>
            <a:pPr marL="171450" lvl="0" indent="-171450">
              <a:buFont typeface="Arial" panose="020B0604020202020204" pitchFamily="34" charset="0"/>
              <a:buChar char="•"/>
            </a:pPr>
            <a:r>
              <a:rPr lang="en-US" sz="1200" kern="1200" dirty="0">
                <a:solidFill>
                  <a:schemeClr val="tx1">
                    <a:lumMod val="90000"/>
                    <a:lumOff val="10000"/>
                  </a:schemeClr>
                </a:solidFill>
                <a:latin typeface="Symantec Sans" panose="02000503080000020004"/>
                <a:ea typeface="Arial Unicode MS" panose="020B0604020202020204" pitchFamily="34" charset="-128"/>
                <a:cs typeface="Arial Unicode MS" panose="020B0604020202020204" pitchFamily="34" charset="-128"/>
              </a:rPr>
              <a:t>Increasing LGBT awareness throughout the company helps improve internal culture, external image, customer relations, and talent acquisition/retention efforts. </a:t>
            </a:r>
          </a:p>
          <a:p>
            <a:pPr marL="171450" lvl="0" indent="-171450">
              <a:buFont typeface="Arial" panose="020B0604020202020204" pitchFamily="34" charset="0"/>
              <a:buChar char="•"/>
            </a:pPr>
            <a:r>
              <a:rPr lang="en-US" sz="1200" kern="1200" dirty="0">
                <a:solidFill>
                  <a:schemeClr val="tx1">
                    <a:lumMod val="90000"/>
                    <a:lumOff val="10000"/>
                  </a:schemeClr>
                </a:solidFill>
                <a:latin typeface="Symantec Sans" panose="02000503080000020004"/>
                <a:ea typeface="Arial Unicode MS" panose="020B0604020202020204" pitchFamily="34" charset="-128"/>
                <a:cs typeface="Arial Unicode MS" panose="020B0604020202020204" pitchFamily="34" charset="-128"/>
              </a:rPr>
              <a:t>To help drive</a:t>
            </a:r>
            <a:r>
              <a:rPr lang="en-US" sz="1200" kern="1200" baseline="0" dirty="0">
                <a:solidFill>
                  <a:schemeClr val="tx1">
                    <a:lumMod val="90000"/>
                    <a:lumOff val="10000"/>
                  </a:schemeClr>
                </a:solidFill>
                <a:latin typeface="Symantec Sans" panose="02000503080000020004"/>
                <a:ea typeface="Arial Unicode MS" panose="020B0604020202020204" pitchFamily="34" charset="-128"/>
                <a:cs typeface="Arial Unicode MS" panose="020B0604020202020204" pitchFamily="34" charset="-128"/>
              </a:rPr>
              <a:t> some of this home, there are some enlightening statistics on the subject from a 2014 HRC study that found:</a:t>
            </a:r>
            <a:endParaRPr lang="en-US" dirty="0"/>
          </a:p>
          <a:p>
            <a:pPr marL="628650" lvl="1" indent="-171450">
              <a:buFont typeface="Arial" panose="020B0604020202020204" pitchFamily="34" charset="0"/>
              <a:buChar char="•"/>
            </a:pPr>
            <a:r>
              <a:rPr lang="en-US" sz="1200" kern="1200" dirty="0">
                <a:solidFill>
                  <a:schemeClr val="tx1"/>
                </a:solidFill>
                <a:effectLst/>
                <a:latin typeface="Symantec Sans" panose="02000503080000020004"/>
                <a:ea typeface="+mn-ea"/>
                <a:cs typeface="+mn-cs"/>
              </a:rPr>
              <a:t>53% of LGBTQ workers in the U.S. still feel like they have to hide who they are at work. </a:t>
            </a:r>
            <a:endParaRPr lang="en-US" sz="1600" kern="1200" dirty="0">
              <a:solidFill>
                <a:schemeClr val="tx1"/>
              </a:solidFill>
              <a:effectLst/>
              <a:latin typeface="Symantec Sans" panose="02000503080000020004"/>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Symantec Sans" panose="02000503080000020004"/>
                <a:ea typeface="+mn-ea"/>
                <a:cs typeface="+mn-cs"/>
              </a:rPr>
              <a:t>35% feel like they not only have to hide, but specifically lie about their personal lives to preserve their jobs and personal safety.</a:t>
            </a:r>
            <a:endParaRPr lang="en-US" sz="1600" kern="1200" dirty="0">
              <a:solidFill>
                <a:schemeClr val="tx1"/>
              </a:solidFill>
              <a:effectLst/>
              <a:latin typeface="Symantec Sans" panose="02000503080000020004"/>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Symantec Sans" panose="02000503080000020004"/>
                <a:ea typeface="+mn-ea"/>
                <a:cs typeface="+mn-cs"/>
              </a:rPr>
              <a:t>The business impact of this is that employees who have to hide who they are at work have significantly reduced productivity (up to 30% less than those who do not have to hide who they are).</a:t>
            </a:r>
          </a:p>
          <a:p>
            <a:pPr marL="1085850" lvl="2" indent="-171450">
              <a:buFont typeface="Arial" panose="020B0604020202020204" pitchFamily="34" charset="0"/>
              <a:buChar char="•"/>
            </a:pPr>
            <a:endParaRPr lang="en-US" sz="1200" kern="1200" dirty="0">
              <a:solidFill>
                <a:schemeClr val="tx1"/>
              </a:solidFill>
              <a:effectLst/>
              <a:latin typeface="Symantec Sans" panose="02000503080000020004"/>
              <a:ea typeface="+mn-ea"/>
              <a:cs typeface="+mn-cs"/>
            </a:endParaRPr>
          </a:p>
          <a:p>
            <a:pPr marL="0" lvl="0" indent="0">
              <a:buFont typeface="Arial" panose="020B0604020202020204" pitchFamily="34" charset="0"/>
              <a:buNone/>
            </a:pPr>
            <a:r>
              <a:rPr lang="en-US" b="1" dirty="0"/>
              <a:t>Talent Management:</a:t>
            </a:r>
          </a:p>
          <a:p>
            <a:pPr marL="342900" lvl="0" indent="-342900">
              <a:buFont typeface="Arial" panose="020B0604020202020204" pitchFamily="34" charset="0"/>
              <a:buChar char="•"/>
            </a:pPr>
            <a:r>
              <a:rPr lang="en-US" sz="2500" kern="1200" dirty="0">
                <a:solidFill>
                  <a:schemeClr val="tx1">
                    <a:lumMod val="90000"/>
                    <a:lumOff val="10000"/>
                  </a:schemeClr>
                </a:solidFill>
                <a:latin typeface="Symantec Sans" panose="02000503080000020004"/>
                <a:ea typeface="Arial Unicode MS" panose="020B0604020202020204" pitchFamily="34" charset="-128"/>
                <a:cs typeface="Arial Unicode MS" panose="020B0604020202020204" pitchFamily="34" charset="-128"/>
              </a:rPr>
              <a:t>LGBT Individuals benefit greatly by seeing themselves represented in the ERG and knowing that they are not alone. </a:t>
            </a:r>
          </a:p>
          <a:p>
            <a:pPr marL="800100" lvl="1" indent="-342900">
              <a:buFont typeface="Arial" panose="020B0604020202020204" pitchFamily="34" charset="0"/>
              <a:buChar char="•"/>
            </a:pPr>
            <a:r>
              <a:rPr lang="en-US" sz="2500" kern="1200" dirty="0">
                <a:solidFill>
                  <a:schemeClr val="tx1">
                    <a:lumMod val="90000"/>
                    <a:lumOff val="10000"/>
                  </a:schemeClr>
                </a:solidFill>
                <a:latin typeface="Symantec Sans" panose="02000503080000020004"/>
                <a:ea typeface="Arial Unicode MS" panose="020B0604020202020204" pitchFamily="34" charset="-128"/>
                <a:cs typeface="Arial Unicode MS" panose="020B0604020202020204" pitchFamily="34" charset="-128"/>
              </a:rPr>
              <a:t>ERGs also provide avenues for skill building, mentorship, and professional development through peer support.</a:t>
            </a:r>
          </a:p>
          <a:p>
            <a:pPr marL="342900" lvl="0" indent="-342900">
              <a:buFont typeface="Arial" panose="020B0604020202020204" pitchFamily="34" charset="0"/>
              <a:buChar char="•"/>
            </a:pPr>
            <a:r>
              <a:rPr lang="en-US" sz="2500" kern="1200" dirty="0">
                <a:solidFill>
                  <a:schemeClr val="tx1">
                    <a:lumMod val="90000"/>
                    <a:lumOff val="10000"/>
                  </a:schemeClr>
                </a:solidFill>
                <a:latin typeface="Symantec Sans" panose="02000503080000020004"/>
                <a:ea typeface="Arial Unicode MS" panose="020B0604020202020204" pitchFamily="34" charset="-128"/>
                <a:cs typeface="Arial Unicode MS" panose="020B0604020202020204" pitchFamily="34" charset="-128"/>
              </a:rPr>
              <a:t>Intentional LGBT talent</a:t>
            </a:r>
            <a:r>
              <a:rPr lang="en-US" sz="2500" kern="1200" baseline="0" dirty="0">
                <a:solidFill>
                  <a:schemeClr val="tx1">
                    <a:lumMod val="90000"/>
                    <a:lumOff val="10000"/>
                  </a:schemeClr>
                </a:solidFill>
                <a:latin typeface="Symantec Sans" panose="02000503080000020004"/>
                <a:ea typeface="Arial Unicode MS" panose="020B0604020202020204" pitchFamily="34" charset="-128"/>
                <a:cs typeface="Arial Unicode MS" panose="020B0604020202020204" pitchFamily="34" charset="-128"/>
              </a:rPr>
              <a:t> </a:t>
            </a:r>
            <a:r>
              <a:rPr lang="en-US" sz="2500" kern="1200" dirty="0">
                <a:solidFill>
                  <a:schemeClr val="tx1">
                    <a:lumMod val="90000"/>
                    <a:lumOff val="10000"/>
                  </a:schemeClr>
                </a:solidFill>
                <a:latin typeface="Symantec Sans" panose="02000503080000020004"/>
                <a:ea typeface="Arial Unicode MS" panose="020B0604020202020204" pitchFamily="34" charset="-128"/>
                <a:cs typeface="Arial Unicode MS" panose="020B0604020202020204" pitchFamily="34" charset="-128"/>
              </a:rPr>
              <a:t>recruiting and retention efforts result in a more diverse workforce. Diversity of thought and unique</a:t>
            </a:r>
            <a:r>
              <a:rPr lang="en-US" sz="2500" kern="1200" baseline="0" dirty="0">
                <a:solidFill>
                  <a:schemeClr val="tx1">
                    <a:lumMod val="90000"/>
                    <a:lumOff val="10000"/>
                  </a:schemeClr>
                </a:solidFill>
                <a:latin typeface="Symantec Sans" panose="02000503080000020004"/>
                <a:ea typeface="Arial Unicode MS" panose="020B0604020202020204" pitchFamily="34" charset="-128"/>
                <a:cs typeface="Arial Unicode MS" panose="020B0604020202020204" pitchFamily="34" charset="-128"/>
              </a:rPr>
              <a:t> perspectives are </a:t>
            </a:r>
            <a:r>
              <a:rPr lang="en-US" sz="2500" kern="1200" dirty="0">
                <a:solidFill>
                  <a:schemeClr val="tx1">
                    <a:lumMod val="90000"/>
                    <a:lumOff val="10000"/>
                  </a:schemeClr>
                </a:solidFill>
                <a:latin typeface="Symantec Sans" panose="02000503080000020004"/>
                <a:ea typeface="Arial Unicode MS" panose="020B0604020202020204" pitchFamily="34" charset="-128"/>
                <a:cs typeface="Arial Unicode MS" panose="020B0604020202020204" pitchFamily="34" charset="-128"/>
              </a:rPr>
              <a:t>the heart of innovation. Innovation is what keeps a company on the cutting edge in their industry.</a:t>
            </a:r>
          </a:p>
          <a:p>
            <a:pPr marL="342900" lvl="0" indent="-342900">
              <a:buFont typeface="Arial" panose="020B0604020202020204" pitchFamily="34" charset="0"/>
              <a:buChar char="•"/>
            </a:pPr>
            <a:r>
              <a:rPr lang="en-US" sz="2500" kern="1200" dirty="0">
                <a:solidFill>
                  <a:schemeClr val="tx1">
                    <a:lumMod val="90000"/>
                    <a:lumOff val="10000"/>
                  </a:schemeClr>
                </a:solidFill>
                <a:latin typeface="Symantec Sans" panose="02000503080000020004"/>
                <a:ea typeface="Arial Unicode MS" panose="020B0604020202020204" pitchFamily="34" charset="-128"/>
                <a:cs typeface="Arial Unicode MS" panose="020B0604020202020204" pitchFamily="34" charset="-128"/>
              </a:rPr>
              <a:t>The external networking that ERGs do out in the community create increases awareness about the company’s inclusive internal culture; this can result in increased recruiting opportunities. </a:t>
            </a:r>
          </a:p>
          <a:p>
            <a:pPr marL="800100" lvl="1" indent="-342900">
              <a:buFont typeface="Arial" panose="020B0604020202020204" pitchFamily="34" charset="0"/>
              <a:buChar char="•"/>
            </a:pPr>
            <a:r>
              <a:rPr lang="en-US" sz="2500" kern="1200" dirty="0">
                <a:solidFill>
                  <a:schemeClr val="tx1">
                    <a:lumMod val="90000"/>
                    <a:lumOff val="10000"/>
                  </a:schemeClr>
                </a:solidFill>
                <a:latin typeface="Symantec Sans" panose="02000503080000020004"/>
                <a:ea typeface="Arial Unicode MS" panose="020B0604020202020204" pitchFamily="34" charset="-128"/>
                <a:cs typeface="Arial Unicode MS" panose="020B0604020202020204" pitchFamily="34" charset="-128"/>
              </a:rPr>
              <a:t>Sponsorship recipients, grant</a:t>
            </a:r>
            <a:r>
              <a:rPr lang="en-US" sz="2500" kern="1200" baseline="0" dirty="0">
                <a:solidFill>
                  <a:schemeClr val="tx1">
                    <a:lumMod val="90000"/>
                    <a:lumOff val="10000"/>
                  </a:schemeClr>
                </a:solidFill>
                <a:latin typeface="Symantec Sans" panose="02000503080000020004"/>
                <a:ea typeface="Arial Unicode MS" panose="020B0604020202020204" pitchFamily="34" charset="-128"/>
                <a:cs typeface="Arial Unicode MS" panose="020B0604020202020204" pitchFamily="34" charset="-128"/>
              </a:rPr>
              <a:t> recipients, or any community partnerships a company has also affects brand image and talent management</a:t>
            </a:r>
            <a:endParaRPr lang="en-US" sz="2500" kern="1200" dirty="0">
              <a:solidFill>
                <a:schemeClr val="tx1">
                  <a:lumMod val="90000"/>
                  <a:lumOff val="10000"/>
                </a:schemeClr>
              </a:solidFill>
              <a:latin typeface="Symantec Sans" panose="02000503080000020004"/>
              <a:ea typeface="Arial Unicode MS" panose="020B0604020202020204" pitchFamily="34" charset="-128"/>
              <a:cs typeface="Arial Unicode MS" panose="020B0604020202020204" pitchFamily="34" charset="-128"/>
            </a:endParaRPr>
          </a:p>
          <a:p>
            <a:pPr marL="0" lvl="0" indent="0">
              <a:buFont typeface="Arial" panose="020B0604020202020204" pitchFamily="34" charset="0"/>
              <a:buNone/>
            </a:pPr>
            <a:endParaRPr lang="en-US" sz="1200" kern="1200" dirty="0">
              <a:solidFill>
                <a:schemeClr val="tx1"/>
              </a:solidFill>
              <a:effectLst/>
              <a:latin typeface="Symantec Sans" panose="02000503080000020004"/>
              <a:ea typeface="+mn-ea"/>
              <a:cs typeface="+mn-cs"/>
            </a:endParaRPr>
          </a:p>
          <a:p>
            <a:pPr marL="1085850" lvl="2" indent="-171450">
              <a:buFont typeface="Arial" panose="020B0604020202020204" pitchFamily="34" charset="0"/>
              <a:buChar char="•"/>
            </a:pPr>
            <a:endParaRPr lang="en-US" sz="1200" kern="1200" dirty="0">
              <a:solidFill>
                <a:schemeClr val="tx1"/>
              </a:solidFill>
              <a:effectLst/>
              <a:latin typeface="Symantec Sans" panose="02000503080000020004"/>
              <a:ea typeface="+mn-ea"/>
              <a:cs typeface="+mn-cs"/>
            </a:endParaRPr>
          </a:p>
          <a:p>
            <a:pPr marL="0" lvl="0" indent="0">
              <a:buFont typeface="Arial" panose="020B0604020202020204" pitchFamily="34" charset="0"/>
              <a:buNone/>
            </a:pPr>
            <a:r>
              <a:rPr lang="en-US" sz="1200" u="sng" kern="1200" dirty="0">
                <a:solidFill>
                  <a:schemeClr val="tx1"/>
                </a:solidFill>
                <a:effectLst/>
                <a:latin typeface="Symantec Sans" panose="02000503080000020004"/>
                <a:ea typeface="+mn-ea"/>
                <a:cs typeface="+mn-cs"/>
              </a:rPr>
              <a:t>REFERENCES:</a:t>
            </a:r>
          </a:p>
          <a:p>
            <a:pPr marL="457200" lvl="1" indent="0">
              <a:buFont typeface="Arial" panose="020B0604020202020204" pitchFamily="34" charset="0"/>
              <a:buNone/>
            </a:pPr>
            <a:r>
              <a:rPr lang="en-US" sz="1200" kern="1200" dirty="0">
                <a:solidFill>
                  <a:schemeClr val="tx1"/>
                </a:solidFill>
                <a:effectLst/>
                <a:latin typeface="Symantec Sans" panose="02000503080000020004"/>
                <a:ea typeface="+mn-ea"/>
                <a:cs typeface="+mn-cs"/>
              </a:rPr>
              <a:t>Reference: The Cost of the Closet and the Rewards of Inclusion - Why the Workplace Environment for LGBT People Matters to Employers</a:t>
            </a:r>
            <a:br>
              <a:rPr lang="en-US" sz="1200" kern="1200" dirty="0">
                <a:solidFill>
                  <a:schemeClr val="tx1"/>
                </a:solidFill>
                <a:effectLst/>
                <a:latin typeface="Symantec Sans" panose="02000503080000020004"/>
                <a:ea typeface="+mn-ea"/>
                <a:cs typeface="+mn-cs"/>
              </a:rPr>
            </a:br>
            <a:r>
              <a:rPr lang="en-US" sz="1600" u="none" strike="noStrike" kern="1200" dirty="0">
                <a:solidFill>
                  <a:schemeClr val="tx1"/>
                </a:solidFill>
                <a:effectLst/>
                <a:latin typeface="Symantec Sans" panose="02000503080000020004"/>
                <a:ea typeface="+mn-ea"/>
                <a:cs typeface="+mn-cs"/>
                <a:hlinkClick r:id="rId3"/>
              </a:rPr>
              <a:t>http://hrc-assets.s3-website-us-east-1.amazonaws.com//files/assets/resources/Cost_of_the_Closet_May2014.pdf</a:t>
            </a:r>
            <a:endParaRPr lang="en-US" sz="2000" kern="1200" dirty="0">
              <a:solidFill>
                <a:schemeClr val="tx1"/>
              </a:solidFill>
              <a:effectLst/>
              <a:latin typeface="Symantec Sans" panose="02000503080000020004"/>
              <a:ea typeface="+mn-ea"/>
              <a:cs typeface="+mn-cs"/>
            </a:endParaRP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AC02F30-A820-4C44-9475-11A7CFD9B01C}" type="slidenum">
              <a:rPr lang="en-US" smtClean="0"/>
              <a:pPr/>
              <a:t>15</a:t>
            </a:fld>
            <a:endParaRPr lang="en-US" dirty="0"/>
          </a:p>
        </p:txBody>
      </p:sp>
    </p:spTree>
    <p:extLst>
      <p:ext uri="{BB962C8B-B14F-4D97-AF65-F5344CB8AC3E}">
        <p14:creationId xmlns:p14="http://schemas.microsoft.com/office/powerpoint/2010/main" val="615695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lumMod val="90000"/>
                    <a:lumOff val="10000"/>
                  </a:schemeClr>
                </a:solidFill>
                <a:latin typeface="Symantec Sans" panose="02000503080000020004"/>
                <a:ea typeface="+mn-ea"/>
                <a:cs typeface="+mn-cs"/>
              </a:rPr>
              <a:t>[Cass / 3-5</a:t>
            </a:r>
            <a:r>
              <a:rPr lang="en-US" sz="1200" u="none" kern="1200" baseline="0" dirty="0">
                <a:solidFill>
                  <a:schemeClr val="tx1">
                    <a:lumMod val="90000"/>
                    <a:lumOff val="10000"/>
                  </a:schemeClr>
                </a:solidFill>
                <a:latin typeface="Symantec Sans" panose="02000503080000020004"/>
                <a:ea typeface="+mn-ea"/>
                <a:cs typeface="+mn-cs"/>
              </a:rPr>
              <a:t> min</a:t>
            </a:r>
            <a:r>
              <a:rPr lang="en-US" sz="1200" u="none" kern="1200" dirty="0">
                <a:solidFill>
                  <a:schemeClr val="tx1">
                    <a:lumMod val="90000"/>
                    <a:lumOff val="10000"/>
                  </a:schemeClr>
                </a:solidFill>
                <a:latin typeface="Symantec Sans" panose="02000503080000020004"/>
                <a:ea typeface="+mn-ea"/>
                <a:cs typeface="+mn-cs"/>
              </a:rPr>
              <a:t>]</a:t>
            </a:r>
          </a:p>
          <a:p>
            <a:endParaRPr lang="en-US" sz="1200" u="sng" kern="1200" dirty="0" smtClean="0">
              <a:solidFill>
                <a:schemeClr val="tx1">
                  <a:lumMod val="90000"/>
                  <a:lumOff val="10000"/>
                </a:schemeClr>
              </a:solidFill>
              <a:latin typeface="Symantec Sans" panose="02000503080000020004"/>
              <a:ea typeface="+mn-ea"/>
              <a:cs typeface="+mn-cs"/>
            </a:endParaRPr>
          </a:p>
          <a:p>
            <a:r>
              <a:rPr lang="en-US" sz="1200" b="1" u="none" kern="1200" dirty="0" smtClean="0">
                <a:solidFill>
                  <a:schemeClr val="tx1">
                    <a:lumMod val="90000"/>
                    <a:lumOff val="10000"/>
                  </a:schemeClr>
                </a:solidFill>
                <a:latin typeface="Symantec Sans" panose="02000503080000020004"/>
                <a:ea typeface="+mn-ea"/>
                <a:cs typeface="+mn-cs"/>
              </a:rPr>
              <a:t>How does an ERG measure impact?</a:t>
            </a:r>
            <a:endParaRPr lang="en-US" sz="1200" u="sng" kern="1200" dirty="0">
              <a:solidFill>
                <a:schemeClr val="tx1">
                  <a:lumMod val="90000"/>
                  <a:lumOff val="10000"/>
                </a:schemeClr>
              </a:solidFill>
              <a:latin typeface="Symantec Sans" panose="02000503080000020004"/>
              <a:ea typeface="+mn-ea"/>
              <a:cs typeface="+mn-cs"/>
            </a:endParaRPr>
          </a:p>
          <a:p>
            <a:pPr marL="628650" lvl="1" indent="-171450">
              <a:buFont typeface="Arial" panose="020B0604020202020204" pitchFamily="34" charset="0"/>
              <a:buChar char="•"/>
            </a:pPr>
            <a:r>
              <a:rPr lang="en-US" sz="1200" u="sng" kern="1200" dirty="0">
                <a:solidFill>
                  <a:schemeClr val="tx1">
                    <a:lumMod val="90000"/>
                    <a:lumOff val="10000"/>
                  </a:schemeClr>
                </a:solidFill>
                <a:latin typeface="Symantec Sans" panose="02000503080000020004"/>
                <a:ea typeface="+mn-ea"/>
                <a:cs typeface="+mn-cs"/>
              </a:rPr>
              <a:t>Small or new ERGs</a:t>
            </a:r>
            <a:r>
              <a:rPr lang="en-US" sz="1200" kern="1200" dirty="0">
                <a:solidFill>
                  <a:schemeClr val="tx1">
                    <a:lumMod val="90000"/>
                    <a:lumOff val="10000"/>
                  </a:schemeClr>
                </a:solidFill>
                <a:latin typeface="Symantec Sans" panose="02000503080000020004"/>
                <a:ea typeface="+mn-ea"/>
                <a:cs typeface="+mn-cs"/>
              </a:rPr>
              <a:t> often measure success or impact by the number of active members it has, event participation, and feedback received through engagement surveys. </a:t>
            </a:r>
          </a:p>
          <a:p>
            <a:pPr marL="628650" lvl="1" indent="-171450">
              <a:buFont typeface="Arial" panose="020B0604020202020204" pitchFamily="34" charset="0"/>
              <a:buChar char="•"/>
            </a:pPr>
            <a:r>
              <a:rPr lang="en-US" sz="1200" u="sng" kern="1200" dirty="0">
                <a:solidFill>
                  <a:schemeClr val="tx1">
                    <a:lumMod val="90000"/>
                    <a:lumOff val="10000"/>
                  </a:schemeClr>
                </a:solidFill>
                <a:latin typeface="Symantec Sans" panose="02000503080000020004"/>
                <a:ea typeface="+mn-ea"/>
                <a:cs typeface="+mn-cs"/>
              </a:rPr>
              <a:t>Larger and more mature ERGs</a:t>
            </a:r>
            <a:r>
              <a:rPr lang="en-US" sz="1200" kern="1200" dirty="0">
                <a:solidFill>
                  <a:schemeClr val="tx1">
                    <a:lumMod val="90000"/>
                    <a:lumOff val="10000"/>
                  </a:schemeClr>
                </a:solidFill>
                <a:latin typeface="Symantec Sans" panose="02000503080000020004"/>
                <a:ea typeface="+mn-ea"/>
                <a:cs typeface="+mn-cs"/>
              </a:rPr>
              <a:t> will often align their goals to business objectives and measure their impact based their ability to affect change in those areas</a:t>
            </a:r>
            <a:r>
              <a:rPr lang="en-US" sz="1200" kern="1200" dirty="0" smtClean="0">
                <a:solidFill>
                  <a:schemeClr val="tx1">
                    <a:lumMod val="90000"/>
                    <a:lumOff val="10000"/>
                  </a:schemeClr>
                </a:solidFill>
                <a:latin typeface="Symantec Sans" panose="02000503080000020004"/>
                <a:ea typeface="+mn-ea"/>
                <a:cs typeface="+mn-cs"/>
              </a:rPr>
              <a:t>.</a:t>
            </a:r>
          </a:p>
          <a:p>
            <a:pPr marL="628650" lvl="1" indent="-171450">
              <a:buFont typeface="Arial" panose="020B0604020202020204" pitchFamily="34" charset="0"/>
              <a:buChar char="•"/>
            </a:pPr>
            <a:r>
              <a:rPr lang="en-US" sz="1200" kern="1200" dirty="0" smtClean="0">
                <a:solidFill>
                  <a:schemeClr val="tx1">
                    <a:lumMod val="90000"/>
                    <a:lumOff val="10000"/>
                  </a:schemeClr>
                </a:solidFill>
                <a:latin typeface="Symantec Sans" panose="02000503080000020004"/>
                <a:ea typeface="+mn-ea"/>
                <a:cs typeface="+mn-cs"/>
              </a:rPr>
              <a:t>The primary ways we see ERG impact measured</a:t>
            </a:r>
            <a:r>
              <a:rPr lang="en-US" sz="1200" kern="1200" baseline="0" dirty="0" smtClean="0">
                <a:solidFill>
                  <a:schemeClr val="tx1">
                    <a:lumMod val="90000"/>
                    <a:lumOff val="10000"/>
                  </a:schemeClr>
                </a:solidFill>
                <a:latin typeface="Symantec Sans" panose="02000503080000020004"/>
                <a:ea typeface="+mn-ea"/>
                <a:cs typeface="+mn-cs"/>
              </a:rPr>
              <a:t> is through</a:t>
            </a:r>
          </a:p>
          <a:p>
            <a:pPr marL="1085850" lvl="2" indent="-171450">
              <a:buFont typeface="Arial" panose="020B0604020202020204" pitchFamily="34" charset="0"/>
              <a:buChar char="•"/>
            </a:pPr>
            <a:r>
              <a:rPr lang="en-US" sz="1200" kern="1200" baseline="0" dirty="0" smtClean="0">
                <a:solidFill>
                  <a:schemeClr val="tx1">
                    <a:lumMod val="90000"/>
                    <a:lumOff val="10000"/>
                  </a:schemeClr>
                </a:solidFill>
                <a:latin typeface="Symantec Sans" panose="02000503080000020004"/>
                <a:ea typeface="+mn-ea"/>
                <a:cs typeface="+mn-cs"/>
              </a:rPr>
              <a:t>Membership numbers</a:t>
            </a:r>
          </a:p>
          <a:p>
            <a:pPr marL="1085850" lvl="2" indent="-171450">
              <a:buFont typeface="Arial" panose="020B0604020202020204" pitchFamily="34" charset="0"/>
              <a:buChar char="•"/>
            </a:pPr>
            <a:r>
              <a:rPr lang="en-US" sz="1200" kern="1200" baseline="0" dirty="0" smtClean="0">
                <a:solidFill>
                  <a:schemeClr val="tx1">
                    <a:lumMod val="90000"/>
                    <a:lumOff val="10000"/>
                  </a:schemeClr>
                </a:solidFill>
                <a:latin typeface="Symantec Sans" panose="02000503080000020004"/>
                <a:ea typeface="+mn-ea"/>
                <a:cs typeface="+mn-cs"/>
              </a:rPr>
              <a:t>Event or activity management</a:t>
            </a:r>
          </a:p>
          <a:p>
            <a:pPr marL="1085850" lvl="2" indent="-171450">
              <a:buFont typeface="Arial" panose="020B0604020202020204" pitchFamily="34" charset="0"/>
              <a:buChar char="•"/>
            </a:pPr>
            <a:r>
              <a:rPr lang="en-US" sz="1200" kern="1200" baseline="0" dirty="0" smtClean="0">
                <a:solidFill>
                  <a:schemeClr val="tx1">
                    <a:lumMod val="90000"/>
                    <a:lumOff val="10000"/>
                  </a:schemeClr>
                </a:solidFill>
                <a:latin typeface="Symantec Sans" panose="02000503080000020004"/>
                <a:ea typeface="+mn-ea"/>
                <a:cs typeface="+mn-cs"/>
              </a:rPr>
              <a:t>Direct feedback</a:t>
            </a:r>
          </a:p>
          <a:p>
            <a:pPr marL="1085850" lvl="2" indent="-171450">
              <a:buFont typeface="Arial" panose="020B0604020202020204" pitchFamily="34" charset="0"/>
              <a:buChar char="•"/>
            </a:pPr>
            <a:r>
              <a:rPr lang="en-US" sz="1200" kern="1200" baseline="0" dirty="0" smtClean="0">
                <a:solidFill>
                  <a:schemeClr val="tx1">
                    <a:lumMod val="90000"/>
                    <a:lumOff val="10000"/>
                  </a:schemeClr>
                </a:solidFill>
                <a:latin typeface="Symantec Sans" panose="02000503080000020004"/>
                <a:ea typeface="+mn-ea"/>
                <a:cs typeface="+mn-cs"/>
              </a:rPr>
              <a:t>Management engagement and participation</a:t>
            </a:r>
          </a:p>
          <a:p>
            <a:pPr marL="1085850" lvl="2" indent="-171450">
              <a:buFont typeface="Arial" panose="020B0604020202020204" pitchFamily="34" charset="0"/>
              <a:buChar char="•"/>
            </a:pPr>
            <a:r>
              <a:rPr lang="en-US" sz="1200" kern="1200" baseline="0" dirty="0" smtClean="0">
                <a:solidFill>
                  <a:schemeClr val="tx1">
                    <a:lumMod val="90000"/>
                    <a:lumOff val="10000"/>
                  </a:schemeClr>
                </a:solidFill>
                <a:latin typeface="Symantec Sans" panose="02000503080000020004"/>
                <a:ea typeface="+mn-ea"/>
                <a:cs typeface="+mn-cs"/>
              </a:rPr>
              <a:t>External partnerships</a:t>
            </a:r>
          </a:p>
          <a:p>
            <a:pPr marL="1085850" lvl="2" indent="-171450">
              <a:buFont typeface="Arial" panose="020B0604020202020204" pitchFamily="34" charset="0"/>
              <a:buChar char="•"/>
            </a:pPr>
            <a:r>
              <a:rPr lang="en-US" sz="1200" kern="1200" baseline="0" dirty="0" smtClean="0">
                <a:solidFill>
                  <a:schemeClr val="tx1">
                    <a:lumMod val="90000"/>
                    <a:lumOff val="10000"/>
                  </a:schemeClr>
                </a:solidFill>
                <a:latin typeface="Symantec Sans" panose="02000503080000020004"/>
                <a:ea typeface="+mn-ea"/>
                <a:cs typeface="+mn-cs"/>
              </a:rPr>
              <a:t>And how well an ERG aligns with or influences business objects</a:t>
            </a:r>
            <a:endParaRPr lang="en-US" sz="1200" kern="1200" dirty="0">
              <a:solidFill>
                <a:schemeClr val="tx1">
                  <a:lumMod val="90000"/>
                  <a:lumOff val="10000"/>
                </a:schemeClr>
              </a:solidFill>
              <a:latin typeface="Symantec Sans" panose="02000503080000020004"/>
              <a:ea typeface="+mn-ea"/>
              <a:cs typeface="+mn-cs"/>
            </a:endParaRPr>
          </a:p>
          <a:p>
            <a:endParaRPr lang="en-US" sz="1200" kern="1200" dirty="0">
              <a:solidFill>
                <a:schemeClr val="tx1">
                  <a:lumMod val="90000"/>
                  <a:lumOff val="10000"/>
                </a:schemeClr>
              </a:solidFill>
              <a:latin typeface="Symantec Sans" panose="02000503080000020004"/>
              <a:ea typeface="+mn-ea"/>
              <a:cs typeface="+mn-cs"/>
            </a:endParaRPr>
          </a:p>
          <a:p>
            <a:r>
              <a:rPr lang="en-US" sz="1200" b="1" kern="1200" dirty="0">
                <a:solidFill>
                  <a:schemeClr val="tx1">
                    <a:lumMod val="90000"/>
                    <a:lumOff val="10000"/>
                  </a:schemeClr>
                </a:solidFill>
                <a:latin typeface="Symantec Sans" panose="02000503080000020004"/>
                <a:ea typeface="+mn-ea"/>
                <a:cs typeface="+mn-cs"/>
              </a:rPr>
              <a:t>QUESTION FOR AUDIENCE:</a:t>
            </a:r>
            <a:r>
              <a:rPr lang="en-US" sz="1200" kern="1200" dirty="0">
                <a:solidFill>
                  <a:schemeClr val="tx1">
                    <a:lumMod val="90000"/>
                    <a:lumOff val="10000"/>
                  </a:schemeClr>
                </a:solidFill>
                <a:latin typeface="Symantec Sans" panose="02000503080000020004"/>
                <a:ea typeface="+mn-ea"/>
                <a:cs typeface="+mn-cs"/>
              </a:rPr>
              <a:t> Does</a:t>
            </a:r>
            <a:r>
              <a:rPr lang="en-US" sz="1200" kern="1200" baseline="0" dirty="0">
                <a:solidFill>
                  <a:schemeClr val="tx1">
                    <a:lumMod val="90000"/>
                    <a:lumOff val="10000"/>
                  </a:schemeClr>
                </a:solidFill>
                <a:latin typeface="Symantec Sans" panose="02000503080000020004"/>
                <a:ea typeface="+mn-ea"/>
                <a:cs typeface="+mn-cs"/>
              </a:rPr>
              <a:t> </a:t>
            </a:r>
            <a:r>
              <a:rPr lang="en-US" sz="1200" kern="1200" baseline="0" dirty="0" smtClean="0">
                <a:solidFill>
                  <a:schemeClr val="tx1">
                    <a:lumMod val="90000"/>
                    <a:lumOff val="10000"/>
                  </a:schemeClr>
                </a:solidFill>
                <a:latin typeface="Symantec Sans" panose="02000503080000020004"/>
                <a:ea typeface="+mn-ea"/>
                <a:cs typeface="+mn-cs"/>
              </a:rPr>
              <a:t>anyone use or know of any </a:t>
            </a:r>
            <a:r>
              <a:rPr lang="en-US" sz="1200" kern="1200" baseline="0" dirty="0">
                <a:solidFill>
                  <a:schemeClr val="tx1">
                    <a:lumMod val="90000"/>
                    <a:lumOff val="10000"/>
                  </a:schemeClr>
                </a:solidFill>
                <a:latin typeface="Symantec Sans" panose="02000503080000020004"/>
                <a:ea typeface="+mn-ea"/>
                <a:cs typeface="+mn-cs"/>
              </a:rPr>
              <a:t>other ways to measure ERG </a:t>
            </a:r>
            <a:r>
              <a:rPr lang="en-US" sz="1200" kern="1200" baseline="0" dirty="0" smtClean="0">
                <a:solidFill>
                  <a:schemeClr val="tx1">
                    <a:lumMod val="90000"/>
                    <a:lumOff val="10000"/>
                  </a:schemeClr>
                </a:solidFill>
                <a:latin typeface="Symantec Sans" panose="02000503080000020004"/>
                <a:ea typeface="+mn-ea"/>
                <a:cs typeface="+mn-cs"/>
              </a:rPr>
              <a:t>impact or success </a:t>
            </a:r>
            <a:r>
              <a:rPr lang="en-US" sz="1200" kern="1200" baseline="0" dirty="0">
                <a:solidFill>
                  <a:schemeClr val="tx1">
                    <a:lumMod val="90000"/>
                    <a:lumOff val="10000"/>
                  </a:schemeClr>
                </a:solidFill>
                <a:latin typeface="Symantec Sans" panose="02000503080000020004"/>
                <a:ea typeface="+mn-ea"/>
                <a:cs typeface="+mn-cs"/>
              </a:rPr>
              <a:t>that </a:t>
            </a:r>
            <a:r>
              <a:rPr lang="en-US" sz="1200" kern="1200" baseline="0" dirty="0" smtClean="0">
                <a:solidFill>
                  <a:schemeClr val="tx1">
                    <a:lumMod val="90000"/>
                    <a:lumOff val="10000"/>
                  </a:schemeClr>
                </a:solidFill>
                <a:latin typeface="Symantec Sans" panose="02000503080000020004"/>
                <a:ea typeface="+mn-ea"/>
                <a:cs typeface="+mn-cs"/>
              </a:rPr>
              <a:t>isn’t already represented </a:t>
            </a:r>
            <a:r>
              <a:rPr lang="en-US" sz="1200" kern="1200" baseline="0" dirty="0">
                <a:solidFill>
                  <a:schemeClr val="tx1">
                    <a:lumMod val="90000"/>
                    <a:lumOff val="10000"/>
                  </a:schemeClr>
                </a:solidFill>
                <a:latin typeface="Symantec Sans" panose="02000503080000020004"/>
                <a:ea typeface="+mn-ea"/>
                <a:cs typeface="+mn-cs"/>
              </a:rPr>
              <a:t>in this list?</a:t>
            </a:r>
            <a:endParaRPr lang="en-US" dirty="0"/>
          </a:p>
        </p:txBody>
      </p:sp>
      <p:sp>
        <p:nvSpPr>
          <p:cNvPr id="4" name="Slide Number Placeholder 3"/>
          <p:cNvSpPr>
            <a:spLocks noGrp="1"/>
          </p:cNvSpPr>
          <p:nvPr>
            <p:ph type="sldNum" sz="quarter" idx="10"/>
          </p:nvPr>
        </p:nvSpPr>
        <p:spPr/>
        <p:txBody>
          <a:bodyPr/>
          <a:lstStyle/>
          <a:p>
            <a:fld id="{FAC02F30-A820-4C44-9475-11A7CFD9B01C}" type="slidenum">
              <a:rPr lang="en-US" smtClean="0"/>
              <a:pPr/>
              <a:t>16</a:t>
            </a:fld>
            <a:endParaRPr lang="en-US" dirty="0"/>
          </a:p>
        </p:txBody>
      </p:sp>
    </p:spTree>
    <p:extLst>
      <p:ext uri="{BB962C8B-B14F-4D97-AF65-F5344CB8AC3E}">
        <p14:creationId xmlns:p14="http://schemas.microsoft.com/office/powerpoint/2010/main" val="681786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[Cass / 5-7 min]</a:t>
            </a:r>
          </a:p>
          <a:p>
            <a:pPr marL="0" indent="0">
              <a:buFont typeface="Arial" panose="020B0604020202020204" pitchFamily="34" charset="0"/>
              <a:buNone/>
            </a:pPr>
            <a:endParaRPr lang="en-US" b="1" dirty="0" smtClean="0"/>
          </a:p>
          <a:p>
            <a:pPr marL="0" indent="0">
              <a:buFont typeface="Arial" panose="020B0604020202020204" pitchFamily="34" charset="0"/>
              <a:buNone/>
            </a:pPr>
            <a:r>
              <a:rPr lang="en-US" b="1" dirty="0" smtClean="0"/>
              <a:t>And finally let’s talk about how collaboration</a:t>
            </a:r>
            <a:r>
              <a:rPr lang="en-US" b="1" baseline="0" dirty="0" smtClean="0"/>
              <a:t> affects impact. </a:t>
            </a:r>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b="0" baseline="0" dirty="0" smtClean="0"/>
              <a:t>The moment I thought about how collaboration works in business I thought of Vanilla Ice. </a:t>
            </a:r>
            <a:r>
              <a:rPr lang="en-US" b="0" dirty="0" smtClean="0"/>
              <a:t>He told us to </a:t>
            </a:r>
            <a:r>
              <a:rPr lang="en-US" b="1" dirty="0" smtClean="0"/>
              <a:t>“Stop</a:t>
            </a:r>
            <a:r>
              <a:rPr lang="en-US" b="1" dirty="0"/>
              <a:t>, Collaborate, and Listen”</a:t>
            </a:r>
          </a:p>
          <a:p>
            <a:pPr marL="742950" lvl="1" indent="-285750">
              <a:buFont typeface="Arial" panose="020B0604020202020204" pitchFamily="34" charset="0"/>
              <a:buChar char="•"/>
            </a:pPr>
            <a:r>
              <a:rPr lang="en-US" sz="1800" kern="1200" dirty="0">
                <a:solidFill>
                  <a:schemeClr val="tx1">
                    <a:lumMod val="90000"/>
                    <a:lumOff val="10000"/>
                  </a:schemeClr>
                </a:solidFill>
                <a:latin typeface="Symantec Sans" panose="02000503080000020004"/>
                <a:ea typeface="+mn-ea"/>
                <a:cs typeface="+mn-cs"/>
              </a:rPr>
              <a:t>Every global region has its own set of unique issues, concerns, achievements, and important events (holidays).</a:t>
            </a:r>
          </a:p>
          <a:p>
            <a:pPr marL="742950" lvl="1" indent="-285750">
              <a:buFont typeface="Arial" panose="020B0604020202020204" pitchFamily="34" charset="0"/>
              <a:buChar char="•"/>
            </a:pPr>
            <a:r>
              <a:rPr lang="en-US" sz="1800" kern="1200" dirty="0">
                <a:solidFill>
                  <a:schemeClr val="tx1">
                    <a:lumMod val="90000"/>
                    <a:lumOff val="10000"/>
                  </a:schemeClr>
                </a:solidFill>
                <a:latin typeface="Symantec Sans" panose="02000503080000020004"/>
                <a:ea typeface="+mn-ea"/>
                <a:cs typeface="+mn-cs"/>
              </a:rPr>
              <a:t>Collaborating cross-regionally raises awareness, leads to greater cultural understanding, and opens pathways to share resources, communication templates, events, activities, and ERG strategies.</a:t>
            </a:r>
          </a:p>
          <a:p>
            <a:pPr marL="1200150" lvl="2" indent="-285750">
              <a:buFont typeface="Arial" panose="020B0604020202020204" pitchFamily="34" charset="0"/>
              <a:buChar char="•"/>
            </a:pPr>
            <a:r>
              <a:rPr lang="en-US" sz="1800" kern="1200" dirty="0">
                <a:solidFill>
                  <a:schemeClr val="tx1">
                    <a:lumMod val="90000"/>
                    <a:lumOff val="10000"/>
                  </a:schemeClr>
                </a:solidFill>
                <a:latin typeface="Symantec Sans" panose="02000503080000020004"/>
                <a:ea typeface="+mn-ea"/>
                <a:cs typeface="+mn-cs"/>
              </a:rPr>
              <a:t>Why should each </a:t>
            </a:r>
            <a:r>
              <a:rPr lang="en-US" sz="1800" kern="1200" dirty="0" smtClean="0">
                <a:solidFill>
                  <a:schemeClr val="tx1">
                    <a:lumMod val="90000"/>
                    <a:lumOff val="10000"/>
                  </a:schemeClr>
                </a:solidFill>
                <a:latin typeface="Symantec Sans" panose="02000503080000020004"/>
                <a:ea typeface="+mn-ea"/>
                <a:cs typeface="+mn-cs"/>
              </a:rPr>
              <a:t>ERG chapter </a:t>
            </a:r>
            <a:r>
              <a:rPr lang="en-US" sz="1800" kern="1200" dirty="0">
                <a:solidFill>
                  <a:schemeClr val="tx1">
                    <a:lumMod val="90000"/>
                    <a:lumOff val="10000"/>
                  </a:schemeClr>
                </a:solidFill>
                <a:latin typeface="Symantec Sans" panose="02000503080000020004"/>
                <a:ea typeface="+mn-ea"/>
                <a:cs typeface="+mn-cs"/>
              </a:rPr>
              <a:t>have to recreate the wheel?</a:t>
            </a:r>
            <a:r>
              <a:rPr lang="en-US" sz="1800" kern="1200" baseline="0" dirty="0">
                <a:solidFill>
                  <a:schemeClr val="tx1">
                    <a:lumMod val="90000"/>
                    <a:lumOff val="10000"/>
                  </a:schemeClr>
                </a:solidFill>
                <a:latin typeface="Symantec Sans" panose="02000503080000020004"/>
                <a:ea typeface="+mn-ea"/>
                <a:cs typeface="+mn-cs"/>
              </a:rPr>
              <a:t> </a:t>
            </a:r>
          </a:p>
          <a:p>
            <a:pPr marL="1200150" lvl="2" indent="-285750">
              <a:buFont typeface="Arial" panose="020B0604020202020204" pitchFamily="34" charset="0"/>
              <a:buChar char="•"/>
            </a:pPr>
            <a:r>
              <a:rPr lang="en-US" sz="1800" kern="1200" baseline="0" dirty="0" smtClean="0">
                <a:solidFill>
                  <a:schemeClr val="tx1">
                    <a:lumMod val="90000"/>
                    <a:lumOff val="10000"/>
                  </a:schemeClr>
                </a:solidFill>
                <a:latin typeface="Symantec Sans" panose="02000503080000020004"/>
                <a:ea typeface="+mn-ea"/>
                <a:cs typeface="+mn-cs"/>
              </a:rPr>
              <a:t>Did you have </a:t>
            </a:r>
            <a:r>
              <a:rPr lang="en-US" sz="1800" kern="1200" baseline="0" dirty="0">
                <a:solidFill>
                  <a:schemeClr val="tx1">
                    <a:lumMod val="90000"/>
                    <a:lumOff val="10000"/>
                  </a:schemeClr>
                </a:solidFill>
                <a:latin typeface="Symantec Sans" panose="02000503080000020004"/>
                <a:ea typeface="+mn-ea"/>
                <a:cs typeface="+mn-cs"/>
              </a:rPr>
              <a:t>a successful event, poster campaign, newsletter, membership drive or engaging activity? Share it! </a:t>
            </a:r>
          </a:p>
          <a:p>
            <a:pPr marL="1657350" lvl="3" indent="-285750">
              <a:buFont typeface="Arial" panose="020B0604020202020204" pitchFamily="34" charset="0"/>
              <a:buChar char="•"/>
            </a:pPr>
            <a:r>
              <a:rPr lang="en-US" sz="1800" kern="1200" baseline="0" dirty="0">
                <a:solidFill>
                  <a:schemeClr val="tx1">
                    <a:lumMod val="90000"/>
                    <a:lumOff val="10000"/>
                  </a:schemeClr>
                </a:solidFill>
                <a:latin typeface="Symantec Sans" panose="02000503080000020004"/>
                <a:ea typeface="+mn-ea"/>
                <a:cs typeface="+mn-cs"/>
              </a:rPr>
              <a:t>Each </a:t>
            </a:r>
            <a:r>
              <a:rPr lang="en-US" sz="1800" kern="1200" baseline="0" dirty="0" smtClean="0">
                <a:solidFill>
                  <a:schemeClr val="tx1">
                    <a:lumMod val="90000"/>
                    <a:lumOff val="10000"/>
                  </a:schemeClr>
                </a:solidFill>
                <a:latin typeface="Symantec Sans" panose="02000503080000020004"/>
                <a:ea typeface="+mn-ea"/>
                <a:cs typeface="+mn-cs"/>
              </a:rPr>
              <a:t>chapter or region </a:t>
            </a:r>
            <a:r>
              <a:rPr lang="en-US" sz="1800" kern="1200" baseline="0" dirty="0">
                <a:solidFill>
                  <a:schemeClr val="tx1">
                    <a:lumMod val="90000"/>
                    <a:lumOff val="10000"/>
                  </a:schemeClr>
                </a:solidFill>
                <a:latin typeface="Symantec Sans" panose="02000503080000020004"/>
                <a:ea typeface="+mn-ea"/>
                <a:cs typeface="+mn-cs"/>
              </a:rPr>
              <a:t>can revise and alter the information to fit within their context. </a:t>
            </a:r>
          </a:p>
          <a:p>
            <a:pPr marL="1657350" lvl="3" indent="-285750">
              <a:buFont typeface="Arial" panose="020B0604020202020204" pitchFamily="34" charset="0"/>
              <a:buChar char="•"/>
            </a:pPr>
            <a:r>
              <a:rPr lang="en-US" sz="1800" kern="1200" baseline="0" dirty="0">
                <a:solidFill>
                  <a:schemeClr val="tx1">
                    <a:lumMod val="90000"/>
                    <a:lumOff val="10000"/>
                  </a:schemeClr>
                </a:solidFill>
                <a:latin typeface="Symantec Sans" panose="02000503080000020004"/>
                <a:ea typeface="+mn-ea"/>
                <a:cs typeface="+mn-cs"/>
              </a:rPr>
              <a:t>Examples and templates can breathe new life into small, new, or stagnant ERG chapters</a:t>
            </a:r>
          </a:p>
          <a:p>
            <a:pPr marL="742950" lvl="1" indent="-285750">
              <a:buFont typeface="Arial" panose="020B0604020202020204" pitchFamily="34" charset="0"/>
              <a:buChar char="•"/>
            </a:pPr>
            <a:r>
              <a:rPr lang="en-US" sz="1800" kern="1200" baseline="0" dirty="0" smtClean="0">
                <a:solidFill>
                  <a:schemeClr val="tx1">
                    <a:lumMod val="90000"/>
                    <a:lumOff val="10000"/>
                  </a:schemeClr>
                </a:solidFill>
                <a:latin typeface="Symantec Sans" panose="02000503080000020004"/>
                <a:ea typeface="+mn-ea"/>
                <a:cs typeface="+mn-cs"/>
              </a:rPr>
              <a:t>Collaborating </a:t>
            </a:r>
            <a:r>
              <a:rPr lang="en-US" sz="1800" kern="1200" baseline="0" dirty="0">
                <a:solidFill>
                  <a:schemeClr val="tx1">
                    <a:lumMod val="90000"/>
                    <a:lumOff val="10000"/>
                  </a:schemeClr>
                </a:solidFill>
                <a:latin typeface="Symantec Sans" panose="02000503080000020004"/>
                <a:ea typeface="+mn-ea"/>
                <a:cs typeface="+mn-cs"/>
              </a:rPr>
              <a:t>saves the company time, money, &amp; resources.</a:t>
            </a:r>
          </a:p>
          <a:p>
            <a:pPr marL="285750" lvl="0" indent="-285750">
              <a:buFont typeface="Arial" panose="020B0604020202020204" pitchFamily="34" charset="0"/>
              <a:buChar char="•"/>
            </a:pPr>
            <a:endParaRPr lang="en-US" sz="1800" kern="1200" baseline="0" dirty="0">
              <a:solidFill>
                <a:schemeClr val="tx1">
                  <a:lumMod val="90000"/>
                  <a:lumOff val="10000"/>
                </a:schemeClr>
              </a:solidFill>
              <a:latin typeface="Symantec Sans" panose="02000503080000020004"/>
              <a:ea typeface="+mn-ea"/>
              <a:cs typeface="+mn-cs"/>
            </a:endParaRPr>
          </a:p>
          <a:p>
            <a:pPr marL="0" indent="0">
              <a:buFont typeface="Arial" panose="020B0604020202020204" pitchFamily="34" charset="0"/>
              <a:buNone/>
            </a:pPr>
            <a:r>
              <a:rPr lang="en-US" b="1" dirty="0"/>
              <a:t>Examples:</a:t>
            </a:r>
          </a:p>
          <a:p>
            <a:pPr marL="342900" lvl="0" indent="-342900">
              <a:buFont typeface="+mj-lt"/>
              <a:buAutoNum type="arabicPeriod"/>
            </a:pPr>
            <a:r>
              <a:rPr lang="en-US" sz="1800" kern="1200" dirty="0">
                <a:solidFill>
                  <a:schemeClr val="tx1">
                    <a:lumMod val="90000"/>
                    <a:lumOff val="10000"/>
                  </a:schemeClr>
                </a:solidFill>
                <a:latin typeface="Symantec Sans" panose="02000503080000020004"/>
                <a:ea typeface="+mn-ea"/>
                <a:cs typeface="+mn-cs"/>
              </a:rPr>
              <a:t>USA chapter creates Transgender Day of Visibility poster to increase awareness about the holiday and shares it with all global ERG chapters. </a:t>
            </a:r>
          </a:p>
          <a:p>
            <a:pPr marL="742950" lvl="1" indent="-285750">
              <a:buFont typeface="Arial" panose="020B0604020202020204" pitchFamily="34" charset="0"/>
              <a:buChar char="•"/>
            </a:pPr>
            <a:r>
              <a:rPr lang="en-US" sz="1800" kern="1200" dirty="0">
                <a:solidFill>
                  <a:schemeClr val="tx1">
                    <a:lumMod val="90000"/>
                    <a:lumOff val="10000"/>
                  </a:schemeClr>
                </a:solidFill>
                <a:latin typeface="Symantec Sans" panose="02000503080000020004"/>
                <a:ea typeface="+mn-ea"/>
                <a:cs typeface="+mn-cs"/>
              </a:rPr>
              <a:t>India chapter updates the poster with regional specific information and uses it for their own internal awareness campaign.</a:t>
            </a:r>
            <a:br>
              <a:rPr lang="en-US" sz="1800" kern="1200" dirty="0">
                <a:solidFill>
                  <a:schemeClr val="tx1">
                    <a:lumMod val="90000"/>
                    <a:lumOff val="10000"/>
                  </a:schemeClr>
                </a:solidFill>
                <a:latin typeface="Symantec Sans" panose="02000503080000020004"/>
                <a:ea typeface="+mn-ea"/>
                <a:cs typeface="+mn-cs"/>
              </a:rPr>
            </a:br>
            <a:endParaRPr lang="en-US" sz="1800" kern="1200" dirty="0">
              <a:solidFill>
                <a:schemeClr val="tx1">
                  <a:lumMod val="90000"/>
                  <a:lumOff val="10000"/>
                </a:schemeClr>
              </a:solidFill>
              <a:latin typeface="Symantec Sans" panose="02000503080000020004"/>
              <a:ea typeface="+mn-ea"/>
              <a:cs typeface="+mn-cs"/>
            </a:endParaRPr>
          </a:p>
          <a:p>
            <a:pPr marL="342900" lvl="0" indent="-342900">
              <a:buFont typeface="+mj-lt"/>
              <a:buAutoNum type="arabicPeriod"/>
            </a:pPr>
            <a:r>
              <a:rPr lang="en-US" sz="1800" kern="1200" dirty="0">
                <a:solidFill>
                  <a:schemeClr val="tx1">
                    <a:lumMod val="90000"/>
                    <a:lumOff val="10000"/>
                  </a:schemeClr>
                </a:solidFill>
                <a:latin typeface="Symantec Sans" panose="02000503080000020004"/>
                <a:ea typeface="+mn-ea"/>
                <a:cs typeface="+mn-cs"/>
              </a:rPr>
              <a:t>India chapter sends</a:t>
            </a:r>
            <a:r>
              <a:rPr lang="en-US" sz="1800" kern="1200" baseline="0" dirty="0">
                <a:solidFill>
                  <a:schemeClr val="tx1">
                    <a:lumMod val="90000"/>
                    <a:lumOff val="10000"/>
                  </a:schemeClr>
                </a:solidFill>
                <a:latin typeface="Symantec Sans" panose="02000503080000020004"/>
                <a:ea typeface="+mn-ea"/>
                <a:cs typeface="+mn-cs"/>
              </a:rPr>
              <a:t> </a:t>
            </a:r>
            <a:r>
              <a:rPr lang="en-US" sz="1800" kern="1200" dirty="0">
                <a:solidFill>
                  <a:schemeClr val="tx1">
                    <a:lumMod val="90000"/>
                    <a:lumOff val="10000"/>
                  </a:schemeClr>
                </a:solidFill>
                <a:latin typeface="Symantec Sans" panose="02000503080000020004"/>
                <a:ea typeface="+mn-ea"/>
                <a:cs typeface="+mn-cs"/>
              </a:rPr>
              <a:t>an educational email about Pride Month (what it is</a:t>
            </a:r>
            <a:r>
              <a:rPr lang="en-US" sz="1800" kern="1200" baseline="0" dirty="0">
                <a:solidFill>
                  <a:schemeClr val="tx1">
                    <a:lumMod val="90000"/>
                    <a:lumOff val="10000"/>
                  </a:schemeClr>
                </a:solidFill>
                <a:latin typeface="Symantec Sans" panose="02000503080000020004"/>
                <a:ea typeface="+mn-ea"/>
                <a:cs typeface="+mn-cs"/>
              </a:rPr>
              <a:t> and why it matters</a:t>
            </a:r>
            <a:r>
              <a:rPr lang="en-US" sz="1800" kern="1200" dirty="0">
                <a:solidFill>
                  <a:schemeClr val="tx1">
                    <a:lumMod val="90000"/>
                    <a:lumOff val="10000"/>
                  </a:schemeClr>
                </a:solidFill>
                <a:latin typeface="Symantec Sans" panose="02000503080000020004"/>
                <a:ea typeface="+mn-ea"/>
                <a:cs typeface="+mn-cs"/>
              </a:rPr>
              <a:t>) to their membership and CC’s ERG chapter leads from other regions. </a:t>
            </a:r>
          </a:p>
          <a:p>
            <a:pPr marL="800100" lvl="1" indent="-342900">
              <a:buFont typeface="Arial" panose="020B0604020202020204" pitchFamily="34" charset="0"/>
              <a:buChar char="•"/>
            </a:pPr>
            <a:r>
              <a:rPr lang="en-US" sz="1800" kern="1200" dirty="0">
                <a:solidFill>
                  <a:schemeClr val="tx1">
                    <a:lumMod val="90000"/>
                    <a:lumOff val="10000"/>
                  </a:schemeClr>
                </a:solidFill>
                <a:latin typeface="Symantec Sans" panose="02000503080000020004"/>
                <a:ea typeface="+mn-ea"/>
                <a:cs typeface="+mn-cs"/>
              </a:rPr>
              <a:t>USA updates the email with regional specific history and information, turns it into a poster, and uses it as a visual education campaign during Pride Month around the office. </a:t>
            </a:r>
          </a:p>
        </p:txBody>
      </p:sp>
      <p:sp>
        <p:nvSpPr>
          <p:cNvPr id="4" name="Slide Number Placeholder 3"/>
          <p:cNvSpPr>
            <a:spLocks noGrp="1"/>
          </p:cNvSpPr>
          <p:nvPr>
            <p:ph type="sldNum" sz="quarter" idx="10"/>
          </p:nvPr>
        </p:nvSpPr>
        <p:spPr/>
        <p:txBody>
          <a:bodyPr/>
          <a:lstStyle/>
          <a:p>
            <a:fld id="{FAC02F30-A820-4C44-9475-11A7CFD9B01C}" type="slidenum">
              <a:rPr lang="en-US" smtClean="0"/>
              <a:pPr/>
              <a:t>17</a:t>
            </a:fld>
            <a:endParaRPr lang="en-US" dirty="0"/>
          </a:p>
        </p:txBody>
      </p:sp>
    </p:spTree>
    <p:extLst>
      <p:ext uri="{BB962C8B-B14F-4D97-AF65-F5344CB8AC3E}">
        <p14:creationId xmlns:p14="http://schemas.microsoft.com/office/powerpoint/2010/main" val="2268062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a:t>
            </a:r>
          </a:p>
        </p:txBody>
      </p:sp>
      <p:sp>
        <p:nvSpPr>
          <p:cNvPr id="4" name="Slide Number Placeholder 3"/>
          <p:cNvSpPr>
            <a:spLocks noGrp="1"/>
          </p:cNvSpPr>
          <p:nvPr>
            <p:ph type="sldNum" sz="quarter" idx="10"/>
          </p:nvPr>
        </p:nvSpPr>
        <p:spPr/>
        <p:txBody>
          <a:bodyPr/>
          <a:lstStyle/>
          <a:p>
            <a:fld id="{FAC02F30-A820-4C44-9475-11A7CFD9B01C}" type="slidenum">
              <a:rPr lang="en-US" smtClean="0"/>
              <a:pPr/>
              <a:t>18</a:t>
            </a:fld>
            <a:endParaRPr lang="en-US" dirty="0"/>
          </a:p>
        </p:txBody>
      </p:sp>
    </p:spTree>
    <p:extLst>
      <p:ext uri="{BB962C8B-B14F-4D97-AF65-F5344CB8AC3E}">
        <p14:creationId xmlns:p14="http://schemas.microsoft.com/office/powerpoint/2010/main" val="3817835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u="none" kern="1200" dirty="0">
                <a:solidFill>
                  <a:schemeClr val="tx1"/>
                </a:solidFill>
                <a:latin typeface="Symantec Sans" panose="02000503080000020004"/>
                <a:ea typeface="+mn-ea"/>
                <a:cs typeface="+mn-cs"/>
              </a:rPr>
              <a:t>[Cass / 5-10 min]</a:t>
            </a:r>
          </a:p>
          <a:p>
            <a:pPr marL="0" lvl="0" indent="0">
              <a:buFont typeface="Arial" panose="020B0604020202020204" pitchFamily="34" charset="0"/>
              <a:buNone/>
            </a:pPr>
            <a:endParaRPr lang="en-US" sz="1200" b="0" u="none" kern="1200" dirty="0">
              <a:solidFill>
                <a:schemeClr val="tx1"/>
              </a:solidFill>
              <a:latin typeface="Symantec Sans" panose="02000503080000020004"/>
              <a:ea typeface="+mn-ea"/>
              <a:cs typeface="+mn-cs"/>
            </a:endParaRPr>
          </a:p>
          <a:p>
            <a:pPr marL="171450" lvl="0" indent="-171450">
              <a:buFont typeface="Arial" panose="020B0604020202020204" pitchFamily="34" charset="0"/>
              <a:buChar char="•"/>
            </a:pPr>
            <a:r>
              <a:rPr lang="en-US" sz="1200" b="1" u="none" kern="1200" dirty="0">
                <a:solidFill>
                  <a:schemeClr val="tx1"/>
                </a:solidFill>
                <a:latin typeface="Symantec Sans" panose="02000503080000020004"/>
                <a:ea typeface="+mn-ea"/>
                <a:cs typeface="+mn-cs"/>
              </a:rPr>
              <a:t>Source funds from multiple departments/business units:</a:t>
            </a:r>
          </a:p>
          <a:p>
            <a:pPr marL="628650" lvl="1" indent="-171450">
              <a:buFont typeface="Arial" panose="020B0604020202020204" pitchFamily="34" charset="0"/>
              <a:buChar char="•"/>
            </a:pPr>
            <a:r>
              <a:rPr lang="en-US" sz="1200" kern="1200" dirty="0">
                <a:solidFill>
                  <a:schemeClr val="tx1"/>
                </a:solidFill>
                <a:latin typeface="Symantec Sans" panose="02000503080000020004"/>
                <a:ea typeface="+mn-ea"/>
                <a:cs typeface="+mn-cs"/>
              </a:rPr>
              <a:t>This way no single person or department has to fulfill the entire funding request.</a:t>
            </a:r>
          </a:p>
          <a:p>
            <a:pPr marL="628650" lvl="1" indent="-171450">
              <a:buFont typeface="Arial" panose="020B0604020202020204" pitchFamily="34" charset="0"/>
              <a:buChar char="•"/>
            </a:pPr>
            <a:r>
              <a:rPr lang="en-US" sz="1200" kern="1200" dirty="0">
                <a:solidFill>
                  <a:schemeClr val="tx1"/>
                </a:solidFill>
                <a:latin typeface="Symantec Sans" panose="02000503080000020004"/>
                <a:ea typeface="+mn-ea"/>
                <a:cs typeface="+mn-cs"/>
              </a:rPr>
              <a:t>It helps to have a clear business case for the value this budget request will provide the company as well as an itemized breakdown of how the funds will be used. </a:t>
            </a:r>
            <a:br>
              <a:rPr lang="en-US" sz="1200" kern="1200" dirty="0">
                <a:solidFill>
                  <a:schemeClr val="tx1"/>
                </a:solidFill>
                <a:latin typeface="Symantec Sans" panose="02000503080000020004"/>
                <a:ea typeface="+mn-ea"/>
                <a:cs typeface="+mn-cs"/>
              </a:rPr>
            </a:br>
            <a:endParaRPr lang="en-US" sz="1200" kern="1200" dirty="0">
              <a:solidFill>
                <a:schemeClr val="tx1"/>
              </a:solidFill>
              <a:latin typeface="Symantec Sans" panose="02000503080000020004"/>
              <a:ea typeface="+mn-ea"/>
              <a:cs typeface="+mn-cs"/>
            </a:endParaRPr>
          </a:p>
          <a:p>
            <a:pPr marL="171450" lvl="0" indent="-171450">
              <a:buFont typeface="Arial" panose="020B0604020202020204" pitchFamily="34" charset="0"/>
              <a:buChar char="•"/>
            </a:pPr>
            <a:r>
              <a:rPr lang="en-US" sz="1200" b="1" u="none" kern="1200" dirty="0">
                <a:solidFill>
                  <a:schemeClr val="tx1"/>
                </a:solidFill>
                <a:latin typeface="Symantec Sans" panose="02000503080000020004"/>
                <a:ea typeface="+mn-ea"/>
                <a:cs typeface="+mn-cs"/>
              </a:rPr>
              <a:t>Partner with other business groups or ERGs to host activities </a:t>
            </a:r>
          </a:p>
          <a:p>
            <a:pPr marL="628650" lvl="1" indent="-171450">
              <a:buFont typeface="Arial" panose="020B0604020202020204" pitchFamily="34" charset="0"/>
              <a:buChar char="•"/>
            </a:pPr>
            <a:r>
              <a:rPr lang="en-US" sz="1200" b="0" u="none" kern="1200" dirty="0">
                <a:solidFill>
                  <a:schemeClr val="tx1"/>
                </a:solidFill>
                <a:latin typeface="Symantec Sans" panose="02000503080000020004"/>
                <a:ea typeface="+mn-ea"/>
                <a:cs typeface="+mn-cs"/>
              </a:rPr>
              <a:t>This will split the associated costs across all groups involved. </a:t>
            </a:r>
          </a:p>
          <a:p>
            <a:pPr marL="628650" lvl="1" indent="-171450">
              <a:buFont typeface="Arial" panose="020B0604020202020204" pitchFamily="34" charset="0"/>
              <a:buChar char="•"/>
            </a:pPr>
            <a:r>
              <a:rPr lang="en-US" sz="1200" kern="1200" dirty="0">
                <a:solidFill>
                  <a:schemeClr val="tx1"/>
                </a:solidFill>
                <a:latin typeface="Symantec Sans" panose="02000503080000020004"/>
                <a:ea typeface="+mn-ea"/>
                <a:cs typeface="+mn-cs"/>
              </a:rPr>
              <a:t>Example: </a:t>
            </a:r>
          </a:p>
          <a:p>
            <a:pPr marL="1085850" lvl="2" indent="-171450">
              <a:buFont typeface="Arial" panose="020B0604020202020204" pitchFamily="34" charset="0"/>
              <a:buChar char="•"/>
            </a:pPr>
            <a:r>
              <a:rPr lang="en-US" sz="1200" kern="1200" dirty="0">
                <a:solidFill>
                  <a:schemeClr val="tx1"/>
                </a:solidFill>
                <a:latin typeface="Symantec Sans" panose="02000503080000020004"/>
                <a:ea typeface="+mn-ea"/>
                <a:cs typeface="+mn-cs"/>
              </a:rPr>
              <a:t>Co-host a “Ally 101” workshop with multiple ERGs inside the company. In this scenario we can all learn to be allies to each other and share both the organizational (planning) burden along with the financial burden associated with the event. </a:t>
            </a:r>
          </a:p>
          <a:p>
            <a:pPr marL="1085850" lvl="2" indent="-171450">
              <a:buFont typeface="Arial" panose="020B0604020202020204" pitchFamily="34" charset="0"/>
              <a:buChar char="•"/>
            </a:pPr>
            <a:r>
              <a:rPr lang="en-US" sz="1200" kern="1200" dirty="0">
                <a:solidFill>
                  <a:schemeClr val="tx1"/>
                </a:solidFill>
                <a:latin typeface="Symantec Sans" panose="02000503080000020004"/>
                <a:ea typeface="+mn-ea"/>
                <a:cs typeface="+mn-cs"/>
              </a:rPr>
              <a:t>This approach helps to create a community-focused culture and mindset in the company. </a:t>
            </a:r>
            <a:br>
              <a:rPr lang="en-US" sz="1200" kern="1200" dirty="0">
                <a:solidFill>
                  <a:schemeClr val="tx1"/>
                </a:solidFill>
                <a:latin typeface="Symantec Sans" panose="02000503080000020004"/>
                <a:ea typeface="+mn-ea"/>
                <a:cs typeface="+mn-cs"/>
              </a:rPr>
            </a:br>
            <a:endParaRPr lang="en-US" sz="1200" kern="1200" dirty="0">
              <a:solidFill>
                <a:schemeClr val="tx1"/>
              </a:solidFill>
              <a:latin typeface="Symantec Sans" panose="02000503080000020004"/>
              <a:ea typeface="+mn-ea"/>
              <a:cs typeface="+mn-cs"/>
            </a:endParaRPr>
          </a:p>
          <a:p>
            <a:pPr marL="171450" lvl="0" indent="-171450">
              <a:buFont typeface="Arial" panose="020B0604020202020204" pitchFamily="34" charset="0"/>
              <a:buChar char="•"/>
            </a:pPr>
            <a:r>
              <a:rPr lang="en-US" sz="1200" b="1" u="none" kern="1200" dirty="0">
                <a:solidFill>
                  <a:schemeClr val="tx1"/>
                </a:solidFill>
                <a:latin typeface="Symantec Sans" panose="02000503080000020004"/>
                <a:ea typeface="+mn-ea"/>
                <a:cs typeface="+mn-cs"/>
              </a:rPr>
              <a:t>Apply for grants from the company’s charitable foundation (if there is one).</a:t>
            </a:r>
            <a:r>
              <a:rPr lang="en-US" sz="1200" kern="1200" dirty="0">
                <a:solidFill>
                  <a:schemeClr val="tx1"/>
                </a:solidFill>
                <a:latin typeface="Symantec Sans" panose="02000503080000020004"/>
                <a:ea typeface="+mn-ea"/>
                <a:cs typeface="+mn-cs"/>
              </a:rPr>
              <a:t/>
            </a:r>
            <a:br>
              <a:rPr lang="en-US" sz="1200" kern="1200" dirty="0">
                <a:solidFill>
                  <a:schemeClr val="tx1"/>
                </a:solidFill>
                <a:latin typeface="Symantec Sans" panose="02000503080000020004"/>
                <a:ea typeface="+mn-ea"/>
                <a:cs typeface="+mn-cs"/>
              </a:rPr>
            </a:br>
            <a:endParaRPr lang="en-US" sz="1200" kern="1200" dirty="0">
              <a:solidFill>
                <a:schemeClr val="tx1"/>
              </a:solidFill>
              <a:latin typeface="Symantec Sans" panose="02000503080000020004"/>
              <a:ea typeface="+mn-ea"/>
              <a:cs typeface="+mn-cs"/>
            </a:endParaRPr>
          </a:p>
          <a:p>
            <a:pPr marL="171450" lvl="0" indent="-171450">
              <a:buFont typeface="Arial" panose="020B0604020202020204" pitchFamily="34" charset="0"/>
              <a:buChar char="•"/>
            </a:pPr>
            <a:r>
              <a:rPr lang="en-US" sz="1200" b="1" u="none" kern="1200" dirty="0">
                <a:solidFill>
                  <a:schemeClr val="tx1"/>
                </a:solidFill>
                <a:latin typeface="Symantec Sans" panose="02000503080000020004"/>
                <a:ea typeface="+mn-ea"/>
                <a:cs typeface="+mn-cs"/>
              </a:rPr>
              <a:t>Approach ERG executive sponsor(s) for funding assistance.</a:t>
            </a:r>
          </a:p>
          <a:p>
            <a:pPr marL="628650" lvl="1" indent="-171450">
              <a:buFont typeface="Arial" panose="020B0604020202020204" pitchFamily="34" charset="0"/>
              <a:buChar char="•"/>
            </a:pPr>
            <a:r>
              <a:rPr lang="en-US" sz="1200" kern="1200" dirty="0">
                <a:solidFill>
                  <a:schemeClr val="tx1"/>
                </a:solidFill>
                <a:latin typeface="Symantec Sans" panose="02000503080000020004"/>
                <a:ea typeface="+mn-ea"/>
                <a:cs typeface="+mn-cs"/>
              </a:rPr>
              <a:t>Sponsors often serve as an alternative funding source for ERGs. </a:t>
            </a:r>
          </a:p>
          <a:p>
            <a:pPr marL="628650" lvl="1" indent="-171450">
              <a:buFont typeface="Arial" panose="020B0604020202020204" pitchFamily="34" charset="0"/>
              <a:buChar char="•"/>
            </a:pPr>
            <a:r>
              <a:rPr lang="en-US" sz="1200" b="0" u="none" kern="1200" dirty="0">
                <a:solidFill>
                  <a:schemeClr val="tx1"/>
                </a:solidFill>
                <a:latin typeface="Symantec Sans" panose="02000503080000020004"/>
                <a:ea typeface="+mn-ea"/>
                <a:cs typeface="+mn-cs"/>
              </a:rPr>
              <a:t>You can also approach other executives, who are not official ERG sponsors, to see if they will sponsor</a:t>
            </a:r>
            <a:r>
              <a:rPr lang="en-US" sz="1200" b="0" u="none" kern="1200" baseline="0" dirty="0">
                <a:solidFill>
                  <a:schemeClr val="tx1"/>
                </a:solidFill>
                <a:latin typeface="Symantec Sans" panose="02000503080000020004"/>
                <a:ea typeface="+mn-ea"/>
                <a:cs typeface="+mn-cs"/>
              </a:rPr>
              <a:t> an individual activity or event for the ERG.</a:t>
            </a:r>
            <a:endParaRPr lang="en-US" sz="1050" b="0" u="none" kern="1200" dirty="0">
              <a:solidFill>
                <a:schemeClr val="tx1"/>
              </a:solidFill>
              <a:latin typeface="Symantec Sans" panose="02000503080000020004"/>
              <a:ea typeface="+mn-ea"/>
              <a:cs typeface="+mn-cs"/>
            </a:endParaRPr>
          </a:p>
          <a:p>
            <a:pPr lvl="0"/>
            <a:endParaRPr lang="en-US" sz="1050" b="1" u="sng" kern="1200" dirty="0">
              <a:solidFill>
                <a:schemeClr val="tx1"/>
              </a:solidFill>
              <a:latin typeface="Symantec Sans" panose="02000503080000020004"/>
              <a:ea typeface="+mn-ea"/>
              <a:cs typeface="+mn-cs"/>
            </a:endParaRPr>
          </a:p>
          <a:p>
            <a:pPr lvl="0"/>
            <a:r>
              <a:rPr lang="en-US" sz="1050" b="1" u="sng" kern="1200" dirty="0">
                <a:solidFill>
                  <a:schemeClr val="tx1"/>
                </a:solidFill>
                <a:latin typeface="Symantec Sans" panose="02000503080000020004"/>
                <a:ea typeface="+mn-ea"/>
                <a:cs typeface="+mn-cs"/>
              </a:rPr>
              <a:t>Example: </a:t>
            </a:r>
            <a:r>
              <a:rPr lang="en-US" sz="1050" kern="1200" dirty="0">
                <a:solidFill>
                  <a:schemeClr val="tx1"/>
                </a:solidFill>
                <a:latin typeface="Symantec Sans" panose="02000503080000020004"/>
                <a:ea typeface="+mn-ea"/>
                <a:cs typeface="+mn-cs"/>
              </a:rPr>
              <a:t>You want to </a:t>
            </a:r>
            <a:r>
              <a:rPr lang="en-US" sz="900" kern="1200" dirty="0">
                <a:solidFill>
                  <a:schemeClr val="tx1"/>
                </a:solidFill>
                <a:latin typeface="Symantec Sans" panose="02000503080000020004"/>
                <a:ea typeface="+mn-ea"/>
                <a:cs typeface="+mn-cs"/>
              </a:rPr>
              <a:t>attend </a:t>
            </a:r>
            <a:r>
              <a:rPr lang="en-US" sz="1050" kern="1200" dirty="0">
                <a:solidFill>
                  <a:schemeClr val="tx1"/>
                </a:solidFill>
                <a:latin typeface="Symantec Sans" panose="02000503080000020004"/>
                <a:ea typeface="+mn-ea"/>
                <a:cs typeface="+mn-cs"/>
              </a:rPr>
              <a:t>a conference but don’t want the expense to take away from your ERG budget which would result in less money for other ERG activities throughout the year.</a:t>
            </a:r>
          </a:p>
          <a:p>
            <a:pPr marL="628650" lvl="1" indent="-171450">
              <a:buFont typeface="Arial" panose="020B0604020202020204" pitchFamily="34" charset="0"/>
              <a:buChar char="•"/>
            </a:pPr>
            <a:r>
              <a:rPr lang="en-US" sz="1050" u="sng" kern="1200" dirty="0" smtClean="0">
                <a:solidFill>
                  <a:schemeClr val="tx1"/>
                </a:solidFill>
                <a:latin typeface="Symantec Sans" panose="02000503080000020004"/>
                <a:ea typeface="+mn-ea"/>
                <a:cs typeface="+mn-cs"/>
              </a:rPr>
              <a:t>Make a business case justifying the request and proving explanation of the value of the investment.</a:t>
            </a:r>
            <a:endParaRPr lang="en-US" sz="1050" u="sng" kern="1200" dirty="0">
              <a:solidFill>
                <a:schemeClr val="tx1"/>
              </a:solidFill>
              <a:latin typeface="Symantec Sans" panose="02000503080000020004"/>
              <a:ea typeface="+mn-ea"/>
              <a:cs typeface="+mn-cs"/>
            </a:endParaRPr>
          </a:p>
          <a:p>
            <a:pPr marL="1085850" lvl="2" indent="-171450">
              <a:buFont typeface="Arial" panose="020B0604020202020204" pitchFamily="34" charset="0"/>
              <a:buChar char="•"/>
            </a:pPr>
            <a:r>
              <a:rPr lang="en-US" sz="1050" kern="1200" dirty="0">
                <a:solidFill>
                  <a:schemeClr val="tx1"/>
                </a:solidFill>
                <a:latin typeface="Symantec Sans" panose="02000503080000020004"/>
                <a:ea typeface="+mn-ea"/>
                <a:cs typeface="+mn-cs"/>
              </a:rPr>
              <a:t>Be sure to mention not just the value it brings to you the individual, or to the ERG, but to the company as a whole. </a:t>
            </a:r>
            <a:endParaRPr lang="en-US" sz="1050" kern="1200" dirty="0" smtClean="0">
              <a:solidFill>
                <a:schemeClr val="tx1"/>
              </a:solidFill>
              <a:latin typeface="Symantec Sans" panose="02000503080000020004"/>
              <a:ea typeface="+mn-ea"/>
              <a:cs typeface="+mn-cs"/>
            </a:endParaRPr>
          </a:p>
          <a:p>
            <a:pPr marL="628650" lvl="1" indent="-171450">
              <a:buFont typeface="Arial" panose="020B0604020202020204" pitchFamily="34" charset="0"/>
              <a:buChar char="•"/>
            </a:pPr>
            <a:r>
              <a:rPr lang="en-US" sz="1050" u="sng" kern="1200" dirty="0" smtClean="0">
                <a:solidFill>
                  <a:schemeClr val="tx1"/>
                </a:solidFill>
                <a:latin typeface="Symantec Sans" panose="02000503080000020004"/>
                <a:ea typeface="+mn-ea"/>
                <a:cs typeface="+mn-cs"/>
              </a:rPr>
              <a:t>Itemize and give options</a:t>
            </a:r>
            <a:endParaRPr lang="en-US" sz="1050" u="sng" kern="1200" dirty="0">
              <a:solidFill>
                <a:schemeClr val="tx1"/>
              </a:solidFill>
              <a:latin typeface="Symantec Sans" panose="02000503080000020004"/>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Symantec Sans" panose="02000503080000020004"/>
                <a:ea typeface="+mn-ea"/>
                <a:cs typeface="+mn-cs"/>
              </a:rPr>
              <a:t>Provide details the cost breakdown and where the funds will go (it might help to show where you already have funding and what it is supporting!).  </a:t>
            </a:r>
            <a:endParaRPr lang="en-US" sz="1000" kern="1200" dirty="0" smtClean="0">
              <a:solidFill>
                <a:schemeClr val="tx1"/>
              </a:solidFill>
              <a:effectLst/>
              <a:latin typeface="Symantec Sans" panose="02000503080000020004"/>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Symantec Sans" panose="02000503080000020004"/>
                <a:ea typeface="+mn-ea"/>
                <a:cs typeface="+mn-cs"/>
              </a:rPr>
              <a:t>Highlight key portions of the budget request that need priority funding and provide short explanation.</a:t>
            </a:r>
            <a:endParaRPr lang="en-US" sz="1000" kern="1200" dirty="0" smtClean="0">
              <a:solidFill>
                <a:schemeClr val="tx1"/>
              </a:solidFill>
              <a:effectLst/>
              <a:latin typeface="Symantec Sans" panose="02000503080000020004"/>
              <a:ea typeface="+mn-ea"/>
              <a:cs typeface="+mn-cs"/>
            </a:endParaRPr>
          </a:p>
          <a:p>
            <a:pPr marL="628650" lvl="1" indent="-171450">
              <a:buFont typeface="Arial" panose="020B0604020202020204" pitchFamily="34" charset="0"/>
              <a:buChar char="•"/>
            </a:pPr>
            <a:r>
              <a:rPr lang="en-US" sz="1200" u="sng" kern="1200" dirty="0" smtClean="0">
                <a:solidFill>
                  <a:schemeClr val="tx1"/>
                </a:solidFill>
                <a:effectLst/>
                <a:latin typeface="Symantec Sans" panose="02000503080000020004"/>
                <a:ea typeface="+mn-ea"/>
                <a:cs typeface="+mn-cs"/>
              </a:rPr>
              <a:t>Secure manager-level assistance</a:t>
            </a:r>
            <a:endParaRPr lang="en-US" sz="1000" u="sng" kern="1200" dirty="0" smtClean="0">
              <a:solidFill>
                <a:schemeClr val="tx1"/>
              </a:solidFill>
              <a:effectLst/>
              <a:latin typeface="Symantec Sans" panose="02000503080000020004"/>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Symantec Sans" panose="02000503080000020004"/>
                <a:ea typeface="+mn-ea"/>
                <a:cs typeface="+mn-cs"/>
              </a:rPr>
              <a:t>Seek out support from management to make the request (provide business case above!). </a:t>
            </a:r>
            <a:endParaRPr lang="en-US" sz="1000" kern="1200" dirty="0" smtClean="0">
              <a:solidFill>
                <a:schemeClr val="tx1"/>
              </a:solidFill>
              <a:effectLst/>
              <a:latin typeface="Symantec Sans" panose="02000503080000020004"/>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Symantec Sans" panose="02000503080000020004"/>
                <a:ea typeface="+mn-ea"/>
                <a:cs typeface="+mn-cs"/>
              </a:rPr>
              <a:t>Strategize with management about what departments or groups you should solicit budget from.</a:t>
            </a:r>
            <a:endParaRPr lang="en-US" sz="1000" kern="1200" dirty="0" smtClean="0">
              <a:solidFill>
                <a:schemeClr val="tx1"/>
              </a:solidFill>
              <a:effectLst/>
              <a:latin typeface="Symantec Sans" panose="02000503080000020004"/>
              <a:ea typeface="+mn-ea"/>
              <a:cs typeface="+mn-cs"/>
            </a:endParaRPr>
          </a:p>
          <a:p>
            <a:pPr marL="1543050" lvl="3" indent="-171450">
              <a:buFont typeface="Arial" panose="020B0604020202020204" pitchFamily="34" charset="0"/>
              <a:buChar char="•"/>
            </a:pPr>
            <a:r>
              <a:rPr lang="en-US" sz="1200" kern="1200" dirty="0" smtClean="0">
                <a:solidFill>
                  <a:schemeClr val="tx1"/>
                </a:solidFill>
                <a:effectLst/>
                <a:latin typeface="Symantec Sans" panose="02000503080000020004"/>
                <a:ea typeface="+mn-ea"/>
                <a:cs typeface="+mn-cs"/>
              </a:rPr>
              <a:t>Then, ask for their assistance in making the request as their support &amp; assistance may give your request more weight or they may have a relationship with a key stakeholder that would help secure the budget.</a:t>
            </a:r>
            <a:endParaRPr lang="en-US" sz="1000" kern="1200" dirty="0" smtClean="0">
              <a:solidFill>
                <a:schemeClr val="tx1"/>
              </a:solidFill>
              <a:effectLst/>
              <a:latin typeface="Symantec Sans" panose="02000503080000020004"/>
              <a:ea typeface="+mn-ea"/>
              <a:cs typeface="+mn-cs"/>
            </a:endParaRPr>
          </a:p>
          <a:p>
            <a:pPr marL="1085850" lvl="2" indent="-171450">
              <a:buFont typeface="Arial" panose="020B0604020202020204" pitchFamily="34" charset="0"/>
              <a:buChar char="•"/>
            </a:pPr>
            <a:endParaRPr lang="en-US" sz="1050" i="1" dirty="0">
              <a:solidFill>
                <a:schemeClr val="tx1"/>
              </a:solidFill>
              <a:latin typeface="+mn-lt"/>
            </a:endParaRPr>
          </a:p>
          <a:p>
            <a:r>
              <a:rPr lang="en-US" i="1" dirty="0">
                <a:latin typeface="+mn-lt"/>
              </a:rPr>
              <a:t>[optional if </a:t>
            </a:r>
            <a:r>
              <a:rPr lang="en-US" i="1" dirty="0" smtClean="0">
                <a:latin typeface="+mn-lt"/>
              </a:rPr>
              <a:t>there</a:t>
            </a:r>
            <a:r>
              <a:rPr lang="en-US" i="1" baseline="0" dirty="0" smtClean="0">
                <a:latin typeface="+mn-lt"/>
              </a:rPr>
              <a:t> is </a:t>
            </a:r>
            <a:r>
              <a:rPr lang="en-US" i="1" dirty="0" smtClean="0">
                <a:latin typeface="+mn-lt"/>
              </a:rPr>
              <a:t>time</a:t>
            </a:r>
            <a:r>
              <a:rPr lang="en-US" i="1" dirty="0">
                <a:latin typeface="+mn-lt"/>
              </a:rPr>
              <a:t>] </a:t>
            </a:r>
            <a:endParaRPr lang="en-US" i="1" dirty="0" smtClean="0">
              <a:latin typeface="+mn-lt"/>
            </a:endParaRPr>
          </a:p>
          <a:p>
            <a:r>
              <a:rPr lang="en-US" b="1" dirty="0" smtClean="0">
                <a:latin typeface="+mn-lt"/>
              </a:rPr>
              <a:t>QUESTION </a:t>
            </a:r>
            <a:r>
              <a:rPr lang="en-US" b="1" dirty="0">
                <a:latin typeface="+mn-lt"/>
              </a:rPr>
              <a:t>FOR AUDIENCE: </a:t>
            </a:r>
            <a:r>
              <a:rPr lang="en-US" dirty="0">
                <a:latin typeface="+mn-lt"/>
              </a:rPr>
              <a:t>What other strategies have you used</a:t>
            </a:r>
            <a:r>
              <a:rPr lang="en-US" baseline="0" dirty="0">
                <a:latin typeface="+mn-lt"/>
              </a:rPr>
              <a:t> to obtain funding for your ERG beyond standard budget allowance.</a:t>
            </a:r>
            <a:r>
              <a:rPr lang="en-US" dirty="0">
                <a:latin typeface="+mn-lt"/>
              </a:rPr>
              <a:t> </a:t>
            </a:r>
          </a:p>
        </p:txBody>
      </p:sp>
      <p:sp>
        <p:nvSpPr>
          <p:cNvPr id="4" name="Slide Number Placeholder 3"/>
          <p:cNvSpPr>
            <a:spLocks noGrp="1"/>
          </p:cNvSpPr>
          <p:nvPr>
            <p:ph type="sldNum" sz="quarter" idx="10"/>
          </p:nvPr>
        </p:nvSpPr>
        <p:spPr/>
        <p:txBody>
          <a:bodyPr/>
          <a:lstStyle/>
          <a:p>
            <a:fld id="{FAC02F30-A820-4C44-9475-11A7CFD9B01C}" type="slidenum">
              <a:rPr lang="en-US" smtClean="0"/>
              <a:pPr/>
              <a:t>19</a:t>
            </a:fld>
            <a:endParaRPr lang="en-US" dirty="0"/>
          </a:p>
        </p:txBody>
      </p:sp>
    </p:spTree>
    <p:extLst>
      <p:ext uri="{BB962C8B-B14F-4D97-AF65-F5344CB8AC3E}">
        <p14:creationId xmlns:p14="http://schemas.microsoft.com/office/powerpoint/2010/main" val="3290073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 / 5</a:t>
            </a:r>
            <a:r>
              <a:rPr lang="en-US" baseline="0" dirty="0"/>
              <a:t> minutes]</a:t>
            </a:r>
            <a:endParaRPr lang="en-US" dirty="0"/>
          </a:p>
          <a:p>
            <a:endParaRPr lang="en-US" dirty="0"/>
          </a:p>
          <a:p>
            <a:r>
              <a:rPr lang="en-US" dirty="0"/>
              <a:t>But first, a little about us.</a:t>
            </a:r>
          </a:p>
          <a:p>
            <a:endParaRPr lang="en-US" dirty="0"/>
          </a:p>
          <a:p>
            <a:r>
              <a:rPr lang="en-US" dirty="0"/>
              <a:t>Cass Averill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Based in Springfield, OR, USA and  have worked for Symantec for the past 11 years.</a:t>
            </a:r>
          </a:p>
          <a:p>
            <a:pPr marL="628650" lvl="1" indent="-171450">
              <a:buFont typeface="Arial" panose="020B0604020202020204" pitchFamily="34" charset="0"/>
              <a:buChar char="•"/>
            </a:pPr>
            <a:r>
              <a:rPr lang="en-US" dirty="0"/>
              <a:t>I am currently the Training</a:t>
            </a:r>
            <a:r>
              <a:rPr lang="en-US" baseline="0" dirty="0"/>
              <a:t> Czar for Endpoint Protection Support</a:t>
            </a:r>
          </a:p>
          <a:p>
            <a:pPr marL="628650" lvl="1" indent="-171450">
              <a:buFont typeface="Arial" panose="020B0604020202020204" pitchFamily="34" charset="0"/>
              <a:buChar char="•"/>
            </a:pPr>
            <a:r>
              <a:rPr lang="en-US" baseline="0" dirty="0"/>
              <a:t>And am also the PRIDE chapter champion for my local office. </a:t>
            </a:r>
          </a:p>
          <a:p>
            <a:pPr marL="1085850" lvl="2" indent="-171450">
              <a:buFont typeface="Arial" panose="020B0604020202020204" pitchFamily="34" charset="0"/>
              <a:buChar char="•"/>
            </a:pPr>
            <a:r>
              <a:rPr lang="en-US" baseline="0" dirty="0"/>
              <a:t>I’ve been involved in running the ERG since 2011. </a:t>
            </a:r>
          </a:p>
          <a:p>
            <a:pPr marL="1085850" lvl="2" indent="-171450">
              <a:buFont typeface="Arial" panose="020B0604020202020204" pitchFamily="34" charset="0"/>
              <a:buChar char="•"/>
            </a:pPr>
            <a:r>
              <a:rPr lang="en-US" baseline="0" dirty="0"/>
              <a:t>I got involved after experiencing some discrimination in accessing my healthcare benefits because of my transgender status</a:t>
            </a:r>
            <a:r>
              <a:rPr lang="en-US" dirty="0"/>
              <a:t> (has since been resolved) </a:t>
            </a:r>
            <a:endParaRPr lang="en-US" baseline="0" dirty="0"/>
          </a:p>
          <a:p>
            <a:pPr marL="1085850" lvl="2" indent="-171450">
              <a:buFont typeface="Arial" panose="020B0604020202020204" pitchFamily="34" charset="0"/>
              <a:buChar char="•"/>
            </a:pPr>
            <a:r>
              <a:rPr lang="en-US" baseline="0" dirty="0"/>
              <a:t>Since being involved with the ERG I have helped drive and implement:</a:t>
            </a:r>
          </a:p>
          <a:p>
            <a:pPr marL="1543050" lvl="3" indent="-171450">
              <a:buFont typeface="Arial" panose="020B0604020202020204" pitchFamily="34" charset="0"/>
              <a:buChar char="•"/>
            </a:pPr>
            <a:r>
              <a:rPr lang="en-US" dirty="0"/>
              <a:t>Inclusive transgender healthcare packages </a:t>
            </a:r>
          </a:p>
          <a:p>
            <a:pPr marL="1543050" lvl="3" indent="-171450">
              <a:buFont typeface="Arial" panose="020B0604020202020204" pitchFamily="34" charset="0"/>
              <a:buChar char="•"/>
            </a:pPr>
            <a:r>
              <a:rPr lang="en-US" dirty="0"/>
              <a:t>Global transition guidelines</a:t>
            </a:r>
            <a:r>
              <a:rPr lang="en-US" baseline="0" dirty="0"/>
              <a:t> </a:t>
            </a:r>
          </a:p>
          <a:p>
            <a:pPr marL="1543050" lvl="3" indent="-171450">
              <a:buFont typeface="Arial" panose="020B0604020202020204" pitchFamily="34" charset="0"/>
              <a:buChar char="•"/>
            </a:pPr>
            <a:r>
              <a:rPr lang="en-US" baseline="0" dirty="0"/>
              <a:t>Re-labeled all single-stall restrooms from gender segregated to “all gender”</a:t>
            </a:r>
            <a:r>
              <a:rPr lang="en-US" dirty="0"/>
              <a:t> (in buildings we own)</a:t>
            </a:r>
            <a:endParaRPr lang="en-US" baseline="0" dirty="0"/>
          </a:p>
          <a:p>
            <a:pPr marL="1543050" lvl="3" indent="-171450">
              <a:buFont typeface="Arial" panose="020B0604020202020204" pitchFamily="34" charset="0"/>
              <a:buChar char="•"/>
            </a:pPr>
            <a:r>
              <a:rPr lang="en-US" baseline="0" dirty="0"/>
              <a:t>As well as organized endless events, activities, and education campaigns that increase awareness on LGBT concerns.</a:t>
            </a:r>
          </a:p>
          <a:p>
            <a:pPr marL="1543050" lvl="3" indent="-171450">
              <a:buFont typeface="Arial" panose="020B0604020202020204" pitchFamily="34" charset="0"/>
              <a:buChar char="•"/>
            </a:pPr>
            <a:endParaRPr lang="en-US" dirty="0"/>
          </a:p>
          <a:p>
            <a:r>
              <a:rPr lang="en-US" dirty="0"/>
              <a:t>C </a:t>
            </a:r>
            <a:r>
              <a:rPr lang="en-US" dirty="0" err="1"/>
              <a:t>Moulee</a:t>
            </a:r>
            <a:endParaRPr lang="en-US" dirty="0"/>
          </a:p>
          <a:p>
            <a:pPr marL="628650" lvl="1" indent="-171450">
              <a:buFont typeface="Arial" panose="020B0604020202020204" pitchFamily="34" charset="0"/>
              <a:buChar char="•"/>
            </a:pPr>
            <a:r>
              <a:rPr lang="en-US" dirty="0"/>
              <a:t>Sr Knowledge Engineer – Norton Partner Solutions</a:t>
            </a:r>
          </a:p>
          <a:p>
            <a:pPr marL="1085850" lvl="2" indent="-171450">
              <a:buFont typeface="Arial" panose="020B0604020202020204" pitchFamily="34" charset="0"/>
              <a:buChar char="•"/>
            </a:pPr>
            <a:r>
              <a:rPr lang="en-US" baseline="0" dirty="0"/>
              <a:t>Based in Chennai, India</a:t>
            </a:r>
          </a:p>
          <a:p>
            <a:pPr marL="628650" lvl="1" indent="-171450">
              <a:buFont typeface="Arial" panose="020B0604020202020204" pitchFamily="34" charset="0"/>
              <a:buChar char="•"/>
            </a:pPr>
            <a:r>
              <a:rPr lang="en-US" baseline="0" dirty="0"/>
              <a:t>Chennai PRIDE chapter champion</a:t>
            </a:r>
          </a:p>
          <a:p>
            <a:pPr marL="628650" lvl="1" indent="-171450">
              <a:buFont typeface="Arial" panose="020B0604020202020204" pitchFamily="34" charset="0"/>
              <a:buChar char="•"/>
            </a:pPr>
            <a:r>
              <a:rPr lang="en-US" i="1" baseline="0" dirty="0"/>
              <a:t>[how we started ERG/what we do in it]</a:t>
            </a:r>
            <a:endParaRPr lang="en-US" i="1" dirty="0"/>
          </a:p>
        </p:txBody>
      </p:sp>
      <p:sp>
        <p:nvSpPr>
          <p:cNvPr id="4" name="Slide Number Placeholder 3"/>
          <p:cNvSpPr>
            <a:spLocks noGrp="1"/>
          </p:cNvSpPr>
          <p:nvPr>
            <p:ph type="sldNum" sz="quarter" idx="10"/>
          </p:nvPr>
        </p:nvSpPr>
        <p:spPr/>
        <p:txBody>
          <a:bodyPr/>
          <a:lstStyle/>
          <a:p>
            <a:fld id="{FAC02F30-A820-4C44-9475-11A7CFD9B01C}" type="slidenum">
              <a:rPr lang="en-US" smtClean="0"/>
              <a:pPr/>
              <a:t>2</a:t>
            </a:fld>
            <a:endParaRPr lang="en-US" dirty="0"/>
          </a:p>
        </p:txBody>
      </p:sp>
    </p:spTree>
    <p:extLst>
      <p:ext uri="{BB962C8B-B14F-4D97-AF65-F5344CB8AC3E}">
        <p14:creationId xmlns:p14="http://schemas.microsoft.com/office/powerpoint/2010/main" val="1195206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[Cass / 5-10]</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Share resources and best </a:t>
            </a:r>
            <a:r>
              <a:rPr lang="en-US" b="1" dirty="0" smtClean="0"/>
              <a:t>practices</a:t>
            </a:r>
            <a:endParaRPr lang="en-US" b="1" dirty="0"/>
          </a:p>
          <a:p>
            <a:pPr marL="171450" lvl="0" indent="-171450">
              <a:buFont typeface="Arial" panose="020B0604020202020204" pitchFamily="34" charset="0"/>
              <a:buChar char="•"/>
            </a:pPr>
            <a:r>
              <a:rPr lang="en-CA" sz="1200" kern="1200" dirty="0" smtClean="0">
                <a:solidFill>
                  <a:schemeClr val="tx1"/>
                </a:solidFill>
                <a:effectLst/>
                <a:latin typeface="Symantec Sans" panose="02000503080000020004"/>
                <a:ea typeface="+mn-ea"/>
                <a:cs typeface="+mn-cs"/>
              </a:rPr>
              <a:t>Share documents, best practices, handouts, posters, flyers, event proposals, workshop outlines, presentations, successful engagement activities, etc. across all regions.</a:t>
            </a:r>
            <a:endParaRPr lang="en-US" sz="1000" kern="1200" dirty="0" smtClean="0">
              <a:solidFill>
                <a:schemeClr val="tx1"/>
              </a:solidFill>
              <a:effectLst/>
              <a:latin typeface="Symantec Sans" panose="02000503080000020004"/>
              <a:ea typeface="+mn-ea"/>
              <a:cs typeface="+mn-cs"/>
            </a:endParaRPr>
          </a:p>
          <a:p>
            <a:pPr marL="628650" lvl="1" indent="-171450">
              <a:buFont typeface="Arial" panose="020B0604020202020204" pitchFamily="34" charset="0"/>
              <a:buChar char="•"/>
            </a:pPr>
            <a:r>
              <a:rPr lang="en-CA" sz="1200" kern="1200" dirty="0" smtClean="0">
                <a:solidFill>
                  <a:schemeClr val="tx1"/>
                </a:solidFill>
                <a:effectLst/>
                <a:latin typeface="Symantec Sans" panose="02000503080000020004"/>
                <a:ea typeface="+mn-ea"/>
                <a:cs typeface="+mn-cs"/>
              </a:rPr>
              <a:t>Utilize a document sharing tool like SharePoint, Google Drive, Box, or Drop Box for version control and easy access. </a:t>
            </a:r>
            <a:endParaRPr lang="en-US" sz="1000" kern="1200" dirty="0" smtClean="0">
              <a:solidFill>
                <a:schemeClr val="tx1"/>
              </a:solidFill>
              <a:effectLst/>
              <a:latin typeface="Symantec Sans" panose="02000503080000020004"/>
              <a:ea typeface="+mn-ea"/>
              <a:cs typeface="+mn-cs"/>
            </a:endParaRPr>
          </a:p>
          <a:p>
            <a:pPr marL="628650" lvl="1" indent="-171450">
              <a:buFont typeface="Arial" panose="020B0604020202020204" pitchFamily="34" charset="0"/>
              <a:buChar char="•"/>
            </a:pPr>
            <a:r>
              <a:rPr lang="en-CA" sz="1200" kern="1200" dirty="0" smtClean="0">
                <a:solidFill>
                  <a:schemeClr val="tx1"/>
                </a:solidFill>
                <a:effectLst/>
                <a:latin typeface="Symantec Sans" panose="02000503080000020004"/>
                <a:ea typeface="+mn-ea"/>
                <a:cs typeface="+mn-cs"/>
              </a:rPr>
              <a:t>Send out an email blast when new resources are uploaded and lessons learned from the event/activity. </a:t>
            </a:r>
            <a:endParaRPr lang="en-US" sz="1000" kern="1200" dirty="0" smtClean="0">
              <a:solidFill>
                <a:schemeClr val="tx1"/>
              </a:solidFill>
              <a:effectLst/>
              <a:latin typeface="Symantec Sans" panose="02000503080000020004"/>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Symantec Sans" panose="02000503080000020004"/>
                <a:ea typeface="+mn-ea"/>
                <a:cs typeface="+mn-cs"/>
              </a:rPr>
              <a:t>Don’t limit to sharing with other LGBT ERG chapters; be sure to include all ERGs across the organization, such as with the Women's, Veteran's, or People of Color ERGs. The intersectionality in the membership between ERGs is undeniable and we can support progress across the board by sharing information.</a:t>
            </a:r>
            <a:r>
              <a:rPr lang="en-US" sz="900" kern="1200" dirty="0" smtClean="0">
                <a:solidFill>
                  <a:schemeClr val="tx1"/>
                </a:solidFill>
                <a:effectLst/>
                <a:latin typeface="Symantec Sans" panose="02000503080000020004"/>
                <a:ea typeface="+mn-ea"/>
                <a:cs typeface="+mn-cs"/>
              </a:rPr>
              <a:t> </a:t>
            </a:r>
            <a:endParaRPr lang="en-US" sz="1000" kern="1200" dirty="0" smtClean="0">
              <a:solidFill>
                <a:schemeClr val="tx1"/>
              </a:solidFill>
              <a:effectLst/>
              <a:latin typeface="Symantec Sans" panose="02000503080000020004"/>
              <a:ea typeface="+mn-ea"/>
              <a:cs typeface="+mn-cs"/>
            </a:endParaRPr>
          </a:p>
          <a:p>
            <a:pPr marL="0" indent="0">
              <a:buFont typeface="Arial" panose="020B0604020202020204" pitchFamily="34" charset="0"/>
              <a:buNone/>
            </a:pPr>
            <a:r>
              <a:rPr lang="en-US" b="1" dirty="0" smtClean="0"/>
              <a:t>Virtual </a:t>
            </a:r>
            <a:r>
              <a:rPr lang="en-US" b="1" dirty="0"/>
              <a:t>meetings</a:t>
            </a:r>
          </a:p>
          <a:p>
            <a:pPr marL="171450" lvl="0" indent="-171450">
              <a:buFont typeface="Arial" panose="020B0604020202020204" pitchFamily="34" charset="0"/>
              <a:buChar char="•"/>
            </a:pPr>
            <a:r>
              <a:rPr lang="en-CA" sz="1200" kern="1200" dirty="0" smtClean="0">
                <a:solidFill>
                  <a:schemeClr val="tx1"/>
                </a:solidFill>
                <a:effectLst/>
                <a:latin typeface="Symantec Sans" panose="02000503080000020004"/>
                <a:ea typeface="+mn-ea"/>
                <a:cs typeface="+mn-cs"/>
              </a:rPr>
              <a:t>Internal virtual meetings enable multiple geographical locations to sync up and share information, current events, and resources</a:t>
            </a:r>
            <a:endParaRPr lang="en-US" sz="1000" kern="1200" dirty="0" smtClean="0">
              <a:solidFill>
                <a:schemeClr val="tx1"/>
              </a:solidFill>
              <a:effectLst/>
              <a:latin typeface="Symantec Sans" panose="02000503080000020004"/>
              <a:ea typeface="+mn-ea"/>
              <a:cs typeface="+mn-cs"/>
            </a:endParaRPr>
          </a:p>
          <a:p>
            <a:pPr marL="628650" lvl="1" indent="-171450">
              <a:buFont typeface="Arial" panose="020B0604020202020204" pitchFamily="34" charset="0"/>
              <a:buChar char="•"/>
            </a:pPr>
            <a:r>
              <a:rPr lang="en-CA" sz="1200" kern="1200" dirty="0" smtClean="0">
                <a:solidFill>
                  <a:schemeClr val="tx1"/>
                </a:solidFill>
                <a:effectLst/>
                <a:latin typeface="Symantec Sans" panose="02000503080000020004"/>
                <a:ea typeface="+mn-ea"/>
                <a:cs typeface="+mn-cs"/>
              </a:rPr>
              <a:t>Set these up to recur monthly or quarterly depending on audience and agenda.</a:t>
            </a:r>
            <a:endParaRPr lang="en-US" sz="1000" kern="1200" dirty="0" smtClean="0">
              <a:solidFill>
                <a:schemeClr val="tx1"/>
              </a:solidFill>
              <a:effectLst/>
              <a:latin typeface="Symantec Sans" panose="02000503080000020004"/>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Symantec Sans" panose="02000503080000020004"/>
                <a:ea typeface="+mn-ea"/>
                <a:cs typeface="+mn-cs"/>
              </a:rPr>
              <a:t>External virtual meetings enable collaboration with outside organizations’ ERG/BRG</a:t>
            </a:r>
            <a:endParaRPr lang="en-US" sz="1000" kern="1200" dirty="0" smtClean="0">
              <a:solidFill>
                <a:schemeClr val="tx1"/>
              </a:solidFill>
              <a:effectLst/>
              <a:latin typeface="Symantec Sans" panose="02000503080000020004"/>
              <a:ea typeface="+mn-ea"/>
              <a:cs typeface="+mn-cs"/>
            </a:endParaRPr>
          </a:p>
          <a:p>
            <a:pPr marL="628650" lvl="1" indent="-171450">
              <a:buFont typeface="Arial" panose="020B0604020202020204" pitchFamily="34" charset="0"/>
              <a:buChar char="•"/>
            </a:pPr>
            <a:r>
              <a:rPr lang="en-CA" sz="1200" kern="1200" dirty="0" smtClean="0">
                <a:solidFill>
                  <a:schemeClr val="tx1"/>
                </a:solidFill>
                <a:effectLst/>
                <a:latin typeface="Symantec Sans" panose="02000503080000020004"/>
                <a:ea typeface="+mn-ea"/>
                <a:cs typeface="+mn-cs"/>
              </a:rPr>
              <a:t>This is particularly helpful for smaller organizations who have small grass-roots ERGs or who are looking to create a ERG</a:t>
            </a:r>
            <a:endParaRPr lang="en-US" sz="1000" kern="1200" dirty="0" smtClean="0">
              <a:solidFill>
                <a:schemeClr val="tx1"/>
              </a:solidFill>
              <a:effectLst/>
              <a:latin typeface="Symantec Sans" panose="02000503080000020004"/>
              <a:ea typeface="+mn-ea"/>
              <a:cs typeface="+mn-cs"/>
            </a:endParaRPr>
          </a:p>
          <a:p>
            <a:pPr marL="0" indent="0">
              <a:buFont typeface="Arial" panose="020B0604020202020204" pitchFamily="34" charset="0"/>
              <a:buNone/>
            </a:pPr>
            <a:r>
              <a:rPr lang="en-US" b="1" dirty="0" smtClean="0"/>
              <a:t>Global </a:t>
            </a:r>
            <a:r>
              <a:rPr lang="en-US" b="1" dirty="0"/>
              <a:t>ERG Newsletter</a:t>
            </a:r>
          </a:p>
          <a:p>
            <a:pPr marL="171450" lvl="0" indent="-171450">
              <a:buFont typeface="Arial" panose="020B0604020202020204" pitchFamily="34" charset="0"/>
              <a:buChar char="•"/>
            </a:pPr>
            <a:r>
              <a:rPr lang="en-US" dirty="0"/>
              <a:t>Newsletters lend an opportunity to showcase the good work that each ERG is doing around the globe. </a:t>
            </a:r>
          </a:p>
          <a:p>
            <a:pPr marL="171450" lvl="0" indent="-171450">
              <a:buFont typeface="Arial" panose="020B0604020202020204" pitchFamily="34" charset="0"/>
              <a:buChar char="•"/>
            </a:pPr>
            <a:r>
              <a:rPr lang="en-US" dirty="0"/>
              <a:t>This is also an opportunity to promote cultural awareness through sharing regional current events </a:t>
            </a:r>
          </a:p>
          <a:p>
            <a:pPr marL="628650" lvl="1" indent="-171450">
              <a:buFont typeface="Arial" panose="020B0604020202020204" pitchFamily="34" charset="0"/>
              <a:buChar char="•"/>
            </a:pPr>
            <a:r>
              <a:rPr lang="en-US" dirty="0"/>
              <a:t>Such as regional holidays and information on the local political climate for LGBTQ individuals</a:t>
            </a:r>
          </a:p>
          <a:p>
            <a:pPr marL="171450" indent="-171450">
              <a:buFont typeface="Arial" panose="020B0604020202020204" pitchFamily="34" charset="0"/>
              <a:buChar char="•"/>
            </a:pPr>
            <a:r>
              <a:rPr lang="en-US" dirty="0"/>
              <a:t>Be mindful to not use language that is too skewed towards one particular region when speaking to a global audience (such as saying Dollars when referring to money when not all countries use Dollars for currency)</a:t>
            </a:r>
            <a:br>
              <a:rPr lang="en-US" dirty="0"/>
            </a:br>
            <a:endParaRPr lang="en-US" dirty="0"/>
          </a:p>
          <a:p>
            <a:r>
              <a:rPr lang="en-US" b="1" dirty="0"/>
              <a:t>Utilize collaborative technologies</a:t>
            </a:r>
          </a:p>
          <a:p>
            <a:pPr marL="171450" indent="-171450">
              <a:buFont typeface="Arial" panose="020B0604020202020204" pitchFamily="34" charset="0"/>
              <a:buChar char="•"/>
            </a:pPr>
            <a:r>
              <a:rPr lang="en-US" dirty="0"/>
              <a:t>Using</a:t>
            </a:r>
            <a:r>
              <a:rPr lang="en-US" baseline="0" dirty="0"/>
              <a:t> technologies such as Box, Google Drive, and </a:t>
            </a:r>
            <a:r>
              <a:rPr lang="en-US" baseline="0" dirty="0" err="1"/>
              <a:t>DropBox</a:t>
            </a:r>
            <a:r>
              <a:rPr lang="en-US" baseline="0" dirty="0"/>
              <a:t> assist in cross-regional collaboration. </a:t>
            </a:r>
          </a:p>
          <a:p>
            <a:pPr marL="171450" indent="-171450">
              <a:buFont typeface="Arial" panose="020B0604020202020204" pitchFamily="34" charset="0"/>
              <a:buChar char="•"/>
            </a:pPr>
            <a:r>
              <a:rPr lang="en-US" baseline="0" dirty="0"/>
              <a:t>This enables centralized cloud-based repositories for ERG files and documentation.</a:t>
            </a:r>
          </a:p>
          <a:p>
            <a:pPr marL="628650" lvl="1" indent="-171450">
              <a:buFont typeface="Arial" panose="020B0604020202020204" pitchFamily="34" charset="0"/>
              <a:buChar char="•"/>
            </a:pPr>
            <a:r>
              <a:rPr lang="en-US" baseline="0" dirty="0"/>
              <a:t>A great example of this was </a:t>
            </a:r>
            <a:r>
              <a:rPr lang="en-US" baseline="0" dirty="0" err="1"/>
              <a:t>Moulee</a:t>
            </a:r>
            <a:r>
              <a:rPr lang="en-US" baseline="0" dirty="0"/>
              <a:t> &amp; I using Box to collaboratively create this presentation.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kern="1200" dirty="0">
                <a:solidFill>
                  <a:schemeClr val="tx1"/>
                </a:solidFill>
                <a:latin typeface="Symantec Sans" panose="02000503080000020004"/>
                <a:ea typeface="+mn-ea"/>
                <a:cs typeface="+mn-cs"/>
              </a:rPr>
              <a:t>Establish cross-regional mentorship programs</a:t>
            </a:r>
            <a:endParaRPr lang="en-US" dirty="0"/>
          </a:p>
          <a:p>
            <a:pPr marL="171450" lvl="0" indent="-171450">
              <a:buFont typeface="Arial" panose="020B0604020202020204" pitchFamily="34" charset="0"/>
              <a:buChar char="•"/>
            </a:pPr>
            <a:r>
              <a:rPr lang="en-US" dirty="0"/>
              <a:t>This</a:t>
            </a:r>
            <a:r>
              <a:rPr lang="en-US" baseline="0" dirty="0"/>
              <a:t> will help increase cultural awareness and sensitivity.</a:t>
            </a:r>
          </a:p>
          <a:p>
            <a:pPr marL="171450" lvl="0" indent="-171450">
              <a:buFont typeface="Arial" panose="020B0604020202020204" pitchFamily="34" charset="0"/>
              <a:buChar char="•"/>
            </a:pPr>
            <a:r>
              <a:rPr lang="en-US" baseline="0" dirty="0"/>
              <a:t>Increases business value when we understand our diverse employees</a:t>
            </a:r>
          </a:p>
          <a:p>
            <a:pPr marL="171450" lvl="0" indent="-171450">
              <a:buFont typeface="Arial" panose="020B0604020202020204" pitchFamily="34" charset="0"/>
              <a:buChar char="•"/>
            </a:pPr>
            <a:r>
              <a:rPr lang="en-US" baseline="0" dirty="0"/>
              <a:t>Increases communication between employees</a:t>
            </a:r>
          </a:p>
          <a:p>
            <a:pPr marL="171450" lvl="0" indent="-171450">
              <a:buFont typeface="Arial" panose="020B0604020202020204" pitchFamily="34" charset="0"/>
              <a:buChar char="•"/>
            </a:pPr>
            <a:r>
              <a:rPr lang="en-US" baseline="0" dirty="0"/>
              <a:t>Officially established mentorship programs create a “safe-space” to learn about cultures and ways of being that are different from your own. </a:t>
            </a:r>
          </a:p>
          <a:p>
            <a:pPr marL="628650" lvl="1" indent="-171450">
              <a:buFont typeface="Arial" panose="020B0604020202020204" pitchFamily="34" charset="0"/>
              <a:buChar char="•"/>
            </a:pPr>
            <a:r>
              <a:rPr lang="en-US" baseline="0" dirty="0"/>
              <a:t>They raise awareness and expand social skills enabling employees to better support and understand their fellow co-coworkers.</a:t>
            </a:r>
          </a:p>
        </p:txBody>
      </p:sp>
      <p:sp>
        <p:nvSpPr>
          <p:cNvPr id="4" name="Slide Number Placeholder 3"/>
          <p:cNvSpPr>
            <a:spLocks noGrp="1"/>
          </p:cNvSpPr>
          <p:nvPr>
            <p:ph type="sldNum" sz="quarter" idx="10"/>
          </p:nvPr>
        </p:nvSpPr>
        <p:spPr/>
        <p:txBody>
          <a:bodyPr/>
          <a:lstStyle/>
          <a:p>
            <a:fld id="{FAC02F30-A820-4C44-9475-11A7CFD9B01C}" type="slidenum">
              <a:rPr lang="en-US" smtClean="0"/>
              <a:pPr/>
              <a:t>20</a:t>
            </a:fld>
            <a:endParaRPr lang="en-US" dirty="0"/>
          </a:p>
        </p:txBody>
      </p:sp>
    </p:spTree>
    <p:extLst>
      <p:ext uri="{BB962C8B-B14F-4D97-AF65-F5344CB8AC3E}">
        <p14:creationId xmlns:p14="http://schemas.microsoft.com/office/powerpoint/2010/main" val="1305550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kern="1200" dirty="0">
                <a:solidFill>
                  <a:srgbClr val="3D2C01"/>
                </a:solidFill>
                <a:latin typeface="Symantec Sans" panose="02000503080000020004"/>
                <a:ea typeface="+mn-ea"/>
                <a:cs typeface="+mn-cs"/>
              </a:rPr>
              <a:t>[</a:t>
            </a:r>
            <a:r>
              <a:rPr lang="en-US" sz="1200" b="0" u="none" kern="1200" dirty="0" err="1">
                <a:solidFill>
                  <a:srgbClr val="3D2C01"/>
                </a:solidFill>
                <a:latin typeface="Symantec Sans" panose="02000503080000020004"/>
                <a:ea typeface="+mn-ea"/>
                <a:cs typeface="+mn-cs"/>
              </a:rPr>
              <a:t>Moulee</a:t>
            </a:r>
            <a:r>
              <a:rPr lang="en-US" sz="1200" b="0" u="none" kern="1200" baseline="0" dirty="0">
                <a:solidFill>
                  <a:srgbClr val="3D2C01"/>
                </a:solidFill>
                <a:latin typeface="Symantec Sans" panose="02000503080000020004"/>
                <a:ea typeface="+mn-ea"/>
                <a:cs typeface="+mn-cs"/>
              </a:rPr>
              <a:t> / 6-7 min (including following 2 slides)]</a:t>
            </a:r>
            <a:endParaRPr lang="en-US" sz="1200" b="0" u="none" kern="1200" dirty="0">
              <a:solidFill>
                <a:srgbClr val="3D2C01"/>
              </a:solidFill>
              <a:latin typeface="Symantec Sans" panose="02000503080000020004"/>
              <a:ea typeface="+mn-ea"/>
              <a:cs typeface="+mn-cs"/>
            </a:endParaRPr>
          </a:p>
          <a:p>
            <a:endParaRPr lang="en-US" sz="1200" b="1" u="sng" kern="1200" dirty="0">
              <a:solidFill>
                <a:srgbClr val="3D2C01"/>
              </a:solidFill>
              <a:latin typeface="Symantec Sans" panose="02000503080000020004"/>
              <a:ea typeface="+mn-ea"/>
              <a:cs typeface="+mn-cs"/>
            </a:endParaRPr>
          </a:p>
          <a:p>
            <a:r>
              <a:rPr lang="en-US" sz="1200" b="1" u="sng" kern="1200" dirty="0">
                <a:solidFill>
                  <a:srgbClr val="3D2C01"/>
                </a:solidFill>
                <a:latin typeface="Symantec Sans" panose="02000503080000020004"/>
                <a:ea typeface="+mn-ea"/>
                <a:cs typeface="+mn-cs"/>
              </a:rPr>
              <a:t>Internal strategies</a:t>
            </a:r>
          </a:p>
          <a:p>
            <a:pPr marL="628650" lvl="1" indent="-171450">
              <a:buFont typeface="Arial" panose="020B0604020202020204" pitchFamily="34" charset="0"/>
              <a:buChar char="•"/>
            </a:pPr>
            <a:r>
              <a:rPr lang="en-US" sz="1200" kern="1200" dirty="0">
                <a:solidFill>
                  <a:srgbClr val="3D2C01"/>
                </a:solidFill>
                <a:latin typeface="Symantec Sans" panose="02000503080000020004"/>
                <a:ea typeface="+mn-ea"/>
                <a:cs typeface="+mn-cs"/>
              </a:rPr>
              <a:t>Partner with D&amp;I</a:t>
            </a:r>
          </a:p>
          <a:p>
            <a:pPr marL="1085850" lvl="2" indent="-171450">
              <a:buFont typeface="Arial" panose="020B0604020202020204" pitchFamily="34" charset="0"/>
              <a:buChar char="•"/>
            </a:pPr>
            <a:r>
              <a:rPr lang="en-US" sz="1200" kern="1200" dirty="0">
                <a:solidFill>
                  <a:srgbClr val="3D2C01"/>
                </a:solidFill>
                <a:latin typeface="Symantec Sans" panose="02000503080000020004"/>
                <a:ea typeface="+mn-ea"/>
                <a:cs typeface="+mn-cs"/>
              </a:rPr>
              <a:t>ERGs</a:t>
            </a:r>
            <a:r>
              <a:rPr lang="en-US" sz="1200" kern="1200" baseline="0" dirty="0">
                <a:solidFill>
                  <a:srgbClr val="3D2C01"/>
                </a:solidFill>
                <a:latin typeface="Symantec Sans" panose="02000503080000020004"/>
                <a:ea typeface="+mn-ea"/>
                <a:cs typeface="+mn-cs"/>
              </a:rPr>
              <a:t> can partner on D&amp;I initiatives to help drive change throughout the organization. Policy/procedures changes and cultural changes. </a:t>
            </a:r>
            <a:endParaRPr lang="en-US" sz="1200" kern="1200" dirty="0">
              <a:solidFill>
                <a:srgbClr val="3D2C01"/>
              </a:solidFill>
              <a:latin typeface="Symantec Sans" panose="02000503080000020004"/>
              <a:ea typeface="+mn-ea"/>
              <a:cs typeface="+mn-cs"/>
            </a:endParaRPr>
          </a:p>
          <a:p>
            <a:pPr marL="628650" lvl="1" indent="-171450">
              <a:buFont typeface="Arial" panose="020B0604020202020204" pitchFamily="34" charset="0"/>
              <a:buChar char="•"/>
            </a:pPr>
            <a:r>
              <a:rPr lang="en-US" sz="1200" kern="1200" dirty="0">
                <a:solidFill>
                  <a:srgbClr val="3D2C01"/>
                </a:solidFill>
                <a:latin typeface="Symantec Sans" panose="02000503080000020004"/>
                <a:ea typeface="+mn-ea"/>
                <a:cs typeface="+mn-cs"/>
              </a:rPr>
              <a:t>Partner with Communications/Marketing teams</a:t>
            </a:r>
          </a:p>
          <a:p>
            <a:pPr marL="1085850" lvl="2" indent="-171450">
              <a:buFont typeface="Arial" panose="020B0604020202020204" pitchFamily="34" charset="0"/>
              <a:buChar char="•"/>
            </a:pPr>
            <a:r>
              <a:rPr lang="en-US" sz="1200" kern="1200" dirty="0">
                <a:solidFill>
                  <a:srgbClr val="3D2C01"/>
                </a:solidFill>
                <a:latin typeface="Symantec Sans" panose="02000503080000020004"/>
                <a:ea typeface="+mn-ea"/>
                <a:cs typeface="+mn-cs"/>
              </a:rPr>
              <a:t>Partnering with both</a:t>
            </a:r>
            <a:r>
              <a:rPr lang="en-US" sz="1200" kern="1200" baseline="0" dirty="0">
                <a:solidFill>
                  <a:srgbClr val="3D2C01"/>
                </a:solidFill>
                <a:latin typeface="Symantec Sans" panose="02000503080000020004"/>
                <a:ea typeface="+mn-ea"/>
                <a:cs typeface="+mn-cs"/>
              </a:rPr>
              <a:t> internal and external </a:t>
            </a:r>
            <a:r>
              <a:rPr lang="en-US" sz="1200" kern="1200" baseline="0" dirty="0" err="1">
                <a:solidFill>
                  <a:srgbClr val="3D2C01"/>
                </a:solidFill>
                <a:latin typeface="Symantec Sans" panose="02000503080000020004"/>
                <a:ea typeface="+mn-ea"/>
                <a:cs typeface="+mn-cs"/>
              </a:rPr>
              <a:t>comms</a:t>
            </a:r>
            <a:r>
              <a:rPr lang="en-US" sz="1200" kern="1200" baseline="0" dirty="0">
                <a:solidFill>
                  <a:srgbClr val="3D2C01"/>
                </a:solidFill>
                <a:latin typeface="Symantec Sans" panose="02000503080000020004"/>
                <a:ea typeface="+mn-ea"/>
                <a:cs typeface="+mn-cs"/>
              </a:rPr>
              <a:t>/marketing teams can help to ensure language is inclusive in all communications/advertisements.</a:t>
            </a:r>
          </a:p>
          <a:p>
            <a:pPr marL="1085850" lvl="2" indent="-171450">
              <a:buFont typeface="Arial" panose="020B0604020202020204" pitchFamily="34" charset="0"/>
              <a:buChar char="•"/>
            </a:pPr>
            <a:r>
              <a:rPr lang="en-US" sz="1200" kern="1200" baseline="0" dirty="0">
                <a:solidFill>
                  <a:srgbClr val="3D2C01"/>
                </a:solidFill>
                <a:latin typeface="Symantec Sans" panose="02000503080000020004"/>
                <a:ea typeface="+mn-ea"/>
                <a:cs typeface="+mn-cs"/>
              </a:rPr>
              <a:t>Ensures that the visuals being used to represent the company is inclusive of LGBT people </a:t>
            </a:r>
          </a:p>
          <a:p>
            <a:pPr marL="1085850" lvl="2" indent="-171450">
              <a:buFont typeface="Arial" panose="020B0604020202020204" pitchFamily="34" charset="0"/>
              <a:buChar char="•"/>
            </a:pPr>
            <a:r>
              <a:rPr lang="en-US" sz="1200" kern="1200" baseline="0" dirty="0">
                <a:solidFill>
                  <a:srgbClr val="3D2C01"/>
                </a:solidFill>
                <a:latin typeface="Symantec Sans" panose="02000503080000020004"/>
                <a:ea typeface="+mn-ea"/>
                <a:cs typeface="+mn-cs"/>
              </a:rPr>
              <a:t>Help promote ERG events, milestones, community partnerships, etc.</a:t>
            </a:r>
          </a:p>
          <a:p>
            <a:pPr marL="1085850" lvl="2" indent="-171450">
              <a:buFont typeface="Arial" panose="020B0604020202020204" pitchFamily="34" charset="0"/>
              <a:buChar char="•"/>
            </a:pPr>
            <a:r>
              <a:rPr lang="en-US" sz="1200" kern="1200" baseline="0" dirty="0">
                <a:solidFill>
                  <a:srgbClr val="3D2C01"/>
                </a:solidFill>
                <a:latin typeface="Symantec Sans" panose="02000503080000020004"/>
                <a:ea typeface="+mn-ea"/>
                <a:cs typeface="+mn-cs"/>
              </a:rPr>
              <a:t>Help communicate ERG wins both internally and externally. </a:t>
            </a:r>
            <a:endParaRPr lang="en-US" sz="1200" kern="1200" dirty="0">
              <a:solidFill>
                <a:srgbClr val="3D2C01"/>
              </a:solidFill>
              <a:latin typeface="Symantec Sans" panose="02000503080000020004"/>
              <a:ea typeface="+mn-ea"/>
              <a:cs typeface="+mn-cs"/>
            </a:endParaRPr>
          </a:p>
          <a:p>
            <a:r>
              <a:rPr lang="en-US" sz="1200" b="1" u="sng" kern="1200" dirty="0">
                <a:solidFill>
                  <a:srgbClr val="3D2C01"/>
                </a:solidFill>
                <a:latin typeface="Symantec Sans" panose="02000503080000020004"/>
                <a:ea typeface="+mn-ea"/>
                <a:cs typeface="+mn-cs"/>
              </a:rPr>
              <a:t>External strategies</a:t>
            </a:r>
          </a:p>
          <a:p>
            <a:pPr marL="628650" lvl="1" indent="-171450">
              <a:buFont typeface="Arial" panose="020B0604020202020204" pitchFamily="34" charset="0"/>
              <a:buChar char="•"/>
            </a:pPr>
            <a:r>
              <a:rPr lang="en-US" baseline="0" dirty="0"/>
              <a:t>Sponsor community events (such as festivals, parades, fundraisers, educational events, memorials, etc.). </a:t>
            </a:r>
          </a:p>
          <a:p>
            <a:pPr marL="628650" lvl="1" indent="-171450">
              <a:buFont typeface="Arial" panose="020B0604020202020204" pitchFamily="34" charset="0"/>
              <a:buChar char="•"/>
            </a:pPr>
            <a:r>
              <a:rPr lang="en-US" baseline="0" dirty="0"/>
              <a:t>Volunteer at community events</a:t>
            </a:r>
          </a:p>
          <a:p>
            <a:pPr marL="628650" lvl="1" indent="-171450">
              <a:buFont typeface="Arial" panose="020B0604020202020204" pitchFamily="34" charset="0"/>
              <a:buChar char="•"/>
            </a:pPr>
            <a:r>
              <a:rPr lang="en-US" baseline="0" dirty="0"/>
              <a:t>Take a political stance. </a:t>
            </a:r>
          </a:p>
          <a:p>
            <a:pPr marL="1085850" lvl="2" indent="-171450">
              <a:buFont typeface="Arial" panose="020B0604020202020204" pitchFamily="34" charset="0"/>
              <a:buChar char="•"/>
            </a:pPr>
            <a:r>
              <a:rPr lang="en-US" baseline="0" dirty="0"/>
              <a:t>Sign political statements (such as amicus briefs)</a:t>
            </a:r>
          </a:p>
          <a:p>
            <a:pPr marL="1085850" lvl="2" indent="-171450">
              <a:buFont typeface="Arial" panose="020B0604020202020204" pitchFamily="34" charset="0"/>
              <a:buChar char="•"/>
            </a:pPr>
            <a:r>
              <a:rPr lang="en-US" baseline="0" dirty="0"/>
              <a:t>Make official political endorsements</a:t>
            </a:r>
          </a:p>
          <a:p>
            <a:pPr marL="1085850" lvl="2" indent="-171450">
              <a:buFont typeface="Arial" panose="020B0604020202020204" pitchFamily="34" charset="0"/>
              <a:buChar char="•"/>
            </a:pPr>
            <a:r>
              <a:rPr lang="en-US" baseline="0" dirty="0"/>
              <a:t>Publicly partner with LGBT advocacy groups</a:t>
            </a:r>
          </a:p>
          <a:p>
            <a:pPr marL="1085850" lvl="2" indent="-171450">
              <a:buFont typeface="Arial" panose="020B0604020202020204" pitchFamily="34" charset="0"/>
              <a:buChar char="•"/>
            </a:pPr>
            <a:r>
              <a:rPr lang="en-US" baseline="0" dirty="0"/>
              <a:t>Publish position pieces about political events</a:t>
            </a:r>
          </a:p>
          <a:p>
            <a:pPr marL="1085850" lvl="2" indent="-171450">
              <a:buFont typeface="Arial" panose="020B0604020202020204" pitchFamily="34" charset="0"/>
              <a:buChar char="•"/>
            </a:pPr>
            <a:endParaRPr lang="en-US" baseline="0" dirty="0"/>
          </a:p>
          <a:p>
            <a:r>
              <a:rPr lang="en-US" sz="1200" b="1" u="sng" kern="1200" dirty="0">
                <a:solidFill>
                  <a:srgbClr val="FF0000"/>
                </a:solidFill>
                <a:latin typeface="Symantec Sans" panose="02000503080000020004"/>
                <a:ea typeface="+mn-ea"/>
                <a:cs typeface="+mn-cs"/>
              </a:rPr>
              <a:t>Notes</a:t>
            </a:r>
          </a:p>
          <a:p>
            <a:pPr marL="628650" lvl="1" indent="-171450">
              <a:buFont typeface="Arial" panose="020B0604020202020204" pitchFamily="34" charset="0"/>
              <a:buChar char="•"/>
            </a:pPr>
            <a:r>
              <a:rPr lang="en-US" sz="1200" kern="1200" dirty="0">
                <a:solidFill>
                  <a:srgbClr val="FF0000"/>
                </a:solidFill>
                <a:latin typeface="Symantec Sans" panose="02000503080000020004"/>
                <a:ea typeface="+mn-ea"/>
                <a:cs typeface="+mn-cs"/>
              </a:rPr>
              <a:t>The ripple effect</a:t>
            </a:r>
          </a:p>
          <a:p>
            <a:pPr marL="1085850" lvl="2" indent="-171450">
              <a:buFont typeface="Arial" panose="020B0604020202020204" pitchFamily="34" charset="0"/>
              <a:buChar char="•"/>
            </a:pPr>
            <a:r>
              <a:rPr lang="en-US" sz="1200" kern="1200" dirty="0">
                <a:solidFill>
                  <a:srgbClr val="FF0000"/>
                </a:solidFill>
                <a:latin typeface="Symantec Sans" panose="02000503080000020004"/>
                <a:ea typeface="+mn-ea"/>
                <a:cs typeface="+mn-cs"/>
              </a:rPr>
              <a:t>Public</a:t>
            </a:r>
            <a:r>
              <a:rPr lang="en-US" sz="1200" kern="1200" baseline="0" dirty="0">
                <a:solidFill>
                  <a:srgbClr val="FF0000"/>
                </a:solidFill>
                <a:latin typeface="Symantec Sans" panose="02000503080000020004"/>
                <a:ea typeface="+mn-ea"/>
                <a:cs typeface="+mn-cs"/>
              </a:rPr>
              <a:t> displays of support impact how customers feel about our brand</a:t>
            </a:r>
          </a:p>
          <a:p>
            <a:pPr marL="1085850" lvl="2" indent="-171450">
              <a:buFont typeface="Arial" panose="020B0604020202020204" pitchFamily="34" charset="0"/>
              <a:buChar char="•"/>
            </a:pPr>
            <a:r>
              <a:rPr lang="en-US" sz="1200" kern="1200" baseline="0" dirty="0">
                <a:solidFill>
                  <a:srgbClr val="FF0000"/>
                </a:solidFill>
                <a:latin typeface="Symantec Sans" panose="02000503080000020004"/>
                <a:ea typeface="+mn-ea"/>
                <a:cs typeface="+mn-cs"/>
              </a:rPr>
              <a:t>When these displays cause a response, this is what we mean by ripple effect.</a:t>
            </a:r>
          </a:p>
          <a:p>
            <a:pPr marL="1543050" lvl="3" indent="-171450">
              <a:buFont typeface="Arial" panose="020B0604020202020204" pitchFamily="34" charset="0"/>
              <a:buChar char="•"/>
            </a:pPr>
            <a:r>
              <a:rPr lang="en-US" sz="1200" u="sng" kern="1200" baseline="0" dirty="0">
                <a:solidFill>
                  <a:srgbClr val="FF0000"/>
                </a:solidFill>
                <a:latin typeface="Symantec Sans" panose="02000503080000020004"/>
                <a:ea typeface="+mn-ea"/>
                <a:cs typeface="+mn-cs"/>
              </a:rPr>
              <a:t>Example #1:</a:t>
            </a:r>
            <a:r>
              <a:rPr lang="en-US" sz="1200" kern="1200" baseline="0" dirty="0">
                <a:solidFill>
                  <a:srgbClr val="FF0000"/>
                </a:solidFill>
                <a:latin typeface="Symantec Sans" panose="02000503080000020004"/>
                <a:ea typeface="+mn-ea"/>
                <a:cs typeface="+mn-cs"/>
              </a:rPr>
              <a:t> Cass did an interview with a state-wide newspaper about his transition in the workplace and how the company handled it. A state-wide LGBT advocacy organization, the largest in the state, saw the article and awarded Symantec </a:t>
            </a:r>
            <a:r>
              <a:rPr lang="en-US" sz="1200" kern="1200" dirty="0">
                <a:solidFill>
                  <a:srgbClr val="FF0000"/>
                </a:solidFill>
                <a:latin typeface="Symantec Sans" panose="02000503080000020004"/>
                <a:ea typeface="+mn-ea"/>
                <a:cs typeface="+mn-cs"/>
              </a:rPr>
              <a:t>with their “Champion for Transgender Equality” award. </a:t>
            </a:r>
          </a:p>
          <a:p>
            <a:pPr marL="2000250" lvl="4" indent="-171450">
              <a:buFont typeface="Arial" panose="020B0604020202020204" pitchFamily="34" charset="0"/>
              <a:buChar char="•"/>
            </a:pPr>
            <a:r>
              <a:rPr lang="en-US" sz="1200" kern="1200" dirty="0">
                <a:solidFill>
                  <a:srgbClr val="FF0000"/>
                </a:solidFill>
                <a:latin typeface="Symantec Sans" panose="02000503080000020004"/>
                <a:ea typeface="+mn-ea"/>
                <a:cs typeface="+mn-cs"/>
              </a:rPr>
              <a:t>This</a:t>
            </a:r>
            <a:r>
              <a:rPr lang="en-US" sz="1200" kern="1200" baseline="0" dirty="0">
                <a:solidFill>
                  <a:srgbClr val="FF0000"/>
                </a:solidFill>
                <a:latin typeface="Symantec Sans" panose="02000503080000020004"/>
                <a:ea typeface="+mn-ea"/>
                <a:cs typeface="+mn-cs"/>
              </a:rPr>
              <a:t> award ended giving Symantec a lot of positive PR, particularly within the LGBTQ communities</a:t>
            </a:r>
          </a:p>
          <a:p>
            <a:pPr marL="1543050" lvl="3" indent="-171450">
              <a:buFont typeface="Arial" panose="020B0604020202020204" pitchFamily="34" charset="0"/>
              <a:buChar char="•"/>
            </a:pPr>
            <a:r>
              <a:rPr lang="en-US" sz="1200" u="sng" kern="1200" baseline="0" dirty="0">
                <a:solidFill>
                  <a:srgbClr val="FF0000"/>
                </a:solidFill>
                <a:latin typeface="Symantec Sans" panose="02000503080000020004"/>
                <a:ea typeface="+mn-ea"/>
                <a:cs typeface="+mn-cs"/>
              </a:rPr>
              <a:t>Example #1:</a:t>
            </a:r>
            <a:r>
              <a:rPr lang="en-US" sz="1200" u="none" kern="1200" baseline="0" dirty="0">
                <a:solidFill>
                  <a:srgbClr val="FF0000"/>
                </a:solidFill>
                <a:latin typeface="Symantec Sans" panose="02000503080000020004"/>
                <a:ea typeface="+mn-ea"/>
                <a:cs typeface="+mn-cs"/>
              </a:rPr>
              <a:t> U.S. legalizes same-sex marriage. Symantec responds with a #</a:t>
            </a:r>
            <a:r>
              <a:rPr lang="en-US" sz="1200" u="none" kern="1200" baseline="0" dirty="0" err="1">
                <a:solidFill>
                  <a:srgbClr val="FF0000"/>
                </a:solidFill>
                <a:latin typeface="Symantec Sans" panose="02000503080000020004"/>
                <a:ea typeface="+mn-ea"/>
                <a:cs typeface="+mn-cs"/>
              </a:rPr>
              <a:t>lovewins</a:t>
            </a:r>
            <a:r>
              <a:rPr lang="en-US" sz="1200" u="none" kern="1200" baseline="0" dirty="0">
                <a:solidFill>
                  <a:srgbClr val="FF0000"/>
                </a:solidFill>
                <a:latin typeface="Symantec Sans" panose="02000503080000020004"/>
                <a:ea typeface="+mn-ea"/>
                <a:cs typeface="+mn-cs"/>
              </a:rPr>
              <a:t> ad campaign changing the colors of our logo to symbolize our support.</a:t>
            </a:r>
          </a:p>
          <a:p>
            <a:pPr marL="2000250" lvl="4" indent="-171450">
              <a:buFont typeface="Arial" panose="020B0604020202020204" pitchFamily="34" charset="0"/>
              <a:buChar char="•"/>
            </a:pPr>
            <a:r>
              <a:rPr lang="en-US" sz="1200" u="none" kern="1200" baseline="0" dirty="0">
                <a:solidFill>
                  <a:srgbClr val="FF0000"/>
                </a:solidFill>
                <a:latin typeface="Symantec Sans" panose="02000503080000020004"/>
                <a:ea typeface="+mn-ea"/>
                <a:cs typeface="+mn-cs"/>
              </a:rPr>
              <a:t>This logo spread far and wide and was an obvious visual support aid</a:t>
            </a:r>
            <a:endParaRPr lang="en-US" sz="1200" kern="1200" dirty="0">
              <a:solidFill>
                <a:srgbClr val="FF0000"/>
              </a:solidFill>
              <a:latin typeface="Symantec Sans" panose="02000503080000020004"/>
              <a:ea typeface="+mn-ea"/>
              <a:cs typeface="+mn-cs"/>
            </a:endParaRPr>
          </a:p>
          <a:p>
            <a:pPr marL="628650" lvl="1" indent="-171450">
              <a:buFont typeface="Arial" panose="020B0604020202020204" pitchFamily="34" charset="0"/>
              <a:buChar char="•"/>
            </a:pPr>
            <a:r>
              <a:rPr lang="en-US" b="1" kern="1200" dirty="0">
                <a:latin typeface="Symantec Sans" panose="02000503080000020004"/>
                <a:ea typeface="+mn-ea"/>
                <a:cs typeface="+mn-cs"/>
              </a:rPr>
              <a:t>The importance of visible support</a:t>
            </a:r>
            <a:endParaRPr lang="en-US" b="1" dirty="0">
              <a:latin typeface="Symantec Sans" panose="02000503080000020004"/>
            </a:endParaRPr>
          </a:p>
          <a:p>
            <a:pPr marL="1085850" lvl="2" indent="-171450">
              <a:buFont typeface="Arial" panose="020B0604020202020204" pitchFamily="34" charset="0"/>
              <a:buChar char="•"/>
            </a:pPr>
            <a:r>
              <a:rPr lang="en-US" dirty="0"/>
              <a:t>The #</a:t>
            </a:r>
            <a:r>
              <a:rPr lang="en-US" dirty="0" err="1"/>
              <a:t>IAmTech</a:t>
            </a:r>
            <a:r>
              <a:rPr lang="en-US" dirty="0"/>
              <a:t> series by Symantec published </a:t>
            </a:r>
            <a:r>
              <a:rPr lang="en-US" dirty="0" err="1"/>
              <a:t>Moulee's</a:t>
            </a:r>
            <a:r>
              <a:rPr lang="en-US" dirty="0"/>
              <a:t> journey in Symantec starting the LGBT ERG. The article got good response and was picked up by the Indian media.</a:t>
            </a:r>
          </a:p>
          <a:p>
            <a:pPr marL="1543050" lvl="3" indent="-171450">
              <a:buFont typeface="Arial" panose="020B0604020202020204" pitchFamily="34" charset="0"/>
              <a:buChar char="•"/>
            </a:pPr>
            <a:r>
              <a:rPr lang="en-US" dirty="0"/>
              <a:t>Based on the #</a:t>
            </a:r>
            <a:r>
              <a:rPr lang="en-US" dirty="0" err="1"/>
              <a:t>IAmTech</a:t>
            </a:r>
            <a:r>
              <a:rPr lang="en-US" dirty="0"/>
              <a:t> series, India Today magazine carried a story about </a:t>
            </a:r>
            <a:r>
              <a:rPr lang="en-US" dirty="0" err="1"/>
              <a:t>Moulee</a:t>
            </a:r>
            <a:r>
              <a:rPr lang="en-US" dirty="0"/>
              <a:t> and listed him as one of the </a:t>
            </a:r>
            <a:r>
              <a:rPr lang="en-US" b="1" dirty="0"/>
              <a:t>Change Makers</a:t>
            </a:r>
            <a:r>
              <a:rPr lang="en-US" dirty="0"/>
              <a:t> in their Aug 2016 </a:t>
            </a:r>
            <a:r>
              <a:rPr lang="en-US" dirty="0" smtClean="0"/>
              <a:t>edition supplementary. </a:t>
            </a:r>
            <a:r>
              <a:rPr lang="en-US" dirty="0"/>
              <a:t>- </a:t>
            </a:r>
            <a:r>
              <a:rPr lang="en-US" dirty="0">
                <a:hlinkClick r:id="rId3"/>
              </a:rPr>
              <a:t>http://indiatoday.intoday.in/story/the-game-changers-sofia-ashraf-sriram-ayer-shravan-krishnan-arun-krishnamurthy/1/743953.html</a:t>
            </a:r>
            <a:br>
              <a:rPr lang="en-US" dirty="0">
                <a:hlinkClick r:id="rId3"/>
              </a:rPr>
            </a:br>
            <a:endParaRPr lang="en-US" dirty="0">
              <a:hlinkClick r:id="rId3"/>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rgbClr val="FF0000"/>
                </a:solidFill>
                <a:latin typeface="Symantec Sans" panose="02000503080000020004"/>
                <a:ea typeface="+mn-ea"/>
                <a:cs typeface="+mn-cs"/>
              </a:rPr>
              <a:t>Brand Loyalty</a:t>
            </a:r>
          </a:p>
          <a:p>
            <a:pPr marL="1085850" lvl="2" indent="-171450">
              <a:buFont typeface="Arial" panose="020B0604020202020204" pitchFamily="34" charset="0"/>
              <a:buChar char="•"/>
              <a:defRPr/>
            </a:pPr>
            <a:r>
              <a:rPr lang="en-US" kern="1200" dirty="0">
                <a:latin typeface="Symantec Sans" panose="02000503080000020004"/>
                <a:ea typeface="+mn-ea"/>
                <a:cs typeface="+mn-cs"/>
              </a:rPr>
              <a:t>In</a:t>
            </a:r>
            <a:r>
              <a:rPr lang="en-US" kern="1200" baseline="0" dirty="0">
                <a:latin typeface="Symantec Sans" panose="02000503080000020004"/>
                <a:ea typeface="+mn-ea"/>
                <a:cs typeface="+mn-cs"/>
              </a:rPr>
              <a:t> a world where being LGBT can still cost you your life, being open and obvious in our support can really result in life-long customers. More and more consumers are concerned not with just the product, but the values and political stance of the company creating that product as well.</a:t>
            </a:r>
            <a:r>
              <a:rPr lang="en-US" dirty="0"/>
              <a:t> </a:t>
            </a:r>
          </a:p>
          <a:p>
            <a:pPr marL="1085850" lvl="2" indent="-171450">
              <a:buFont typeface="Arial" panose="020B0604020202020204" pitchFamily="34" charset="0"/>
              <a:buChar char="•"/>
              <a:defRPr/>
            </a:pPr>
            <a:r>
              <a:rPr lang="en-US" dirty="0"/>
              <a:t>Retention of LGBT employees increases and also becomes one of the preferred employer for LGBT individuals, especially in a country like India where not all the companies are LGBT friendly. </a:t>
            </a:r>
          </a:p>
          <a:p>
            <a:pPr marL="1085850" lvl="2" indent="-171450">
              <a:buFont typeface="Arial" panose="020B0604020202020204" pitchFamily="34" charset="0"/>
              <a:buChar char="•"/>
              <a:defRPr/>
            </a:pPr>
            <a:r>
              <a:rPr lang="en-US" dirty="0"/>
              <a:t>Increases the brand value among allies and the LGBT community. </a:t>
            </a:r>
          </a:p>
          <a:p>
            <a:pPr marL="1085850" lvl="2" indent="-171450">
              <a:buFont typeface="Arial" panose="020B0604020202020204" pitchFamily="34" charset="0"/>
              <a:buChar char="•"/>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Symantec Sans" panose="02000503080000020004"/>
                <a:ea typeface="+mn-ea"/>
                <a:cs typeface="+mn-cs"/>
              </a:rPr>
              <a:t>QUESTIONS</a:t>
            </a:r>
            <a:r>
              <a:rPr lang="en-US" sz="1200" b="1" i="0" kern="1200" baseline="0" dirty="0">
                <a:solidFill>
                  <a:schemeClr val="tx1"/>
                </a:solidFill>
                <a:effectLst/>
                <a:latin typeface="Symantec Sans" panose="02000503080000020004"/>
                <a:ea typeface="+mn-ea"/>
                <a:cs typeface="+mn-cs"/>
              </a:rPr>
              <a:t> FOR AUDIENCE: </a:t>
            </a:r>
            <a:r>
              <a:rPr lang="en-US" sz="1200" b="0" i="0" kern="1200" baseline="0" dirty="0">
                <a:solidFill>
                  <a:schemeClr val="tx1"/>
                </a:solidFill>
                <a:effectLst/>
                <a:latin typeface="Symantec Sans" panose="02000503080000020004"/>
                <a:ea typeface="+mn-ea"/>
                <a:cs typeface="+mn-cs"/>
              </a:rPr>
              <a:t>What other brand strategies do you use in your company to support the ERG?</a:t>
            </a:r>
            <a:endParaRPr lang="en-US" sz="1200" b="0" i="0" kern="1200" dirty="0">
              <a:solidFill>
                <a:schemeClr val="tx1"/>
              </a:solidFill>
              <a:effectLst/>
              <a:latin typeface="Symantec Sans" panose="02000503080000020004"/>
              <a:ea typeface="+mn-ea"/>
              <a:cs typeface="+mn-cs"/>
            </a:endParaRPr>
          </a:p>
        </p:txBody>
      </p:sp>
      <p:sp>
        <p:nvSpPr>
          <p:cNvPr id="4" name="Slide Number Placeholder 3"/>
          <p:cNvSpPr>
            <a:spLocks noGrp="1"/>
          </p:cNvSpPr>
          <p:nvPr>
            <p:ph type="sldNum" sz="quarter" idx="10"/>
          </p:nvPr>
        </p:nvSpPr>
        <p:spPr/>
        <p:txBody>
          <a:bodyPr/>
          <a:lstStyle/>
          <a:p>
            <a:fld id="{FAC02F30-A820-4C44-9475-11A7CFD9B01C}" type="slidenum">
              <a:rPr lang="en-US" smtClean="0"/>
              <a:pPr/>
              <a:t>21</a:t>
            </a:fld>
            <a:endParaRPr lang="en-US" dirty="0"/>
          </a:p>
        </p:txBody>
      </p:sp>
    </p:spTree>
    <p:extLst>
      <p:ext uri="{BB962C8B-B14F-4D97-AF65-F5344CB8AC3E}">
        <p14:creationId xmlns:p14="http://schemas.microsoft.com/office/powerpoint/2010/main" val="2181125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Moulee</a:t>
            </a:r>
            <a:r>
              <a:rPr lang="en-US" dirty="0" smtClean="0"/>
              <a:t>]</a:t>
            </a:r>
          </a:p>
          <a:p>
            <a:endParaRPr lang="en-US" dirty="0" smtClean="0"/>
          </a:p>
          <a:p>
            <a:pPr marL="0" marR="0" lvl="3" indent="0" algn="l" defTabSz="914400" rtl="0" eaLnBrk="1" fontAlgn="auto" latinLnBrk="0" hangingPunct="1">
              <a:lnSpc>
                <a:spcPct val="100000"/>
              </a:lnSpc>
              <a:spcBef>
                <a:spcPts val="0"/>
              </a:spcBef>
              <a:spcAft>
                <a:spcPts val="0"/>
              </a:spcAft>
              <a:buClrTx/>
              <a:buSzTx/>
              <a:buFontTx/>
              <a:buNone/>
              <a:tabLst/>
              <a:defRPr/>
            </a:pPr>
            <a:r>
              <a:rPr lang="en-US" dirty="0" smtClean="0"/>
              <a:t>Based on the #</a:t>
            </a:r>
            <a:r>
              <a:rPr lang="en-US" dirty="0" err="1" smtClean="0"/>
              <a:t>IAmTech</a:t>
            </a:r>
            <a:r>
              <a:rPr lang="en-US" dirty="0" smtClean="0"/>
              <a:t> series, India Today magazine carried a story about </a:t>
            </a:r>
            <a:r>
              <a:rPr lang="en-US" dirty="0" err="1" smtClean="0"/>
              <a:t>Moulee</a:t>
            </a:r>
            <a:r>
              <a:rPr lang="en-US" dirty="0" smtClean="0"/>
              <a:t> and listed him as one of the </a:t>
            </a:r>
            <a:r>
              <a:rPr lang="en-US" b="1" dirty="0" smtClean="0"/>
              <a:t>Change Makers</a:t>
            </a:r>
            <a:r>
              <a:rPr lang="en-US" dirty="0" smtClean="0"/>
              <a:t> in their Aug 2016 edition supplementary. - </a:t>
            </a:r>
            <a:r>
              <a:rPr lang="en-US" dirty="0" smtClean="0">
                <a:hlinkClick r:id="rId3"/>
              </a:rPr>
              <a:t>http://indiatoday.intoday.in</a:t>
            </a:r>
            <a:r>
              <a:rPr lang="en-US" smtClean="0">
                <a:hlinkClick r:id="rId3"/>
              </a:rPr>
              <a:t>/story/the-game-changers-sofia-ashraf-sriram-ayer-shravan-krishnan-arun-krishnamurthy/1/743953.html</a:t>
            </a:r>
            <a:br>
              <a:rPr lang="en-US" smtClean="0">
                <a:hlinkClick r:id="rId3"/>
              </a:rPr>
            </a:br>
            <a:endParaRPr lang="en-US" smtClean="0">
              <a:hlinkClick r:id="rId3"/>
            </a:endParaRPr>
          </a:p>
          <a:p>
            <a:endParaRPr lang="en-US" dirty="0"/>
          </a:p>
        </p:txBody>
      </p:sp>
      <p:sp>
        <p:nvSpPr>
          <p:cNvPr id="4" name="Slide Number Placeholder 3"/>
          <p:cNvSpPr>
            <a:spLocks noGrp="1"/>
          </p:cNvSpPr>
          <p:nvPr>
            <p:ph type="sldNum" sz="quarter" idx="10"/>
          </p:nvPr>
        </p:nvSpPr>
        <p:spPr/>
        <p:txBody>
          <a:bodyPr/>
          <a:lstStyle/>
          <a:p>
            <a:fld id="{FAC02F30-A820-4C44-9475-11A7CFD9B01C}" type="slidenum">
              <a:rPr lang="en-US" smtClean="0"/>
              <a:pPr/>
              <a:t>22</a:t>
            </a:fld>
            <a:endParaRPr lang="en-US" dirty="0"/>
          </a:p>
        </p:txBody>
      </p:sp>
    </p:spTree>
    <p:extLst>
      <p:ext uri="{BB962C8B-B14F-4D97-AF65-F5344CB8AC3E}">
        <p14:creationId xmlns:p14="http://schemas.microsoft.com/office/powerpoint/2010/main" val="2546123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a:t>
            </a:r>
          </a:p>
        </p:txBody>
      </p:sp>
      <p:sp>
        <p:nvSpPr>
          <p:cNvPr id="4" name="Slide Number Placeholder 3"/>
          <p:cNvSpPr>
            <a:spLocks noGrp="1"/>
          </p:cNvSpPr>
          <p:nvPr>
            <p:ph type="sldNum" sz="quarter" idx="10"/>
          </p:nvPr>
        </p:nvSpPr>
        <p:spPr/>
        <p:txBody>
          <a:bodyPr/>
          <a:lstStyle/>
          <a:p>
            <a:fld id="{FAC02F30-A820-4C44-9475-11A7CFD9B01C}" type="slidenum">
              <a:rPr lang="en-US" smtClean="0"/>
              <a:pPr/>
              <a:t>23</a:t>
            </a:fld>
            <a:endParaRPr lang="en-US" dirty="0"/>
          </a:p>
        </p:txBody>
      </p:sp>
    </p:spTree>
    <p:extLst>
      <p:ext uri="{BB962C8B-B14F-4D97-AF65-F5344CB8AC3E}">
        <p14:creationId xmlns:p14="http://schemas.microsoft.com/office/powerpoint/2010/main" val="380581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dirty="0">
                <a:solidFill>
                  <a:schemeClr val="tx1"/>
                </a:solidFill>
                <a:effectLst/>
                <a:latin typeface="Symantec Sans" panose="02000503080000020004"/>
                <a:ea typeface="+mn-ea"/>
                <a:cs typeface="+mn-cs"/>
              </a:rPr>
              <a:t>[</a:t>
            </a:r>
            <a:r>
              <a:rPr lang="en-US" sz="1200" b="0" i="0" u="none" kern="1200" dirty="0" err="1">
                <a:solidFill>
                  <a:schemeClr val="tx1"/>
                </a:solidFill>
                <a:effectLst/>
                <a:latin typeface="Symantec Sans" panose="02000503080000020004"/>
                <a:ea typeface="+mn-ea"/>
                <a:cs typeface="+mn-cs"/>
              </a:rPr>
              <a:t>Moulee</a:t>
            </a:r>
            <a:r>
              <a:rPr lang="en-US" sz="1200" b="0" i="0" u="none" kern="1200" dirty="0">
                <a:solidFill>
                  <a:schemeClr val="tx1"/>
                </a:solidFill>
                <a:effectLst/>
                <a:latin typeface="Symantec Sans" panose="02000503080000020004"/>
                <a:ea typeface="+mn-ea"/>
                <a:cs typeface="+mn-cs"/>
              </a:rPr>
              <a:t> / 10</a:t>
            </a:r>
            <a:r>
              <a:rPr lang="en-US" sz="1200" b="0" i="0" u="none" kern="1200" baseline="0" dirty="0">
                <a:solidFill>
                  <a:schemeClr val="tx1"/>
                </a:solidFill>
                <a:effectLst/>
                <a:latin typeface="Symantec Sans" panose="02000503080000020004"/>
                <a:ea typeface="+mn-ea"/>
                <a:cs typeface="+mn-cs"/>
              </a:rPr>
              <a:t> min]</a:t>
            </a:r>
            <a:endParaRPr lang="en-US" sz="1200" b="0" i="0" u="none" kern="1200" dirty="0">
              <a:solidFill>
                <a:schemeClr val="tx1"/>
              </a:solidFill>
              <a:effectLst/>
              <a:latin typeface="Symantec Sans" panose="02000503080000020004"/>
              <a:ea typeface="+mn-ea"/>
              <a:cs typeface="+mn-cs"/>
            </a:endParaRPr>
          </a:p>
          <a:p>
            <a:endParaRPr lang="en-US" sz="1200" b="0" i="0" u="sng" kern="1200" dirty="0">
              <a:solidFill>
                <a:schemeClr val="tx1"/>
              </a:solidFill>
              <a:effectLst/>
              <a:latin typeface="Symantec Sans" panose="02000503080000020004"/>
              <a:ea typeface="+mn-ea"/>
              <a:cs typeface="+mn-cs"/>
            </a:endParaRPr>
          </a:p>
          <a:p>
            <a:r>
              <a:rPr lang="en-US" sz="1200" b="1" i="0" u="none" kern="1200" dirty="0">
                <a:solidFill>
                  <a:schemeClr val="tx1"/>
                </a:solidFill>
                <a:effectLst/>
                <a:latin typeface="Symantec Sans" panose="02000503080000020004"/>
                <a:ea typeface="+mn-ea"/>
                <a:cs typeface="+mn-cs"/>
              </a:rPr>
              <a:t>Get Involved</a:t>
            </a:r>
          </a:p>
          <a:p>
            <a:pPr marL="171450" indent="-171450">
              <a:buFont typeface="Arial" panose="020B0604020202020204" pitchFamily="34" charset="0"/>
              <a:buChar char="•"/>
            </a:pPr>
            <a:r>
              <a:rPr lang="en-US" sz="1200" b="0" i="0" kern="1200" dirty="0">
                <a:solidFill>
                  <a:schemeClr val="tx1"/>
                </a:solidFill>
                <a:effectLst/>
                <a:latin typeface="Symantec Sans" panose="02000503080000020004"/>
                <a:ea typeface="+mn-ea"/>
                <a:cs typeface="+mn-cs"/>
              </a:rPr>
              <a:t>Leaders who believe in LGBT inclusion can and should use their voice to promote the ERG and the importance of inclusion in the workplace. ​</a:t>
            </a:r>
          </a:p>
          <a:p>
            <a:pPr marL="628650" lvl="1" indent="-171450">
              <a:buFont typeface="Arial" panose="020B0604020202020204" pitchFamily="34" charset="0"/>
              <a:buChar char="•"/>
            </a:pPr>
            <a:r>
              <a:rPr lang="en-US" sz="1200" b="0" i="0" kern="1200" dirty="0">
                <a:solidFill>
                  <a:schemeClr val="tx1"/>
                </a:solidFill>
                <a:effectLst/>
                <a:latin typeface="Symantec Sans" panose="02000503080000020004"/>
                <a:ea typeface="+mn-ea"/>
                <a:cs typeface="+mn-cs"/>
              </a:rPr>
              <a:t>EXAMPLES: ​</a:t>
            </a:r>
          </a:p>
          <a:p>
            <a:pPr marL="1085850" lvl="2" indent="-171450">
              <a:buFont typeface="Arial" panose="020B0604020202020204" pitchFamily="34" charset="0"/>
              <a:buChar char="•"/>
            </a:pPr>
            <a:r>
              <a:rPr lang="en-US" sz="1200" b="0" i="0" kern="1200" dirty="0">
                <a:solidFill>
                  <a:schemeClr val="tx1"/>
                </a:solidFill>
                <a:effectLst/>
                <a:latin typeface="Symantec Sans" panose="02000503080000020004"/>
                <a:ea typeface="+mn-ea"/>
                <a:cs typeface="+mn-cs"/>
              </a:rPr>
              <a:t>Share articles related to workplace equality with your team via emails, in team meetings, newsletters, and/or on professional social media platforms (such as LinkedIn).</a:t>
            </a:r>
          </a:p>
          <a:p>
            <a:pPr marL="1085850" lvl="2" indent="-171450">
              <a:buFont typeface="Arial" panose="020B0604020202020204" pitchFamily="34" charset="0"/>
              <a:buChar char="•"/>
            </a:pPr>
            <a:r>
              <a:rPr lang="en-US" sz="1200" b="0" i="0" kern="1200" dirty="0">
                <a:solidFill>
                  <a:schemeClr val="tx1"/>
                </a:solidFill>
                <a:effectLst/>
                <a:latin typeface="Symantec Sans" panose="02000503080000020004"/>
                <a:ea typeface="+mn-ea"/>
                <a:cs typeface="+mn-cs"/>
              </a:rPr>
              <a:t>Forward ERG newsletters and events to your team stressing their importance and encouraging each team member to participate</a:t>
            </a:r>
          </a:p>
          <a:p>
            <a:pPr marL="1085850" lvl="2" indent="-171450">
              <a:buFont typeface="Arial" panose="020B0604020202020204" pitchFamily="34" charset="0"/>
              <a:buChar char="•"/>
            </a:pPr>
            <a:r>
              <a:rPr lang="en-US" sz="1200" b="0" i="0" kern="1200" dirty="0">
                <a:solidFill>
                  <a:schemeClr val="tx1"/>
                </a:solidFill>
                <a:effectLst/>
                <a:latin typeface="Symantec Sans" panose="02000503080000020004"/>
                <a:ea typeface="+mn-ea"/>
                <a:cs typeface="+mn-cs"/>
              </a:rPr>
              <a:t>Recognize and reward employee's ERG achievements in team meetings, newsletters, and/or emails.</a:t>
            </a:r>
          </a:p>
          <a:p>
            <a:pPr marL="171450" lvl="0" indent="-171450">
              <a:buFont typeface="Arial" panose="020B0604020202020204" pitchFamily="34" charset="0"/>
              <a:buChar char="•"/>
            </a:pPr>
            <a:r>
              <a:rPr lang="en-US" sz="1200" b="0" i="0" kern="1200" dirty="0">
                <a:solidFill>
                  <a:schemeClr val="tx1"/>
                </a:solidFill>
                <a:effectLst/>
                <a:latin typeface="Symantec Sans" panose="02000503080000020004"/>
                <a:ea typeface="+mn-ea"/>
                <a:cs typeface="+mn-cs"/>
              </a:rPr>
              <a:t>Encourage your team member to share their experiences during team meetings on what they've learned or the skills that they're building through their involvement with the ERG.</a:t>
            </a:r>
          </a:p>
          <a:p>
            <a:r>
              <a:rPr lang="en-US" sz="1200" b="0" i="0" kern="1200" dirty="0">
                <a:solidFill>
                  <a:schemeClr val="tx1"/>
                </a:solidFill>
                <a:effectLst/>
                <a:latin typeface="Symantec Sans" panose="02000503080000020004"/>
                <a:ea typeface="+mn-ea"/>
                <a:cs typeface="+mn-cs"/>
              </a:rPr>
              <a:t>​</a:t>
            </a:r>
          </a:p>
          <a:p>
            <a:r>
              <a:rPr lang="en-US" sz="1200" b="1" i="0" u="none" kern="1200" dirty="0">
                <a:solidFill>
                  <a:schemeClr val="tx1"/>
                </a:solidFill>
                <a:effectLst/>
                <a:latin typeface="Symantec Sans" panose="02000503080000020004"/>
                <a:ea typeface="+mn-ea"/>
                <a:cs typeface="+mn-cs"/>
              </a:rPr>
              <a:t>Participate</a:t>
            </a:r>
          </a:p>
          <a:p>
            <a:pPr marL="171450" indent="-171450">
              <a:buFont typeface="Arial" panose="020B0604020202020204" pitchFamily="34" charset="0"/>
              <a:buChar char="•"/>
            </a:pPr>
            <a:r>
              <a:rPr lang="en-US" sz="1200" b="0" i="0" kern="1200" dirty="0">
                <a:solidFill>
                  <a:schemeClr val="tx1"/>
                </a:solidFill>
                <a:effectLst/>
                <a:latin typeface="Symantec Sans" panose="02000503080000020004"/>
                <a:ea typeface="+mn-ea"/>
                <a:cs typeface="+mn-cs"/>
              </a:rPr>
              <a:t>Attend ERG meetings and events</a:t>
            </a:r>
          </a:p>
          <a:p>
            <a:pPr marL="628650" lvl="1" indent="-171450">
              <a:buFont typeface="Arial" panose="020B0604020202020204" pitchFamily="34" charset="0"/>
              <a:buChar char="•"/>
            </a:pPr>
            <a:r>
              <a:rPr lang="en-US" sz="1200" b="0" i="0" kern="1200" dirty="0">
                <a:solidFill>
                  <a:schemeClr val="tx1"/>
                </a:solidFill>
                <a:effectLst/>
                <a:latin typeface="Symantec Sans" panose="02000503080000020004"/>
                <a:ea typeface="+mn-ea"/>
                <a:cs typeface="+mn-cs"/>
              </a:rPr>
              <a:t>Your mere presence speaks volumes and shows employees that you mean what you say. </a:t>
            </a:r>
          </a:p>
          <a:p>
            <a:pPr marL="628650" lvl="1" indent="-171450">
              <a:buFont typeface="Arial" panose="020B0604020202020204" pitchFamily="34" charset="0"/>
              <a:buChar char="•"/>
            </a:pPr>
            <a:r>
              <a:rPr lang="en-US" sz="1200" b="0" i="0" kern="1200" dirty="0">
                <a:solidFill>
                  <a:schemeClr val="tx1"/>
                </a:solidFill>
                <a:effectLst/>
                <a:latin typeface="Symantec Sans" panose="02000503080000020004"/>
                <a:ea typeface="+mn-ea"/>
                <a:cs typeface="+mn-cs"/>
              </a:rPr>
              <a:t>If you don't show up, why should your employees?  </a:t>
            </a:r>
          </a:p>
          <a:p>
            <a:endParaRPr lang="en-US" sz="1200" b="0" i="0" kern="1200" dirty="0">
              <a:solidFill>
                <a:schemeClr val="tx1"/>
              </a:solidFill>
              <a:effectLst/>
              <a:latin typeface="Symantec Sans" panose="02000503080000020004"/>
              <a:ea typeface="+mn-ea"/>
              <a:cs typeface="+mn-cs"/>
            </a:endParaRPr>
          </a:p>
          <a:p>
            <a:r>
              <a:rPr lang="en-US" sz="1200" b="1" i="0" u="none" kern="1200" dirty="0">
                <a:solidFill>
                  <a:schemeClr val="tx1"/>
                </a:solidFill>
                <a:effectLst/>
                <a:latin typeface="Symantec Sans" panose="02000503080000020004"/>
                <a:ea typeface="+mn-ea"/>
                <a:cs typeface="+mn-cs"/>
              </a:rPr>
              <a:t>Provide financial support where you can</a:t>
            </a:r>
          </a:p>
          <a:p>
            <a:pPr marL="171450" indent="-171450">
              <a:buFont typeface="Arial" panose="020B0604020202020204" pitchFamily="34" charset="0"/>
              <a:buChar char="•"/>
            </a:pPr>
            <a:r>
              <a:rPr lang="en-US" sz="1200" b="0" i="0" kern="1200" dirty="0">
                <a:solidFill>
                  <a:schemeClr val="tx1"/>
                </a:solidFill>
                <a:effectLst/>
                <a:latin typeface="Symantec Sans" panose="02000503080000020004"/>
                <a:ea typeface="+mn-ea"/>
                <a:cs typeface="+mn-cs"/>
              </a:rPr>
              <a:t>Identify avenues for assisting an ERG financially. </a:t>
            </a:r>
          </a:p>
          <a:p>
            <a:pPr marL="628650" lvl="1" indent="-171450">
              <a:buFont typeface="Arial" panose="020B0604020202020204" pitchFamily="34" charset="0"/>
              <a:buChar char="•"/>
            </a:pPr>
            <a:r>
              <a:rPr lang="en-US" sz="1200" b="0" i="0" kern="1200" dirty="0">
                <a:solidFill>
                  <a:schemeClr val="tx1"/>
                </a:solidFill>
                <a:effectLst/>
                <a:latin typeface="Symantec Sans" panose="02000503080000020004"/>
                <a:ea typeface="+mn-ea"/>
                <a:cs typeface="+mn-cs"/>
              </a:rPr>
              <a:t>Can your team budget help cover any costs?</a:t>
            </a:r>
          </a:p>
          <a:p>
            <a:pPr marL="628650" lvl="1" indent="-171450">
              <a:buFont typeface="Arial" panose="020B0604020202020204" pitchFamily="34" charset="0"/>
              <a:buChar char="•"/>
            </a:pPr>
            <a:r>
              <a:rPr lang="en-US" sz="1200" b="0" i="0" kern="1200" dirty="0">
                <a:solidFill>
                  <a:schemeClr val="tx1"/>
                </a:solidFill>
                <a:effectLst/>
                <a:latin typeface="Symantec Sans" panose="02000503080000020004"/>
                <a:ea typeface="+mn-ea"/>
                <a:cs typeface="+mn-cs"/>
              </a:rPr>
              <a:t>Advocate for ERG financial assistance with other departments or business groups</a:t>
            </a:r>
          </a:p>
          <a:p>
            <a:pPr marL="171450" indent="-171450">
              <a:buFont typeface="Arial" panose="020B0604020202020204" pitchFamily="34" charset="0"/>
              <a:buChar char="•"/>
            </a:pPr>
            <a:r>
              <a:rPr lang="en-US" sz="1200" b="0" i="0" kern="1200" dirty="0">
                <a:solidFill>
                  <a:schemeClr val="tx1"/>
                </a:solidFill>
                <a:effectLst/>
                <a:latin typeface="Symantec Sans" panose="02000503080000020004"/>
                <a:ea typeface="+mn-ea"/>
                <a:cs typeface="+mn-cs"/>
              </a:rPr>
              <a:t>Consider chipping-in to help cover small ERG-related expenses, such as: </a:t>
            </a:r>
          </a:p>
          <a:p>
            <a:pPr marL="628650" lvl="1" indent="-171450">
              <a:buFont typeface="Arial" panose="020B0604020202020204" pitchFamily="34" charset="0"/>
              <a:buChar char="•"/>
            </a:pPr>
            <a:r>
              <a:rPr lang="en-US" sz="1200" b="0" i="0" kern="1200" dirty="0">
                <a:solidFill>
                  <a:schemeClr val="tx1"/>
                </a:solidFill>
                <a:effectLst/>
                <a:latin typeface="Symantec Sans" panose="02000503080000020004"/>
                <a:ea typeface="+mn-ea"/>
                <a:cs typeface="+mn-cs"/>
              </a:rPr>
              <a:t>printing or multimedia costs</a:t>
            </a:r>
          </a:p>
          <a:p>
            <a:pPr marL="628650" lvl="1" indent="-171450">
              <a:buFont typeface="Arial" panose="020B0604020202020204" pitchFamily="34" charset="0"/>
              <a:buChar char="•"/>
            </a:pPr>
            <a:r>
              <a:rPr lang="en-US" sz="1200" b="0" i="0" kern="1200" dirty="0">
                <a:solidFill>
                  <a:schemeClr val="tx1"/>
                </a:solidFill>
                <a:effectLst/>
                <a:latin typeface="Symantec Sans" panose="02000503080000020004"/>
                <a:ea typeface="+mn-ea"/>
                <a:cs typeface="+mn-cs"/>
              </a:rPr>
              <a:t>SWAG purchases</a:t>
            </a:r>
          </a:p>
          <a:p>
            <a:pPr marL="628650" lvl="1" indent="-171450">
              <a:buFont typeface="Arial" panose="020B0604020202020204" pitchFamily="34" charset="0"/>
              <a:buChar char="•"/>
            </a:pPr>
            <a:r>
              <a:rPr lang="en-US" sz="1200" b="0" i="0" kern="1200" dirty="0">
                <a:solidFill>
                  <a:schemeClr val="tx1"/>
                </a:solidFill>
                <a:effectLst/>
                <a:latin typeface="Symantec Sans" panose="02000503080000020004"/>
                <a:ea typeface="+mn-ea"/>
                <a:cs typeface="+mn-cs"/>
              </a:rPr>
              <a:t>Raffle items</a:t>
            </a:r>
          </a:p>
          <a:p>
            <a:pPr marL="628650" lvl="1" indent="-171450">
              <a:buFont typeface="Arial" panose="020B0604020202020204" pitchFamily="34" charset="0"/>
              <a:buChar char="•"/>
            </a:pPr>
            <a:r>
              <a:rPr lang="en-US" sz="1200" b="0" i="0" kern="1200" dirty="0">
                <a:solidFill>
                  <a:schemeClr val="tx1"/>
                </a:solidFill>
                <a:effectLst/>
                <a:latin typeface="Symantec Sans" panose="02000503080000020004"/>
                <a:ea typeface="+mn-ea"/>
                <a:cs typeface="+mn-cs"/>
              </a:rPr>
              <a:t>Registration costs</a:t>
            </a:r>
          </a:p>
          <a:p>
            <a:pPr marL="628650" lvl="1" indent="-171450">
              <a:buFont typeface="Arial" panose="020B0604020202020204" pitchFamily="34" charset="0"/>
              <a:buChar char="•"/>
            </a:pPr>
            <a:r>
              <a:rPr lang="en-US" sz="1200" b="0" i="0" kern="1200" dirty="0">
                <a:solidFill>
                  <a:schemeClr val="tx1"/>
                </a:solidFill>
                <a:effectLst/>
                <a:latin typeface="Symantec Sans" panose="02000503080000020004"/>
                <a:ea typeface="+mn-ea"/>
                <a:cs typeface="+mn-cs"/>
              </a:rPr>
              <a:t>Booth fees</a:t>
            </a:r>
          </a:p>
          <a:p>
            <a:pPr marL="628650" lvl="1" indent="-171450">
              <a:buFont typeface="Arial" panose="020B0604020202020204" pitchFamily="34" charset="0"/>
              <a:buChar char="•"/>
            </a:pPr>
            <a:r>
              <a:rPr lang="en-US" sz="1200" b="0" i="0" kern="1200" dirty="0">
                <a:solidFill>
                  <a:schemeClr val="tx1"/>
                </a:solidFill>
                <a:effectLst/>
                <a:latin typeface="Symantec Sans" panose="02000503080000020004"/>
                <a:ea typeface="+mn-ea"/>
                <a:cs typeface="+mn-cs"/>
              </a:rPr>
              <a:t>Food costs</a:t>
            </a:r>
          </a:p>
          <a:p>
            <a:pPr marL="628650" lvl="1" indent="-171450">
              <a:buFont typeface="Arial" panose="020B0604020202020204" pitchFamily="34" charset="0"/>
              <a:buChar char="•"/>
            </a:pPr>
            <a:r>
              <a:rPr lang="en-US" sz="1200" b="0" i="0" kern="1200" dirty="0">
                <a:solidFill>
                  <a:schemeClr val="tx1"/>
                </a:solidFill>
                <a:effectLst/>
                <a:latin typeface="Symantec Sans" panose="02000503080000020004"/>
                <a:ea typeface="+mn-ea"/>
                <a:cs typeface="+mn-cs"/>
              </a:rPr>
              <a:t>Travel expenses (transportation, lodging, food, incidentals, </a:t>
            </a:r>
            <a:r>
              <a:rPr lang="en-US" sz="1200" b="0" i="0" kern="1200" dirty="0" err="1">
                <a:solidFill>
                  <a:schemeClr val="tx1"/>
                </a:solidFill>
                <a:effectLst/>
                <a:latin typeface="Symantec Sans" panose="02000503080000020004"/>
                <a:ea typeface="+mn-ea"/>
                <a:cs typeface="+mn-cs"/>
              </a:rPr>
              <a:t>etc</a:t>
            </a:r>
            <a:r>
              <a:rPr lang="en-US" sz="1200" b="0" i="0" kern="1200" dirty="0">
                <a:solidFill>
                  <a:schemeClr val="tx1"/>
                </a:solidFill>
                <a:effectLst/>
                <a:latin typeface="Symantec Sans" panose="02000503080000020004"/>
                <a:ea typeface="+mn-ea"/>
                <a:cs typeface="+mn-cs"/>
              </a:rPr>
              <a:t>)</a:t>
            </a:r>
          </a:p>
          <a:p>
            <a:pPr marL="1085850" lvl="2" indent="-171450">
              <a:buFont typeface="Arial" panose="020B0604020202020204" pitchFamily="34" charset="0"/>
              <a:buChar char="•"/>
            </a:pPr>
            <a:r>
              <a:rPr lang="en-US" sz="1200" b="0" i="0" kern="1200" dirty="0">
                <a:solidFill>
                  <a:schemeClr val="tx1"/>
                </a:solidFill>
                <a:effectLst/>
                <a:latin typeface="Symantec Sans" panose="02000503080000020004"/>
                <a:ea typeface="+mn-ea"/>
                <a:cs typeface="+mn-cs"/>
              </a:rPr>
              <a:t>If you can't cover all travel expenses, can you cover some?</a:t>
            </a:r>
            <a:br>
              <a:rPr lang="en-US" sz="1200" b="0" i="0" kern="1200" dirty="0">
                <a:solidFill>
                  <a:schemeClr val="tx1"/>
                </a:solidFill>
                <a:effectLst/>
                <a:latin typeface="Symantec Sans" panose="02000503080000020004"/>
                <a:ea typeface="+mn-ea"/>
                <a:cs typeface="+mn-cs"/>
              </a:rPr>
            </a:br>
            <a:endParaRPr lang="en-US" sz="1200" b="0" i="0" kern="1200" dirty="0">
              <a:solidFill>
                <a:schemeClr val="tx1"/>
              </a:solidFill>
              <a:effectLst/>
              <a:latin typeface="Symantec Sans" panose="02000503080000020004"/>
              <a:ea typeface="+mn-ea"/>
              <a:cs typeface="+mn-cs"/>
            </a:endParaRPr>
          </a:p>
          <a:p>
            <a:r>
              <a:rPr lang="en-US" sz="1200" b="1" i="0" u="none" kern="1200" dirty="0">
                <a:solidFill>
                  <a:schemeClr val="tx1"/>
                </a:solidFill>
                <a:effectLst/>
                <a:latin typeface="Symantec Sans" panose="02000503080000020004"/>
                <a:ea typeface="+mn-ea"/>
                <a:cs typeface="+mn-cs"/>
              </a:rPr>
              <a:t>​</a:t>
            </a:r>
            <a:endParaRPr lang="en-US" sz="1200" b="0" i="0" kern="1200" dirty="0">
              <a:solidFill>
                <a:schemeClr val="tx1"/>
              </a:solidFill>
              <a:effectLst/>
              <a:latin typeface="Symantec Sans" panose="02000503080000020004"/>
              <a:ea typeface="+mn-ea"/>
              <a:cs typeface="+mn-cs"/>
            </a:endParaRPr>
          </a:p>
          <a:p>
            <a:pPr marL="0" lvl="0" indent="0">
              <a:buFont typeface="Arial" panose="020B0604020202020204" pitchFamily="34" charset="0"/>
              <a:buNone/>
            </a:pPr>
            <a:r>
              <a:rPr lang="en-US" sz="1200" b="1" i="0" kern="1200" dirty="0">
                <a:solidFill>
                  <a:schemeClr val="tx1"/>
                </a:solidFill>
                <a:effectLst/>
                <a:latin typeface="Symantec Sans" panose="02000503080000020004"/>
                <a:ea typeface="+mn-ea"/>
                <a:cs typeface="+mn-cs"/>
              </a:rPr>
              <a:t>QUESTIONS</a:t>
            </a:r>
            <a:r>
              <a:rPr lang="en-US" sz="1200" b="1" i="0" kern="1200" baseline="0" dirty="0">
                <a:solidFill>
                  <a:schemeClr val="tx1"/>
                </a:solidFill>
                <a:effectLst/>
                <a:latin typeface="Symantec Sans" panose="02000503080000020004"/>
                <a:ea typeface="+mn-ea"/>
                <a:cs typeface="+mn-cs"/>
              </a:rPr>
              <a:t> FOR AUDIENCE: </a:t>
            </a:r>
            <a:r>
              <a:rPr lang="en-US" sz="1200" b="0" i="0" kern="1200" baseline="0" dirty="0">
                <a:solidFill>
                  <a:schemeClr val="tx1"/>
                </a:solidFill>
                <a:effectLst/>
                <a:latin typeface="Symantec Sans" panose="02000503080000020004"/>
                <a:ea typeface="+mn-ea"/>
                <a:cs typeface="+mn-cs"/>
              </a:rPr>
              <a:t>What other strategies management engagement strategies do you use in your company?</a:t>
            </a:r>
            <a:endParaRPr lang="en-US" sz="1200" b="0" i="0" kern="1200" dirty="0">
              <a:solidFill>
                <a:schemeClr val="tx1"/>
              </a:solidFill>
              <a:effectLst/>
              <a:latin typeface="Symantec Sans" panose="02000503080000020004"/>
              <a:ea typeface="+mn-ea"/>
              <a:cs typeface="+mn-cs"/>
            </a:endParaRPr>
          </a:p>
        </p:txBody>
      </p:sp>
      <p:sp>
        <p:nvSpPr>
          <p:cNvPr id="4" name="Slide Number Placeholder 3"/>
          <p:cNvSpPr>
            <a:spLocks noGrp="1"/>
          </p:cNvSpPr>
          <p:nvPr>
            <p:ph type="sldNum" sz="quarter" idx="10"/>
          </p:nvPr>
        </p:nvSpPr>
        <p:spPr/>
        <p:txBody>
          <a:bodyPr/>
          <a:lstStyle/>
          <a:p>
            <a:fld id="{FAC02F30-A820-4C44-9475-11A7CFD9B01C}" type="slidenum">
              <a:rPr lang="en-US" smtClean="0"/>
              <a:pPr/>
              <a:t>24</a:t>
            </a:fld>
            <a:endParaRPr lang="en-US" dirty="0"/>
          </a:p>
        </p:txBody>
      </p:sp>
    </p:spTree>
    <p:extLst>
      <p:ext uri="{BB962C8B-B14F-4D97-AF65-F5344CB8AC3E}">
        <p14:creationId xmlns:p14="http://schemas.microsoft.com/office/powerpoint/2010/main" val="1970188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latin typeface="Calibri"/>
              </a:rPr>
              <a:t>[Cass / 3-5 min]</a:t>
            </a:r>
          </a:p>
          <a:p>
            <a:pPr marL="0" indent="0">
              <a:buFont typeface="Arial" panose="020B0604020202020204" pitchFamily="34" charset="0"/>
              <a:buNone/>
            </a:pPr>
            <a:endParaRPr lang="en-US" b="1" dirty="0">
              <a:latin typeface="Calibri"/>
            </a:endParaRPr>
          </a:p>
          <a:p>
            <a:pPr marL="0" indent="0">
              <a:buFont typeface="Arial" panose="020B0604020202020204" pitchFamily="34" charset="0"/>
              <a:buNone/>
            </a:pPr>
            <a:r>
              <a:rPr lang="en-US" b="1" dirty="0">
                <a:latin typeface="Calibri"/>
              </a:rPr>
              <a:t>Be a vocal supporter</a:t>
            </a:r>
          </a:p>
          <a:p>
            <a:pPr marL="628650" lvl="1" indent="-171450">
              <a:buFont typeface="Arial" panose="020B0604020202020204" pitchFamily="34" charset="0"/>
              <a:buChar char="•"/>
            </a:pPr>
            <a:r>
              <a:rPr lang="en-US" dirty="0">
                <a:latin typeface="Calibri"/>
              </a:rPr>
              <a:t>It happens that for many employees the workplace is their only safe-space.</a:t>
            </a:r>
          </a:p>
          <a:p>
            <a:pPr marL="1085850" lvl="2" indent="-171450">
              <a:buFont typeface="Arial" panose="020B0604020202020204" pitchFamily="34" charset="0"/>
              <a:buChar char="•"/>
            </a:pPr>
            <a:r>
              <a:rPr lang="en-US" dirty="0">
                <a:latin typeface="Calibri"/>
              </a:rPr>
              <a:t>Realize the voice a leader has in the organization and try to be as vocal as you can to maintain or to expand that safe space.</a:t>
            </a:r>
          </a:p>
          <a:p>
            <a:pPr marL="628650" lvl="1" indent="-171450">
              <a:buFont typeface="Arial" panose="020B0604020202020204" pitchFamily="34" charset="0"/>
              <a:buChar char="•"/>
            </a:pPr>
            <a:r>
              <a:rPr lang="en-US" dirty="0">
                <a:latin typeface="Calibri"/>
              </a:rPr>
              <a:t>A leader’s voice carries more impact than an individual</a:t>
            </a:r>
            <a:br>
              <a:rPr lang="en-US" dirty="0">
                <a:latin typeface="Calibri"/>
              </a:rPr>
            </a:br>
            <a:endParaRPr lang="en-US" dirty="0">
              <a:latin typeface="Calibri"/>
            </a:endParaRPr>
          </a:p>
          <a:p>
            <a:r>
              <a:rPr lang="en-US" b="1" dirty="0"/>
              <a:t>Identify and support ERG champions and leaders</a:t>
            </a:r>
          </a:p>
          <a:p>
            <a:pPr marL="628650" lvl="1" indent="-171450">
              <a:buFont typeface="Arial" panose="020B0604020202020204" pitchFamily="34" charset="0"/>
              <a:buChar char="•"/>
            </a:pPr>
            <a:r>
              <a:rPr lang="en-US" dirty="0"/>
              <a:t>Your support not only brings visibility to the cause,</a:t>
            </a:r>
            <a:r>
              <a:rPr lang="en-US" baseline="0" dirty="0"/>
              <a:t> it also</a:t>
            </a:r>
            <a:r>
              <a:rPr lang="en-US" dirty="0"/>
              <a:t> identifies you as a 'safe-person' for LGBT employees to approach for support in times of need.</a:t>
            </a:r>
          </a:p>
          <a:p>
            <a:pPr marL="628650" lvl="1" indent="-171450">
              <a:buFont typeface="Arial" panose="020B0604020202020204" pitchFamily="34" charset="0"/>
              <a:buChar char="•"/>
            </a:pPr>
            <a:r>
              <a:rPr lang="en-US" dirty="0"/>
              <a:t>This also sends</a:t>
            </a:r>
            <a:r>
              <a:rPr lang="en-US" baseline="0" dirty="0"/>
              <a:t> </a:t>
            </a:r>
            <a:r>
              <a:rPr lang="en-US" dirty="0"/>
              <a:t>a message to employees that any sort of bullying, harassment, or inappropriate comments will not be tolerated.</a:t>
            </a:r>
          </a:p>
          <a:p>
            <a:endParaRPr lang="en-US" dirty="0"/>
          </a:p>
          <a:p>
            <a:r>
              <a:rPr lang="en-US" b="1" dirty="0"/>
              <a:t>Collaboration makes all the difference</a:t>
            </a:r>
          </a:p>
          <a:p>
            <a:pPr marL="628650" lvl="1" indent="-171450">
              <a:buFont typeface="Arial" panose="020B0604020202020204" pitchFamily="34" charset="0"/>
              <a:buChar char="•"/>
            </a:pPr>
            <a:r>
              <a:rPr lang="en-US" dirty="0"/>
              <a:t>None</a:t>
            </a:r>
            <a:r>
              <a:rPr lang="en-US" baseline="0" dirty="0"/>
              <a:t> of us have to do this work alone, as a matter of fact, the whole point is so that we don’t have to. </a:t>
            </a:r>
          </a:p>
          <a:p>
            <a:pPr marL="628650" lvl="1" indent="-171450">
              <a:buFont typeface="Arial" panose="020B0604020202020204" pitchFamily="34" charset="0"/>
              <a:buChar char="•"/>
            </a:pPr>
            <a:r>
              <a:rPr lang="en-US" baseline="0" dirty="0"/>
              <a:t>Collaboration (a.k.a. sharing) makes everyone’s lives easier.</a:t>
            </a:r>
          </a:p>
          <a:p>
            <a:pPr marL="1085850" lvl="2" indent="-171450">
              <a:buFont typeface="Arial" panose="020B0604020202020204" pitchFamily="34" charset="0"/>
              <a:buChar char="•"/>
            </a:pPr>
            <a:r>
              <a:rPr lang="en-US" baseline="0" dirty="0"/>
              <a:t>Talk to each other</a:t>
            </a:r>
          </a:p>
          <a:p>
            <a:pPr marL="1085850" lvl="2" indent="-171450">
              <a:buFont typeface="Arial" panose="020B0604020202020204" pitchFamily="34" charset="0"/>
              <a:buChar char="•"/>
            </a:pPr>
            <a:r>
              <a:rPr lang="en-US" baseline="0" dirty="0"/>
              <a:t>Share ideas</a:t>
            </a:r>
          </a:p>
          <a:p>
            <a:pPr marL="1085850" lvl="2" indent="-171450">
              <a:buFont typeface="Arial" panose="020B0604020202020204" pitchFamily="34" charset="0"/>
              <a:buChar char="•"/>
            </a:pPr>
            <a:r>
              <a:rPr lang="en-US" baseline="0" dirty="0"/>
              <a:t>Include other groups and regions in the conversation</a:t>
            </a:r>
          </a:p>
          <a:p>
            <a:pPr marL="1085850" lvl="2" indent="-171450">
              <a:buFont typeface="Arial" panose="020B0604020202020204" pitchFamily="34" charset="0"/>
              <a:buChar char="•"/>
            </a:pPr>
            <a:r>
              <a:rPr lang="en-US" baseline="0" dirty="0"/>
              <a:t>Co-host events</a:t>
            </a:r>
          </a:p>
          <a:p>
            <a:pPr marL="1085850" lvl="2" indent="-171450">
              <a:buFont typeface="Arial" panose="020B0604020202020204" pitchFamily="34" charset="0"/>
              <a:buChar char="•"/>
            </a:pPr>
            <a:r>
              <a:rPr lang="en-US" baseline="0" dirty="0"/>
              <a:t>Co-facilitate activities</a:t>
            </a:r>
          </a:p>
          <a:p>
            <a:pPr marL="628650" lvl="1" indent="-171450">
              <a:buFont typeface="Arial" panose="020B0604020202020204" pitchFamily="34" charset="0"/>
              <a:buChar char="•"/>
            </a:pPr>
            <a:r>
              <a:rPr lang="en-US" baseline="0" dirty="0"/>
              <a:t>Collaboration can alleviate pressure on individual resources by spreading the workload. As they say, many hands make light work. In this globally connected world there are more hands available to help than ever before. </a:t>
            </a:r>
          </a:p>
          <a:p>
            <a:pPr marL="1085850" lvl="2" indent="-171450">
              <a:buFont typeface="Arial" panose="020B0604020202020204" pitchFamily="34" charset="0"/>
              <a:buChar char="•"/>
            </a:pPr>
            <a:r>
              <a:rPr lang="en-US" baseline="0" dirty="0"/>
              <a:t>Take notice and use this to your advantage.</a:t>
            </a:r>
            <a:endParaRPr lang="en-US" dirty="0"/>
          </a:p>
          <a:p>
            <a:pPr marL="0" lvl="0" indent="0">
              <a:buFont typeface="Arial" panose="020B0604020202020204" pitchFamily="34" charset="0"/>
              <a:buNone/>
            </a:pPr>
            <a:endParaRPr lang="en-US" b="1" dirty="0"/>
          </a:p>
          <a:p>
            <a:pPr marL="0" lvl="0" indent="0">
              <a:buFont typeface="Arial" panose="020B0604020202020204" pitchFamily="34" charset="0"/>
              <a:buNone/>
            </a:pPr>
            <a:r>
              <a:rPr lang="en-US" b="1" dirty="0"/>
              <a:t>Lead by example</a:t>
            </a:r>
            <a:endParaRPr b="1" dirty="0"/>
          </a:p>
          <a:p>
            <a:pPr marL="628650" lvl="1" indent="-171450">
              <a:buFont typeface="Arial" panose="020B0604020202020204" pitchFamily="34" charset="0"/>
              <a:buChar char="•"/>
            </a:pPr>
            <a:r>
              <a:rPr lang="en-US" dirty="0"/>
              <a:t>At the end of the day everyone wants</a:t>
            </a:r>
            <a:r>
              <a:rPr lang="en-US" baseline="0" dirty="0"/>
              <a:t> to feel acknowledged, appreciated, and see a career path for themselves at work.</a:t>
            </a:r>
          </a:p>
          <a:p>
            <a:pPr marL="628650" lvl="1" indent="-171450">
              <a:buFont typeface="Arial" panose="020B0604020202020204" pitchFamily="34" charset="0"/>
              <a:buChar char="•"/>
            </a:pPr>
            <a:r>
              <a:rPr lang="en-US" baseline="0" dirty="0"/>
              <a:t>Being a change maker in the workplace may not directly apply to one’s job description but does provide experiences that promote personal growth, encourage collaboration, and develop teamwork and leadership skills.</a:t>
            </a:r>
          </a:p>
          <a:p>
            <a:pPr marL="628650" lvl="1" indent="-171450">
              <a:buFont typeface="Arial" panose="020B0604020202020204" pitchFamily="34" charset="0"/>
              <a:buChar char="•"/>
            </a:pPr>
            <a:r>
              <a:rPr lang="en-US" baseline="0" dirty="0"/>
              <a:t>Support is best shown with action – don’t just talk about it, live it</a:t>
            </a:r>
            <a:br>
              <a:rPr lang="en-US" baseline="0" dirty="0"/>
            </a:br>
            <a:endParaRPr lang="en-US" b="1" dirty="0"/>
          </a:p>
          <a:p>
            <a:r>
              <a:rPr lang="en-US" b="1" dirty="0"/>
              <a:t>Passion drives impact</a:t>
            </a:r>
          </a:p>
          <a:p>
            <a:pPr marL="628650" lvl="1" indent="-171450">
              <a:buFont typeface="Arial" panose="020B0604020202020204" pitchFamily="34" charset="0"/>
              <a:buChar char="•"/>
            </a:pPr>
            <a:r>
              <a:rPr lang="en-US" b="0" baseline="0" dirty="0"/>
              <a:t>You don’t need a lot of funding to do good work</a:t>
            </a:r>
          </a:p>
          <a:p>
            <a:pPr marL="1085850" lvl="2" indent="-171450">
              <a:buFont typeface="Arial" panose="020B0604020202020204" pitchFamily="34" charset="0"/>
              <a:buChar char="•"/>
            </a:pPr>
            <a:r>
              <a:rPr lang="en-US" b="0" baseline="0" dirty="0"/>
              <a:t>Remember, ERG success isn’t measured by how much money you spend</a:t>
            </a:r>
          </a:p>
          <a:p>
            <a:pPr marL="628650" lvl="1" indent="-171450">
              <a:buFont typeface="Arial" panose="020B0604020202020204" pitchFamily="34" charset="0"/>
              <a:buChar char="•"/>
            </a:pPr>
            <a:r>
              <a:rPr lang="en-US" b="0" baseline="0" dirty="0"/>
              <a:t>Even just 1 person can affect great change inside a company. </a:t>
            </a:r>
          </a:p>
          <a:p>
            <a:pPr marL="1085850" lvl="2" indent="-171450">
              <a:buFont typeface="Arial" panose="020B0604020202020204" pitchFamily="34" charset="0"/>
              <a:buChar char="•"/>
            </a:pPr>
            <a:r>
              <a:rPr lang="en-US" b="0" baseline="0" dirty="0"/>
              <a:t>Passion and persistence make all the difference</a:t>
            </a:r>
          </a:p>
          <a:p>
            <a:pPr marL="1085850" lvl="2" indent="-171450">
              <a:buFont typeface="Arial" panose="020B0604020202020204" pitchFamily="34" charset="0"/>
              <a:buChar char="•"/>
            </a:pPr>
            <a:endParaRPr lang="en-US" b="0" baseline="0" dirty="0"/>
          </a:p>
          <a:p>
            <a:pPr marL="0" lvl="0" indent="0">
              <a:buFont typeface="Arial" panose="020B0604020202020204" pitchFamily="34" charset="0"/>
              <a:buNone/>
            </a:pPr>
            <a:r>
              <a:rPr lang="en-US" b="1" baseline="0" dirty="0"/>
              <a:t>Q&amp;A </a:t>
            </a:r>
            <a:r>
              <a:rPr lang="en-US" b="0" baseline="0" dirty="0"/>
              <a:t>– any final questions for us?</a:t>
            </a:r>
          </a:p>
        </p:txBody>
      </p:sp>
      <p:sp>
        <p:nvSpPr>
          <p:cNvPr id="4" name="Slide Number Placeholder 3"/>
          <p:cNvSpPr>
            <a:spLocks noGrp="1"/>
          </p:cNvSpPr>
          <p:nvPr>
            <p:ph type="sldNum" sz="quarter" idx="10"/>
          </p:nvPr>
        </p:nvSpPr>
        <p:spPr/>
        <p:txBody>
          <a:bodyPr/>
          <a:lstStyle/>
          <a:p>
            <a:fld id="{FAC02F30-A820-4C44-9475-11A7CFD9B01C}" type="slidenum">
              <a:rPr lang="en-US" smtClean="0"/>
              <a:pPr/>
              <a:t>25</a:t>
            </a:fld>
            <a:endParaRPr lang="en-US" dirty="0"/>
          </a:p>
        </p:txBody>
      </p:sp>
    </p:spTree>
    <p:extLst>
      <p:ext uri="{BB962C8B-B14F-4D97-AF65-F5344CB8AC3E}">
        <p14:creationId xmlns:p14="http://schemas.microsoft.com/office/powerpoint/2010/main" val="2880892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to:</a:t>
            </a:r>
          </a:p>
          <a:p>
            <a:pPr marL="685800" lvl="1" indent="-228600">
              <a:buFont typeface="+mj-lt"/>
              <a:buAutoNum type="arabicPeriod"/>
            </a:pPr>
            <a:r>
              <a:rPr lang="en-US" baseline="0" dirty="0"/>
              <a:t>Remind about printed handouts available</a:t>
            </a:r>
          </a:p>
          <a:p>
            <a:pPr marL="685800" lvl="1" indent="-228600">
              <a:buFont typeface="+mj-lt"/>
              <a:buAutoNum type="arabicPeriod"/>
            </a:pPr>
            <a:r>
              <a:rPr lang="en-US" baseline="0" dirty="0"/>
              <a:t>Remind about SWAG</a:t>
            </a:r>
          </a:p>
          <a:p>
            <a:pPr marL="685800" lvl="1" indent="-228600">
              <a:buFont typeface="+mj-lt"/>
              <a:buAutoNum type="arabicPeriod"/>
            </a:pPr>
            <a:r>
              <a:rPr lang="en-US" baseline="0" dirty="0"/>
              <a:t>Remind that they can leave us their business cards to get a digital copy of materials after the conference</a:t>
            </a:r>
          </a:p>
          <a:p>
            <a:pPr marL="1143000" lvl="2" indent="-228600">
              <a:buFont typeface="Arial" panose="020B0604020202020204" pitchFamily="34" charset="0"/>
              <a:buChar char="•"/>
            </a:pPr>
            <a:r>
              <a:rPr lang="en-US" baseline="0" dirty="0"/>
              <a:t>Or use sign-up </a:t>
            </a:r>
            <a:r>
              <a:rPr lang="en-US" baseline="0"/>
              <a:t>sheet if they </a:t>
            </a:r>
            <a:r>
              <a:rPr lang="en-US" baseline="0" dirty="0"/>
              <a:t>don’t </a:t>
            </a:r>
            <a:r>
              <a:rPr lang="en-US" baseline="0"/>
              <a:t>have a business </a:t>
            </a:r>
            <a:r>
              <a:rPr lang="en-US" baseline="0" dirty="0"/>
              <a:t>card</a:t>
            </a:r>
            <a:endParaRPr lang="en-US" dirty="0"/>
          </a:p>
        </p:txBody>
      </p:sp>
      <p:sp>
        <p:nvSpPr>
          <p:cNvPr id="4" name="Slide Number Placeholder 3"/>
          <p:cNvSpPr>
            <a:spLocks noGrp="1"/>
          </p:cNvSpPr>
          <p:nvPr>
            <p:ph type="sldNum" sz="quarter" idx="10"/>
          </p:nvPr>
        </p:nvSpPr>
        <p:spPr/>
        <p:txBody>
          <a:bodyPr/>
          <a:lstStyle/>
          <a:p>
            <a:fld id="{FAC02F30-A820-4C44-9475-11A7CFD9B01C}" type="slidenum">
              <a:rPr lang="en-US" smtClean="0"/>
              <a:pPr/>
              <a:t>26</a:t>
            </a:fld>
            <a:endParaRPr lang="en-US" dirty="0"/>
          </a:p>
        </p:txBody>
      </p:sp>
    </p:spTree>
    <p:extLst>
      <p:ext uri="{BB962C8B-B14F-4D97-AF65-F5344CB8AC3E}">
        <p14:creationId xmlns:p14="http://schemas.microsoft.com/office/powerpoint/2010/main" val="2724839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Symantec Sans" panose="02000503080000020004"/>
                <a:ea typeface="+mn-ea"/>
                <a:cs typeface="+mn-cs"/>
              </a:rPr>
              <a:t>[</a:t>
            </a:r>
            <a:r>
              <a:rPr lang="en-US" sz="1200" kern="1200" dirty="0" err="1">
                <a:solidFill>
                  <a:schemeClr val="tx1"/>
                </a:solidFill>
                <a:effectLst/>
                <a:latin typeface="Symantec Sans" panose="02000503080000020004"/>
                <a:ea typeface="+mn-ea"/>
                <a:cs typeface="+mn-cs"/>
              </a:rPr>
              <a:t>Moulee</a:t>
            </a:r>
            <a:r>
              <a:rPr lang="en-US" sz="1200" kern="1200" dirty="0">
                <a:solidFill>
                  <a:schemeClr val="tx1"/>
                </a:solidFill>
                <a:effectLst/>
                <a:latin typeface="Symantec Sans" panose="02000503080000020004"/>
                <a:ea typeface="+mn-ea"/>
                <a:cs typeface="+mn-cs"/>
              </a:rPr>
              <a:t> / 2 minutes]</a:t>
            </a:r>
          </a:p>
          <a:p>
            <a:endParaRPr lang="en-US" sz="1200" kern="1200" dirty="0">
              <a:solidFill>
                <a:schemeClr val="tx1"/>
              </a:solidFill>
              <a:effectLst/>
              <a:latin typeface="Symantec Sans" panose="02000503080000020004"/>
              <a:ea typeface="+mn-ea"/>
              <a:cs typeface="+mn-cs"/>
            </a:endParaRPr>
          </a:p>
          <a:p>
            <a:r>
              <a:rPr lang="en-US" sz="1200" kern="1200" dirty="0">
                <a:solidFill>
                  <a:schemeClr val="tx1"/>
                </a:solidFill>
                <a:effectLst/>
                <a:latin typeface="Symantec Sans" panose="02000503080000020004"/>
                <a:ea typeface="+mn-ea"/>
                <a:cs typeface="+mn-cs"/>
              </a:rPr>
              <a:t>So who is Symantec?</a:t>
            </a:r>
          </a:p>
          <a:p>
            <a:endParaRPr lang="en-US" sz="1200" kern="1200" dirty="0">
              <a:solidFill>
                <a:schemeClr val="tx1"/>
              </a:solidFill>
              <a:effectLst/>
              <a:latin typeface="Symantec Sans" panose="02000503080000020004"/>
              <a:ea typeface="+mn-ea"/>
              <a:cs typeface="+mn-cs"/>
            </a:endParaRPr>
          </a:p>
          <a:p>
            <a:pPr marL="0" lvl="0" indent="0">
              <a:buFont typeface="Arial" panose="020B0604020202020204" pitchFamily="34" charset="0"/>
              <a:buNone/>
            </a:pPr>
            <a:r>
              <a:rPr lang="en-US" sz="1200" b="1" kern="1200" dirty="0">
                <a:solidFill>
                  <a:schemeClr val="tx1"/>
                </a:solidFill>
                <a:effectLst/>
                <a:latin typeface="Symantec Sans" panose="02000503080000020004"/>
                <a:ea typeface="+mn-ea"/>
                <a:cs typeface="+mn-cs"/>
              </a:rPr>
              <a:t>Who we are</a:t>
            </a:r>
          </a:p>
          <a:p>
            <a:pPr marL="628650" lvl="1" indent="-171450">
              <a:buFont typeface="Arial" panose="020B0604020202020204" pitchFamily="34" charset="0"/>
              <a:buChar char="•"/>
            </a:pPr>
            <a:r>
              <a:rPr lang="en-US" sz="1200" kern="1200" dirty="0">
                <a:solidFill>
                  <a:schemeClr val="tx1"/>
                </a:solidFill>
                <a:effectLst/>
                <a:latin typeface="Symantec Sans" panose="02000503080000020004"/>
                <a:ea typeface="+mn-ea"/>
                <a:cs typeface="+mn-cs"/>
              </a:rPr>
              <a:t>We are the world’s leading cyber security company with more than 11,000 employees in more than 35 countries.</a:t>
            </a:r>
          </a:p>
          <a:p>
            <a:pPr marL="628650" lvl="1" indent="-171450">
              <a:buFont typeface="Arial" panose="020B0604020202020204" pitchFamily="34" charset="0"/>
              <a:buChar char="•"/>
            </a:pPr>
            <a:r>
              <a:rPr lang="en-US" sz="1200" kern="1200" dirty="0">
                <a:solidFill>
                  <a:schemeClr val="tx1"/>
                </a:solidFill>
                <a:effectLst/>
                <a:latin typeface="Symantec Sans" panose="02000503080000020004"/>
                <a:ea typeface="+mn-ea"/>
                <a:cs typeface="+mn-cs"/>
              </a:rPr>
              <a:t>We operate one of the </a:t>
            </a:r>
            <a:r>
              <a:rPr lang="en-US" sz="1200" u="sng" kern="1200" dirty="0">
                <a:solidFill>
                  <a:schemeClr val="tx1"/>
                </a:solidFill>
                <a:effectLst/>
                <a:latin typeface="Symantec Sans" panose="02000503080000020004"/>
                <a:ea typeface="+mn-ea"/>
                <a:cs typeface="+mn-cs"/>
              </a:rPr>
              <a:t>largest</a:t>
            </a:r>
            <a:r>
              <a:rPr lang="en-US" sz="1200" kern="1200" dirty="0">
                <a:solidFill>
                  <a:schemeClr val="tx1"/>
                </a:solidFill>
                <a:effectLst/>
                <a:latin typeface="Symantec Sans" panose="02000503080000020004"/>
                <a:ea typeface="+mn-ea"/>
                <a:cs typeface="+mn-cs"/>
              </a:rPr>
              <a:t> cyber intelligence networks; securing the world’s most important data wherever it lives.</a:t>
            </a:r>
          </a:p>
          <a:p>
            <a:pPr lvl="0"/>
            <a:r>
              <a:rPr lang="en-US" sz="1200" b="1" kern="1200" dirty="0">
                <a:solidFill>
                  <a:schemeClr val="tx1"/>
                </a:solidFill>
                <a:effectLst/>
                <a:latin typeface="Symantec Sans" panose="02000503080000020004"/>
                <a:ea typeface="+mn-ea"/>
                <a:cs typeface="+mn-cs"/>
              </a:rPr>
              <a:t>How we operate</a:t>
            </a:r>
          </a:p>
          <a:p>
            <a:pPr marL="628650" lvl="1" indent="-171450">
              <a:buFont typeface="Arial" panose="020B0604020202020204" pitchFamily="34" charset="0"/>
              <a:buChar char="•"/>
            </a:pPr>
            <a:r>
              <a:rPr lang="en-US" sz="1200" kern="1200" dirty="0">
                <a:solidFill>
                  <a:schemeClr val="tx1"/>
                </a:solidFill>
                <a:effectLst/>
                <a:latin typeface="Symantec Sans" panose="02000503080000020004"/>
                <a:ea typeface="+mn-ea"/>
                <a:cs typeface="+mn-cs"/>
              </a:rPr>
              <a:t>We also know that making the world a safer place for all requires a diverse workforce to help us better understand our customers and respond to new threats.</a:t>
            </a:r>
          </a:p>
          <a:p>
            <a:pPr marL="628650" lvl="1" indent="-171450">
              <a:buFont typeface="Arial" panose="020B0604020202020204" pitchFamily="34" charset="0"/>
              <a:buChar char="•"/>
            </a:pPr>
            <a:r>
              <a:rPr lang="en-US" sz="1200" kern="1200" dirty="0">
                <a:solidFill>
                  <a:schemeClr val="tx1"/>
                </a:solidFill>
                <a:effectLst/>
                <a:latin typeface="Symantec Sans" panose="02000503080000020004"/>
                <a:ea typeface="+mn-ea"/>
                <a:cs typeface="+mn-cs"/>
              </a:rPr>
              <a:t>When people feel comfortable at work there is more collaboration, innovation, faster solutions and delivery of projects, and it is easier to implement change. </a:t>
            </a:r>
          </a:p>
          <a:p>
            <a:pPr marL="628650" lvl="1" indent="-171450">
              <a:buFont typeface="Arial" panose="020B0604020202020204" pitchFamily="34" charset="0"/>
              <a:buChar char="•"/>
            </a:pPr>
            <a:r>
              <a:rPr lang="en-US" sz="1200" kern="1200" dirty="0">
                <a:solidFill>
                  <a:schemeClr val="tx1"/>
                </a:solidFill>
                <a:effectLst/>
                <a:latin typeface="Symantec Sans" panose="02000503080000020004"/>
                <a:ea typeface="+mn-ea"/>
                <a:cs typeface="+mn-cs"/>
              </a:rPr>
              <a:t>We believe that when you give people equal opportunity, amazing things happen.</a:t>
            </a:r>
          </a:p>
          <a:p>
            <a:pPr lvl="0"/>
            <a:r>
              <a:rPr lang="en-US" sz="1200" b="1" kern="1200" dirty="0">
                <a:solidFill>
                  <a:schemeClr val="tx1"/>
                </a:solidFill>
                <a:effectLst/>
                <a:latin typeface="Symantec Sans" panose="02000503080000020004"/>
                <a:ea typeface="+mn-ea"/>
                <a:cs typeface="+mn-cs"/>
              </a:rPr>
              <a:t>What we offer</a:t>
            </a:r>
          </a:p>
          <a:p>
            <a:pPr marL="628650" lvl="1" indent="-171450">
              <a:buFont typeface="Arial" panose="020B0604020202020204" pitchFamily="34" charset="0"/>
              <a:buChar char="•"/>
            </a:pPr>
            <a:r>
              <a:rPr lang="en-US" sz="1200" kern="1200" dirty="0">
                <a:solidFill>
                  <a:schemeClr val="tx1"/>
                </a:solidFill>
                <a:effectLst/>
                <a:latin typeface="Symantec Sans" panose="02000503080000020004"/>
                <a:ea typeface="+mn-ea"/>
                <a:cs typeface="+mn-cs"/>
              </a:rPr>
              <a:t>To the right of the slide here is a sampling of some of our more well-known products…</a:t>
            </a:r>
          </a:p>
          <a:p>
            <a:pPr marL="1085850" lvl="2" indent="-171450">
              <a:buFont typeface="Wingdings" panose="05000000000000000000" pitchFamily="2" charset="2"/>
              <a:buChar char="§"/>
            </a:pPr>
            <a:r>
              <a:rPr lang="en-US" kern="1200" dirty="0">
                <a:effectLst/>
                <a:latin typeface="Symantec Sans" panose="02000503080000020004"/>
                <a:ea typeface="+mn-ea"/>
                <a:cs typeface="+mn-cs"/>
              </a:rPr>
              <a:t>The most well-known of the mall being Norton Security (formerly known as Norton </a:t>
            </a:r>
            <a:r>
              <a:rPr lang="en-US" kern="1200" dirty="0" err="1">
                <a:effectLst/>
                <a:latin typeface="Symantec Sans" panose="02000503080000020004"/>
                <a:ea typeface="+mn-ea"/>
                <a:cs typeface="+mn-cs"/>
              </a:rPr>
              <a:t>AntiVirus</a:t>
            </a:r>
            <a:r>
              <a:rPr lang="en-US" kern="1200" dirty="0">
                <a:effectLst/>
                <a:latin typeface="Symantec Sans" panose="02000503080000020004"/>
                <a:ea typeface="+mn-ea"/>
                <a:cs typeface="+mn-cs"/>
              </a:rPr>
              <a:t>)</a:t>
            </a:r>
            <a:r>
              <a:rPr lang="en-US" dirty="0"/>
              <a:t> </a:t>
            </a:r>
          </a:p>
        </p:txBody>
      </p:sp>
      <p:sp>
        <p:nvSpPr>
          <p:cNvPr id="4" name="Slide Number Placeholder 3"/>
          <p:cNvSpPr>
            <a:spLocks noGrp="1"/>
          </p:cNvSpPr>
          <p:nvPr>
            <p:ph type="sldNum" sz="quarter" idx="10"/>
          </p:nvPr>
        </p:nvSpPr>
        <p:spPr/>
        <p:txBody>
          <a:bodyPr/>
          <a:lstStyle/>
          <a:p>
            <a:fld id="{FAC02F30-A820-4C44-9475-11A7CFD9B01C}" type="slidenum">
              <a:rPr lang="en-US" smtClean="0"/>
              <a:pPr/>
              <a:t>3</a:t>
            </a:fld>
            <a:endParaRPr lang="en-US" dirty="0"/>
          </a:p>
        </p:txBody>
      </p:sp>
    </p:spTree>
    <p:extLst>
      <p:ext uri="{BB962C8B-B14F-4D97-AF65-F5344CB8AC3E}">
        <p14:creationId xmlns:p14="http://schemas.microsoft.com/office/powerpoint/2010/main" val="201281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 / 1 minute ] </a:t>
            </a:r>
          </a:p>
        </p:txBody>
      </p:sp>
      <p:sp>
        <p:nvSpPr>
          <p:cNvPr id="4" name="Slide Number Placeholder 3"/>
          <p:cNvSpPr>
            <a:spLocks noGrp="1"/>
          </p:cNvSpPr>
          <p:nvPr>
            <p:ph type="sldNum" sz="quarter" idx="10"/>
          </p:nvPr>
        </p:nvSpPr>
        <p:spPr/>
        <p:txBody>
          <a:bodyPr/>
          <a:lstStyle/>
          <a:p>
            <a:fld id="{FAC02F30-A820-4C44-9475-11A7CFD9B01C}" type="slidenum">
              <a:rPr lang="en-US" smtClean="0"/>
              <a:pPr/>
              <a:t>4</a:t>
            </a:fld>
            <a:endParaRPr lang="en-US" dirty="0"/>
          </a:p>
        </p:txBody>
      </p:sp>
    </p:spTree>
    <p:extLst>
      <p:ext uri="{BB962C8B-B14F-4D97-AF65-F5344CB8AC3E}">
        <p14:creationId xmlns:p14="http://schemas.microsoft.com/office/powerpoint/2010/main" val="65997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a:t>
            </a:r>
          </a:p>
        </p:txBody>
      </p:sp>
      <p:sp>
        <p:nvSpPr>
          <p:cNvPr id="4" name="Slide Number Placeholder 3"/>
          <p:cNvSpPr>
            <a:spLocks noGrp="1"/>
          </p:cNvSpPr>
          <p:nvPr>
            <p:ph type="sldNum" sz="quarter" idx="10"/>
          </p:nvPr>
        </p:nvSpPr>
        <p:spPr/>
        <p:txBody>
          <a:bodyPr/>
          <a:lstStyle/>
          <a:p>
            <a:fld id="{FAC02F30-A820-4C44-9475-11A7CFD9B01C}" type="slidenum">
              <a:rPr lang="en-US" smtClean="0"/>
              <a:pPr/>
              <a:t>5</a:t>
            </a:fld>
            <a:endParaRPr lang="en-US" dirty="0"/>
          </a:p>
        </p:txBody>
      </p:sp>
    </p:spTree>
    <p:extLst>
      <p:ext uri="{BB962C8B-B14F-4D97-AF65-F5344CB8AC3E}">
        <p14:creationId xmlns:p14="http://schemas.microsoft.com/office/powerpoint/2010/main" val="150809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[Cass / 5</a:t>
            </a:r>
            <a:r>
              <a:rPr lang="en-US" b="0" baseline="0" dirty="0"/>
              <a:t> minutes</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collected information from companies in both the U.S. and India in regards to ERG engagement</a:t>
            </a:r>
            <a:r>
              <a:rPr lang="en-US" b="0" baseline="0" dirty="0"/>
              <a:t> and funding. Let’s start by just having take a look at the numbers for a moment, </a:t>
            </a:r>
            <a:r>
              <a:rPr lang="en-US" b="1" baseline="0" dirty="0"/>
              <a:t>and then tell us what you see</a:t>
            </a:r>
            <a:r>
              <a:rPr lang="en-US" b="0" baseline="0" dirty="0"/>
              <a:t>? What story do these numbers tell?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1" dirty="0"/>
              <a:t>TALKING POINTS:</a:t>
            </a:r>
            <a:r>
              <a:rPr lang="en-US" dirty="0"/>
              <a:t> </a:t>
            </a:r>
            <a:endParaRPr dirty="0"/>
          </a:p>
          <a:p>
            <a:pPr marL="342900" indent="-342900">
              <a:buAutoNum type="arabicPeriod"/>
            </a:pPr>
            <a:r>
              <a:rPr lang="en-US" dirty="0"/>
              <a:t>A note to consider about </a:t>
            </a:r>
            <a:r>
              <a:rPr lang="en-US" baseline="0" dirty="0"/>
              <a:t>these </a:t>
            </a:r>
            <a:r>
              <a:rPr lang="en-US" dirty="0"/>
              <a:t>membership #s is how they are counted </a:t>
            </a:r>
            <a:endParaRPr dirty="0"/>
          </a:p>
          <a:p>
            <a:pPr marL="742950" lvl="1" indent="-285750">
              <a:buFont typeface="Arial"/>
              <a:buChar char="•"/>
            </a:pPr>
            <a:r>
              <a:rPr lang="en-US" dirty="0"/>
              <a:t>Each company counts their membership differently -- email list sign up, ERG event attendance, event organization/participation, etc.</a:t>
            </a:r>
          </a:p>
          <a:p>
            <a:pPr marL="742950" lvl="1" indent="-285750">
              <a:buFont typeface="Arial"/>
              <a:buChar char="•"/>
            </a:pPr>
            <a:r>
              <a:rPr lang="en-US" dirty="0"/>
              <a:t>Currently India does not have any body that reviews the organization's equality index.</a:t>
            </a:r>
            <a:br>
              <a:rPr lang="en-US" dirty="0"/>
            </a:br>
            <a:endParaRPr lang="en-US" dirty="0"/>
          </a:p>
          <a:p>
            <a:pPr marL="342900" indent="-342900">
              <a:buAutoNum type="arabicPeriod"/>
            </a:pPr>
            <a:r>
              <a:rPr lang="en-US" dirty="0"/>
              <a:t>These #s really show that cultural context matters. </a:t>
            </a:r>
            <a:endParaRPr lang="en-US" baseline="0" dirty="0"/>
          </a:p>
          <a:p>
            <a:pPr marL="800100" lvl="1" indent="-342900">
              <a:buFont typeface="Arial"/>
              <a:buChar char="•"/>
            </a:pPr>
            <a:r>
              <a:rPr lang="en-US" dirty="0"/>
              <a:t>India is just getting started in the ERG world so their participation and engagement #s will look different than the US</a:t>
            </a:r>
          </a:p>
          <a:p>
            <a:pPr marL="800100" lvl="1" indent="-342900">
              <a:buFont typeface="Arial"/>
              <a:buChar char="•"/>
            </a:pPr>
            <a:r>
              <a:rPr lang="en-US" dirty="0"/>
              <a:t>Many Indian companies don't have official ERGs setup yet so accounting for these #s is more difficult if not impossible</a:t>
            </a:r>
          </a:p>
          <a:p>
            <a:pPr marL="800100" lvl="1" indent="-342900">
              <a:buFont typeface="Arial"/>
              <a:buChar char="•"/>
            </a:pPr>
            <a:r>
              <a:rPr lang="en-US" dirty="0"/>
              <a:t>US companies often</a:t>
            </a:r>
            <a:r>
              <a:rPr lang="en-US" baseline="0" dirty="0"/>
              <a:t> </a:t>
            </a:r>
            <a:r>
              <a:rPr lang="en-US" dirty="0"/>
              <a:t>have well established ERGs and ERG processes/procedures where many India companies do not (yet)</a:t>
            </a:r>
          </a:p>
          <a:p>
            <a:pPr marL="800100" lvl="1" indent="-342900">
              <a:buFont typeface="Arial"/>
              <a:buChar char="•"/>
            </a:pPr>
            <a:endParaRPr lang="en-US" dirty="0"/>
          </a:p>
          <a:p>
            <a:r>
              <a:rPr lang="en-US" b="1" dirty="0"/>
              <a:t>[OPTIONAL AUDIENCE QUESTION] </a:t>
            </a:r>
            <a:r>
              <a:rPr lang="en-US" dirty="0"/>
              <a:t>– Does anyone want to comment on how your company compares to these numbers?</a:t>
            </a:r>
            <a:endParaRPr dirty="0"/>
          </a:p>
        </p:txBody>
      </p:sp>
      <p:sp>
        <p:nvSpPr>
          <p:cNvPr id="4" name="Slide Number Placeholder 3"/>
          <p:cNvSpPr>
            <a:spLocks noGrp="1"/>
          </p:cNvSpPr>
          <p:nvPr>
            <p:ph type="sldNum" sz="quarter" idx="10"/>
          </p:nvPr>
        </p:nvSpPr>
        <p:spPr/>
        <p:txBody>
          <a:bodyPr/>
          <a:lstStyle/>
          <a:p>
            <a:fld id="{FAC02F30-A820-4C44-9475-11A7CFD9B01C}" type="slidenum">
              <a:rPr lang="en-US" smtClean="0"/>
              <a:pPr/>
              <a:t>6</a:t>
            </a:fld>
            <a:endParaRPr lang="en-US" dirty="0"/>
          </a:p>
        </p:txBody>
      </p:sp>
    </p:spTree>
    <p:extLst>
      <p:ext uri="{BB962C8B-B14F-4D97-AF65-F5344CB8AC3E}">
        <p14:creationId xmlns:p14="http://schemas.microsoft.com/office/powerpoint/2010/main" val="1524216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b="0" dirty="0"/>
              <a:t>[</a:t>
            </a:r>
            <a:r>
              <a:rPr lang="en-US" b="0" dirty="0" err="1"/>
              <a:t>Moulee</a:t>
            </a:r>
            <a:r>
              <a:rPr lang="en-US" b="0" dirty="0"/>
              <a:t> / 2-5</a:t>
            </a:r>
            <a:r>
              <a:rPr lang="en-US" b="0" baseline="0" dirty="0"/>
              <a:t> minutes]</a:t>
            </a:r>
            <a:endParaRPr lang="en-US" b="0" dirty="0"/>
          </a:p>
          <a:p>
            <a:pPr marL="342900" lvl="0" indent="-342900">
              <a:buFont typeface="+mj-lt"/>
              <a:buAutoNum type="arabicPeriod"/>
            </a:pPr>
            <a:endParaRPr lang="en-US" b="1" dirty="0"/>
          </a:p>
          <a:p>
            <a:pPr marL="342900" lvl="0" indent="-342900">
              <a:buFont typeface="+mj-lt"/>
              <a:buAutoNum type="arabicPeriod"/>
            </a:pPr>
            <a:r>
              <a:rPr lang="en-US" b="1" dirty="0"/>
              <a:t>What these #s really show is the incredible</a:t>
            </a:r>
            <a:r>
              <a:rPr lang="en-US" b="1" baseline="0" dirty="0"/>
              <a:t> need for more engagement (no matter the global region). </a:t>
            </a:r>
          </a:p>
          <a:p>
            <a:pPr marL="800100" lvl="1" indent="-342900">
              <a:buFont typeface="Arial" panose="020B0604020202020204" pitchFamily="34" charset="0"/>
              <a:buChar char="•"/>
            </a:pPr>
            <a:r>
              <a:rPr lang="en-US" baseline="0" dirty="0"/>
              <a:t>In the U.S. it is estimated that over 4% of the population (over 10 million Americans) are LGBT-identified</a:t>
            </a:r>
          </a:p>
          <a:p>
            <a:pPr marL="1257300" lvl="2" indent="-342900">
              <a:buFont typeface="Arial" panose="020B0604020202020204" pitchFamily="34" charset="0"/>
              <a:buChar char="•"/>
            </a:pPr>
            <a:r>
              <a:rPr lang="en-US" sz="1100" i="1" dirty="0"/>
              <a:t>REFERENCE: http://news.gallup.com/poll/201731/lgbt-identification-rises.aspx</a:t>
            </a:r>
          </a:p>
          <a:p>
            <a:pPr marL="800100" lvl="1" indent="-342900">
              <a:buFont typeface="Arial" panose="020B0604020202020204" pitchFamily="34" charset="0"/>
              <a:buChar char="•"/>
            </a:pPr>
            <a:r>
              <a:rPr lang="en-US" dirty="0"/>
              <a:t>In India</a:t>
            </a:r>
            <a:r>
              <a:rPr lang="en-US" baseline="0" dirty="0"/>
              <a:t> there are no official #s, but…</a:t>
            </a:r>
          </a:p>
          <a:p>
            <a:pPr marL="1257300" lvl="2" indent="-342900">
              <a:buFont typeface="Arial" panose="020B0604020202020204" pitchFamily="34" charset="0"/>
              <a:buChar char="•"/>
            </a:pPr>
            <a:r>
              <a:rPr lang="en-US" dirty="0"/>
              <a:t>The government of India submitted figures to the Supreme Court in 2012, which reported about 2.5 million gay people. These figures are only based on those individuals who self-identified with the Ministry of Health. </a:t>
            </a:r>
            <a:r>
              <a:rPr lang="en-US" baseline="0" dirty="0"/>
              <a:t> </a:t>
            </a:r>
          </a:p>
          <a:p>
            <a:pPr marL="800100" lvl="1" indent="-342900">
              <a:buFont typeface="Arial" panose="020B0604020202020204" pitchFamily="34" charset="0"/>
              <a:buChar char="•"/>
            </a:pPr>
            <a:r>
              <a:rPr lang="en-US" baseline="0" dirty="0"/>
              <a:t>In either case, w</a:t>
            </a:r>
            <a:r>
              <a:rPr lang="en-US" dirty="0"/>
              <a:t>e expect</a:t>
            </a:r>
            <a:r>
              <a:rPr lang="en-US" baseline="0" dirty="0"/>
              <a:t> accurate numbers to be much higher than what has been reported. </a:t>
            </a:r>
          </a:p>
          <a:p>
            <a:pPr marL="1257300" lvl="2" indent="-342900">
              <a:buFont typeface="Arial" panose="020B0604020202020204" pitchFamily="34" charset="0"/>
              <a:buChar char="•"/>
            </a:pPr>
            <a:r>
              <a:rPr lang="en-US" baseline="0" dirty="0"/>
              <a:t>The reason why these numbers don’t depict an accurate size of the LGBT population is because many LGBT people are still living in the closet - in fear for their safety and/or their lives. </a:t>
            </a:r>
          </a:p>
          <a:p>
            <a:pPr marL="800100" lvl="1" indent="-342900">
              <a:buFont typeface="Arial" panose="020B0604020202020204" pitchFamily="34" charset="0"/>
              <a:buChar char="•"/>
            </a:pPr>
            <a:r>
              <a:rPr lang="en-US" baseline="0" dirty="0"/>
              <a:t>Since we know the LGBT population #s are expected to be higher, and we know of the struggles they face across the globe (both inside and out of the workplace), it seems clear the need for support networks and advocacy groups are as great as ever.</a:t>
            </a:r>
            <a:br>
              <a:rPr lang="en-US" baseline="0" dirty="0"/>
            </a:br>
            <a:endParaRPr lang="en-US" i="1" baseline="0" dirty="0"/>
          </a:p>
          <a:p>
            <a:pPr marL="342900" lvl="0" indent="-342900">
              <a:buFont typeface="+mj-lt"/>
              <a:buAutoNum type="arabicPeriod"/>
            </a:pPr>
            <a:r>
              <a:rPr lang="en-US" b="1" i="0" baseline="0" dirty="0"/>
              <a:t>No reporting standards</a:t>
            </a:r>
          </a:p>
          <a:p>
            <a:pPr marL="800100" lvl="1" indent="-342900">
              <a:buFont typeface="Arial" panose="020B0604020202020204" pitchFamily="34" charset="0"/>
              <a:buChar char="•"/>
            </a:pPr>
            <a:r>
              <a:rPr lang="en-US" i="0" baseline="0" dirty="0"/>
              <a:t>How any company reports the ERG members they have, let alone how many LGBT employees, varies from company to company.</a:t>
            </a:r>
          </a:p>
          <a:p>
            <a:pPr marL="800100" lvl="1" indent="-342900">
              <a:buFont typeface="Arial" panose="020B0604020202020204" pitchFamily="34" charset="0"/>
              <a:buChar char="•"/>
            </a:pPr>
            <a:r>
              <a:rPr lang="en-US" i="0" baseline="0" dirty="0"/>
              <a:t>With no data standards tracking ERG membership/engagement it can be hard to clearly advocate for spending budget on ERG initiatives.</a:t>
            </a:r>
            <a:br>
              <a:rPr lang="en-US" i="0" baseline="0" dirty="0"/>
            </a:br>
            <a:endParaRPr lang="en-US" i="0" baseline="0" dirty="0"/>
          </a:p>
          <a:p>
            <a:pPr marL="342900" lvl="0" indent="-342900">
              <a:buFont typeface="+mj-lt"/>
              <a:buAutoNum type="arabicPeriod"/>
            </a:pPr>
            <a:r>
              <a:rPr lang="en-US" b="1" i="0" baseline="0" dirty="0"/>
              <a:t>Grass-roots efforts make a difference</a:t>
            </a:r>
          </a:p>
          <a:p>
            <a:pPr marL="800100" lvl="1" indent="-342900">
              <a:buFont typeface="Arial" panose="020B0604020202020204" pitchFamily="34" charset="0"/>
              <a:buChar char="•"/>
            </a:pPr>
            <a:r>
              <a:rPr lang="en-US" i="0" baseline="0" dirty="0"/>
              <a:t>Many organizations are working towards LGBT inclusion without a formal ERG. </a:t>
            </a:r>
          </a:p>
          <a:p>
            <a:pPr marL="800100" lvl="1" indent="-342900">
              <a:buFont typeface="Arial" panose="020B0604020202020204" pitchFamily="34" charset="0"/>
              <a:buChar char="•"/>
            </a:pPr>
            <a:r>
              <a:rPr lang="en-US" i="0" baseline="0" dirty="0"/>
              <a:t>This can be done through:</a:t>
            </a:r>
          </a:p>
          <a:p>
            <a:pPr marL="1257300" lvl="2" indent="-342900">
              <a:buFont typeface="Arial" panose="020B0604020202020204" pitchFamily="34" charset="0"/>
              <a:buChar char="•"/>
            </a:pPr>
            <a:r>
              <a:rPr lang="en-US" i="0" baseline="0" dirty="0"/>
              <a:t>Being mindful to include LGBT workers in Employee Welfare Programs. </a:t>
            </a:r>
          </a:p>
          <a:p>
            <a:pPr marL="1257300" lvl="2" indent="-342900">
              <a:buFont typeface="Arial" panose="020B0604020202020204" pitchFamily="34" charset="0"/>
              <a:buChar char="•"/>
            </a:pPr>
            <a:r>
              <a:rPr lang="en-US" i="0" baseline="0" dirty="0"/>
              <a:t>Introduce/expand policies to be inclusive of LGBT employees.</a:t>
            </a:r>
          </a:p>
          <a:p>
            <a:pPr marL="1257300" lvl="2" indent="-342900">
              <a:buFont typeface="Arial" panose="020B0604020202020204" pitchFamily="34" charset="0"/>
              <a:buChar char="•"/>
            </a:pPr>
            <a:r>
              <a:rPr lang="en-US" i="0" baseline="0" dirty="0"/>
              <a:t>Participating visibly within the larger organization culture. </a:t>
            </a:r>
          </a:p>
        </p:txBody>
      </p:sp>
      <p:sp>
        <p:nvSpPr>
          <p:cNvPr id="4" name="Slide Number Placeholder 3"/>
          <p:cNvSpPr>
            <a:spLocks noGrp="1"/>
          </p:cNvSpPr>
          <p:nvPr>
            <p:ph type="sldNum" sz="quarter" idx="10"/>
          </p:nvPr>
        </p:nvSpPr>
        <p:spPr/>
        <p:txBody>
          <a:bodyPr/>
          <a:lstStyle/>
          <a:p>
            <a:fld id="{FAC02F30-A820-4C44-9475-11A7CFD9B01C}" type="slidenum">
              <a:rPr lang="en-US" smtClean="0"/>
              <a:pPr/>
              <a:t>7</a:t>
            </a:fld>
            <a:endParaRPr lang="en-US" dirty="0"/>
          </a:p>
        </p:txBody>
      </p:sp>
    </p:spTree>
    <p:extLst>
      <p:ext uri="{BB962C8B-B14F-4D97-AF65-F5344CB8AC3E}">
        <p14:creationId xmlns:p14="http://schemas.microsoft.com/office/powerpoint/2010/main" val="1777122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a:t>
            </a:r>
          </a:p>
        </p:txBody>
      </p:sp>
      <p:sp>
        <p:nvSpPr>
          <p:cNvPr id="4" name="Slide Number Placeholder 3"/>
          <p:cNvSpPr>
            <a:spLocks noGrp="1"/>
          </p:cNvSpPr>
          <p:nvPr>
            <p:ph type="sldNum" sz="quarter" idx="10"/>
          </p:nvPr>
        </p:nvSpPr>
        <p:spPr/>
        <p:txBody>
          <a:bodyPr/>
          <a:lstStyle/>
          <a:p>
            <a:fld id="{FAC02F30-A820-4C44-9475-11A7CFD9B01C}" type="slidenum">
              <a:rPr lang="en-US" smtClean="0"/>
              <a:pPr/>
              <a:t>8</a:t>
            </a:fld>
            <a:endParaRPr lang="en-US" dirty="0"/>
          </a:p>
        </p:txBody>
      </p:sp>
    </p:spTree>
    <p:extLst>
      <p:ext uri="{BB962C8B-B14F-4D97-AF65-F5344CB8AC3E}">
        <p14:creationId xmlns:p14="http://schemas.microsoft.com/office/powerpoint/2010/main" val="129502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[Cass / 3-5]</a:t>
            </a:r>
          </a:p>
          <a:p>
            <a:endParaRPr lang="en-US" b="1" dirty="0"/>
          </a:p>
          <a:p>
            <a:r>
              <a:rPr lang="en-US" b="1" dirty="0"/>
              <a:t>Budgets can vary greatly from one company to the next…:</a:t>
            </a:r>
          </a:p>
          <a:p>
            <a:pPr marL="171450" lvl="0" indent="-171450">
              <a:buFont typeface="Arial"/>
              <a:buChar char="•"/>
            </a:pPr>
            <a:r>
              <a:rPr lang="en-US" u="sng" dirty="0"/>
              <a:t>Company-created ERGs</a:t>
            </a:r>
            <a:r>
              <a:rPr lang="en-US" dirty="0"/>
              <a:t> often have a clearly defined and structured budget allotment that is provided at the beginning of each fiscal year or they will have a budget proposal process to navigate for each request. </a:t>
            </a:r>
            <a:endParaRPr dirty="0"/>
          </a:p>
          <a:p>
            <a:pPr marL="171450" lvl="0" indent="-171450">
              <a:buFont typeface="Arial"/>
              <a:buChar char="•"/>
            </a:pPr>
            <a:r>
              <a:rPr lang="en-US" u="sng" dirty="0"/>
              <a:t>Grass-roots ERGs</a:t>
            </a:r>
            <a:r>
              <a:rPr lang="en-US" dirty="0"/>
              <a:t> typically start off with borrowed funds from other areas of the business, or no funds at all. This often means there are special considerations or processes to take into account when requesting budget for ERG activities.</a:t>
            </a:r>
          </a:p>
          <a:p>
            <a:pPr marL="171450" lvl="0" indent="-171450">
              <a:buFont typeface="Arial" panose="020B0604020202020204" pitchFamily="34" charset="0"/>
              <a:buChar char="•"/>
            </a:pPr>
            <a:r>
              <a:rPr lang="en-US" i="0" u="sng" dirty="0"/>
              <a:t>Understanding what this process looks like</a:t>
            </a:r>
            <a:r>
              <a:rPr lang="en-US" i="0" u="none" dirty="0"/>
              <a:t> </a:t>
            </a:r>
            <a:r>
              <a:rPr lang="en-US" dirty="0"/>
              <a:t>and how the decisions are made gives you the best shot at your requests being funded</a:t>
            </a:r>
          </a:p>
          <a:p>
            <a:pPr marL="628650" lvl="1" indent="-171450">
              <a:buFont typeface="Arial" panose="020B0604020202020204" pitchFamily="34" charset="0"/>
              <a:buChar char="•"/>
            </a:pPr>
            <a:r>
              <a:rPr lang="en-US" dirty="0"/>
              <a:t>Aligning your requests with the mission, vision, and/or business objectives of the company lend you the best chance of your request being funded.</a:t>
            </a:r>
          </a:p>
          <a:p>
            <a:pPr marL="171450" lvl="0" indent="-171450">
              <a:buFont typeface="Arial" panose="020B0604020202020204" pitchFamily="34" charset="0"/>
              <a:buChar char="•"/>
            </a:pPr>
            <a:r>
              <a:rPr lang="en-US" u="sng" dirty="0"/>
              <a:t>This will also give you insight</a:t>
            </a:r>
            <a:r>
              <a:rPr lang="en-US" dirty="0"/>
              <a:t> into what alternative funding methods may exist </a:t>
            </a:r>
            <a:endParaRPr lang="en-US" u="sng" dirty="0"/>
          </a:p>
          <a:p>
            <a:pPr marL="171450" indent="-171450">
              <a:buFont typeface="Arial"/>
              <a:buChar char="•"/>
            </a:pPr>
            <a:endParaRPr lang="en-US" dirty="0"/>
          </a:p>
          <a:p>
            <a:r>
              <a:rPr lang="en-US" b="1" dirty="0"/>
              <a:t>Operational budget vs total funds spent…:</a:t>
            </a:r>
          </a:p>
          <a:p>
            <a:pPr marL="283845" lvl="0" indent="-283845">
              <a:buFont typeface="Arial" panose="020B0604020202020204" pitchFamily="34" charset="0"/>
              <a:buChar char="•"/>
            </a:pPr>
            <a:r>
              <a:rPr lang="en-US" dirty="0">
                <a:latin typeface="Symantec Sans"/>
                <a:cs typeface="+mn-ea"/>
              </a:rPr>
              <a:t>Yes. Total funds spent being higher than the operational budget isn't inherently a bad thing. </a:t>
            </a:r>
          </a:p>
          <a:p>
            <a:pPr marL="283845" lvl="0" indent="-283845">
              <a:buFont typeface="Arial" panose="020B0604020202020204" pitchFamily="34" charset="0"/>
              <a:buChar char="•"/>
            </a:pPr>
            <a:r>
              <a:rPr lang="en-US" dirty="0">
                <a:latin typeface="Symantec Sans"/>
                <a:cs typeface="+mn-ea"/>
              </a:rPr>
              <a:t>Operational budget is often not enough to fund all the activities/events/partnerships/</a:t>
            </a:r>
            <a:r>
              <a:rPr lang="en-US" dirty="0" err="1">
                <a:latin typeface="Symantec Sans"/>
                <a:cs typeface="+mn-ea"/>
              </a:rPr>
              <a:t>etc</a:t>
            </a:r>
            <a:r>
              <a:rPr lang="en-US" dirty="0">
                <a:latin typeface="Symantec Sans"/>
                <a:cs typeface="+mn-ea"/>
              </a:rPr>
              <a:t> an ERG would like to do throughout a year.</a:t>
            </a:r>
          </a:p>
          <a:p>
            <a:pPr marL="741045" lvl="1" indent="-283845">
              <a:buFont typeface="Arial" panose="020B0604020202020204" pitchFamily="34" charset="0"/>
              <a:buChar char="•"/>
            </a:pPr>
            <a:r>
              <a:rPr lang="en-US" dirty="0">
                <a:latin typeface="Symantec Sans"/>
                <a:cs typeface="+mn-ea"/>
              </a:rPr>
              <a:t>This is where alternative funding methods come into play and how total funds spent may end up being larger than the operational budget for an ERG. </a:t>
            </a:r>
          </a:p>
          <a:p>
            <a:pPr marL="1198245" lvl="2" indent="-283845">
              <a:buFont typeface="Arial" panose="020B0604020202020204" pitchFamily="34" charset="0"/>
              <a:buChar char="•"/>
            </a:pPr>
            <a:endParaRPr lang="en-US" dirty="0">
              <a:latin typeface="Symantec Sans"/>
              <a:cs typeface="+mn-ea"/>
            </a:endParaRPr>
          </a:p>
          <a:p>
            <a:pPr marL="0" lvl="0" indent="0">
              <a:buFont typeface="Arial" panose="020B0604020202020204" pitchFamily="34" charset="0"/>
              <a:buNone/>
            </a:pPr>
            <a:r>
              <a:rPr lang="en-US" b="1" dirty="0"/>
              <a:t>Why don't operational budgets cover everything…:</a:t>
            </a:r>
          </a:p>
          <a:p>
            <a:pPr marL="283845" lvl="0" indent="-283845">
              <a:buFont typeface="Arial" panose="020B0604020202020204" pitchFamily="34" charset="0"/>
              <a:buChar char="•"/>
            </a:pPr>
            <a:r>
              <a:rPr lang="en-US" dirty="0"/>
              <a:t>There are a plethora of reasons why a company may not grant all requested budgetary funds:</a:t>
            </a:r>
            <a:r>
              <a:rPr lang="en-US" baseline="0" dirty="0"/>
              <a:t> c</a:t>
            </a:r>
            <a:r>
              <a:rPr lang="en-US" dirty="0"/>
              <a:t>ompany performance, financial forecasting, ERG </a:t>
            </a:r>
            <a:r>
              <a:rPr lang="en-US" baseline="0" dirty="0"/>
              <a:t>performance, misalignment with company mission/values/objectives, organizational budget cuts, and more…</a:t>
            </a:r>
            <a:endParaRPr lang="en-US" dirty="0"/>
          </a:p>
          <a:p>
            <a:pPr marL="628650" lvl="1" indent="-171450">
              <a:buFont typeface="Arial" panose="020B0604020202020204" pitchFamily="34" charset="0"/>
              <a:buChar char="•"/>
            </a:pPr>
            <a:r>
              <a:rPr lang="en-US" dirty="0"/>
              <a:t>In some companies these reasons can change from one request to the next based on how the business is doing. </a:t>
            </a:r>
          </a:p>
          <a:p>
            <a:pPr marL="628650" lvl="1" indent="-171450">
              <a:buFont typeface="Arial" panose="020B0604020202020204" pitchFamily="34" charset="0"/>
              <a:buChar char="•"/>
            </a:pPr>
            <a:r>
              <a:rPr lang="en-US" dirty="0"/>
              <a:t>The important thing to remember here is to not take it personally if your request doesn't get fully funded.  </a:t>
            </a:r>
          </a:p>
          <a:p>
            <a:pPr marL="1198245" lvl="2" indent="-283845">
              <a:buFont typeface="Arial" panose="020B0604020202020204" pitchFamily="34" charset="0"/>
              <a:buChar char="•"/>
            </a:pPr>
            <a:r>
              <a:rPr lang="en-US" dirty="0"/>
              <a:t>This is where seeking out alternative funding methods comes into play</a:t>
            </a:r>
          </a:p>
          <a:p>
            <a:pPr marL="1198245" lvl="2" indent="-283845">
              <a:buFont typeface="Arial" panose="020B0604020202020204" pitchFamily="34" charset="0"/>
              <a:buChar char="•"/>
            </a:pPr>
            <a:r>
              <a:rPr lang="en-US" dirty="0">
                <a:latin typeface="Symantec Sans"/>
                <a:cs typeface="+mn-ea"/>
              </a:rPr>
              <a:t>We will talk</a:t>
            </a:r>
            <a:r>
              <a:rPr lang="en-US" baseline="0" dirty="0">
                <a:latin typeface="Symantec Sans"/>
                <a:cs typeface="+mn-ea"/>
              </a:rPr>
              <a:t> more about </a:t>
            </a:r>
            <a:r>
              <a:rPr lang="en-US" dirty="0">
                <a:latin typeface="Symantec Sans"/>
                <a:cs typeface="+mn-ea"/>
              </a:rPr>
              <a:t>alternative funding strategies in a later section. </a:t>
            </a:r>
          </a:p>
          <a:p>
            <a:pPr marL="1655445" lvl="3" indent="-283845">
              <a:buFont typeface="Arial" panose="020B0604020202020204" pitchFamily="34" charset="0"/>
              <a:buChar char="•"/>
            </a:pPr>
            <a:r>
              <a:rPr lang="en-US" dirty="0">
                <a:latin typeface="Symantec Sans"/>
                <a:cs typeface="+mn-ea"/>
              </a:rPr>
              <a:t>We will also</a:t>
            </a:r>
            <a:r>
              <a:rPr lang="en-US" baseline="0" dirty="0">
                <a:latin typeface="Symantec Sans"/>
                <a:cs typeface="+mn-ea"/>
              </a:rPr>
              <a:t> provide a handout that outlines some strategies you can try at your organization.</a:t>
            </a:r>
            <a:endParaRPr lang="en-US" dirty="0">
              <a:latin typeface="Symantec Sans"/>
              <a:cs typeface="+mn-ea"/>
            </a:endParaRPr>
          </a:p>
          <a:p>
            <a:pPr marL="1371600" lvl="3" indent="0">
              <a:buFont typeface="Arial" panose="020B0604020202020204" pitchFamily="34" charset="0"/>
              <a:buNone/>
            </a:pPr>
            <a:endParaRPr lang="en-US" dirty="0"/>
          </a:p>
          <a:p>
            <a:pPr marL="0" lvl="0" indent="0">
              <a:buFont typeface="Arial" panose="020B0604020202020204" pitchFamily="34" charset="0"/>
              <a:buNone/>
            </a:pPr>
            <a:r>
              <a:rPr lang="en-US" b="1" dirty="0"/>
              <a:t>But</a:t>
            </a:r>
            <a:r>
              <a:rPr lang="en-US" b="1" baseline="0" dirty="0"/>
              <a:t> first, let’s discuss how your funding sources may vary from region to region…</a:t>
            </a:r>
            <a:r>
              <a:rPr lang="en-US" sz="1000" b="1" baseline="0" dirty="0"/>
              <a:t> </a:t>
            </a:r>
            <a:r>
              <a:rPr lang="en-US" sz="1000" b="0" i="1" baseline="0" dirty="0"/>
              <a:t>(next slide)</a:t>
            </a:r>
            <a:endParaRPr lang="en-US" b="0" i="1" dirty="0"/>
          </a:p>
        </p:txBody>
      </p:sp>
      <p:sp>
        <p:nvSpPr>
          <p:cNvPr id="4" name="Slide Number Placeholder 3"/>
          <p:cNvSpPr>
            <a:spLocks noGrp="1"/>
          </p:cNvSpPr>
          <p:nvPr>
            <p:ph type="sldNum" sz="quarter" idx="10"/>
          </p:nvPr>
        </p:nvSpPr>
        <p:spPr/>
        <p:txBody>
          <a:bodyPr/>
          <a:lstStyle/>
          <a:p>
            <a:fld id="{FAC02F30-A820-4C44-9475-11A7CFD9B01C}" type="slidenum">
              <a:rPr lang="en-US" smtClean="0"/>
              <a:pPr/>
              <a:t>9</a:t>
            </a:fld>
            <a:endParaRPr lang="en-US" dirty="0"/>
          </a:p>
        </p:txBody>
      </p:sp>
    </p:spTree>
    <p:extLst>
      <p:ext uri="{BB962C8B-B14F-4D97-AF65-F5344CB8AC3E}">
        <p14:creationId xmlns:p14="http://schemas.microsoft.com/office/powerpoint/2010/main" val="1750577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hite 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1434662"/>
          </a:xfrm>
          <a:prstGeom prst="rect">
            <a:avLst/>
          </a:prstGeom>
          <a:solidFill>
            <a:schemeClr val="bg1"/>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2" name="Title 1"/>
          <p:cNvSpPr>
            <a:spLocks noGrp="1"/>
          </p:cNvSpPr>
          <p:nvPr>
            <p:ph type="ctrTitle" hasCustomPrompt="1"/>
          </p:nvPr>
        </p:nvSpPr>
        <p:spPr bwMode="gray">
          <a:xfrm>
            <a:off x="584395" y="1820425"/>
            <a:ext cx="11090769" cy="1177673"/>
          </a:xfrm>
        </p:spPr>
        <p:txBody>
          <a:bodyPr anchor="t" anchorCtr="0"/>
          <a:lstStyle>
            <a:lvl1pPr algn="l">
              <a:lnSpc>
                <a:spcPct val="90000"/>
              </a:lnSpc>
              <a:defRPr sz="4800" b="1" i="0" cap="none" baseline="0">
                <a:solidFill>
                  <a:schemeClr val="tx1"/>
                </a:solidFill>
                <a:latin typeface="Symantec Sans" panose="02000503080000020004" pitchFamily="50" charset="0"/>
                <a:cs typeface="Arial" panose="020B0604020202020204" pitchFamily="34" charset="0"/>
              </a:defRPr>
            </a:lvl1pPr>
          </a:lstStyle>
          <a:p>
            <a:r>
              <a:rPr lang="en-US" dirty="0"/>
              <a:t>The new Symantec PowerPoint presentation deck</a:t>
            </a:r>
          </a:p>
        </p:txBody>
      </p:sp>
      <p:sp>
        <p:nvSpPr>
          <p:cNvPr id="3" name="Subtitle 2"/>
          <p:cNvSpPr>
            <a:spLocks noGrp="1"/>
          </p:cNvSpPr>
          <p:nvPr>
            <p:ph type="subTitle" idx="1" hasCustomPrompt="1"/>
          </p:nvPr>
        </p:nvSpPr>
        <p:spPr bwMode="gray">
          <a:xfrm>
            <a:off x="584394" y="4108982"/>
            <a:ext cx="2560320" cy="1737360"/>
          </a:xfrm>
        </p:spPr>
        <p:txBody>
          <a:bodyPr anchor="t"/>
          <a:lstStyle>
            <a:lvl1pPr marL="0" indent="0" algn="l">
              <a:buNone/>
              <a:defRPr sz="2700" b="1" i="0">
                <a:solidFill>
                  <a:schemeClr val="tx1"/>
                </a:solidFill>
                <a:latin typeface="Symantec Sans" panose="02000503080000020004" pitchFamily="50"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name</a:t>
            </a:r>
          </a:p>
        </p:txBody>
      </p:sp>
      <p:grpSp>
        <p:nvGrpSpPr>
          <p:cNvPr id="49" name="Group 48" hidden="1"/>
          <p:cNvGrpSpPr/>
          <p:nvPr userDrawn="1">
            <p:custDataLst>
              <p:tags r:id="rId1"/>
            </p:custDataLst>
          </p:nvPr>
        </p:nvGrpSpPr>
        <p:grpSpPr>
          <a:xfrm>
            <a:off x="-282027" y="-714736"/>
            <a:ext cx="12740305" cy="8287473"/>
            <a:chOff x="-282027" y="-714736"/>
            <a:chExt cx="12740305" cy="8287473"/>
          </a:xfrm>
        </p:grpSpPr>
        <p:cxnSp>
          <p:nvCxnSpPr>
            <p:cNvPr id="50" name="Straight Connector 49"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hidden="1"/>
            <p:cNvGrpSpPr/>
            <p:nvPr userDrawn="1"/>
          </p:nvGrpSpPr>
          <p:grpSpPr>
            <a:xfrm>
              <a:off x="11640116" y="-714736"/>
              <a:ext cx="551884" cy="8287473"/>
              <a:chOff x="11640116" y="-714736"/>
              <a:chExt cx="551884" cy="8287473"/>
            </a:xfrm>
          </p:grpSpPr>
          <p:cxnSp>
            <p:nvCxnSpPr>
              <p:cNvPr id="67" name="Straight Connector 66"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hidden="1"/>
            <p:cNvGrpSpPr/>
            <p:nvPr userDrawn="1"/>
          </p:nvGrpSpPr>
          <p:grpSpPr>
            <a:xfrm>
              <a:off x="-282027" y="-714736"/>
              <a:ext cx="12740305" cy="8287473"/>
              <a:chOff x="-282026" y="-714736"/>
              <a:chExt cx="12740305" cy="8287473"/>
            </a:xfrm>
          </p:grpSpPr>
          <p:grpSp>
            <p:nvGrpSpPr>
              <p:cNvPr id="55" name="Group 54" hidden="1"/>
              <p:cNvGrpSpPr/>
              <p:nvPr userDrawn="1"/>
            </p:nvGrpSpPr>
            <p:grpSpPr>
              <a:xfrm>
                <a:off x="-282026" y="0"/>
                <a:ext cx="12740305" cy="246887"/>
                <a:chOff x="-282026" y="0"/>
                <a:chExt cx="12740305" cy="246887"/>
              </a:xfrm>
            </p:grpSpPr>
            <p:cxnSp>
              <p:nvCxnSpPr>
                <p:cNvPr id="65" name="Straight Connector 6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55" hidden="1"/>
              <p:cNvGrpSpPr/>
              <p:nvPr userDrawn="1"/>
            </p:nvGrpSpPr>
            <p:grpSpPr>
              <a:xfrm>
                <a:off x="-282026" y="1280053"/>
                <a:ext cx="12740305" cy="442593"/>
                <a:chOff x="-282026" y="1280053"/>
                <a:chExt cx="12740305" cy="442593"/>
              </a:xfrm>
            </p:grpSpPr>
            <p:cxnSp>
              <p:nvCxnSpPr>
                <p:cNvPr id="63" name="Straight Connector 62"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56" hidden="1"/>
              <p:cNvGrpSpPr/>
              <p:nvPr userDrawn="1"/>
            </p:nvGrpSpPr>
            <p:grpSpPr>
              <a:xfrm>
                <a:off x="0" y="-714736"/>
                <a:ext cx="551884" cy="8287473"/>
                <a:chOff x="11640116" y="-714736"/>
                <a:chExt cx="551884" cy="8287473"/>
              </a:xfrm>
            </p:grpSpPr>
            <p:cxnSp>
              <p:nvCxnSpPr>
                <p:cNvPr id="61" name="Straight Connector 6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hidden="1"/>
              <p:cNvGrpSpPr/>
              <p:nvPr userDrawn="1"/>
            </p:nvGrpSpPr>
            <p:grpSpPr>
              <a:xfrm>
                <a:off x="-282026" y="6584314"/>
                <a:ext cx="12740305" cy="273686"/>
                <a:chOff x="-282026" y="0"/>
                <a:chExt cx="12740305" cy="273686"/>
              </a:xfrm>
            </p:grpSpPr>
            <p:cxnSp>
              <p:nvCxnSpPr>
                <p:cNvPr id="59" name="Straight Connector 58"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70" name="Text Placeholder 69"/>
          <p:cNvSpPr>
            <a:spLocks noGrp="1"/>
          </p:cNvSpPr>
          <p:nvPr>
            <p:ph type="body" sz="quarter" idx="10" hasCustomPrompt="1"/>
          </p:nvPr>
        </p:nvSpPr>
        <p:spPr bwMode="gray">
          <a:xfrm>
            <a:off x="3727435" y="4108982"/>
            <a:ext cx="2560320" cy="1737360"/>
          </a:xfrm>
        </p:spPr>
        <p:txBody>
          <a:bodyPr anchor="t" anchorCtr="0"/>
          <a:lstStyle>
            <a:lvl1pPr marL="0" indent="0">
              <a:lnSpc>
                <a:spcPct val="80000"/>
              </a:lnSpc>
              <a:buNone/>
              <a:defRPr sz="2700" b="1" i="0" cap="none" spc="100" baseline="0">
                <a:solidFill>
                  <a:schemeClr val="tx1"/>
                </a:solidFill>
                <a:latin typeface="Symantec Sans" panose="02000503080000020004" pitchFamily="50"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date</a:t>
            </a:r>
          </a:p>
        </p:txBody>
      </p:sp>
      <p:sp>
        <p:nvSpPr>
          <p:cNvPr id="30" name="Shape 13"/>
          <p:cNvSpPr/>
          <p:nvPr userDrawn="1"/>
        </p:nvSpPr>
        <p:spPr>
          <a:xfrm>
            <a:off x="529390" y="1559847"/>
            <a:ext cx="9144001" cy="22359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lvl1pPr>
              <a:lnSpc>
                <a:spcPct val="90000"/>
              </a:lnSpc>
              <a:defRPr sz="900" b="1">
                <a:solidFill>
                  <a:srgbClr val="FDC131"/>
                </a:solidFill>
                <a:latin typeface="Symantec Sans"/>
                <a:ea typeface="Symantec Sans"/>
                <a:cs typeface="Symantec Sans"/>
                <a:sym typeface="Symantec Sans"/>
              </a:defRPr>
            </a:lvl1pPr>
          </a:lstStyle>
          <a:p>
            <a:r>
              <a:rPr dirty="0"/>
              <a:t>Title</a:t>
            </a:r>
          </a:p>
        </p:txBody>
      </p:sp>
      <p:sp>
        <p:nvSpPr>
          <p:cNvPr id="31" name="Shape 14"/>
          <p:cNvSpPr/>
          <p:nvPr userDrawn="1"/>
        </p:nvSpPr>
        <p:spPr>
          <a:xfrm>
            <a:off x="529390" y="3815183"/>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t>Presenter</a:t>
            </a:r>
          </a:p>
        </p:txBody>
      </p:sp>
      <p:sp>
        <p:nvSpPr>
          <p:cNvPr id="32" name="Shape 15"/>
          <p:cNvSpPr/>
          <p:nvPr userDrawn="1"/>
        </p:nvSpPr>
        <p:spPr>
          <a:xfrm>
            <a:off x="3726870" y="3815183"/>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t>Date</a:t>
            </a:r>
          </a:p>
        </p:txBody>
      </p:sp>
      <p:pic>
        <p:nvPicPr>
          <p:cNvPr id="33" name="image1.pdf"/>
          <p:cNvPicPr>
            <a:picLocks noChangeAspect="1"/>
          </p:cNvPicPr>
          <p:nvPr userDrawn="1"/>
        </p:nvPicPr>
        <p:blipFill>
          <a:blip r:embed="rId3">
            <a:extLst/>
          </a:blip>
          <a:stretch>
            <a:fillRect/>
          </a:stretch>
        </p:blipFill>
        <p:spPr>
          <a:xfrm>
            <a:off x="609600" y="537399"/>
            <a:ext cx="1890833" cy="500265"/>
          </a:xfrm>
          <a:prstGeom prst="rect">
            <a:avLst/>
          </a:prstGeom>
          <a:ln w="12700">
            <a:miter lim="400000"/>
          </a:ln>
        </p:spPr>
      </p:pic>
    </p:spTree>
    <p:extLst>
      <p:ext uri="{BB962C8B-B14F-4D97-AF65-F5344CB8AC3E}">
        <p14:creationId xmlns:p14="http://schemas.microsoft.com/office/powerpoint/2010/main" val="348076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Title and Subtitle with Content">
    <p:bg>
      <p:bgPr>
        <a:solidFill>
          <a:schemeClr val="bg1"/>
        </a:solidFill>
        <a:effectLst/>
      </p:bgPr>
    </p:bg>
    <p:spTree>
      <p:nvGrpSpPr>
        <p:cNvPr id="1" name=""/>
        <p:cNvGrpSpPr/>
        <p:nvPr/>
      </p:nvGrpSpPr>
      <p:grpSpPr>
        <a:xfrm>
          <a:off x="0" y="0"/>
          <a:ext cx="0" cy="0"/>
          <a:chOff x="0" y="0"/>
          <a:chExt cx="0" cy="0"/>
        </a:xfrm>
      </p:grpSpPr>
      <p:grpSp>
        <p:nvGrpSpPr>
          <p:cNvPr id="25" name="Group 24" hidden="1"/>
          <p:cNvGrpSpPr/>
          <p:nvPr userDrawn="1">
            <p:custDataLst>
              <p:tags r:id="rId1"/>
            </p:custDataLst>
          </p:nvPr>
        </p:nvGrpSpPr>
        <p:grpSpPr>
          <a:xfrm>
            <a:off x="-282027" y="-714736"/>
            <a:ext cx="12740305" cy="8287473"/>
            <a:chOff x="-282027" y="-714736"/>
            <a:chExt cx="12740305" cy="8287473"/>
          </a:xfrm>
        </p:grpSpPr>
        <p:cxnSp>
          <p:nvCxnSpPr>
            <p:cNvPr id="26" name="Straight Connector 25"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hidden="1"/>
            <p:cNvGrpSpPr/>
            <p:nvPr userDrawn="1"/>
          </p:nvGrpSpPr>
          <p:grpSpPr>
            <a:xfrm>
              <a:off x="11640116" y="-714736"/>
              <a:ext cx="551884" cy="8287473"/>
              <a:chOff x="11640116" y="-714736"/>
              <a:chExt cx="551884" cy="8287473"/>
            </a:xfrm>
          </p:grpSpPr>
          <p:cxnSp>
            <p:nvCxnSpPr>
              <p:cNvPr id="43" name="Straight Connector 42"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hidden="1"/>
            <p:cNvGrpSpPr/>
            <p:nvPr userDrawn="1"/>
          </p:nvGrpSpPr>
          <p:grpSpPr>
            <a:xfrm>
              <a:off x="-282027" y="-714736"/>
              <a:ext cx="12740305" cy="8287473"/>
              <a:chOff x="-282026" y="-714736"/>
              <a:chExt cx="12740305" cy="8287473"/>
            </a:xfrm>
          </p:grpSpPr>
          <p:grpSp>
            <p:nvGrpSpPr>
              <p:cNvPr id="31" name="Group 30" hidden="1"/>
              <p:cNvGrpSpPr/>
              <p:nvPr userDrawn="1"/>
            </p:nvGrpSpPr>
            <p:grpSpPr>
              <a:xfrm>
                <a:off x="-282026" y="0"/>
                <a:ext cx="12740305" cy="246887"/>
                <a:chOff x="-282026" y="0"/>
                <a:chExt cx="12740305" cy="246887"/>
              </a:xfrm>
            </p:grpSpPr>
            <p:cxnSp>
              <p:nvCxnSpPr>
                <p:cNvPr id="41" name="Straight Connector 40"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hidden="1"/>
              <p:cNvGrpSpPr/>
              <p:nvPr userDrawn="1"/>
            </p:nvGrpSpPr>
            <p:grpSpPr>
              <a:xfrm>
                <a:off x="-282026" y="1280053"/>
                <a:ext cx="12740305" cy="442593"/>
                <a:chOff x="-282026" y="1280053"/>
                <a:chExt cx="12740305" cy="442593"/>
              </a:xfrm>
            </p:grpSpPr>
            <p:cxnSp>
              <p:nvCxnSpPr>
                <p:cNvPr id="39" name="Straight Connector 38"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hidden="1"/>
              <p:cNvGrpSpPr/>
              <p:nvPr userDrawn="1"/>
            </p:nvGrpSpPr>
            <p:grpSpPr>
              <a:xfrm>
                <a:off x="0" y="-714736"/>
                <a:ext cx="551884" cy="8287473"/>
                <a:chOff x="11640116" y="-714736"/>
                <a:chExt cx="551884" cy="8287473"/>
              </a:xfrm>
            </p:grpSpPr>
            <p:cxnSp>
              <p:nvCxnSpPr>
                <p:cNvPr id="37" name="Straight Connector 36"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hidden="1"/>
              <p:cNvGrpSpPr/>
              <p:nvPr userDrawn="1"/>
            </p:nvGrpSpPr>
            <p:grpSpPr>
              <a:xfrm>
                <a:off x="-282026" y="6584314"/>
                <a:ext cx="12740305" cy="273686"/>
                <a:chOff x="-282026" y="0"/>
                <a:chExt cx="12740305" cy="273686"/>
              </a:xfrm>
            </p:grpSpPr>
            <p:cxnSp>
              <p:nvCxnSpPr>
                <p:cNvPr id="35" name="Straight Connector 3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4" name="Title 3"/>
          <p:cNvSpPr>
            <a:spLocks noGrp="1"/>
          </p:cNvSpPr>
          <p:nvPr>
            <p:ph type="title" hasCustomPrompt="1"/>
          </p:nvPr>
        </p:nvSpPr>
        <p:spPr>
          <a:xfrm>
            <a:off x="530352" y="885904"/>
            <a:ext cx="11109960" cy="691288"/>
          </a:xfrm>
        </p:spPr>
        <p:txBody>
          <a:bodyPr/>
          <a:lstStyle>
            <a:lvl1pPr>
              <a:defRPr>
                <a:solidFill>
                  <a:schemeClr val="tx1"/>
                </a:solidFill>
              </a:defRPr>
            </a:lvl1pPr>
          </a:lstStyle>
          <a:p>
            <a:r>
              <a:rPr lang="en-US" dirty="0"/>
              <a:t>Title subtitle and content layout</a:t>
            </a:r>
          </a:p>
        </p:txBody>
      </p:sp>
      <p:sp>
        <p:nvSpPr>
          <p:cNvPr id="47" name="Content Placeholder 2"/>
          <p:cNvSpPr>
            <a:spLocks noGrp="1"/>
          </p:cNvSpPr>
          <p:nvPr>
            <p:ph idx="10"/>
          </p:nvPr>
        </p:nvSpPr>
        <p:spPr>
          <a:xfrm>
            <a:off x="530352" y="2029097"/>
            <a:ext cx="11109960" cy="4352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Subtitle 2"/>
          <p:cNvSpPr>
            <a:spLocks noGrp="1"/>
          </p:cNvSpPr>
          <p:nvPr>
            <p:ph type="subTitle" idx="1" hasCustomPrompt="1"/>
          </p:nvPr>
        </p:nvSpPr>
        <p:spPr>
          <a:xfrm>
            <a:off x="529576" y="1577192"/>
            <a:ext cx="11110736" cy="355824"/>
          </a:xfrm>
        </p:spPr>
        <p:txBody>
          <a:bodyPr anchor="t"/>
          <a:lstStyle>
            <a:lvl1pPr marL="0" indent="0" algn="l" defTabSz="914400" rtl="0" eaLnBrk="1" latinLnBrk="0" hangingPunct="1">
              <a:lnSpc>
                <a:spcPct val="90000"/>
              </a:lnSpc>
              <a:spcBef>
                <a:spcPts val="0"/>
              </a:spcBef>
              <a:buFont typeface="Arial" panose="020B0604020202020204" pitchFamily="34" charset="0"/>
              <a:buNone/>
              <a:defRPr lang="en-US" sz="1600" b="0" i="0" kern="1200" dirty="0">
                <a:solidFill>
                  <a:srgbClr val="19233C"/>
                </a:solidFill>
                <a:latin typeface="Symantec Sans" panose="02000503080000020004" pitchFamily="50"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0"/>
              </a:spcBef>
              <a:buFont typeface="Arial" panose="020B0604020202020204" pitchFamily="34" charset="0"/>
              <a:buNone/>
            </a:pPr>
            <a:r>
              <a:rPr lang="en-US" dirty="0"/>
              <a:t>Click to add subtitle</a:t>
            </a:r>
          </a:p>
        </p:txBody>
      </p:sp>
    </p:spTree>
    <p:extLst>
      <p:ext uri="{BB962C8B-B14F-4D97-AF65-F5344CB8AC3E}">
        <p14:creationId xmlns:p14="http://schemas.microsoft.com/office/powerpoint/2010/main" val="3286521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Two Content">
    <p:bg>
      <p:bgPr>
        <a:solidFill>
          <a:schemeClr val="bg1"/>
        </a:solidFill>
        <a:effectLst/>
      </p:bgPr>
    </p:bg>
    <p:spTree>
      <p:nvGrpSpPr>
        <p:cNvPr id="1" name=""/>
        <p:cNvGrpSpPr/>
        <p:nvPr/>
      </p:nvGrpSpPr>
      <p:grpSpPr>
        <a:xfrm>
          <a:off x="0" y="0"/>
          <a:ext cx="0" cy="0"/>
          <a:chOff x="0" y="0"/>
          <a:chExt cx="0" cy="0"/>
        </a:xfrm>
      </p:grpSpPr>
      <p:grpSp>
        <p:nvGrpSpPr>
          <p:cNvPr id="8" name="Group 7" hidden="1"/>
          <p:cNvGrpSpPr/>
          <p:nvPr userDrawn="1">
            <p:custDataLst>
              <p:tags r:id="rId1"/>
            </p:custDataLst>
          </p:nvPr>
        </p:nvGrpSpPr>
        <p:grpSpPr>
          <a:xfrm>
            <a:off x="-282026" y="-714736"/>
            <a:ext cx="12740305" cy="8287473"/>
            <a:chOff x="-282026" y="-714736"/>
            <a:chExt cx="12740305" cy="8287473"/>
          </a:xfrm>
        </p:grpSpPr>
        <p:cxnSp>
          <p:nvCxnSpPr>
            <p:cNvPr id="9" name="Straight Connector 8"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hidden="1"/>
            <p:cNvGrpSpPr/>
            <p:nvPr userDrawn="1"/>
          </p:nvGrpSpPr>
          <p:grpSpPr>
            <a:xfrm>
              <a:off x="-282026" y="0"/>
              <a:ext cx="12740305" cy="273686"/>
              <a:chOff x="-282026" y="0"/>
              <a:chExt cx="12740305" cy="273686"/>
            </a:xfrm>
          </p:grpSpPr>
          <p:cxnSp>
            <p:nvCxnSpPr>
              <p:cNvPr id="25" name="Straight Connector 2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hidden="1"/>
            <p:cNvGrpSpPr/>
            <p:nvPr userDrawn="1"/>
          </p:nvGrpSpPr>
          <p:grpSpPr>
            <a:xfrm>
              <a:off x="-282026" y="1187453"/>
              <a:ext cx="12740305" cy="442593"/>
              <a:chOff x="-282026" y="1187453"/>
              <a:chExt cx="12740305" cy="442593"/>
            </a:xfrm>
          </p:grpSpPr>
          <p:cxnSp>
            <p:nvCxnSpPr>
              <p:cNvPr id="23" name="Straight Connector 22" hidden="1"/>
              <p:cNvCxnSpPr/>
              <p:nvPr/>
            </p:nvCxnSpPr>
            <p:spPr>
              <a:xfrm flipH="1">
                <a:off x="-282026" y="11874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16300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hidden="1"/>
            <p:cNvGrpSpPr/>
            <p:nvPr userDrawn="1"/>
          </p:nvGrpSpPr>
          <p:grpSpPr>
            <a:xfrm>
              <a:off x="0" y="-714736"/>
              <a:ext cx="551884" cy="8287473"/>
              <a:chOff x="11640116" y="-714736"/>
              <a:chExt cx="551884" cy="8287473"/>
            </a:xfrm>
          </p:grpSpPr>
          <p:cxnSp>
            <p:nvCxnSpPr>
              <p:cNvPr id="21" name="Straight Connector 2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hidden="1"/>
            <p:cNvGrpSpPr/>
            <p:nvPr userDrawn="1"/>
          </p:nvGrpSpPr>
          <p:grpSpPr>
            <a:xfrm>
              <a:off x="11640116" y="-714736"/>
              <a:ext cx="551884" cy="8287473"/>
              <a:chOff x="11640116" y="-714736"/>
              <a:chExt cx="551884" cy="8287473"/>
            </a:xfrm>
          </p:grpSpPr>
          <p:cxnSp>
            <p:nvCxnSpPr>
              <p:cNvPr id="19" name="Straight Connector 1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hidden="1"/>
            <p:cNvGrpSpPr/>
            <p:nvPr userDrawn="1"/>
          </p:nvGrpSpPr>
          <p:grpSpPr>
            <a:xfrm>
              <a:off x="-282026" y="6584314"/>
              <a:ext cx="12740305" cy="273686"/>
              <a:chOff x="-282026" y="0"/>
              <a:chExt cx="12740305" cy="273686"/>
            </a:xfrm>
          </p:grpSpPr>
          <p:cxnSp>
            <p:nvCxnSpPr>
              <p:cNvPr id="17" name="Straight Connector 1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hasCustomPrompt="1"/>
          </p:nvPr>
        </p:nvSpPr>
        <p:spPr>
          <a:xfrm>
            <a:off x="530352" y="885904"/>
            <a:ext cx="11109960" cy="664797"/>
          </a:xfrm>
        </p:spPr>
        <p:txBody>
          <a:bodyPr>
            <a:normAutofit/>
          </a:bodyPr>
          <a:lstStyle>
            <a:lvl1pPr>
              <a:defRPr>
                <a:solidFill>
                  <a:schemeClr val="tx1"/>
                </a:solidFill>
              </a:defRPr>
            </a:lvl1pPr>
          </a:lstStyle>
          <a:p>
            <a:r>
              <a:rPr lang="en-US" dirty="0"/>
              <a:t>Two content layout</a:t>
            </a:r>
          </a:p>
        </p:txBody>
      </p:sp>
      <p:sp>
        <p:nvSpPr>
          <p:cNvPr id="3" name="Content Placeholder 2"/>
          <p:cNvSpPr>
            <a:spLocks noGrp="1"/>
          </p:cNvSpPr>
          <p:nvPr>
            <p:ph sz="half" idx="1"/>
          </p:nvPr>
        </p:nvSpPr>
        <p:spPr>
          <a:xfrm>
            <a:off x="530352" y="2027354"/>
            <a:ext cx="5458364" cy="4363713"/>
          </a:xfrm>
        </p:spPr>
        <p:txBody>
          <a:bodyPr>
            <a:normAutofit/>
          </a:bodyPr>
          <a:lstStyle>
            <a:lvl1pPr>
              <a:spcBef>
                <a:spcPts val="1000"/>
              </a:spcBef>
              <a:defRPr>
                <a:solidFill>
                  <a:schemeClr val="tx1"/>
                </a:solidFill>
              </a:defRPr>
            </a:lvl1pPr>
            <a:lvl2pPr>
              <a:spcBef>
                <a:spcPts val="500"/>
              </a:spcBef>
              <a:defRPr sz="2400">
                <a:solidFill>
                  <a:schemeClr val="tx1"/>
                </a:solidFill>
              </a:defRPr>
            </a:lvl2pPr>
            <a:lvl3pPr>
              <a:spcBef>
                <a:spcPts val="500"/>
              </a:spcBef>
              <a:defRPr>
                <a:solidFill>
                  <a:schemeClr val="tx1"/>
                </a:solidFill>
              </a:defRPr>
            </a:lvl3pPr>
            <a:lvl4pPr>
              <a:spcBef>
                <a:spcPts val="500"/>
              </a:spcBef>
              <a:defRPr>
                <a:solidFill>
                  <a:schemeClr val="tx1"/>
                </a:solidFill>
              </a:defRPr>
            </a:lvl4pPr>
            <a:lvl5pPr>
              <a:spcBef>
                <a:spcPts val="500"/>
              </a:spcBef>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752" y="2027354"/>
            <a:ext cx="5458364" cy="4363713"/>
          </a:xfrm>
        </p:spPr>
        <p:txBody>
          <a:bodyPr>
            <a:normAutofit/>
          </a:bodyPr>
          <a:lstStyle>
            <a:lvl1pPr>
              <a:spcBef>
                <a:spcPts val="500"/>
              </a:spcBef>
              <a:defRPr spc="0">
                <a:solidFill>
                  <a:schemeClr val="tx1"/>
                </a:solidFill>
              </a:defRPr>
            </a:lvl1pPr>
            <a:lvl2pPr>
              <a:spcBef>
                <a:spcPts val="500"/>
              </a:spcBef>
              <a:defRPr sz="2400" spc="0">
                <a:solidFill>
                  <a:schemeClr val="tx1"/>
                </a:solidFill>
              </a:defRPr>
            </a:lvl2pPr>
            <a:lvl3pPr>
              <a:spcBef>
                <a:spcPts val="500"/>
              </a:spcBef>
              <a:defRPr spc="0">
                <a:solidFill>
                  <a:schemeClr val="tx1"/>
                </a:solidFill>
              </a:defRPr>
            </a:lvl3pPr>
            <a:lvl4pPr>
              <a:spcBef>
                <a:spcPts val="500"/>
              </a:spcBef>
              <a:defRPr spc="0">
                <a:solidFill>
                  <a:schemeClr val="tx1"/>
                </a:solidFill>
              </a:defRPr>
            </a:lvl4pPr>
            <a:lvl5pPr>
              <a:spcBef>
                <a:spcPts val="500"/>
              </a:spcBef>
              <a:defRPr spc="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7" name="Group 26" hidden="1"/>
          <p:cNvGrpSpPr/>
          <p:nvPr userDrawn="1">
            <p:custDataLst>
              <p:tags r:id="rId2"/>
            </p:custDataLst>
          </p:nvPr>
        </p:nvGrpSpPr>
        <p:grpSpPr>
          <a:xfrm>
            <a:off x="-282027" y="-714736"/>
            <a:ext cx="12740305" cy="8287473"/>
            <a:chOff x="-282027" y="-714736"/>
            <a:chExt cx="12740305" cy="8287473"/>
          </a:xfrm>
        </p:grpSpPr>
        <p:cxnSp>
          <p:nvCxnSpPr>
            <p:cNvPr id="28" name="Straight Connector 27"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hidden="1"/>
            <p:cNvGrpSpPr/>
            <p:nvPr userDrawn="1"/>
          </p:nvGrpSpPr>
          <p:grpSpPr>
            <a:xfrm>
              <a:off x="11640116" y="-714736"/>
              <a:ext cx="551884" cy="8287473"/>
              <a:chOff x="11640116" y="-714736"/>
              <a:chExt cx="551884" cy="8287473"/>
            </a:xfrm>
          </p:grpSpPr>
          <p:cxnSp>
            <p:nvCxnSpPr>
              <p:cNvPr id="45" name="Straight Connector 44"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hidden="1"/>
            <p:cNvGrpSpPr/>
            <p:nvPr userDrawn="1"/>
          </p:nvGrpSpPr>
          <p:grpSpPr>
            <a:xfrm>
              <a:off x="-282027" y="-714736"/>
              <a:ext cx="12740305" cy="8287473"/>
              <a:chOff x="-282026" y="-714736"/>
              <a:chExt cx="12740305" cy="8287473"/>
            </a:xfrm>
          </p:grpSpPr>
          <p:grpSp>
            <p:nvGrpSpPr>
              <p:cNvPr id="33" name="Group 32" hidden="1"/>
              <p:cNvGrpSpPr/>
              <p:nvPr userDrawn="1"/>
            </p:nvGrpSpPr>
            <p:grpSpPr>
              <a:xfrm>
                <a:off x="-282026" y="0"/>
                <a:ext cx="12740305" cy="246887"/>
                <a:chOff x="-282026" y="0"/>
                <a:chExt cx="12740305" cy="246887"/>
              </a:xfrm>
            </p:grpSpPr>
            <p:cxnSp>
              <p:nvCxnSpPr>
                <p:cNvPr id="43" name="Straight Connector 42"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hidden="1"/>
              <p:cNvGrpSpPr/>
              <p:nvPr userDrawn="1"/>
            </p:nvGrpSpPr>
            <p:grpSpPr>
              <a:xfrm>
                <a:off x="-282026" y="1280053"/>
                <a:ext cx="12740305" cy="442593"/>
                <a:chOff x="-282026" y="1280053"/>
                <a:chExt cx="12740305" cy="442593"/>
              </a:xfrm>
            </p:grpSpPr>
            <p:cxnSp>
              <p:nvCxnSpPr>
                <p:cNvPr id="41" name="Straight Connector 40"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hidden="1"/>
              <p:cNvGrpSpPr/>
              <p:nvPr userDrawn="1"/>
            </p:nvGrpSpPr>
            <p:grpSpPr>
              <a:xfrm>
                <a:off x="0" y="-714736"/>
                <a:ext cx="551884" cy="8287473"/>
                <a:chOff x="11640116" y="-714736"/>
                <a:chExt cx="551884" cy="8287473"/>
              </a:xfrm>
            </p:grpSpPr>
            <p:cxnSp>
              <p:nvCxnSpPr>
                <p:cNvPr id="39" name="Straight Connector 3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hidden="1"/>
              <p:cNvGrpSpPr/>
              <p:nvPr userDrawn="1"/>
            </p:nvGrpSpPr>
            <p:grpSpPr>
              <a:xfrm>
                <a:off x="-282026" y="6584314"/>
                <a:ext cx="12740305" cy="273686"/>
                <a:chOff x="-282026" y="0"/>
                <a:chExt cx="12740305" cy="273686"/>
              </a:xfrm>
            </p:grpSpPr>
            <p:cxnSp>
              <p:nvCxnSpPr>
                <p:cNvPr id="37" name="Straight Connector 3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685764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Two Content with Subtitle">
    <p:bg>
      <p:bgPr>
        <a:solidFill>
          <a:schemeClr val="bg1"/>
        </a:solidFill>
        <a:effectLst/>
      </p:bgPr>
    </p:bg>
    <p:spTree>
      <p:nvGrpSpPr>
        <p:cNvPr id="1" name=""/>
        <p:cNvGrpSpPr/>
        <p:nvPr/>
      </p:nvGrpSpPr>
      <p:grpSpPr>
        <a:xfrm>
          <a:off x="0" y="0"/>
          <a:ext cx="0" cy="0"/>
          <a:chOff x="0" y="0"/>
          <a:chExt cx="0" cy="0"/>
        </a:xfrm>
      </p:grpSpPr>
      <p:grpSp>
        <p:nvGrpSpPr>
          <p:cNvPr id="8" name="Group 7" hidden="1"/>
          <p:cNvGrpSpPr/>
          <p:nvPr userDrawn="1">
            <p:custDataLst>
              <p:tags r:id="rId1"/>
            </p:custDataLst>
          </p:nvPr>
        </p:nvGrpSpPr>
        <p:grpSpPr>
          <a:xfrm>
            <a:off x="-282026" y="-714736"/>
            <a:ext cx="12740305" cy="8287473"/>
            <a:chOff x="-282026" y="-714736"/>
            <a:chExt cx="12740305" cy="8287473"/>
          </a:xfrm>
        </p:grpSpPr>
        <p:cxnSp>
          <p:nvCxnSpPr>
            <p:cNvPr id="9" name="Straight Connector 8"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hidden="1"/>
            <p:cNvGrpSpPr/>
            <p:nvPr userDrawn="1"/>
          </p:nvGrpSpPr>
          <p:grpSpPr>
            <a:xfrm>
              <a:off x="-282026" y="0"/>
              <a:ext cx="12740305" cy="273686"/>
              <a:chOff x="-282026" y="0"/>
              <a:chExt cx="12740305" cy="273686"/>
            </a:xfrm>
          </p:grpSpPr>
          <p:cxnSp>
            <p:nvCxnSpPr>
              <p:cNvPr id="25" name="Straight Connector 2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hidden="1"/>
            <p:cNvGrpSpPr/>
            <p:nvPr userDrawn="1"/>
          </p:nvGrpSpPr>
          <p:grpSpPr>
            <a:xfrm>
              <a:off x="-282026" y="1187453"/>
              <a:ext cx="12740305" cy="442593"/>
              <a:chOff x="-282026" y="1187453"/>
              <a:chExt cx="12740305" cy="442593"/>
            </a:xfrm>
          </p:grpSpPr>
          <p:cxnSp>
            <p:nvCxnSpPr>
              <p:cNvPr id="23" name="Straight Connector 22" hidden="1"/>
              <p:cNvCxnSpPr/>
              <p:nvPr/>
            </p:nvCxnSpPr>
            <p:spPr>
              <a:xfrm flipH="1">
                <a:off x="-282026" y="11874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16300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hidden="1"/>
            <p:cNvGrpSpPr/>
            <p:nvPr userDrawn="1"/>
          </p:nvGrpSpPr>
          <p:grpSpPr>
            <a:xfrm>
              <a:off x="0" y="-714736"/>
              <a:ext cx="551884" cy="8287473"/>
              <a:chOff x="11640116" y="-714736"/>
              <a:chExt cx="551884" cy="8287473"/>
            </a:xfrm>
          </p:grpSpPr>
          <p:cxnSp>
            <p:nvCxnSpPr>
              <p:cNvPr id="21" name="Straight Connector 2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hidden="1"/>
            <p:cNvGrpSpPr/>
            <p:nvPr userDrawn="1"/>
          </p:nvGrpSpPr>
          <p:grpSpPr>
            <a:xfrm>
              <a:off x="11640116" y="-714736"/>
              <a:ext cx="551884" cy="8287473"/>
              <a:chOff x="11640116" y="-714736"/>
              <a:chExt cx="551884" cy="8287473"/>
            </a:xfrm>
          </p:grpSpPr>
          <p:cxnSp>
            <p:nvCxnSpPr>
              <p:cNvPr id="19" name="Straight Connector 1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hidden="1"/>
            <p:cNvGrpSpPr/>
            <p:nvPr userDrawn="1"/>
          </p:nvGrpSpPr>
          <p:grpSpPr>
            <a:xfrm>
              <a:off x="-282026" y="6584314"/>
              <a:ext cx="12740305" cy="273686"/>
              <a:chOff x="-282026" y="0"/>
              <a:chExt cx="12740305" cy="273686"/>
            </a:xfrm>
          </p:grpSpPr>
          <p:cxnSp>
            <p:nvCxnSpPr>
              <p:cNvPr id="17" name="Straight Connector 1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hasCustomPrompt="1"/>
          </p:nvPr>
        </p:nvSpPr>
        <p:spPr>
          <a:xfrm>
            <a:off x="530352" y="885904"/>
            <a:ext cx="11109960" cy="664797"/>
          </a:xfrm>
        </p:spPr>
        <p:txBody>
          <a:bodyPr>
            <a:normAutofit/>
          </a:bodyPr>
          <a:lstStyle>
            <a:lvl1pPr>
              <a:defRPr>
                <a:solidFill>
                  <a:schemeClr val="tx1"/>
                </a:solidFill>
              </a:defRPr>
            </a:lvl1pPr>
          </a:lstStyle>
          <a:p>
            <a:r>
              <a:rPr lang="en-US" dirty="0"/>
              <a:t>Two content and subtitle layout</a:t>
            </a:r>
          </a:p>
        </p:txBody>
      </p:sp>
      <p:sp>
        <p:nvSpPr>
          <p:cNvPr id="3" name="Content Placeholder 2"/>
          <p:cNvSpPr>
            <a:spLocks noGrp="1"/>
          </p:cNvSpPr>
          <p:nvPr>
            <p:ph sz="half" idx="1"/>
          </p:nvPr>
        </p:nvSpPr>
        <p:spPr>
          <a:xfrm>
            <a:off x="530352" y="2027354"/>
            <a:ext cx="5458364" cy="4363713"/>
          </a:xfrm>
        </p:spPr>
        <p:txBody>
          <a:bodyPr>
            <a:normAutofit/>
          </a:bodyPr>
          <a:lstStyle>
            <a:lvl1pPr>
              <a:spcBef>
                <a:spcPts val="1000"/>
              </a:spcBef>
              <a:defRPr>
                <a:solidFill>
                  <a:schemeClr val="tx1"/>
                </a:solidFill>
              </a:defRPr>
            </a:lvl1pPr>
            <a:lvl2pPr>
              <a:spcBef>
                <a:spcPts val="500"/>
              </a:spcBef>
              <a:defRPr sz="2400">
                <a:solidFill>
                  <a:schemeClr val="tx1"/>
                </a:solidFill>
              </a:defRPr>
            </a:lvl2pPr>
            <a:lvl3pPr>
              <a:spcBef>
                <a:spcPts val="500"/>
              </a:spcBef>
              <a:defRPr>
                <a:solidFill>
                  <a:schemeClr val="tx1"/>
                </a:solidFill>
              </a:defRPr>
            </a:lvl3pPr>
            <a:lvl4pPr>
              <a:spcBef>
                <a:spcPts val="500"/>
              </a:spcBef>
              <a:defRPr>
                <a:solidFill>
                  <a:schemeClr val="tx1"/>
                </a:solidFill>
              </a:defRPr>
            </a:lvl4pPr>
            <a:lvl5pPr>
              <a:spcBef>
                <a:spcPts val="500"/>
              </a:spcBef>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752" y="2027354"/>
            <a:ext cx="5458364" cy="4363713"/>
          </a:xfrm>
        </p:spPr>
        <p:txBody>
          <a:bodyPr>
            <a:normAutofit/>
          </a:bodyPr>
          <a:lstStyle>
            <a:lvl1pPr>
              <a:spcBef>
                <a:spcPts val="500"/>
              </a:spcBef>
              <a:defRPr spc="0">
                <a:solidFill>
                  <a:schemeClr val="tx1"/>
                </a:solidFill>
              </a:defRPr>
            </a:lvl1pPr>
            <a:lvl2pPr>
              <a:spcBef>
                <a:spcPts val="500"/>
              </a:spcBef>
              <a:defRPr sz="2400" spc="0">
                <a:solidFill>
                  <a:schemeClr val="tx1"/>
                </a:solidFill>
              </a:defRPr>
            </a:lvl2pPr>
            <a:lvl3pPr>
              <a:spcBef>
                <a:spcPts val="500"/>
              </a:spcBef>
              <a:defRPr spc="0">
                <a:solidFill>
                  <a:schemeClr val="tx1"/>
                </a:solidFill>
              </a:defRPr>
            </a:lvl3pPr>
            <a:lvl4pPr>
              <a:spcBef>
                <a:spcPts val="500"/>
              </a:spcBef>
              <a:defRPr spc="0">
                <a:solidFill>
                  <a:schemeClr val="tx1"/>
                </a:solidFill>
              </a:defRPr>
            </a:lvl4pPr>
            <a:lvl5pPr>
              <a:spcBef>
                <a:spcPts val="500"/>
              </a:spcBef>
              <a:defRPr spc="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7" name="Group 26" hidden="1"/>
          <p:cNvGrpSpPr/>
          <p:nvPr userDrawn="1">
            <p:custDataLst>
              <p:tags r:id="rId2"/>
            </p:custDataLst>
          </p:nvPr>
        </p:nvGrpSpPr>
        <p:grpSpPr>
          <a:xfrm>
            <a:off x="-282027" y="-714736"/>
            <a:ext cx="12740305" cy="8287473"/>
            <a:chOff x="-282027" y="-714736"/>
            <a:chExt cx="12740305" cy="8287473"/>
          </a:xfrm>
        </p:grpSpPr>
        <p:cxnSp>
          <p:nvCxnSpPr>
            <p:cNvPr id="28" name="Straight Connector 27"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hidden="1"/>
            <p:cNvGrpSpPr/>
            <p:nvPr userDrawn="1"/>
          </p:nvGrpSpPr>
          <p:grpSpPr>
            <a:xfrm>
              <a:off x="11640116" y="-714736"/>
              <a:ext cx="551884" cy="8287473"/>
              <a:chOff x="11640116" y="-714736"/>
              <a:chExt cx="551884" cy="8287473"/>
            </a:xfrm>
          </p:grpSpPr>
          <p:cxnSp>
            <p:nvCxnSpPr>
              <p:cNvPr id="45" name="Straight Connector 44"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hidden="1"/>
            <p:cNvGrpSpPr/>
            <p:nvPr userDrawn="1"/>
          </p:nvGrpSpPr>
          <p:grpSpPr>
            <a:xfrm>
              <a:off x="-282027" y="-714736"/>
              <a:ext cx="12740305" cy="8287473"/>
              <a:chOff x="-282026" y="-714736"/>
              <a:chExt cx="12740305" cy="8287473"/>
            </a:xfrm>
          </p:grpSpPr>
          <p:grpSp>
            <p:nvGrpSpPr>
              <p:cNvPr id="33" name="Group 32" hidden="1"/>
              <p:cNvGrpSpPr/>
              <p:nvPr userDrawn="1"/>
            </p:nvGrpSpPr>
            <p:grpSpPr>
              <a:xfrm>
                <a:off x="-282026" y="0"/>
                <a:ext cx="12740305" cy="246887"/>
                <a:chOff x="-282026" y="0"/>
                <a:chExt cx="12740305" cy="246887"/>
              </a:xfrm>
            </p:grpSpPr>
            <p:cxnSp>
              <p:nvCxnSpPr>
                <p:cNvPr id="43" name="Straight Connector 42"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hidden="1"/>
              <p:cNvGrpSpPr/>
              <p:nvPr userDrawn="1"/>
            </p:nvGrpSpPr>
            <p:grpSpPr>
              <a:xfrm>
                <a:off x="-282026" y="1280053"/>
                <a:ext cx="12740305" cy="442593"/>
                <a:chOff x="-282026" y="1280053"/>
                <a:chExt cx="12740305" cy="442593"/>
              </a:xfrm>
            </p:grpSpPr>
            <p:cxnSp>
              <p:nvCxnSpPr>
                <p:cNvPr id="41" name="Straight Connector 40"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hidden="1"/>
              <p:cNvGrpSpPr/>
              <p:nvPr userDrawn="1"/>
            </p:nvGrpSpPr>
            <p:grpSpPr>
              <a:xfrm>
                <a:off x="0" y="-714736"/>
                <a:ext cx="551884" cy="8287473"/>
                <a:chOff x="11640116" y="-714736"/>
                <a:chExt cx="551884" cy="8287473"/>
              </a:xfrm>
            </p:grpSpPr>
            <p:cxnSp>
              <p:nvCxnSpPr>
                <p:cNvPr id="39" name="Straight Connector 3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hidden="1"/>
              <p:cNvGrpSpPr/>
              <p:nvPr userDrawn="1"/>
            </p:nvGrpSpPr>
            <p:grpSpPr>
              <a:xfrm>
                <a:off x="-282026" y="6584314"/>
                <a:ext cx="12740305" cy="273686"/>
                <a:chOff x="-282026" y="0"/>
                <a:chExt cx="12740305" cy="273686"/>
              </a:xfrm>
            </p:grpSpPr>
            <p:cxnSp>
              <p:nvCxnSpPr>
                <p:cNvPr id="37" name="Straight Connector 3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47" name="Subtitle 2"/>
          <p:cNvSpPr>
            <a:spLocks noGrp="1"/>
          </p:cNvSpPr>
          <p:nvPr>
            <p:ph type="subTitle" idx="10"/>
          </p:nvPr>
        </p:nvSpPr>
        <p:spPr>
          <a:xfrm>
            <a:off x="529576" y="1577192"/>
            <a:ext cx="11110736" cy="355824"/>
          </a:xfrm>
        </p:spPr>
        <p:txBody>
          <a:bodyPr anchor="t">
            <a:normAutofit/>
          </a:bodyPr>
          <a:lstStyle>
            <a:lvl1pPr marL="0" indent="0" algn="l">
              <a:buNone/>
              <a:defRPr lang="en-US" sz="1600" b="0" i="0" kern="1200" dirty="0">
                <a:solidFill>
                  <a:srgbClr val="19233C"/>
                </a:solidFill>
                <a:latin typeface="Symantec Sans" panose="02000503080000020004" pitchFamily="50"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0"/>
              </a:spcBef>
              <a:buFont typeface="Arial" panose="020B0604020202020204" pitchFamily="34" charset="0"/>
              <a:buNone/>
            </a:pPr>
            <a:r>
              <a:rPr lang="en-US"/>
              <a:t>Click to edit Master subtitle style</a:t>
            </a:r>
            <a:endParaRPr lang="en-US" dirty="0"/>
          </a:p>
        </p:txBody>
      </p:sp>
    </p:spTree>
    <p:extLst>
      <p:ext uri="{BB962C8B-B14F-4D97-AF65-F5344CB8AC3E}">
        <p14:creationId xmlns:p14="http://schemas.microsoft.com/office/powerpoint/2010/main" val="3776945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Way Simple Content">
    <p:spTree>
      <p:nvGrpSpPr>
        <p:cNvPr id="1" name=""/>
        <p:cNvGrpSpPr/>
        <p:nvPr/>
      </p:nvGrpSpPr>
      <p:grpSpPr>
        <a:xfrm>
          <a:off x="0" y="0"/>
          <a:ext cx="0" cy="0"/>
          <a:chOff x="0" y="0"/>
          <a:chExt cx="0" cy="0"/>
        </a:xfrm>
      </p:grpSpPr>
      <p:grpSp>
        <p:nvGrpSpPr>
          <p:cNvPr id="8" name="Group 7" hidden="1"/>
          <p:cNvGrpSpPr/>
          <p:nvPr userDrawn="1">
            <p:custDataLst>
              <p:tags r:id="rId1"/>
            </p:custDataLst>
          </p:nvPr>
        </p:nvGrpSpPr>
        <p:grpSpPr>
          <a:xfrm>
            <a:off x="-282026" y="-714736"/>
            <a:ext cx="12740305" cy="8287473"/>
            <a:chOff x="-282026" y="-714736"/>
            <a:chExt cx="12740305" cy="8287473"/>
          </a:xfrm>
        </p:grpSpPr>
        <p:cxnSp>
          <p:nvCxnSpPr>
            <p:cNvPr id="9" name="Straight Connector 8"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hidden="1"/>
            <p:cNvGrpSpPr/>
            <p:nvPr userDrawn="1"/>
          </p:nvGrpSpPr>
          <p:grpSpPr>
            <a:xfrm>
              <a:off x="-282026" y="0"/>
              <a:ext cx="12740305" cy="273686"/>
              <a:chOff x="-282026" y="0"/>
              <a:chExt cx="12740305" cy="273686"/>
            </a:xfrm>
          </p:grpSpPr>
          <p:cxnSp>
            <p:nvCxnSpPr>
              <p:cNvPr id="25" name="Straight Connector 2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hidden="1"/>
            <p:cNvGrpSpPr/>
            <p:nvPr userDrawn="1"/>
          </p:nvGrpSpPr>
          <p:grpSpPr>
            <a:xfrm>
              <a:off x="-282026" y="1187453"/>
              <a:ext cx="12740305" cy="442593"/>
              <a:chOff x="-282026" y="1187453"/>
              <a:chExt cx="12740305" cy="442593"/>
            </a:xfrm>
          </p:grpSpPr>
          <p:cxnSp>
            <p:nvCxnSpPr>
              <p:cNvPr id="23" name="Straight Connector 22" hidden="1"/>
              <p:cNvCxnSpPr/>
              <p:nvPr/>
            </p:nvCxnSpPr>
            <p:spPr>
              <a:xfrm flipH="1">
                <a:off x="-282026" y="11874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16300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hidden="1"/>
            <p:cNvGrpSpPr/>
            <p:nvPr userDrawn="1"/>
          </p:nvGrpSpPr>
          <p:grpSpPr>
            <a:xfrm>
              <a:off x="0" y="-714736"/>
              <a:ext cx="551884" cy="8287473"/>
              <a:chOff x="11640116" y="-714736"/>
              <a:chExt cx="551884" cy="8287473"/>
            </a:xfrm>
          </p:grpSpPr>
          <p:cxnSp>
            <p:nvCxnSpPr>
              <p:cNvPr id="21" name="Straight Connector 2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hidden="1"/>
            <p:cNvGrpSpPr/>
            <p:nvPr userDrawn="1"/>
          </p:nvGrpSpPr>
          <p:grpSpPr>
            <a:xfrm>
              <a:off x="11640116" y="-714736"/>
              <a:ext cx="551884" cy="8287473"/>
              <a:chOff x="11640116" y="-714736"/>
              <a:chExt cx="551884" cy="8287473"/>
            </a:xfrm>
          </p:grpSpPr>
          <p:cxnSp>
            <p:nvCxnSpPr>
              <p:cNvPr id="19" name="Straight Connector 1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hidden="1"/>
            <p:cNvGrpSpPr/>
            <p:nvPr userDrawn="1"/>
          </p:nvGrpSpPr>
          <p:grpSpPr>
            <a:xfrm>
              <a:off x="-282026" y="6584314"/>
              <a:ext cx="12740305" cy="273686"/>
              <a:chOff x="-282026" y="0"/>
              <a:chExt cx="12740305" cy="273686"/>
            </a:xfrm>
          </p:grpSpPr>
          <p:cxnSp>
            <p:nvCxnSpPr>
              <p:cNvPr id="17" name="Straight Connector 1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hidden="1"/>
          <p:cNvGrpSpPr/>
          <p:nvPr userDrawn="1">
            <p:custDataLst>
              <p:tags r:id="rId2"/>
            </p:custDataLst>
          </p:nvPr>
        </p:nvGrpSpPr>
        <p:grpSpPr>
          <a:xfrm>
            <a:off x="-282027" y="-714736"/>
            <a:ext cx="12740305" cy="8287473"/>
            <a:chOff x="-282027" y="-714736"/>
            <a:chExt cx="12740305" cy="8287473"/>
          </a:xfrm>
        </p:grpSpPr>
        <p:cxnSp>
          <p:nvCxnSpPr>
            <p:cNvPr id="28" name="Straight Connector 27"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hidden="1"/>
            <p:cNvGrpSpPr/>
            <p:nvPr userDrawn="1"/>
          </p:nvGrpSpPr>
          <p:grpSpPr>
            <a:xfrm>
              <a:off x="11640116" y="-714736"/>
              <a:ext cx="551884" cy="8287473"/>
              <a:chOff x="11640116" y="-714736"/>
              <a:chExt cx="551884" cy="8287473"/>
            </a:xfrm>
          </p:grpSpPr>
          <p:cxnSp>
            <p:nvCxnSpPr>
              <p:cNvPr id="45" name="Straight Connector 44"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hidden="1"/>
            <p:cNvGrpSpPr/>
            <p:nvPr userDrawn="1"/>
          </p:nvGrpSpPr>
          <p:grpSpPr>
            <a:xfrm>
              <a:off x="-282027" y="-714736"/>
              <a:ext cx="12740305" cy="8287473"/>
              <a:chOff x="-282026" y="-714736"/>
              <a:chExt cx="12740305" cy="8287473"/>
            </a:xfrm>
          </p:grpSpPr>
          <p:grpSp>
            <p:nvGrpSpPr>
              <p:cNvPr id="33" name="Group 32" hidden="1"/>
              <p:cNvGrpSpPr/>
              <p:nvPr userDrawn="1"/>
            </p:nvGrpSpPr>
            <p:grpSpPr>
              <a:xfrm>
                <a:off x="-282026" y="0"/>
                <a:ext cx="12740305" cy="246887"/>
                <a:chOff x="-282026" y="0"/>
                <a:chExt cx="12740305" cy="246887"/>
              </a:xfrm>
            </p:grpSpPr>
            <p:cxnSp>
              <p:nvCxnSpPr>
                <p:cNvPr id="43" name="Straight Connector 42"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hidden="1"/>
              <p:cNvGrpSpPr/>
              <p:nvPr userDrawn="1"/>
            </p:nvGrpSpPr>
            <p:grpSpPr>
              <a:xfrm>
                <a:off x="-282026" y="1280053"/>
                <a:ext cx="12740305" cy="442593"/>
                <a:chOff x="-282026" y="1280053"/>
                <a:chExt cx="12740305" cy="442593"/>
              </a:xfrm>
            </p:grpSpPr>
            <p:cxnSp>
              <p:nvCxnSpPr>
                <p:cNvPr id="41" name="Straight Connector 40"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hidden="1"/>
              <p:cNvGrpSpPr/>
              <p:nvPr userDrawn="1"/>
            </p:nvGrpSpPr>
            <p:grpSpPr>
              <a:xfrm>
                <a:off x="0" y="-714736"/>
                <a:ext cx="551884" cy="8287473"/>
                <a:chOff x="11640116" y="-714736"/>
                <a:chExt cx="551884" cy="8287473"/>
              </a:xfrm>
            </p:grpSpPr>
            <p:cxnSp>
              <p:nvCxnSpPr>
                <p:cNvPr id="39" name="Straight Connector 3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hidden="1"/>
              <p:cNvGrpSpPr/>
              <p:nvPr userDrawn="1"/>
            </p:nvGrpSpPr>
            <p:grpSpPr>
              <a:xfrm>
                <a:off x="-282026" y="6584314"/>
                <a:ext cx="12740305" cy="273686"/>
                <a:chOff x="-282026" y="0"/>
                <a:chExt cx="12740305" cy="273686"/>
              </a:xfrm>
            </p:grpSpPr>
            <p:cxnSp>
              <p:nvCxnSpPr>
                <p:cNvPr id="37" name="Straight Connector 3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 name="Rectangle 4"/>
          <p:cNvSpPr/>
          <p:nvPr userDrawn="1"/>
        </p:nvSpPr>
        <p:spPr>
          <a:xfrm>
            <a:off x="518160" y="1300163"/>
            <a:ext cx="2253615" cy="3914775"/>
          </a:xfrm>
          <a:prstGeom prst="rect">
            <a:avLst/>
          </a:prstGeom>
          <a:solidFill>
            <a:schemeClr val="accent1"/>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52" name="Rectangle 51"/>
          <p:cNvSpPr/>
          <p:nvPr userDrawn="1"/>
        </p:nvSpPr>
        <p:spPr>
          <a:xfrm>
            <a:off x="3042285" y="1300163"/>
            <a:ext cx="2253615" cy="3914775"/>
          </a:xfrm>
          <a:prstGeom prst="rect">
            <a:avLst/>
          </a:prstGeom>
          <a:solidFill>
            <a:schemeClr val="tx2">
              <a:lumMod val="75000"/>
            </a:schemeClr>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53" name="Rectangle 52"/>
          <p:cNvSpPr/>
          <p:nvPr userDrawn="1"/>
        </p:nvSpPr>
        <p:spPr>
          <a:xfrm>
            <a:off x="5566410" y="1300163"/>
            <a:ext cx="2253615" cy="3914775"/>
          </a:xfrm>
          <a:prstGeom prst="rect">
            <a:avLst/>
          </a:prstGeom>
          <a:solidFill>
            <a:schemeClr val="accent3"/>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54" name="Rectangle 53"/>
          <p:cNvSpPr/>
          <p:nvPr userDrawn="1"/>
        </p:nvSpPr>
        <p:spPr>
          <a:xfrm>
            <a:off x="8090535" y="1300163"/>
            <a:ext cx="2253615" cy="3914775"/>
          </a:xfrm>
          <a:prstGeom prst="rect">
            <a:avLst/>
          </a:prstGeom>
          <a:solidFill>
            <a:schemeClr val="tx2">
              <a:lumMod val="75000"/>
            </a:schemeClr>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55" name="Freeform: Shape 54"/>
          <p:cNvSpPr/>
          <p:nvPr userDrawn="1"/>
        </p:nvSpPr>
        <p:spPr>
          <a:xfrm>
            <a:off x="8256104" y="1630226"/>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lumMod val="40000"/>
                <a:lumOff val="60000"/>
              </a:schemeClr>
            </a:solidFill>
            <a:miter lim="800000"/>
            <a:headEnd/>
            <a:tailEnd/>
          </a:ln>
        </p:spPr>
        <p:txBody>
          <a:bodyPr rtlCol="0" anchor="ctr"/>
          <a:lstStyle/>
          <a:p>
            <a:pPr algn="ctr"/>
            <a:endParaRPr lang="en-US" dirty="0">
              <a:latin typeface="Symantec Sans" panose="02000503080000020004"/>
            </a:endParaRPr>
          </a:p>
        </p:txBody>
      </p:sp>
      <p:sp>
        <p:nvSpPr>
          <p:cNvPr id="56" name="Freeform: Shape 55"/>
          <p:cNvSpPr/>
          <p:nvPr userDrawn="1"/>
        </p:nvSpPr>
        <p:spPr>
          <a:xfrm>
            <a:off x="3236429" y="1630226"/>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lumMod val="40000"/>
                <a:lumOff val="60000"/>
              </a:schemeClr>
            </a:solidFill>
            <a:miter lim="800000"/>
            <a:headEnd/>
            <a:tailEnd/>
          </a:ln>
        </p:spPr>
        <p:txBody>
          <a:bodyPr rtlCol="0" anchor="ctr"/>
          <a:lstStyle/>
          <a:p>
            <a:pPr algn="ctr"/>
            <a:endParaRPr lang="en-US" dirty="0">
              <a:latin typeface="Symantec Sans" panose="02000503080000020004"/>
            </a:endParaRPr>
          </a:p>
        </p:txBody>
      </p:sp>
      <p:sp>
        <p:nvSpPr>
          <p:cNvPr id="7" name="Text Placeholder 6"/>
          <p:cNvSpPr>
            <a:spLocks noGrp="1"/>
          </p:cNvSpPr>
          <p:nvPr>
            <p:ph type="body" sz="quarter" idx="10"/>
          </p:nvPr>
        </p:nvSpPr>
        <p:spPr>
          <a:xfrm>
            <a:off x="3236429" y="1728787"/>
            <a:ext cx="1821346" cy="557214"/>
          </a:xfrm>
        </p:spPr>
        <p:txBody>
          <a:bodyPr>
            <a:normAutofit/>
          </a:bodyPr>
          <a:lstStyle>
            <a:lvl1pPr marL="0" indent="0">
              <a:lnSpc>
                <a:spcPct val="85000"/>
              </a:lnSpc>
              <a:buNone/>
              <a:defRPr sz="2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7" name="Text Placeholder 6"/>
          <p:cNvSpPr>
            <a:spLocks noGrp="1"/>
          </p:cNvSpPr>
          <p:nvPr>
            <p:ph type="body" sz="quarter" idx="11"/>
          </p:nvPr>
        </p:nvSpPr>
        <p:spPr>
          <a:xfrm>
            <a:off x="8256104" y="1728786"/>
            <a:ext cx="1821346" cy="600077"/>
          </a:xfrm>
        </p:spPr>
        <p:txBody>
          <a:bodyPr>
            <a:normAutofit/>
          </a:bodyPr>
          <a:lstStyle>
            <a:lvl1pPr marL="0" indent="0">
              <a:lnSpc>
                <a:spcPct val="85000"/>
              </a:lnSpc>
              <a:buNone/>
              <a:defRPr sz="2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9" name="Text Placeholder 58"/>
          <p:cNvSpPr>
            <a:spLocks noGrp="1"/>
          </p:cNvSpPr>
          <p:nvPr>
            <p:ph type="body" sz="quarter" idx="12"/>
          </p:nvPr>
        </p:nvSpPr>
        <p:spPr>
          <a:xfrm>
            <a:off x="3236429" y="2371718"/>
            <a:ext cx="1835634" cy="2614620"/>
          </a:xfrm>
        </p:spPr>
        <p:txBody>
          <a:bodyPr vert="horz" lIns="0" tIns="0" rIns="0" bIns="0" rtlCol="0">
            <a:normAutofit/>
          </a:bodyPr>
          <a:lstStyle>
            <a:lvl1pPr marL="0" indent="0">
              <a:buNone/>
              <a:defRPr lang="en-US" sz="1600" b="0" smtClean="0">
                <a:solidFill>
                  <a:schemeClr val="bg1"/>
                </a:solidFill>
              </a:defRPr>
            </a:lvl1pPr>
            <a:lvl2pPr>
              <a:defRPr lang="en-US" smtClean="0"/>
            </a:lvl2pPr>
            <a:lvl3pPr>
              <a:defRPr lang="en-US" smtClean="0"/>
            </a:lvl3pPr>
            <a:lvl4pPr>
              <a:defRPr lang="en-US" smtClean="0"/>
            </a:lvl4pPr>
            <a:lvl5pPr>
              <a:defRPr lang="en-US"/>
            </a:lvl5pPr>
          </a:lstStyle>
          <a:p>
            <a:pPr marL="292100" lvl="0" indent="-292100">
              <a:lnSpc>
                <a:spcPct val="85000"/>
              </a:lnSpc>
            </a:pPr>
            <a:r>
              <a:rPr lang="en-US" dirty="0"/>
              <a:t>Edit Master text styles</a:t>
            </a:r>
          </a:p>
        </p:txBody>
      </p:sp>
      <p:sp>
        <p:nvSpPr>
          <p:cNvPr id="60" name="Text Placeholder 58"/>
          <p:cNvSpPr>
            <a:spLocks noGrp="1"/>
          </p:cNvSpPr>
          <p:nvPr>
            <p:ph type="body" sz="quarter" idx="13"/>
          </p:nvPr>
        </p:nvSpPr>
        <p:spPr>
          <a:xfrm>
            <a:off x="8256104" y="2371718"/>
            <a:ext cx="1835634" cy="2614620"/>
          </a:xfrm>
        </p:spPr>
        <p:txBody>
          <a:bodyPr vert="horz" lIns="0" tIns="0" rIns="0" bIns="0" rtlCol="0">
            <a:normAutofit/>
          </a:bodyPr>
          <a:lstStyle>
            <a:lvl1pPr marL="0" indent="0">
              <a:buNone/>
              <a:defRPr lang="en-US" sz="1600" b="0" smtClean="0">
                <a:solidFill>
                  <a:schemeClr val="bg1"/>
                </a:solidFill>
              </a:defRPr>
            </a:lvl1pPr>
            <a:lvl2pPr>
              <a:defRPr lang="en-US" smtClean="0"/>
            </a:lvl2pPr>
            <a:lvl3pPr>
              <a:defRPr lang="en-US" smtClean="0"/>
            </a:lvl3pPr>
            <a:lvl4pPr>
              <a:defRPr lang="en-US" smtClean="0"/>
            </a:lvl4pPr>
            <a:lvl5pPr>
              <a:defRPr lang="en-US"/>
            </a:lvl5pPr>
          </a:lstStyle>
          <a:p>
            <a:pPr marL="292100" lvl="0" indent="-292100">
              <a:lnSpc>
                <a:spcPct val="85000"/>
              </a:lnSpc>
            </a:pPr>
            <a:r>
              <a:rPr lang="en-US" dirty="0"/>
              <a:t>Edit Master text styles</a:t>
            </a:r>
          </a:p>
        </p:txBody>
      </p:sp>
      <p:pic>
        <p:nvPicPr>
          <p:cNvPr id="61" name="image17.pdf"/>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97173" y="2509757"/>
            <a:ext cx="1495588" cy="1495587"/>
          </a:xfrm>
          <a:prstGeom prst="rect">
            <a:avLst/>
          </a:prstGeom>
          <a:ln w="12700">
            <a:miter lim="400000"/>
          </a:ln>
        </p:spPr>
      </p:pic>
      <p:pic>
        <p:nvPicPr>
          <p:cNvPr id="62" name="image18.pdf"/>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945424" y="2509757"/>
            <a:ext cx="1495587" cy="1495587"/>
          </a:xfrm>
          <a:prstGeom prst="rect">
            <a:avLst/>
          </a:prstGeom>
          <a:ln w="12700">
            <a:miter lim="400000"/>
          </a:ln>
        </p:spPr>
      </p:pic>
    </p:spTree>
    <p:extLst>
      <p:ext uri="{BB962C8B-B14F-4D97-AF65-F5344CB8AC3E}">
        <p14:creationId xmlns:p14="http://schemas.microsoft.com/office/powerpoint/2010/main" val="1244601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Way Simple Content accent">
    <p:spTree>
      <p:nvGrpSpPr>
        <p:cNvPr id="1" name=""/>
        <p:cNvGrpSpPr/>
        <p:nvPr/>
      </p:nvGrpSpPr>
      <p:grpSpPr>
        <a:xfrm>
          <a:off x="0" y="0"/>
          <a:ext cx="0" cy="0"/>
          <a:chOff x="0" y="0"/>
          <a:chExt cx="0" cy="0"/>
        </a:xfrm>
      </p:grpSpPr>
      <p:grpSp>
        <p:nvGrpSpPr>
          <p:cNvPr id="8" name="Group 7" hidden="1"/>
          <p:cNvGrpSpPr/>
          <p:nvPr userDrawn="1">
            <p:custDataLst>
              <p:tags r:id="rId1"/>
            </p:custDataLst>
          </p:nvPr>
        </p:nvGrpSpPr>
        <p:grpSpPr>
          <a:xfrm>
            <a:off x="-282026" y="-714736"/>
            <a:ext cx="12740305" cy="8287473"/>
            <a:chOff x="-282026" y="-714736"/>
            <a:chExt cx="12740305" cy="8287473"/>
          </a:xfrm>
        </p:grpSpPr>
        <p:cxnSp>
          <p:nvCxnSpPr>
            <p:cNvPr id="9" name="Straight Connector 8"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hidden="1"/>
            <p:cNvGrpSpPr/>
            <p:nvPr userDrawn="1"/>
          </p:nvGrpSpPr>
          <p:grpSpPr>
            <a:xfrm>
              <a:off x="-282026" y="0"/>
              <a:ext cx="12740305" cy="273686"/>
              <a:chOff x="-282026" y="0"/>
              <a:chExt cx="12740305" cy="273686"/>
            </a:xfrm>
          </p:grpSpPr>
          <p:cxnSp>
            <p:nvCxnSpPr>
              <p:cNvPr id="25" name="Straight Connector 2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hidden="1"/>
            <p:cNvGrpSpPr/>
            <p:nvPr userDrawn="1"/>
          </p:nvGrpSpPr>
          <p:grpSpPr>
            <a:xfrm>
              <a:off x="-282026" y="1187453"/>
              <a:ext cx="12740305" cy="442593"/>
              <a:chOff x="-282026" y="1187453"/>
              <a:chExt cx="12740305" cy="442593"/>
            </a:xfrm>
          </p:grpSpPr>
          <p:cxnSp>
            <p:nvCxnSpPr>
              <p:cNvPr id="23" name="Straight Connector 22" hidden="1"/>
              <p:cNvCxnSpPr/>
              <p:nvPr/>
            </p:nvCxnSpPr>
            <p:spPr>
              <a:xfrm flipH="1">
                <a:off x="-282026" y="11874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16300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hidden="1"/>
            <p:cNvGrpSpPr/>
            <p:nvPr userDrawn="1"/>
          </p:nvGrpSpPr>
          <p:grpSpPr>
            <a:xfrm>
              <a:off x="0" y="-714736"/>
              <a:ext cx="551884" cy="8287473"/>
              <a:chOff x="11640116" y="-714736"/>
              <a:chExt cx="551884" cy="8287473"/>
            </a:xfrm>
          </p:grpSpPr>
          <p:cxnSp>
            <p:nvCxnSpPr>
              <p:cNvPr id="21" name="Straight Connector 2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hidden="1"/>
            <p:cNvGrpSpPr/>
            <p:nvPr userDrawn="1"/>
          </p:nvGrpSpPr>
          <p:grpSpPr>
            <a:xfrm>
              <a:off x="11640116" y="-714736"/>
              <a:ext cx="551884" cy="8287473"/>
              <a:chOff x="11640116" y="-714736"/>
              <a:chExt cx="551884" cy="8287473"/>
            </a:xfrm>
          </p:grpSpPr>
          <p:cxnSp>
            <p:nvCxnSpPr>
              <p:cNvPr id="19" name="Straight Connector 1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hidden="1"/>
            <p:cNvGrpSpPr/>
            <p:nvPr userDrawn="1"/>
          </p:nvGrpSpPr>
          <p:grpSpPr>
            <a:xfrm>
              <a:off x="-282026" y="6584314"/>
              <a:ext cx="12740305" cy="273686"/>
              <a:chOff x="-282026" y="0"/>
              <a:chExt cx="12740305" cy="273686"/>
            </a:xfrm>
          </p:grpSpPr>
          <p:cxnSp>
            <p:nvCxnSpPr>
              <p:cNvPr id="17" name="Straight Connector 1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hidden="1"/>
          <p:cNvGrpSpPr/>
          <p:nvPr userDrawn="1">
            <p:custDataLst>
              <p:tags r:id="rId2"/>
            </p:custDataLst>
          </p:nvPr>
        </p:nvGrpSpPr>
        <p:grpSpPr>
          <a:xfrm>
            <a:off x="-282027" y="-714736"/>
            <a:ext cx="12740305" cy="8287473"/>
            <a:chOff x="-282027" y="-714736"/>
            <a:chExt cx="12740305" cy="8287473"/>
          </a:xfrm>
        </p:grpSpPr>
        <p:cxnSp>
          <p:nvCxnSpPr>
            <p:cNvPr id="28" name="Straight Connector 27"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hidden="1"/>
            <p:cNvGrpSpPr/>
            <p:nvPr userDrawn="1"/>
          </p:nvGrpSpPr>
          <p:grpSpPr>
            <a:xfrm>
              <a:off x="11640116" y="-714736"/>
              <a:ext cx="551884" cy="8287473"/>
              <a:chOff x="11640116" y="-714736"/>
              <a:chExt cx="551884" cy="8287473"/>
            </a:xfrm>
          </p:grpSpPr>
          <p:cxnSp>
            <p:nvCxnSpPr>
              <p:cNvPr id="45" name="Straight Connector 44"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hidden="1"/>
            <p:cNvGrpSpPr/>
            <p:nvPr userDrawn="1"/>
          </p:nvGrpSpPr>
          <p:grpSpPr>
            <a:xfrm>
              <a:off x="-282027" y="-714736"/>
              <a:ext cx="12740305" cy="8287473"/>
              <a:chOff x="-282026" y="-714736"/>
              <a:chExt cx="12740305" cy="8287473"/>
            </a:xfrm>
          </p:grpSpPr>
          <p:grpSp>
            <p:nvGrpSpPr>
              <p:cNvPr id="33" name="Group 32" hidden="1"/>
              <p:cNvGrpSpPr/>
              <p:nvPr userDrawn="1"/>
            </p:nvGrpSpPr>
            <p:grpSpPr>
              <a:xfrm>
                <a:off x="-282026" y="0"/>
                <a:ext cx="12740305" cy="246887"/>
                <a:chOff x="-282026" y="0"/>
                <a:chExt cx="12740305" cy="246887"/>
              </a:xfrm>
            </p:grpSpPr>
            <p:cxnSp>
              <p:nvCxnSpPr>
                <p:cNvPr id="43" name="Straight Connector 42"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hidden="1"/>
              <p:cNvGrpSpPr/>
              <p:nvPr userDrawn="1"/>
            </p:nvGrpSpPr>
            <p:grpSpPr>
              <a:xfrm>
                <a:off x="-282026" y="1280053"/>
                <a:ext cx="12740305" cy="442593"/>
                <a:chOff x="-282026" y="1280053"/>
                <a:chExt cx="12740305" cy="442593"/>
              </a:xfrm>
            </p:grpSpPr>
            <p:cxnSp>
              <p:nvCxnSpPr>
                <p:cNvPr id="41" name="Straight Connector 40"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hidden="1"/>
              <p:cNvGrpSpPr/>
              <p:nvPr userDrawn="1"/>
            </p:nvGrpSpPr>
            <p:grpSpPr>
              <a:xfrm>
                <a:off x="0" y="-714736"/>
                <a:ext cx="551884" cy="8287473"/>
                <a:chOff x="11640116" y="-714736"/>
                <a:chExt cx="551884" cy="8287473"/>
              </a:xfrm>
            </p:grpSpPr>
            <p:cxnSp>
              <p:nvCxnSpPr>
                <p:cNvPr id="39" name="Straight Connector 3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hidden="1"/>
              <p:cNvGrpSpPr/>
              <p:nvPr userDrawn="1"/>
            </p:nvGrpSpPr>
            <p:grpSpPr>
              <a:xfrm>
                <a:off x="-282026" y="6584314"/>
                <a:ext cx="12740305" cy="273686"/>
                <a:chOff x="-282026" y="0"/>
                <a:chExt cx="12740305" cy="273686"/>
              </a:xfrm>
            </p:grpSpPr>
            <p:cxnSp>
              <p:nvCxnSpPr>
                <p:cNvPr id="37" name="Straight Connector 3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 name="Rectangle 4"/>
          <p:cNvSpPr/>
          <p:nvPr userDrawn="1"/>
        </p:nvSpPr>
        <p:spPr>
          <a:xfrm>
            <a:off x="518160" y="1300163"/>
            <a:ext cx="2253615" cy="3914775"/>
          </a:xfrm>
          <a:prstGeom prst="rect">
            <a:avLst/>
          </a:prstGeom>
          <a:solidFill>
            <a:schemeClr val="accent1"/>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55" name="Freeform: Shape 54"/>
          <p:cNvSpPr/>
          <p:nvPr userDrawn="1"/>
        </p:nvSpPr>
        <p:spPr>
          <a:xfrm>
            <a:off x="8256104" y="1302068"/>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56" name="Freeform: Shape 55"/>
          <p:cNvSpPr/>
          <p:nvPr userDrawn="1"/>
        </p:nvSpPr>
        <p:spPr>
          <a:xfrm>
            <a:off x="3236429" y="1302068"/>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7" name="Text Placeholder 6"/>
          <p:cNvSpPr>
            <a:spLocks noGrp="1"/>
          </p:cNvSpPr>
          <p:nvPr>
            <p:ph type="body" sz="quarter" idx="10"/>
          </p:nvPr>
        </p:nvSpPr>
        <p:spPr>
          <a:xfrm>
            <a:off x="3236429" y="1400629"/>
            <a:ext cx="1821346" cy="557214"/>
          </a:xfrm>
        </p:spPr>
        <p:txBody>
          <a:bodyPr>
            <a:normAutofit/>
          </a:bodyPr>
          <a:lstStyle>
            <a:lvl1pPr marL="0" indent="0">
              <a:lnSpc>
                <a:spcPct val="85000"/>
              </a:lnSpc>
              <a:buNone/>
              <a:defRPr sz="20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7" name="Text Placeholder 6"/>
          <p:cNvSpPr>
            <a:spLocks noGrp="1"/>
          </p:cNvSpPr>
          <p:nvPr>
            <p:ph type="body" sz="quarter" idx="11"/>
          </p:nvPr>
        </p:nvSpPr>
        <p:spPr>
          <a:xfrm>
            <a:off x="8256104" y="1400628"/>
            <a:ext cx="1821346" cy="600077"/>
          </a:xfrm>
        </p:spPr>
        <p:txBody>
          <a:bodyPr>
            <a:normAutofit/>
          </a:bodyPr>
          <a:lstStyle>
            <a:lvl1pPr marL="0" indent="0">
              <a:lnSpc>
                <a:spcPct val="85000"/>
              </a:lnSpc>
              <a:buNone/>
              <a:defRPr sz="20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9" name="Text Placeholder 58"/>
          <p:cNvSpPr>
            <a:spLocks noGrp="1"/>
          </p:cNvSpPr>
          <p:nvPr>
            <p:ph type="body" sz="quarter" idx="12"/>
          </p:nvPr>
        </p:nvSpPr>
        <p:spPr>
          <a:xfrm>
            <a:off x="3236429" y="2043560"/>
            <a:ext cx="1835634" cy="3171378"/>
          </a:xfrm>
        </p:spPr>
        <p:txBody>
          <a:bodyPr vert="horz" lIns="0" tIns="0" rIns="0" bIns="0" rtlCol="0">
            <a:normAutofit/>
          </a:bodyPr>
          <a:lstStyle>
            <a:lvl1pPr marL="0" indent="0">
              <a:buNone/>
              <a:defRPr lang="en-US" sz="1600" b="0" smtClean="0">
                <a:solidFill>
                  <a:schemeClr val="tx1"/>
                </a:solidFill>
              </a:defRPr>
            </a:lvl1pPr>
            <a:lvl2pPr>
              <a:defRPr lang="en-US" smtClean="0"/>
            </a:lvl2pPr>
            <a:lvl3pPr>
              <a:defRPr lang="en-US" smtClean="0"/>
            </a:lvl3pPr>
            <a:lvl4pPr>
              <a:defRPr lang="en-US" smtClean="0"/>
            </a:lvl4pPr>
            <a:lvl5pPr>
              <a:defRPr lang="en-US"/>
            </a:lvl5pPr>
          </a:lstStyle>
          <a:p>
            <a:pPr marL="292100" lvl="0" indent="-292100">
              <a:lnSpc>
                <a:spcPct val="85000"/>
              </a:lnSpc>
            </a:pPr>
            <a:r>
              <a:rPr lang="en-US" dirty="0"/>
              <a:t>Edit Master text styles</a:t>
            </a:r>
          </a:p>
        </p:txBody>
      </p:sp>
      <p:sp>
        <p:nvSpPr>
          <p:cNvPr id="60" name="Text Placeholder 58"/>
          <p:cNvSpPr>
            <a:spLocks noGrp="1"/>
          </p:cNvSpPr>
          <p:nvPr>
            <p:ph type="body" sz="quarter" idx="13"/>
          </p:nvPr>
        </p:nvSpPr>
        <p:spPr>
          <a:xfrm>
            <a:off x="8256104" y="2043560"/>
            <a:ext cx="1835634" cy="3171378"/>
          </a:xfrm>
        </p:spPr>
        <p:txBody>
          <a:bodyPr vert="horz" lIns="0" tIns="0" rIns="0" bIns="0" rtlCol="0">
            <a:normAutofit/>
          </a:bodyPr>
          <a:lstStyle>
            <a:lvl1pPr marL="0" indent="0">
              <a:buNone/>
              <a:defRPr lang="en-US" sz="1600" b="0" smtClean="0">
                <a:solidFill>
                  <a:schemeClr val="tx1"/>
                </a:solidFill>
              </a:defRPr>
            </a:lvl1pPr>
            <a:lvl2pPr>
              <a:defRPr lang="en-US" smtClean="0"/>
            </a:lvl2pPr>
            <a:lvl3pPr>
              <a:defRPr lang="en-US" smtClean="0"/>
            </a:lvl3pPr>
            <a:lvl4pPr>
              <a:defRPr lang="en-US" smtClean="0"/>
            </a:lvl4pPr>
            <a:lvl5pPr>
              <a:defRPr lang="en-US"/>
            </a:lvl5pPr>
          </a:lstStyle>
          <a:p>
            <a:pPr marL="292100" lvl="0" indent="-292100">
              <a:lnSpc>
                <a:spcPct val="85000"/>
              </a:lnSpc>
            </a:pPr>
            <a:r>
              <a:rPr lang="en-US" dirty="0"/>
              <a:t>Edit Master text styles</a:t>
            </a:r>
          </a:p>
        </p:txBody>
      </p:sp>
      <p:pic>
        <p:nvPicPr>
          <p:cNvPr id="61" name="image17.pdf"/>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97173" y="2509757"/>
            <a:ext cx="1495588" cy="1495587"/>
          </a:xfrm>
          <a:prstGeom prst="rect">
            <a:avLst/>
          </a:prstGeom>
          <a:ln w="12700">
            <a:miter lim="400000"/>
          </a:ln>
        </p:spPr>
      </p:pic>
      <p:sp>
        <p:nvSpPr>
          <p:cNvPr id="58" name="Freeform: Shape 57"/>
          <p:cNvSpPr/>
          <p:nvPr userDrawn="1"/>
        </p:nvSpPr>
        <p:spPr>
          <a:xfrm>
            <a:off x="5731982" y="1302068"/>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63" name="Text Placeholder 6"/>
          <p:cNvSpPr>
            <a:spLocks noGrp="1"/>
          </p:cNvSpPr>
          <p:nvPr>
            <p:ph type="body" sz="quarter" idx="14"/>
          </p:nvPr>
        </p:nvSpPr>
        <p:spPr>
          <a:xfrm>
            <a:off x="5731982" y="1400629"/>
            <a:ext cx="1821346" cy="557214"/>
          </a:xfrm>
        </p:spPr>
        <p:txBody>
          <a:bodyPr>
            <a:normAutofit/>
          </a:bodyPr>
          <a:lstStyle>
            <a:lvl1pPr marL="0" indent="0">
              <a:lnSpc>
                <a:spcPct val="85000"/>
              </a:lnSpc>
              <a:buNone/>
              <a:defRPr sz="20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4" name="Text Placeholder 58"/>
          <p:cNvSpPr>
            <a:spLocks noGrp="1"/>
          </p:cNvSpPr>
          <p:nvPr>
            <p:ph type="body" sz="quarter" idx="15"/>
          </p:nvPr>
        </p:nvSpPr>
        <p:spPr>
          <a:xfrm>
            <a:off x="5731982" y="2043560"/>
            <a:ext cx="1835634" cy="3171378"/>
          </a:xfrm>
        </p:spPr>
        <p:txBody>
          <a:bodyPr vert="horz" lIns="0" tIns="0" rIns="0" bIns="0" rtlCol="0">
            <a:normAutofit/>
          </a:bodyPr>
          <a:lstStyle>
            <a:lvl1pPr marL="0" indent="0">
              <a:buNone/>
              <a:defRPr lang="en-US" sz="1600" b="0" smtClean="0">
                <a:solidFill>
                  <a:schemeClr val="tx1"/>
                </a:solidFill>
              </a:defRPr>
            </a:lvl1pPr>
            <a:lvl2pPr>
              <a:defRPr lang="en-US" smtClean="0"/>
            </a:lvl2pPr>
            <a:lvl3pPr>
              <a:defRPr lang="en-US" smtClean="0"/>
            </a:lvl3pPr>
            <a:lvl4pPr>
              <a:defRPr lang="en-US" smtClean="0"/>
            </a:lvl4pPr>
            <a:lvl5pPr>
              <a:defRPr lang="en-US"/>
            </a:lvl5pPr>
          </a:lstStyle>
          <a:p>
            <a:pPr marL="292100" lvl="0" indent="-292100">
              <a:lnSpc>
                <a:spcPct val="85000"/>
              </a:lnSpc>
            </a:pPr>
            <a:r>
              <a:rPr lang="en-US" dirty="0"/>
              <a:t>Edit Master text styles</a:t>
            </a:r>
          </a:p>
        </p:txBody>
      </p:sp>
    </p:spTree>
    <p:extLst>
      <p:ext uri="{BB962C8B-B14F-4D97-AF65-F5344CB8AC3E}">
        <p14:creationId xmlns:p14="http://schemas.microsoft.com/office/powerpoint/2010/main" val="772919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Way Simple Content Photo">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517525" y="1300163"/>
            <a:ext cx="2254250" cy="3914775"/>
          </a:xfrm>
        </p:spPr>
        <p:txBody>
          <a:bodyPr/>
          <a:lstStyle>
            <a:lvl1pPr marL="0" indent="0">
              <a:buNone/>
              <a:defRPr/>
            </a:lvl1pPr>
          </a:lstStyle>
          <a:p>
            <a:endParaRPr lang="en-US"/>
          </a:p>
        </p:txBody>
      </p:sp>
      <p:grpSp>
        <p:nvGrpSpPr>
          <p:cNvPr id="8" name="Group 7" hidden="1"/>
          <p:cNvGrpSpPr/>
          <p:nvPr userDrawn="1">
            <p:custDataLst>
              <p:tags r:id="rId1"/>
            </p:custDataLst>
          </p:nvPr>
        </p:nvGrpSpPr>
        <p:grpSpPr>
          <a:xfrm>
            <a:off x="-282026" y="-714736"/>
            <a:ext cx="12740305" cy="8287473"/>
            <a:chOff x="-282026" y="-714736"/>
            <a:chExt cx="12740305" cy="8287473"/>
          </a:xfrm>
        </p:grpSpPr>
        <p:cxnSp>
          <p:nvCxnSpPr>
            <p:cNvPr id="9" name="Straight Connector 8"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hidden="1"/>
            <p:cNvGrpSpPr/>
            <p:nvPr userDrawn="1"/>
          </p:nvGrpSpPr>
          <p:grpSpPr>
            <a:xfrm>
              <a:off x="-282026" y="0"/>
              <a:ext cx="12740305" cy="273686"/>
              <a:chOff x="-282026" y="0"/>
              <a:chExt cx="12740305" cy="273686"/>
            </a:xfrm>
          </p:grpSpPr>
          <p:cxnSp>
            <p:nvCxnSpPr>
              <p:cNvPr id="25" name="Straight Connector 2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hidden="1"/>
            <p:cNvGrpSpPr/>
            <p:nvPr userDrawn="1"/>
          </p:nvGrpSpPr>
          <p:grpSpPr>
            <a:xfrm>
              <a:off x="-282026" y="1187453"/>
              <a:ext cx="12740305" cy="442593"/>
              <a:chOff x="-282026" y="1187453"/>
              <a:chExt cx="12740305" cy="442593"/>
            </a:xfrm>
          </p:grpSpPr>
          <p:cxnSp>
            <p:nvCxnSpPr>
              <p:cNvPr id="23" name="Straight Connector 22" hidden="1"/>
              <p:cNvCxnSpPr/>
              <p:nvPr/>
            </p:nvCxnSpPr>
            <p:spPr>
              <a:xfrm flipH="1">
                <a:off x="-282026" y="11874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16300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hidden="1"/>
            <p:cNvGrpSpPr/>
            <p:nvPr userDrawn="1"/>
          </p:nvGrpSpPr>
          <p:grpSpPr>
            <a:xfrm>
              <a:off x="0" y="-714736"/>
              <a:ext cx="551884" cy="8287473"/>
              <a:chOff x="11640116" y="-714736"/>
              <a:chExt cx="551884" cy="8287473"/>
            </a:xfrm>
          </p:grpSpPr>
          <p:cxnSp>
            <p:nvCxnSpPr>
              <p:cNvPr id="21" name="Straight Connector 2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hidden="1"/>
            <p:cNvGrpSpPr/>
            <p:nvPr userDrawn="1"/>
          </p:nvGrpSpPr>
          <p:grpSpPr>
            <a:xfrm>
              <a:off x="11640116" y="-714736"/>
              <a:ext cx="551884" cy="8287473"/>
              <a:chOff x="11640116" y="-714736"/>
              <a:chExt cx="551884" cy="8287473"/>
            </a:xfrm>
          </p:grpSpPr>
          <p:cxnSp>
            <p:nvCxnSpPr>
              <p:cNvPr id="19" name="Straight Connector 1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hidden="1"/>
            <p:cNvGrpSpPr/>
            <p:nvPr userDrawn="1"/>
          </p:nvGrpSpPr>
          <p:grpSpPr>
            <a:xfrm>
              <a:off x="-282026" y="6584314"/>
              <a:ext cx="12740305" cy="273686"/>
              <a:chOff x="-282026" y="0"/>
              <a:chExt cx="12740305" cy="273686"/>
            </a:xfrm>
          </p:grpSpPr>
          <p:cxnSp>
            <p:nvCxnSpPr>
              <p:cNvPr id="17" name="Straight Connector 1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hidden="1"/>
          <p:cNvGrpSpPr/>
          <p:nvPr userDrawn="1">
            <p:custDataLst>
              <p:tags r:id="rId2"/>
            </p:custDataLst>
          </p:nvPr>
        </p:nvGrpSpPr>
        <p:grpSpPr>
          <a:xfrm>
            <a:off x="-282027" y="-714736"/>
            <a:ext cx="12740305" cy="8287473"/>
            <a:chOff x="-282027" y="-714736"/>
            <a:chExt cx="12740305" cy="8287473"/>
          </a:xfrm>
        </p:grpSpPr>
        <p:cxnSp>
          <p:nvCxnSpPr>
            <p:cNvPr id="28" name="Straight Connector 27"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hidden="1"/>
            <p:cNvGrpSpPr/>
            <p:nvPr userDrawn="1"/>
          </p:nvGrpSpPr>
          <p:grpSpPr>
            <a:xfrm>
              <a:off x="11640116" y="-714736"/>
              <a:ext cx="551884" cy="8287473"/>
              <a:chOff x="11640116" y="-714736"/>
              <a:chExt cx="551884" cy="8287473"/>
            </a:xfrm>
          </p:grpSpPr>
          <p:cxnSp>
            <p:nvCxnSpPr>
              <p:cNvPr id="45" name="Straight Connector 44"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hidden="1"/>
            <p:cNvGrpSpPr/>
            <p:nvPr userDrawn="1"/>
          </p:nvGrpSpPr>
          <p:grpSpPr>
            <a:xfrm>
              <a:off x="-282027" y="-714736"/>
              <a:ext cx="12740305" cy="8287473"/>
              <a:chOff x="-282026" y="-714736"/>
              <a:chExt cx="12740305" cy="8287473"/>
            </a:xfrm>
          </p:grpSpPr>
          <p:grpSp>
            <p:nvGrpSpPr>
              <p:cNvPr id="33" name="Group 32" hidden="1"/>
              <p:cNvGrpSpPr/>
              <p:nvPr userDrawn="1"/>
            </p:nvGrpSpPr>
            <p:grpSpPr>
              <a:xfrm>
                <a:off x="-282026" y="0"/>
                <a:ext cx="12740305" cy="246887"/>
                <a:chOff x="-282026" y="0"/>
                <a:chExt cx="12740305" cy="246887"/>
              </a:xfrm>
            </p:grpSpPr>
            <p:cxnSp>
              <p:nvCxnSpPr>
                <p:cNvPr id="43" name="Straight Connector 42"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hidden="1"/>
              <p:cNvGrpSpPr/>
              <p:nvPr userDrawn="1"/>
            </p:nvGrpSpPr>
            <p:grpSpPr>
              <a:xfrm>
                <a:off x="-282026" y="1280053"/>
                <a:ext cx="12740305" cy="442593"/>
                <a:chOff x="-282026" y="1280053"/>
                <a:chExt cx="12740305" cy="442593"/>
              </a:xfrm>
            </p:grpSpPr>
            <p:cxnSp>
              <p:nvCxnSpPr>
                <p:cNvPr id="41" name="Straight Connector 40"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hidden="1"/>
              <p:cNvGrpSpPr/>
              <p:nvPr userDrawn="1"/>
            </p:nvGrpSpPr>
            <p:grpSpPr>
              <a:xfrm>
                <a:off x="0" y="-714736"/>
                <a:ext cx="551884" cy="8287473"/>
                <a:chOff x="11640116" y="-714736"/>
                <a:chExt cx="551884" cy="8287473"/>
              </a:xfrm>
            </p:grpSpPr>
            <p:cxnSp>
              <p:nvCxnSpPr>
                <p:cNvPr id="39" name="Straight Connector 3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hidden="1"/>
              <p:cNvGrpSpPr/>
              <p:nvPr userDrawn="1"/>
            </p:nvGrpSpPr>
            <p:grpSpPr>
              <a:xfrm>
                <a:off x="-282026" y="6584314"/>
                <a:ext cx="12740305" cy="273686"/>
                <a:chOff x="-282026" y="0"/>
                <a:chExt cx="12740305" cy="273686"/>
              </a:xfrm>
            </p:grpSpPr>
            <p:cxnSp>
              <p:nvCxnSpPr>
                <p:cNvPr id="37" name="Straight Connector 3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5" name="Freeform: Shape 54"/>
          <p:cNvSpPr/>
          <p:nvPr userDrawn="1"/>
        </p:nvSpPr>
        <p:spPr>
          <a:xfrm>
            <a:off x="8256104" y="1302068"/>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56" name="Freeform: Shape 55"/>
          <p:cNvSpPr/>
          <p:nvPr userDrawn="1"/>
        </p:nvSpPr>
        <p:spPr>
          <a:xfrm>
            <a:off x="3236429" y="1302068"/>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7" name="Text Placeholder 6"/>
          <p:cNvSpPr>
            <a:spLocks noGrp="1"/>
          </p:cNvSpPr>
          <p:nvPr>
            <p:ph type="body" sz="quarter" idx="10"/>
          </p:nvPr>
        </p:nvSpPr>
        <p:spPr>
          <a:xfrm>
            <a:off x="3236429" y="1400629"/>
            <a:ext cx="1821346" cy="557214"/>
          </a:xfrm>
        </p:spPr>
        <p:txBody>
          <a:bodyPr>
            <a:normAutofit/>
          </a:bodyPr>
          <a:lstStyle>
            <a:lvl1pPr marL="0" indent="0">
              <a:lnSpc>
                <a:spcPct val="85000"/>
              </a:lnSpc>
              <a:buFont typeface="Arial" panose="020B0604020202020204" pitchFamily="34" charse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7" name="Text Placeholder 6"/>
          <p:cNvSpPr>
            <a:spLocks noGrp="1"/>
          </p:cNvSpPr>
          <p:nvPr>
            <p:ph type="body" sz="quarter" idx="11"/>
          </p:nvPr>
        </p:nvSpPr>
        <p:spPr>
          <a:xfrm>
            <a:off x="8256104" y="1400628"/>
            <a:ext cx="1821346" cy="600077"/>
          </a:xfrm>
        </p:spPr>
        <p:txBody>
          <a:bodyPr>
            <a:normAutofit/>
          </a:bodyPr>
          <a:lstStyle>
            <a:lvl1pPr marL="0" indent="0">
              <a:lnSpc>
                <a:spcPct val="85000"/>
              </a:lnSpc>
              <a:buFont typeface="Arial" panose="020B0604020202020204" pitchFamily="34" charse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9" name="Text Placeholder 58"/>
          <p:cNvSpPr>
            <a:spLocks noGrp="1"/>
          </p:cNvSpPr>
          <p:nvPr>
            <p:ph type="body" sz="quarter" idx="12"/>
          </p:nvPr>
        </p:nvSpPr>
        <p:spPr>
          <a:xfrm>
            <a:off x="3236429" y="2043560"/>
            <a:ext cx="1835634" cy="3171378"/>
          </a:xfrm>
        </p:spPr>
        <p:txBody>
          <a:bodyPr vert="horz" lIns="0" tIns="0" rIns="0" bIns="0" rtlCol="0">
            <a:normAutofit/>
          </a:bodyPr>
          <a:lstStyle>
            <a:lvl1pPr marL="0" indent="0">
              <a:buFont typeface="Arial" panose="020B0604020202020204" pitchFamily="34" charset="0"/>
              <a:buNone/>
              <a:defRPr lang="en-US" sz="1600" b="0" smtClean="0"/>
            </a:lvl1pPr>
            <a:lvl2pPr>
              <a:defRPr lang="en-US" smtClean="0"/>
            </a:lvl2pPr>
            <a:lvl3pPr>
              <a:defRPr lang="en-US" smtClean="0"/>
            </a:lvl3pPr>
            <a:lvl4pPr>
              <a:defRPr lang="en-US" smtClean="0"/>
            </a:lvl4pPr>
            <a:lvl5pPr>
              <a:defRPr lang="en-US"/>
            </a:lvl5pPr>
          </a:lstStyle>
          <a:p>
            <a:pPr marL="292100" lvl="0" indent="-292100">
              <a:lnSpc>
                <a:spcPct val="85000"/>
              </a:lnSpc>
            </a:pPr>
            <a:r>
              <a:rPr lang="en-US" dirty="0"/>
              <a:t>Edit Master text styles</a:t>
            </a:r>
          </a:p>
        </p:txBody>
      </p:sp>
      <p:sp>
        <p:nvSpPr>
          <p:cNvPr id="60" name="Text Placeholder 58"/>
          <p:cNvSpPr>
            <a:spLocks noGrp="1"/>
          </p:cNvSpPr>
          <p:nvPr>
            <p:ph type="body" sz="quarter" idx="13"/>
          </p:nvPr>
        </p:nvSpPr>
        <p:spPr>
          <a:xfrm>
            <a:off x="8256104" y="2043560"/>
            <a:ext cx="1835634" cy="3171378"/>
          </a:xfrm>
        </p:spPr>
        <p:txBody>
          <a:bodyPr vert="horz" lIns="0" tIns="0" rIns="0" bIns="0" rtlCol="0">
            <a:normAutofit/>
          </a:bodyPr>
          <a:lstStyle>
            <a:lvl1pPr marL="0" indent="0">
              <a:buFont typeface="Arial" panose="020B0604020202020204" pitchFamily="34" charset="0"/>
              <a:buNone/>
              <a:defRPr lang="en-US" sz="1600" b="0" smtClean="0"/>
            </a:lvl1pPr>
            <a:lvl2pPr>
              <a:defRPr lang="en-US" smtClean="0"/>
            </a:lvl2pPr>
            <a:lvl3pPr>
              <a:defRPr lang="en-US" smtClean="0"/>
            </a:lvl3pPr>
            <a:lvl4pPr>
              <a:defRPr lang="en-US" smtClean="0"/>
            </a:lvl4pPr>
            <a:lvl5pPr>
              <a:defRPr lang="en-US"/>
            </a:lvl5pPr>
          </a:lstStyle>
          <a:p>
            <a:pPr marL="292100" lvl="0" indent="-292100">
              <a:lnSpc>
                <a:spcPct val="85000"/>
              </a:lnSpc>
            </a:pPr>
            <a:r>
              <a:rPr lang="en-US" dirty="0"/>
              <a:t>Edit Master text styles</a:t>
            </a:r>
          </a:p>
        </p:txBody>
      </p:sp>
      <p:sp>
        <p:nvSpPr>
          <p:cNvPr id="58" name="Freeform: Shape 57"/>
          <p:cNvSpPr/>
          <p:nvPr userDrawn="1"/>
        </p:nvSpPr>
        <p:spPr>
          <a:xfrm>
            <a:off x="5731982" y="1302068"/>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63" name="Text Placeholder 6"/>
          <p:cNvSpPr>
            <a:spLocks noGrp="1"/>
          </p:cNvSpPr>
          <p:nvPr>
            <p:ph type="body" sz="quarter" idx="14"/>
          </p:nvPr>
        </p:nvSpPr>
        <p:spPr>
          <a:xfrm>
            <a:off x="5731982" y="1400629"/>
            <a:ext cx="1821346" cy="557214"/>
          </a:xfrm>
        </p:spPr>
        <p:txBody>
          <a:bodyPr>
            <a:normAutofit/>
          </a:bodyPr>
          <a:lstStyle>
            <a:lvl1pPr marL="0" indent="0">
              <a:lnSpc>
                <a:spcPct val="85000"/>
              </a:lnSpc>
              <a:buFont typeface="Arial" panose="020B0604020202020204" pitchFamily="34" charse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4" name="Text Placeholder 58"/>
          <p:cNvSpPr>
            <a:spLocks noGrp="1"/>
          </p:cNvSpPr>
          <p:nvPr>
            <p:ph type="body" sz="quarter" idx="15"/>
          </p:nvPr>
        </p:nvSpPr>
        <p:spPr>
          <a:xfrm>
            <a:off x="5731982" y="2043560"/>
            <a:ext cx="1835634" cy="3171378"/>
          </a:xfrm>
        </p:spPr>
        <p:txBody>
          <a:bodyPr vert="horz" lIns="0" tIns="0" rIns="0" bIns="0" rtlCol="0">
            <a:normAutofit/>
          </a:bodyPr>
          <a:lstStyle>
            <a:lvl1pPr marL="0" indent="0">
              <a:buFont typeface="Arial" panose="020B0604020202020204" pitchFamily="34" charset="0"/>
              <a:buNone/>
              <a:defRPr lang="en-US" sz="1600" b="0" smtClean="0"/>
            </a:lvl1pPr>
            <a:lvl2pPr>
              <a:defRPr lang="en-US" smtClean="0"/>
            </a:lvl2pPr>
            <a:lvl3pPr>
              <a:defRPr lang="en-US" smtClean="0"/>
            </a:lvl3pPr>
            <a:lvl4pPr>
              <a:defRPr lang="en-US" smtClean="0"/>
            </a:lvl4pPr>
            <a:lvl5pPr>
              <a:defRPr lang="en-US"/>
            </a:lvl5pPr>
          </a:lstStyle>
          <a:p>
            <a:pPr marL="292100" lvl="0" indent="-292100">
              <a:lnSpc>
                <a:spcPct val="85000"/>
              </a:lnSpc>
            </a:pPr>
            <a:r>
              <a:rPr lang="en-US" dirty="0"/>
              <a:t>Edit Master text styles</a:t>
            </a:r>
          </a:p>
        </p:txBody>
      </p:sp>
    </p:spTree>
    <p:extLst>
      <p:ext uri="{BB962C8B-B14F-4D97-AF65-F5344CB8AC3E}">
        <p14:creationId xmlns:p14="http://schemas.microsoft.com/office/powerpoint/2010/main" val="2791802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s w/Headline">
    <p:spTree>
      <p:nvGrpSpPr>
        <p:cNvPr id="1" name=""/>
        <p:cNvGrpSpPr/>
        <p:nvPr/>
      </p:nvGrpSpPr>
      <p:grpSpPr>
        <a:xfrm>
          <a:off x="0" y="0"/>
          <a:ext cx="0" cy="0"/>
          <a:chOff x="0" y="0"/>
          <a:chExt cx="0" cy="0"/>
        </a:xfrm>
      </p:grpSpPr>
      <p:sp>
        <p:nvSpPr>
          <p:cNvPr id="4" name="Text Placeholder 3"/>
          <p:cNvSpPr>
            <a:spLocks noGrp="1"/>
          </p:cNvSpPr>
          <p:nvPr>
            <p:ph type="body" sz="quarter" idx="19" hasCustomPrompt="1"/>
          </p:nvPr>
        </p:nvSpPr>
        <p:spPr>
          <a:xfrm>
            <a:off x="8256588" y="3929063"/>
            <a:ext cx="3273425" cy="1285875"/>
          </a:xfrm>
        </p:spPr>
        <p:txBody>
          <a:bodyPr>
            <a:normAutofit/>
          </a:bodyPr>
          <a:lstStyle>
            <a:lvl1pPr marL="0" indent="0">
              <a:buNone/>
              <a:defRPr sz="1600"/>
            </a:lvl1pPr>
          </a:lstStyle>
          <a:p>
            <a:pPr lvl="0"/>
            <a:r>
              <a:rPr lang="en-US" dirty="0"/>
              <a:t>This optional short subhead supports your headline.</a:t>
            </a:r>
          </a:p>
        </p:txBody>
      </p:sp>
      <p:sp>
        <p:nvSpPr>
          <p:cNvPr id="3" name="Picture Placeholder 2"/>
          <p:cNvSpPr>
            <a:spLocks noGrp="1"/>
          </p:cNvSpPr>
          <p:nvPr>
            <p:ph type="pic" sz="quarter" idx="16"/>
          </p:nvPr>
        </p:nvSpPr>
        <p:spPr>
          <a:xfrm>
            <a:off x="517525" y="1300163"/>
            <a:ext cx="2254250" cy="3914775"/>
          </a:xfrm>
        </p:spPr>
        <p:txBody>
          <a:bodyPr/>
          <a:lstStyle>
            <a:lvl1pPr marL="0" indent="0">
              <a:buNone/>
              <a:defRPr/>
            </a:lvl1pPr>
          </a:lstStyle>
          <a:p>
            <a:endParaRPr lang="en-US" dirty="0"/>
          </a:p>
        </p:txBody>
      </p:sp>
      <p:sp>
        <p:nvSpPr>
          <p:cNvPr id="66" name="Picture Placeholder 2"/>
          <p:cNvSpPr>
            <a:spLocks noGrp="1"/>
          </p:cNvSpPr>
          <p:nvPr>
            <p:ph type="pic" sz="quarter" idx="17"/>
          </p:nvPr>
        </p:nvSpPr>
        <p:spPr>
          <a:xfrm>
            <a:off x="3059751" y="1300163"/>
            <a:ext cx="2254250" cy="3914775"/>
          </a:xfrm>
        </p:spPr>
        <p:txBody>
          <a:bodyPr/>
          <a:lstStyle>
            <a:lvl1pPr marL="0" indent="0">
              <a:buNone/>
              <a:defRPr/>
            </a:lvl1pPr>
          </a:lstStyle>
          <a:p>
            <a:endParaRPr lang="en-US"/>
          </a:p>
        </p:txBody>
      </p:sp>
      <p:sp>
        <p:nvSpPr>
          <p:cNvPr id="67" name="Picture Placeholder 2"/>
          <p:cNvSpPr>
            <a:spLocks noGrp="1"/>
          </p:cNvSpPr>
          <p:nvPr>
            <p:ph type="pic" sz="quarter" idx="18"/>
          </p:nvPr>
        </p:nvSpPr>
        <p:spPr>
          <a:xfrm>
            <a:off x="5601977" y="1300163"/>
            <a:ext cx="2254250" cy="3914775"/>
          </a:xfrm>
        </p:spPr>
        <p:txBody>
          <a:bodyPr/>
          <a:lstStyle>
            <a:lvl1pPr marL="0" indent="0">
              <a:buNone/>
              <a:defRPr/>
            </a:lvl1pPr>
          </a:lstStyle>
          <a:p>
            <a:endParaRPr lang="en-US"/>
          </a:p>
        </p:txBody>
      </p:sp>
      <p:grpSp>
        <p:nvGrpSpPr>
          <p:cNvPr id="8" name="Group 7" hidden="1"/>
          <p:cNvGrpSpPr/>
          <p:nvPr userDrawn="1">
            <p:custDataLst>
              <p:tags r:id="rId1"/>
            </p:custDataLst>
          </p:nvPr>
        </p:nvGrpSpPr>
        <p:grpSpPr>
          <a:xfrm>
            <a:off x="-282026" y="-714736"/>
            <a:ext cx="12740305" cy="8287473"/>
            <a:chOff x="-282026" y="-714736"/>
            <a:chExt cx="12740305" cy="8287473"/>
          </a:xfrm>
        </p:grpSpPr>
        <p:cxnSp>
          <p:nvCxnSpPr>
            <p:cNvPr id="9" name="Straight Connector 8"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hidden="1"/>
            <p:cNvGrpSpPr/>
            <p:nvPr userDrawn="1"/>
          </p:nvGrpSpPr>
          <p:grpSpPr>
            <a:xfrm>
              <a:off x="-282026" y="0"/>
              <a:ext cx="12740305" cy="273686"/>
              <a:chOff x="-282026" y="0"/>
              <a:chExt cx="12740305" cy="273686"/>
            </a:xfrm>
          </p:grpSpPr>
          <p:cxnSp>
            <p:nvCxnSpPr>
              <p:cNvPr id="25" name="Straight Connector 2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hidden="1"/>
            <p:cNvGrpSpPr/>
            <p:nvPr userDrawn="1"/>
          </p:nvGrpSpPr>
          <p:grpSpPr>
            <a:xfrm>
              <a:off x="-282026" y="1187453"/>
              <a:ext cx="12740305" cy="442593"/>
              <a:chOff x="-282026" y="1187453"/>
              <a:chExt cx="12740305" cy="442593"/>
            </a:xfrm>
          </p:grpSpPr>
          <p:cxnSp>
            <p:nvCxnSpPr>
              <p:cNvPr id="23" name="Straight Connector 22" hidden="1"/>
              <p:cNvCxnSpPr/>
              <p:nvPr/>
            </p:nvCxnSpPr>
            <p:spPr>
              <a:xfrm flipH="1">
                <a:off x="-282026" y="11874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16300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hidden="1"/>
            <p:cNvGrpSpPr/>
            <p:nvPr userDrawn="1"/>
          </p:nvGrpSpPr>
          <p:grpSpPr>
            <a:xfrm>
              <a:off x="0" y="-714736"/>
              <a:ext cx="551884" cy="8287473"/>
              <a:chOff x="11640116" y="-714736"/>
              <a:chExt cx="551884" cy="8287473"/>
            </a:xfrm>
          </p:grpSpPr>
          <p:cxnSp>
            <p:nvCxnSpPr>
              <p:cNvPr id="21" name="Straight Connector 2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hidden="1"/>
            <p:cNvGrpSpPr/>
            <p:nvPr userDrawn="1"/>
          </p:nvGrpSpPr>
          <p:grpSpPr>
            <a:xfrm>
              <a:off x="11640116" y="-714736"/>
              <a:ext cx="551884" cy="8287473"/>
              <a:chOff x="11640116" y="-714736"/>
              <a:chExt cx="551884" cy="8287473"/>
            </a:xfrm>
          </p:grpSpPr>
          <p:cxnSp>
            <p:nvCxnSpPr>
              <p:cNvPr id="19" name="Straight Connector 1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hidden="1"/>
            <p:cNvGrpSpPr/>
            <p:nvPr userDrawn="1"/>
          </p:nvGrpSpPr>
          <p:grpSpPr>
            <a:xfrm>
              <a:off x="-282026" y="6584314"/>
              <a:ext cx="12740305" cy="273686"/>
              <a:chOff x="-282026" y="0"/>
              <a:chExt cx="12740305" cy="273686"/>
            </a:xfrm>
          </p:grpSpPr>
          <p:cxnSp>
            <p:nvCxnSpPr>
              <p:cNvPr id="17" name="Straight Connector 1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hidden="1"/>
          <p:cNvGrpSpPr/>
          <p:nvPr userDrawn="1">
            <p:custDataLst>
              <p:tags r:id="rId2"/>
            </p:custDataLst>
          </p:nvPr>
        </p:nvGrpSpPr>
        <p:grpSpPr>
          <a:xfrm>
            <a:off x="-282027" y="-714736"/>
            <a:ext cx="12740305" cy="8287473"/>
            <a:chOff x="-282027" y="-714736"/>
            <a:chExt cx="12740305" cy="8287473"/>
          </a:xfrm>
        </p:grpSpPr>
        <p:cxnSp>
          <p:nvCxnSpPr>
            <p:cNvPr id="28" name="Straight Connector 27"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hidden="1"/>
            <p:cNvGrpSpPr/>
            <p:nvPr userDrawn="1"/>
          </p:nvGrpSpPr>
          <p:grpSpPr>
            <a:xfrm>
              <a:off x="11640116" y="-714736"/>
              <a:ext cx="551884" cy="8287473"/>
              <a:chOff x="11640116" y="-714736"/>
              <a:chExt cx="551884" cy="8287473"/>
            </a:xfrm>
          </p:grpSpPr>
          <p:cxnSp>
            <p:nvCxnSpPr>
              <p:cNvPr id="45" name="Straight Connector 44"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hidden="1"/>
            <p:cNvGrpSpPr/>
            <p:nvPr userDrawn="1"/>
          </p:nvGrpSpPr>
          <p:grpSpPr>
            <a:xfrm>
              <a:off x="-282027" y="-714736"/>
              <a:ext cx="12740305" cy="8287473"/>
              <a:chOff x="-282026" y="-714736"/>
              <a:chExt cx="12740305" cy="8287473"/>
            </a:xfrm>
          </p:grpSpPr>
          <p:grpSp>
            <p:nvGrpSpPr>
              <p:cNvPr id="33" name="Group 32" hidden="1"/>
              <p:cNvGrpSpPr/>
              <p:nvPr userDrawn="1"/>
            </p:nvGrpSpPr>
            <p:grpSpPr>
              <a:xfrm>
                <a:off x="-282026" y="0"/>
                <a:ext cx="12740305" cy="246887"/>
                <a:chOff x="-282026" y="0"/>
                <a:chExt cx="12740305" cy="246887"/>
              </a:xfrm>
            </p:grpSpPr>
            <p:cxnSp>
              <p:nvCxnSpPr>
                <p:cNvPr id="43" name="Straight Connector 42"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hidden="1"/>
              <p:cNvGrpSpPr/>
              <p:nvPr userDrawn="1"/>
            </p:nvGrpSpPr>
            <p:grpSpPr>
              <a:xfrm>
                <a:off x="-282026" y="1280053"/>
                <a:ext cx="12740305" cy="442593"/>
                <a:chOff x="-282026" y="1280053"/>
                <a:chExt cx="12740305" cy="442593"/>
              </a:xfrm>
            </p:grpSpPr>
            <p:cxnSp>
              <p:nvCxnSpPr>
                <p:cNvPr id="41" name="Straight Connector 40"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hidden="1"/>
              <p:cNvGrpSpPr/>
              <p:nvPr userDrawn="1"/>
            </p:nvGrpSpPr>
            <p:grpSpPr>
              <a:xfrm>
                <a:off x="0" y="-714736"/>
                <a:ext cx="551884" cy="8287473"/>
                <a:chOff x="11640116" y="-714736"/>
                <a:chExt cx="551884" cy="8287473"/>
              </a:xfrm>
            </p:grpSpPr>
            <p:cxnSp>
              <p:nvCxnSpPr>
                <p:cNvPr id="39" name="Straight Connector 3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hidden="1"/>
              <p:cNvGrpSpPr/>
              <p:nvPr userDrawn="1"/>
            </p:nvGrpSpPr>
            <p:grpSpPr>
              <a:xfrm>
                <a:off x="-282026" y="6584314"/>
                <a:ext cx="12740305" cy="273686"/>
                <a:chOff x="-282026" y="0"/>
                <a:chExt cx="12740305" cy="273686"/>
              </a:xfrm>
            </p:grpSpPr>
            <p:cxnSp>
              <p:nvCxnSpPr>
                <p:cNvPr id="37" name="Straight Connector 3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7" name="Text Placeholder 6"/>
          <p:cNvSpPr>
            <a:spLocks noGrp="1"/>
          </p:cNvSpPr>
          <p:nvPr>
            <p:ph type="body" sz="quarter" idx="11" hasCustomPrompt="1"/>
          </p:nvPr>
        </p:nvSpPr>
        <p:spPr>
          <a:xfrm>
            <a:off x="8256103" y="1300163"/>
            <a:ext cx="3273909" cy="2457450"/>
          </a:xfrm>
        </p:spPr>
        <p:txBody>
          <a:bodyPr>
            <a:normAutofit/>
          </a:bodyPr>
          <a:lstStyle>
            <a:lvl1pPr marL="0" indent="0">
              <a:lnSpc>
                <a:spcPct val="85000"/>
              </a:lnSpc>
              <a:buNone/>
              <a:defRPr sz="4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Slide headline goes in this space</a:t>
            </a:r>
          </a:p>
        </p:txBody>
      </p:sp>
    </p:spTree>
    <p:extLst>
      <p:ext uri="{BB962C8B-B14F-4D97-AF65-F5344CB8AC3E}">
        <p14:creationId xmlns:p14="http://schemas.microsoft.com/office/powerpoint/2010/main" val="195745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hoto w/Headline &amp; Copy">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517526" y="3484563"/>
            <a:ext cx="4614914" cy="914400"/>
          </a:xfrm>
        </p:spPr>
        <p:txBody>
          <a:bodyPr>
            <a:normAutofit/>
          </a:bodyPr>
          <a:lstStyle>
            <a:lvl1pPr marL="0" indent="0">
              <a:buNone/>
              <a:defRPr sz="1600"/>
            </a:lvl1pPr>
          </a:lstStyle>
          <a:p>
            <a:r>
              <a:rPr lang="en-US" dirty="0"/>
              <a:t>This is a short intro paragraph. You could use this slide to lead into a new section of information or to break up your presentation and call something out. The possibilities are endless.</a:t>
            </a:r>
          </a:p>
        </p:txBody>
      </p:sp>
      <p:sp>
        <p:nvSpPr>
          <p:cNvPr id="2" name="Title 1"/>
          <p:cNvSpPr>
            <a:spLocks noGrp="1"/>
          </p:cNvSpPr>
          <p:nvPr>
            <p:ph type="ctrTitle" hasCustomPrompt="1"/>
          </p:nvPr>
        </p:nvSpPr>
        <p:spPr bwMode="gray">
          <a:xfrm>
            <a:off x="517525" y="1300163"/>
            <a:ext cx="5471848" cy="1994392"/>
          </a:xfrm>
        </p:spPr>
        <p:txBody>
          <a:bodyPr anchor="t" anchorCtr="0">
            <a:normAutofit/>
          </a:bodyPr>
          <a:lstStyle>
            <a:lvl1pPr algn="l">
              <a:lnSpc>
                <a:spcPct val="90000"/>
              </a:lnSpc>
              <a:defRPr sz="4400" b="1" i="0" cap="none" baseline="0">
                <a:solidFill>
                  <a:schemeClr val="tx1"/>
                </a:solidFill>
                <a:latin typeface="Symantec Sans" panose="02000503080000020004" pitchFamily="50" charset="0"/>
                <a:cs typeface="Arial" panose="020B0604020202020204" pitchFamily="34" charset="0"/>
              </a:defRPr>
            </a:lvl1pPr>
          </a:lstStyle>
          <a:p>
            <a:r>
              <a:rPr lang="en-US" dirty="0"/>
              <a:t>Slide headline goes in this space</a:t>
            </a:r>
          </a:p>
        </p:txBody>
      </p:sp>
      <p:grpSp>
        <p:nvGrpSpPr>
          <p:cNvPr id="49" name="Group 48" hidden="1"/>
          <p:cNvGrpSpPr/>
          <p:nvPr userDrawn="1">
            <p:custDataLst>
              <p:tags r:id="rId1"/>
            </p:custDataLst>
          </p:nvPr>
        </p:nvGrpSpPr>
        <p:grpSpPr>
          <a:xfrm>
            <a:off x="-282027" y="-714736"/>
            <a:ext cx="12740305" cy="8287473"/>
            <a:chOff x="-282027" y="-714736"/>
            <a:chExt cx="12740305" cy="8287473"/>
          </a:xfrm>
        </p:grpSpPr>
        <p:cxnSp>
          <p:nvCxnSpPr>
            <p:cNvPr id="50" name="Straight Connector 49"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hidden="1"/>
            <p:cNvGrpSpPr/>
            <p:nvPr userDrawn="1"/>
          </p:nvGrpSpPr>
          <p:grpSpPr>
            <a:xfrm>
              <a:off x="11640116" y="-714736"/>
              <a:ext cx="551884" cy="8287473"/>
              <a:chOff x="11640116" y="-714736"/>
              <a:chExt cx="551884" cy="8287473"/>
            </a:xfrm>
          </p:grpSpPr>
          <p:cxnSp>
            <p:nvCxnSpPr>
              <p:cNvPr id="67" name="Straight Connector 66"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hidden="1"/>
            <p:cNvGrpSpPr/>
            <p:nvPr userDrawn="1"/>
          </p:nvGrpSpPr>
          <p:grpSpPr>
            <a:xfrm>
              <a:off x="-282027" y="-714736"/>
              <a:ext cx="12740305" cy="8287473"/>
              <a:chOff x="-282026" y="-714736"/>
              <a:chExt cx="12740305" cy="8287473"/>
            </a:xfrm>
          </p:grpSpPr>
          <p:grpSp>
            <p:nvGrpSpPr>
              <p:cNvPr id="55" name="Group 54" hidden="1"/>
              <p:cNvGrpSpPr/>
              <p:nvPr userDrawn="1"/>
            </p:nvGrpSpPr>
            <p:grpSpPr>
              <a:xfrm>
                <a:off x="-282026" y="0"/>
                <a:ext cx="12740305" cy="246887"/>
                <a:chOff x="-282026" y="0"/>
                <a:chExt cx="12740305" cy="246887"/>
              </a:xfrm>
            </p:grpSpPr>
            <p:cxnSp>
              <p:nvCxnSpPr>
                <p:cNvPr id="65" name="Straight Connector 6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55" hidden="1"/>
              <p:cNvGrpSpPr/>
              <p:nvPr userDrawn="1"/>
            </p:nvGrpSpPr>
            <p:grpSpPr>
              <a:xfrm>
                <a:off x="-282026" y="1280053"/>
                <a:ext cx="12740305" cy="442593"/>
                <a:chOff x="-282026" y="1280053"/>
                <a:chExt cx="12740305" cy="442593"/>
              </a:xfrm>
            </p:grpSpPr>
            <p:cxnSp>
              <p:nvCxnSpPr>
                <p:cNvPr id="63" name="Straight Connector 62"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56" hidden="1"/>
              <p:cNvGrpSpPr/>
              <p:nvPr userDrawn="1"/>
            </p:nvGrpSpPr>
            <p:grpSpPr>
              <a:xfrm>
                <a:off x="0" y="-714736"/>
                <a:ext cx="551884" cy="8287473"/>
                <a:chOff x="11640116" y="-714736"/>
                <a:chExt cx="551884" cy="8287473"/>
              </a:xfrm>
            </p:grpSpPr>
            <p:cxnSp>
              <p:nvCxnSpPr>
                <p:cNvPr id="61" name="Straight Connector 6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hidden="1"/>
              <p:cNvGrpSpPr/>
              <p:nvPr userDrawn="1"/>
            </p:nvGrpSpPr>
            <p:grpSpPr>
              <a:xfrm>
                <a:off x="-282026" y="6584314"/>
                <a:ext cx="12740305" cy="273686"/>
                <a:chOff x="-282026" y="0"/>
                <a:chExt cx="12740305" cy="273686"/>
              </a:xfrm>
            </p:grpSpPr>
            <p:cxnSp>
              <p:nvCxnSpPr>
                <p:cNvPr id="59" name="Straight Connector 58"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 name="Picture Placeholder 5"/>
          <p:cNvSpPr>
            <a:spLocks noGrp="1"/>
          </p:cNvSpPr>
          <p:nvPr>
            <p:ph type="pic" sz="quarter" idx="11" hasCustomPrompt="1"/>
          </p:nvPr>
        </p:nvSpPr>
        <p:spPr>
          <a:xfrm>
            <a:off x="6372225" y="0"/>
            <a:ext cx="5819775" cy="6858000"/>
          </a:xfrm>
        </p:spPr>
        <p:txBody>
          <a:bodyPr anchor="ctr" anchorCtr="0"/>
          <a:lstStyle>
            <a:lvl1pPr marL="0" indent="0" algn="ctr">
              <a:buFontTx/>
              <a:buNone/>
              <a:defRPr/>
            </a:lvl1pPr>
          </a:lstStyle>
          <a:p>
            <a:r>
              <a:rPr lang="en-US" dirty="0"/>
              <a:t>Add Picture Here</a:t>
            </a:r>
          </a:p>
        </p:txBody>
      </p:sp>
      <p:sp>
        <p:nvSpPr>
          <p:cNvPr id="5" name="Text Placeholder 4"/>
          <p:cNvSpPr>
            <a:spLocks noGrp="1"/>
          </p:cNvSpPr>
          <p:nvPr>
            <p:ph type="body" sz="quarter" idx="12" hasCustomPrompt="1"/>
          </p:nvPr>
        </p:nvSpPr>
        <p:spPr>
          <a:xfrm>
            <a:off x="517525" y="4757734"/>
            <a:ext cx="5472113" cy="385762"/>
          </a:xfrm>
        </p:spPr>
        <p:txBody>
          <a:bodyPr>
            <a:normAutofit/>
          </a:bodyPr>
          <a:lstStyle>
            <a:lvl1pPr marL="0" indent="0">
              <a:buFont typeface="Arial" panose="020B0604020202020204" pitchFamily="34" charset="0"/>
              <a:buNone/>
              <a:defRPr sz="1600">
                <a:solidFill>
                  <a:schemeClr val="tx1"/>
                </a:solidFill>
              </a:defRPr>
            </a:lvl1pPr>
          </a:lstStyle>
          <a:p>
            <a:pPr lvl="0"/>
            <a:r>
              <a:rPr lang="en-US" dirty="0"/>
              <a:t>This subhead can support what you just said.</a:t>
            </a:r>
          </a:p>
        </p:txBody>
      </p:sp>
    </p:spTree>
    <p:extLst>
      <p:ext uri="{BB962C8B-B14F-4D97-AF65-F5344CB8AC3E}">
        <p14:creationId xmlns:p14="http://schemas.microsoft.com/office/powerpoint/2010/main" val="2896913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s w/Short Headlines">
    <p:spTree>
      <p:nvGrpSpPr>
        <p:cNvPr id="1" name=""/>
        <p:cNvGrpSpPr/>
        <p:nvPr/>
      </p:nvGrpSpPr>
      <p:grpSpPr>
        <a:xfrm>
          <a:off x="0" y="0"/>
          <a:ext cx="0" cy="0"/>
          <a:chOff x="0" y="0"/>
          <a:chExt cx="0" cy="0"/>
        </a:xfrm>
      </p:grpSpPr>
      <p:sp>
        <p:nvSpPr>
          <p:cNvPr id="4" name="Text Placeholder 3"/>
          <p:cNvSpPr>
            <a:spLocks noGrp="1"/>
          </p:cNvSpPr>
          <p:nvPr>
            <p:ph type="body" sz="quarter" idx="16" hasCustomPrompt="1"/>
          </p:nvPr>
        </p:nvSpPr>
        <p:spPr>
          <a:xfrm>
            <a:off x="517525" y="4622800"/>
            <a:ext cx="5472113" cy="306393"/>
          </a:xfrm>
        </p:spPr>
        <p:txBody>
          <a:bodyPr/>
          <a:lstStyle>
            <a:lvl1pPr marL="0" indent="0">
              <a:buNone/>
              <a:defRPr sz="1800"/>
            </a:lvl1pPr>
          </a:lstStyle>
          <a:p>
            <a:pPr lvl="0"/>
            <a:r>
              <a:rPr lang="en-US" dirty="0"/>
              <a:t>Short headline goes here.</a:t>
            </a:r>
          </a:p>
        </p:txBody>
      </p:sp>
      <p:grpSp>
        <p:nvGrpSpPr>
          <p:cNvPr id="49" name="Group 48" hidden="1"/>
          <p:cNvGrpSpPr/>
          <p:nvPr userDrawn="1">
            <p:custDataLst>
              <p:tags r:id="rId1"/>
            </p:custDataLst>
          </p:nvPr>
        </p:nvGrpSpPr>
        <p:grpSpPr>
          <a:xfrm>
            <a:off x="-282027" y="-714736"/>
            <a:ext cx="12740305" cy="8287473"/>
            <a:chOff x="-282027" y="-714736"/>
            <a:chExt cx="12740305" cy="8287473"/>
          </a:xfrm>
        </p:grpSpPr>
        <p:cxnSp>
          <p:nvCxnSpPr>
            <p:cNvPr id="50" name="Straight Connector 49"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hidden="1"/>
            <p:cNvGrpSpPr/>
            <p:nvPr userDrawn="1"/>
          </p:nvGrpSpPr>
          <p:grpSpPr>
            <a:xfrm>
              <a:off x="11640116" y="-714736"/>
              <a:ext cx="551884" cy="8287473"/>
              <a:chOff x="11640116" y="-714736"/>
              <a:chExt cx="551884" cy="8287473"/>
            </a:xfrm>
          </p:grpSpPr>
          <p:cxnSp>
            <p:nvCxnSpPr>
              <p:cNvPr id="67" name="Straight Connector 66"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hidden="1"/>
            <p:cNvGrpSpPr/>
            <p:nvPr userDrawn="1"/>
          </p:nvGrpSpPr>
          <p:grpSpPr>
            <a:xfrm>
              <a:off x="-282027" y="-714736"/>
              <a:ext cx="12740305" cy="8287473"/>
              <a:chOff x="-282026" y="-714736"/>
              <a:chExt cx="12740305" cy="8287473"/>
            </a:xfrm>
          </p:grpSpPr>
          <p:grpSp>
            <p:nvGrpSpPr>
              <p:cNvPr id="55" name="Group 54" hidden="1"/>
              <p:cNvGrpSpPr/>
              <p:nvPr userDrawn="1"/>
            </p:nvGrpSpPr>
            <p:grpSpPr>
              <a:xfrm>
                <a:off x="-282026" y="0"/>
                <a:ext cx="12740305" cy="246887"/>
                <a:chOff x="-282026" y="0"/>
                <a:chExt cx="12740305" cy="246887"/>
              </a:xfrm>
            </p:grpSpPr>
            <p:cxnSp>
              <p:nvCxnSpPr>
                <p:cNvPr id="65" name="Straight Connector 6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55" hidden="1"/>
              <p:cNvGrpSpPr/>
              <p:nvPr userDrawn="1"/>
            </p:nvGrpSpPr>
            <p:grpSpPr>
              <a:xfrm>
                <a:off x="-282026" y="1280053"/>
                <a:ext cx="12740305" cy="442593"/>
                <a:chOff x="-282026" y="1280053"/>
                <a:chExt cx="12740305" cy="442593"/>
              </a:xfrm>
            </p:grpSpPr>
            <p:cxnSp>
              <p:nvCxnSpPr>
                <p:cNvPr id="63" name="Straight Connector 62"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56" hidden="1"/>
              <p:cNvGrpSpPr/>
              <p:nvPr userDrawn="1"/>
            </p:nvGrpSpPr>
            <p:grpSpPr>
              <a:xfrm>
                <a:off x="0" y="-714736"/>
                <a:ext cx="551884" cy="8287473"/>
                <a:chOff x="11640116" y="-714736"/>
                <a:chExt cx="551884" cy="8287473"/>
              </a:xfrm>
            </p:grpSpPr>
            <p:cxnSp>
              <p:nvCxnSpPr>
                <p:cNvPr id="61" name="Straight Connector 6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hidden="1"/>
              <p:cNvGrpSpPr/>
              <p:nvPr userDrawn="1"/>
            </p:nvGrpSpPr>
            <p:grpSpPr>
              <a:xfrm>
                <a:off x="-282026" y="6584314"/>
                <a:ext cx="12740305" cy="273686"/>
                <a:chOff x="-282026" y="0"/>
                <a:chExt cx="12740305" cy="273686"/>
              </a:xfrm>
            </p:grpSpPr>
            <p:cxnSp>
              <p:nvCxnSpPr>
                <p:cNvPr id="59" name="Straight Connector 58"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 name="Picture Placeholder 5"/>
          <p:cNvSpPr>
            <a:spLocks noGrp="1"/>
          </p:cNvSpPr>
          <p:nvPr>
            <p:ph type="pic" sz="quarter" idx="11" hasCustomPrompt="1"/>
          </p:nvPr>
        </p:nvSpPr>
        <p:spPr>
          <a:xfrm>
            <a:off x="517526" y="542932"/>
            <a:ext cx="5471850" cy="3843331"/>
          </a:xfrm>
        </p:spPr>
        <p:txBody>
          <a:bodyPr anchor="ctr" anchorCtr="0"/>
          <a:lstStyle>
            <a:lvl1pPr marL="0" indent="0" algn="ctr">
              <a:buFontTx/>
              <a:buNone/>
              <a:defRPr/>
            </a:lvl1pPr>
          </a:lstStyle>
          <a:p>
            <a:r>
              <a:rPr lang="en-US" dirty="0"/>
              <a:t>Add Picture Here</a:t>
            </a:r>
          </a:p>
        </p:txBody>
      </p:sp>
      <p:sp>
        <p:nvSpPr>
          <p:cNvPr id="5" name="Text Placeholder 4"/>
          <p:cNvSpPr>
            <a:spLocks noGrp="1"/>
          </p:cNvSpPr>
          <p:nvPr>
            <p:ph type="body" sz="quarter" idx="12" hasCustomPrompt="1"/>
          </p:nvPr>
        </p:nvSpPr>
        <p:spPr>
          <a:xfrm>
            <a:off x="517525" y="4957763"/>
            <a:ext cx="5472113" cy="442917"/>
          </a:xfrm>
        </p:spPr>
        <p:txBody>
          <a:bodyPr/>
          <a:lstStyle>
            <a:lvl1pPr marL="0" indent="0">
              <a:buFont typeface="Arial" panose="020B0604020202020204" pitchFamily="34" charset="0"/>
              <a:buNone/>
              <a:defRPr sz="1050">
                <a:solidFill>
                  <a:schemeClr val="tx1"/>
                </a:solidFill>
              </a:defRPr>
            </a:lvl1pPr>
          </a:lstStyle>
          <a:p>
            <a:r>
              <a:rPr lang="en-US" dirty="0"/>
              <a:t>Subhead or picture caption goes here.</a:t>
            </a:r>
          </a:p>
        </p:txBody>
      </p:sp>
      <p:sp>
        <p:nvSpPr>
          <p:cNvPr id="29" name="Picture Placeholder 5"/>
          <p:cNvSpPr>
            <a:spLocks noGrp="1"/>
          </p:cNvSpPr>
          <p:nvPr>
            <p:ph type="pic" sz="quarter" idx="13" hasCustomPrompt="1"/>
          </p:nvPr>
        </p:nvSpPr>
        <p:spPr>
          <a:xfrm>
            <a:off x="6227764" y="542932"/>
            <a:ext cx="5471850" cy="3843331"/>
          </a:xfrm>
        </p:spPr>
        <p:txBody>
          <a:bodyPr anchor="ctr" anchorCtr="0"/>
          <a:lstStyle>
            <a:lvl1pPr marL="0" indent="0" algn="ctr">
              <a:buFontTx/>
              <a:buNone/>
              <a:defRPr/>
            </a:lvl1pPr>
          </a:lstStyle>
          <a:p>
            <a:r>
              <a:rPr lang="en-US" dirty="0"/>
              <a:t>Add Picture Here</a:t>
            </a:r>
          </a:p>
        </p:txBody>
      </p:sp>
      <p:sp>
        <p:nvSpPr>
          <p:cNvPr id="30" name="Text Placeholder 4"/>
          <p:cNvSpPr>
            <a:spLocks noGrp="1"/>
          </p:cNvSpPr>
          <p:nvPr>
            <p:ph type="body" sz="quarter" idx="14" hasCustomPrompt="1"/>
          </p:nvPr>
        </p:nvSpPr>
        <p:spPr>
          <a:xfrm>
            <a:off x="6227763" y="4957763"/>
            <a:ext cx="5472113" cy="442917"/>
          </a:xfrm>
        </p:spPr>
        <p:txBody>
          <a:bodyPr/>
          <a:lstStyle>
            <a:lvl1pPr marL="0" indent="0">
              <a:buFont typeface="Arial" panose="020B0604020202020204" pitchFamily="34" charset="0"/>
              <a:buNone/>
              <a:defRPr sz="1050">
                <a:solidFill>
                  <a:schemeClr val="tx1"/>
                </a:solidFill>
              </a:defRPr>
            </a:lvl1pPr>
          </a:lstStyle>
          <a:p>
            <a:r>
              <a:rPr lang="en-US" dirty="0"/>
              <a:t>Subhead or picture caption goes here.</a:t>
            </a:r>
          </a:p>
        </p:txBody>
      </p:sp>
      <p:sp>
        <p:nvSpPr>
          <p:cNvPr id="36" name="Text Placeholder 4"/>
          <p:cNvSpPr>
            <a:spLocks noGrp="1"/>
          </p:cNvSpPr>
          <p:nvPr>
            <p:ph type="body" sz="quarter" idx="15" hasCustomPrompt="1"/>
          </p:nvPr>
        </p:nvSpPr>
        <p:spPr>
          <a:xfrm>
            <a:off x="6227763" y="4623338"/>
            <a:ext cx="5472113" cy="305855"/>
          </a:xfrm>
        </p:spPr>
        <p:txBody>
          <a:bodyPr/>
          <a:lstStyle>
            <a:lvl1pPr marL="0" indent="0">
              <a:buFont typeface="Arial" panose="020B0604020202020204" pitchFamily="34" charset="0"/>
              <a:buNone/>
              <a:defRPr sz="1800">
                <a:solidFill>
                  <a:schemeClr val="tx1"/>
                </a:solidFill>
              </a:defRPr>
            </a:lvl1pPr>
          </a:lstStyle>
          <a:p>
            <a:pPr lvl="0"/>
            <a:r>
              <a:rPr lang="en-US" dirty="0"/>
              <a:t>Short headline goes here.</a:t>
            </a:r>
          </a:p>
        </p:txBody>
      </p:sp>
      <p:sp>
        <p:nvSpPr>
          <p:cNvPr id="31" name="TextBox 30"/>
          <p:cNvSpPr txBox="1"/>
          <p:nvPr userDrawn="1"/>
        </p:nvSpPr>
        <p:spPr>
          <a:xfrm>
            <a:off x="11333442" y="6468986"/>
            <a:ext cx="306870" cy="138499"/>
          </a:xfrm>
          <a:prstGeom prst="rect">
            <a:avLst/>
          </a:prstGeom>
          <a:noFill/>
        </p:spPr>
        <p:txBody>
          <a:bodyPr wrap="square" lIns="0" tIns="0" rIns="0" bIns="0" anchor="b" anchorCtr="0">
            <a:noAutofit/>
          </a:bodyPr>
          <a:lstStyle/>
          <a:p>
            <a:pPr algn="r"/>
            <a:fld id="{4A3059D5-3978-4F52-B1B1-50A7215E55C6}" type="slidenum">
              <a:rPr lang="en-US" sz="1600" b="1" smtClean="0">
                <a:solidFill>
                  <a:schemeClr val="tx1"/>
                </a:solidFill>
                <a:latin typeface="Symantec Sans" panose="02000503080000020004"/>
              </a:rPr>
              <a:pPr algn="r"/>
              <a:t>‹#›</a:t>
            </a:fld>
            <a:endParaRPr lang="en-US" sz="1600" b="1" dirty="0">
              <a:solidFill>
                <a:schemeClr val="tx1"/>
              </a:solidFill>
              <a:latin typeface="Symantec Sans" panose="02000503080000020004"/>
            </a:endParaRPr>
          </a:p>
        </p:txBody>
      </p:sp>
      <p:sp>
        <p:nvSpPr>
          <p:cNvPr id="32" name="TextBox 31"/>
          <p:cNvSpPr txBox="1"/>
          <p:nvPr userDrawn="1"/>
        </p:nvSpPr>
        <p:spPr>
          <a:xfrm>
            <a:off x="6361861" y="6431125"/>
            <a:ext cx="4583616" cy="176360"/>
          </a:xfrm>
          <a:prstGeom prst="rect">
            <a:avLst/>
          </a:prstGeom>
          <a:noFill/>
        </p:spPr>
        <p:txBody>
          <a:bodyPr wrap="none" lIns="0" tIns="0" rIns="0" bIns="0" anchor="b" anchorCtr="0">
            <a:noAutofit/>
          </a:bodyPr>
          <a:lstStyle/>
          <a:p>
            <a:pPr algn="r">
              <a:lnSpc>
                <a:spcPct val="90000"/>
              </a:lnSpc>
              <a:defRPr/>
            </a:pPr>
            <a:r>
              <a:rPr lang="en-US" sz="900" b="0" i="0" spc="0" dirty="0">
                <a:solidFill>
                  <a:schemeClr val="tx1"/>
                </a:solidFill>
                <a:latin typeface="Symantec Sans" panose="02000503080000020004" pitchFamily="50" charset="0"/>
              </a:rPr>
              <a:t>Copyright © 2017 Symantec Corporation </a:t>
            </a:r>
          </a:p>
        </p:txBody>
      </p:sp>
    </p:spTree>
    <p:extLst>
      <p:ext uri="{BB962C8B-B14F-4D97-AF65-F5344CB8AC3E}">
        <p14:creationId xmlns:p14="http://schemas.microsoft.com/office/powerpoint/2010/main" val="881862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Way Simple Content Short">
    <p:spTree>
      <p:nvGrpSpPr>
        <p:cNvPr id="1" name=""/>
        <p:cNvGrpSpPr/>
        <p:nvPr/>
      </p:nvGrpSpPr>
      <p:grpSpPr>
        <a:xfrm>
          <a:off x="0" y="0"/>
          <a:ext cx="0" cy="0"/>
          <a:chOff x="0" y="0"/>
          <a:chExt cx="0" cy="0"/>
        </a:xfrm>
      </p:grpSpPr>
      <p:grpSp>
        <p:nvGrpSpPr>
          <p:cNvPr id="8" name="Group 7" hidden="1"/>
          <p:cNvGrpSpPr/>
          <p:nvPr userDrawn="1">
            <p:custDataLst>
              <p:tags r:id="rId1"/>
            </p:custDataLst>
          </p:nvPr>
        </p:nvGrpSpPr>
        <p:grpSpPr>
          <a:xfrm>
            <a:off x="-282026" y="-714736"/>
            <a:ext cx="12740305" cy="8287473"/>
            <a:chOff x="-282026" y="-714736"/>
            <a:chExt cx="12740305" cy="8287473"/>
          </a:xfrm>
        </p:grpSpPr>
        <p:cxnSp>
          <p:nvCxnSpPr>
            <p:cNvPr id="9" name="Straight Connector 8"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hidden="1"/>
            <p:cNvGrpSpPr/>
            <p:nvPr userDrawn="1"/>
          </p:nvGrpSpPr>
          <p:grpSpPr>
            <a:xfrm>
              <a:off x="-282026" y="0"/>
              <a:ext cx="12740305" cy="273686"/>
              <a:chOff x="-282026" y="0"/>
              <a:chExt cx="12740305" cy="273686"/>
            </a:xfrm>
          </p:grpSpPr>
          <p:cxnSp>
            <p:nvCxnSpPr>
              <p:cNvPr id="25" name="Straight Connector 2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hidden="1"/>
            <p:cNvGrpSpPr/>
            <p:nvPr userDrawn="1"/>
          </p:nvGrpSpPr>
          <p:grpSpPr>
            <a:xfrm>
              <a:off x="-282026" y="1187453"/>
              <a:ext cx="12740305" cy="442593"/>
              <a:chOff x="-282026" y="1187453"/>
              <a:chExt cx="12740305" cy="442593"/>
            </a:xfrm>
          </p:grpSpPr>
          <p:cxnSp>
            <p:nvCxnSpPr>
              <p:cNvPr id="23" name="Straight Connector 22" hidden="1"/>
              <p:cNvCxnSpPr/>
              <p:nvPr/>
            </p:nvCxnSpPr>
            <p:spPr>
              <a:xfrm flipH="1">
                <a:off x="-282026" y="11874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16300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hidden="1"/>
            <p:cNvGrpSpPr/>
            <p:nvPr userDrawn="1"/>
          </p:nvGrpSpPr>
          <p:grpSpPr>
            <a:xfrm>
              <a:off x="0" y="-714736"/>
              <a:ext cx="551884" cy="8287473"/>
              <a:chOff x="11640116" y="-714736"/>
              <a:chExt cx="551884" cy="8287473"/>
            </a:xfrm>
          </p:grpSpPr>
          <p:cxnSp>
            <p:nvCxnSpPr>
              <p:cNvPr id="21" name="Straight Connector 2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hidden="1"/>
            <p:cNvGrpSpPr/>
            <p:nvPr userDrawn="1"/>
          </p:nvGrpSpPr>
          <p:grpSpPr>
            <a:xfrm>
              <a:off x="11640116" y="-714736"/>
              <a:ext cx="551884" cy="8287473"/>
              <a:chOff x="11640116" y="-714736"/>
              <a:chExt cx="551884" cy="8287473"/>
            </a:xfrm>
          </p:grpSpPr>
          <p:cxnSp>
            <p:nvCxnSpPr>
              <p:cNvPr id="19" name="Straight Connector 1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hidden="1"/>
            <p:cNvGrpSpPr/>
            <p:nvPr userDrawn="1"/>
          </p:nvGrpSpPr>
          <p:grpSpPr>
            <a:xfrm>
              <a:off x="-282026" y="6584314"/>
              <a:ext cx="12740305" cy="273686"/>
              <a:chOff x="-282026" y="0"/>
              <a:chExt cx="12740305" cy="273686"/>
            </a:xfrm>
          </p:grpSpPr>
          <p:cxnSp>
            <p:nvCxnSpPr>
              <p:cNvPr id="17" name="Straight Connector 1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hidden="1"/>
          <p:cNvGrpSpPr/>
          <p:nvPr userDrawn="1">
            <p:custDataLst>
              <p:tags r:id="rId2"/>
            </p:custDataLst>
          </p:nvPr>
        </p:nvGrpSpPr>
        <p:grpSpPr>
          <a:xfrm>
            <a:off x="-282027" y="-714736"/>
            <a:ext cx="12740305" cy="8287473"/>
            <a:chOff x="-282027" y="-714736"/>
            <a:chExt cx="12740305" cy="8287473"/>
          </a:xfrm>
        </p:grpSpPr>
        <p:cxnSp>
          <p:nvCxnSpPr>
            <p:cNvPr id="28" name="Straight Connector 27"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hidden="1"/>
            <p:cNvGrpSpPr/>
            <p:nvPr userDrawn="1"/>
          </p:nvGrpSpPr>
          <p:grpSpPr>
            <a:xfrm>
              <a:off x="11640116" y="-714736"/>
              <a:ext cx="551884" cy="8287473"/>
              <a:chOff x="11640116" y="-714736"/>
              <a:chExt cx="551884" cy="8287473"/>
            </a:xfrm>
          </p:grpSpPr>
          <p:cxnSp>
            <p:nvCxnSpPr>
              <p:cNvPr id="45" name="Straight Connector 44"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hidden="1"/>
            <p:cNvGrpSpPr/>
            <p:nvPr userDrawn="1"/>
          </p:nvGrpSpPr>
          <p:grpSpPr>
            <a:xfrm>
              <a:off x="-282027" y="-714736"/>
              <a:ext cx="12740305" cy="8287473"/>
              <a:chOff x="-282026" y="-714736"/>
              <a:chExt cx="12740305" cy="8287473"/>
            </a:xfrm>
          </p:grpSpPr>
          <p:grpSp>
            <p:nvGrpSpPr>
              <p:cNvPr id="33" name="Group 32" hidden="1"/>
              <p:cNvGrpSpPr/>
              <p:nvPr userDrawn="1"/>
            </p:nvGrpSpPr>
            <p:grpSpPr>
              <a:xfrm>
                <a:off x="-282026" y="0"/>
                <a:ext cx="12740305" cy="246887"/>
                <a:chOff x="-282026" y="0"/>
                <a:chExt cx="12740305" cy="246887"/>
              </a:xfrm>
            </p:grpSpPr>
            <p:cxnSp>
              <p:nvCxnSpPr>
                <p:cNvPr id="43" name="Straight Connector 42"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hidden="1"/>
              <p:cNvGrpSpPr/>
              <p:nvPr userDrawn="1"/>
            </p:nvGrpSpPr>
            <p:grpSpPr>
              <a:xfrm>
                <a:off x="-282026" y="1280053"/>
                <a:ext cx="12740305" cy="442593"/>
                <a:chOff x="-282026" y="1280053"/>
                <a:chExt cx="12740305" cy="442593"/>
              </a:xfrm>
            </p:grpSpPr>
            <p:cxnSp>
              <p:nvCxnSpPr>
                <p:cNvPr id="41" name="Straight Connector 40"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hidden="1"/>
              <p:cNvGrpSpPr/>
              <p:nvPr userDrawn="1"/>
            </p:nvGrpSpPr>
            <p:grpSpPr>
              <a:xfrm>
                <a:off x="0" y="-714736"/>
                <a:ext cx="551884" cy="8287473"/>
                <a:chOff x="11640116" y="-714736"/>
                <a:chExt cx="551884" cy="8287473"/>
              </a:xfrm>
            </p:grpSpPr>
            <p:cxnSp>
              <p:nvCxnSpPr>
                <p:cNvPr id="39" name="Straight Connector 3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hidden="1"/>
              <p:cNvGrpSpPr/>
              <p:nvPr userDrawn="1"/>
            </p:nvGrpSpPr>
            <p:grpSpPr>
              <a:xfrm>
                <a:off x="-282026" y="6584314"/>
                <a:ext cx="12740305" cy="273686"/>
                <a:chOff x="-282026" y="0"/>
                <a:chExt cx="12740305" cy="273686"/>
              </a:xfrm>
            </p:grpSpPr>
            <p:cxnSp>
              <p:nvCxnSpPr>
                <p:cNvPr id="37" name="Straight Connector 3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 name="Rectangle 4"/>
          <p:cNvSpPr/>
          <p:nvPr userDrawn="1"/>
        </p:nvSpPr>
        <p:spPr>
          <a:xfrm>
            <a:off x="518160" y="1857377"/>
            <a:ext cx="2253615" cy="1514475"/>
          </a:xfrm>
          <a:prstGeom prst="rect">
            <a:avLst/>
          </a:prstGeom>
          <a:solidFill>
            <a:schemeClr val="accent1"/>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52" name="Rectangle 51"/>
          <p:cNvSpPr/>
          <p:nvPr userDrawn="1"/>
        </p:nvSpPr>
        <p:spPr>
          <a:xfrm>
            <a:off x="3042285" y="1857377"/>
            <a:ext cx="2253615" cy="1514475"/>
          </a:xfrm>
          <a:prstGeom prst="rect">
            <a:avLst/>
          </a:prstGeom>
          <a:solidFill>
            <a:schemeClr val="accent2"/>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53" name="Rectangle 52"/>
          <p:cNvSpPr/>
          <p:nvPr userDrawn="1"/>
        </p:nvSpPr>
        <p:spPr>
          <a:xfrm>
            <a:off x="5566410" y="1857377"/>
            <a:ext cx="2253615" cy="1514475"/>
          </a:xfrm>
          <a:prstGeom prst="rect">
            <a:avLst/>
          </a:prstGeom>
          <a:solidFill>
            <a:schemeClr val="accent3"/>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54" name="Rectangle 53"/>
          <p:cNvSpPr/>
          <p:nvPr userDrawn="1"/>
        </p:nvSpPr>
        <p:spPr>
          <a:xfrm>
            <a:off x="8090535" y="1857377"/>
            <a:ext cx="2253615" cy="1514475"/>
          </a:xfrm>
          <a:prstGeom prst="rect">
            <a:avLst/>
          </a:prstGeom>
          <a:solidFill>
            <a:schemeClr val="accent4">
              <a:lumMod val="75000"/>
            </a:schemeClr>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55" name="Freeform: Shape 54"/>
          <p:cNvSpPr/>
          <p:nvPr userDrawn="1"/>
        </p:nvSpPr>
        <p:spPr>
          <a:xfrm>
            <a:off x="8090535" y="3630480"/>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56" name="Freeform: Shape 55"/>
          <p:cNvSpPr/>
          <p:nvPr userDrawn="1"/>
        </p:nvSpPr>
        <p:spPr>
          <a:xfrm>
            <a:off x="3042285" y="3630480"/>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7" name="Text Placeholder 6"/>
          <p:cNvSpPr>
            <a:spLocks noGrp="1"/>
          </p:cNvSpPr>
          <p:nvPr>
            <p:ph type="body" sz="quarter" idx="10" hasCustomPrompt="1"/>
          </p:nvPr>
        </p:nvSpPr>
        <p:spPr>
          <a:xfrm>
            <a:off x="3042284" y="3729040"/>
            <a:ext cx="2229803" cy="557214"/>
          </a:xfrm>
        </p:spPr>
        <p:txBody>
          <a:bodyPr/>
          <a:lstStyle>
            <a:lvl1pPr marL="0" indent="0">
              <a:lnSpc>
                <a:spcPct val="85000"/>
              </a:lnSpc>
              <a:buNone/>
              <a:defRPr sz="20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Short headline goes here.</a:t>
            </a:r>
          </a:p>
        </p:txBody>
      </p:sp>
      <p:sp>
        <p:nvSpPr>
          <p:cNvPr id="57" name="Text Placeholder 6"/>
          <p:cNvSpPr>
            <a:spLocks noGrp="1"/>
          </p:cNvSpPr>
          <p:nvPr>
            <p:ph type="body" sz="quarter" idx="11" hasCustomPrompt="1"/>
          </p:nvPr>
        </p:nvSpPr>
        <p:spPr>
          <a:xfrm>
            <a:off x="8090534" y="3729041"/>
            <a:ext cx="2229803" cy="557214"/>
          </a:xfrm>
        </p:spPr>
        <p:txBody>
          <a:bodyPr/>
          <a:lstStyle>
            <a:lvl1pPr marL="0" indent="0">
              <a:lnSpc>
                <a:spcPct val="85000"/>
              </a:lnSpc>
              <a:buNone/>
              <a:defRPr sz="20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Short headline goes here.</a:t>
            </a:r>
          </a:p>
        </p:txBody>
      </p:sp>
      <p:pic>
        <p:nvPicPr>
          <p:cNvPr id="61" name="image17.pdf"/>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1560" y="2021208"/>
            <a:ext cx="1186814" cy="1186812"/>
          </a:xfrm>
          <a:prstGeom prst="rect">
            <a:avLst/>
          </a:prstGeom>
          <a:ln w="12700">
            <a:miter lim="400000"/>
          </a:ln>
        </p:spPr>
      </p:pic>
      <p:pic>
        <p:nvPicPr>
          <p:cNvPr id="62" name="image18.pdf"/>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099811" y="2021208"/>
            <a:ext cx="1186814" cy="1186812"/>
          </a:xfrm>
          <a:prstGeom prst="rect">
            <a:avLst/>
          </a:prstGeom>
          <a:ln w="12700">
            <a:miter lim="400000"/>
          </a:ln>
        </p:spPr>
      </p:pic>
      <p:pic>
        <p:nvPicPr>
          <p:cNvPr id="58" name="image25.pdf"/>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618372" y="2063894"/>
            <a:ext cx="1101441" cy="1101441"/>
          </a:xfrm>
          <a:prstGeom prst="rect">
            <a:avLst/>
          </a:prstGeom>
          <a:ln w="12700">
            <a:miter lim="400000"/>
          </a:ln>
        </p:spPr>
      </p:pic>
      <p:pic>
        <p:nvPicPr>
          <p:cNvPr id="63" name="image12.pdf"/>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8666622" y="2063894"/>
            <a:ext cx="1101441" cy="1101441"/>
          </a:xfrm>
          <a:prstGeom prst="rect">
            <a:avLst/>
          </a:prstGeom>
        </p:spPr>
      </p:pic>
      <p:sp>
        <p:nvSpPr>
          <p:cNvPr id="64" name="Freeform: Shape 63"/>
          <p:cNvSpPr/>
          <p:nvPr userDrawn="1"/>
        </p:nvSpPr>
        <p:spPr>
          <a:xfrm>
            <a:off x="518160" y="3630480"/>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65" name="Text Placeholder 6"/>
          <p:cNvSpPr>
            <a:spLocks noGrp="1"/>
          </p:cNvSpPr>
          <p:nvPr>
            <p:ph type="body" sz="quarter" idx="14" hasCustomPrompt="1"/>
          </p:nvPr>
        </p:nvSpPr>
        <p:spPr>
          <a:xfrm>
            <a:off x="518160" y="3729040"/>
            <a:ext cx="2229803" cy="557214"/>
          </a:xfrm>
        </p:spPr>
        <p:txBody>
          <a:bodyPr/>
          <a:lstStyle>
            <a:lvl1pPr marL="0" indent="0">
              <a:lnSpc>
                <a:spcPct val="85000"/>
              </a:lnSpc>
              <a:buNone/>
              <a:defRPr sz="20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Short headline goes here.</a:t>
            </a:r>
          </a:p>
        </p:txBody>
      </p:sp>
      <p:sp>
        <p:nvSpPr>
          <p:cNvPr id="67" name="Freeform: Shape 66"/>
          <p:cNvSpPr/>
          <p:nvPr userDrawn="1"/>
        </p:nvSpPr>
        <p:spPr>
          <a:xfrm>
            <a:off x="5566410" y="3630480"/>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68" name="Text Placeholder 6"/>
          <p:cNvSpPr>
            <a:spLocks noGrp="1"/>
          </p:cNvSpPr>
          <p:nvPr>
            <p:ph type="body" sz="quarter" idx="16" hasCustomPrompt="1"/>
          </p:nvPr>
        </p:nvSpPr>
        <p:spPr>
          <a:xfrm>
            <a:off x="5566410" y="3729040"/>
            <a:ext cx="2229803" cy="557214"/>
          </a:xfrm>
        </p:spPr>
        <p:txBody>
          <a:bodyPr/>
          <a:lstStyle>
            <a:lvl1pPr marL="0" indent="0">
              <a:lnSpc>
                <a:spcPct val="85000"/>
              </a:lnSpc>
              <a:buNone/>
              <a:defRPr sz="20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Short headline goes here.</a:t>
            </a:r>
          </a:p>
        </p:txBody>
      </p:sp>
      <p:sp>
        <p:nvSpPr>
          <p:cNvPr id="3" name="Text Placeholder 2"/>
          <p:cNvSpPr>
            <a:spLocks noGrp="1"/>
          </p:cNvSpPr>
          <p:nvPr>
            <p:ph type="body" sz="quarter" idx="18" hasCustomPrompt="1"/>
          </p:nvPr>
        </p:nvSpPr>
        <p:spPr>
          <a:xfrm>
            <a:off x="518160" y="4371972"/>
            <a:ext cx="2270760" cy="1269876"/>
          </a:xfrm>
        </p:spPr>
        <p:txBody>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another great alternative to a simple bulleted list.</a:t>
            </a:r>
          </a:p>
        </p:txBody>
      </p:sp>
      <p:sp>
        <p:nvSpPr>
          <p:cNvPr id="70" name="Text Placeholder 2"/>
          <p:cNvSpPr>
            <a:spLocks noGrp="1"/>
          </p:cNvSpPr>
          <p:nvPr>
            <p:ph type="body" sz="quarter" idx="19" hasCustomPrompt="1"/>
          </p:nvPr>
        </p:nvSpPr>
        <p:spPr>
          <a:xfrm>
            <a:off x="3042284" y="4371972"/>
            <a:ext cx="2270760" cy="1269876"/>
          </a:xfrm>
        </p:spPr>
        <p:txBody>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another great alternative to a simple bulleted list.</a:t>
            </a:r>
          </a:p>
        </p:txBody>
      </p:sp>
      <p:sp>
        <p:nvSpPr>
          <p:cNvPr id="71" name="Text Placeholder 2"/>
          <p:cNvSpPr>
            <a:spLocks noGrp="1"/>
          </p:cNvSpPr>
          <p:nvPr>
            <p:ph type="body" sz="quarter" idx="20" hasCustomPrompt="1"/>
          </p:nvPr>
        </p:nvSpPr>
        <p:spPr>
          <a:xfrm>
            <a:off x="5566410" y="4371972"/>
            <a:ext cx="2270760" cy="1269876"/>
          </a:xfrm>
        </p:spPr>
        <p:txBody>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another great alternative to a simple bulleted list.</a:t>
            </a:r>
          </a:p>
        </p:txBody>
      </p:sp>
      <p:sp>
        <p:nvSpPr>
          <p:cNvPr id="72" name="Text Placeholder 2"/>
          <p:cNvSpPr>
            <a:spLocks noGrp="1"/>
          </p:cNvSpPr>
          <p:nvPr>
            <p:ph type="body" sz="quarter" idx="21" hasCustomPrompt="1"/>
          </p:nvPr>
        </p:nvSpPr>
        <p:spPr>
          <a:xfrm>
            <a:off x="8090534" y="4371972"/>
            <a:ext cx="2270760" cy="1269876"/>
          </a:xfrm>
        </p:spPr>
        <p:txBody>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another great alternative to a simple bulleted list.</a:t>
            </a:r>
          </a:p>
        </p:txBody>
      </p:sp>
    </p:spTree>
    <p:extLst>
      <p:ext uri="{BB962C8B-B14F-4D97-AF65-F5344CB8AC3E}">
        <p14:creationId xmlns:p14="http://schemas.microsoft.com/office/powerpoint/2010/main" val="50660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hite Title Slide Co-branded">
    <p:bg>
      <p:bgPr>
        <a:solidFill>
          <a:schemeClr val="bg1"/>
        </a:solidFill>
        <a:effectLst/>
      </p:bgPr>
    </p:bg>
    <p:spTree>
      <p:nvGrpSpPr>
        <p:cNvPr id="1" name=""/>
        <p:cNvGrpSpPr/>
        <p:nvPr/>
      </p:nvGrpSpPr>
      <p:grpSpPr>
        <a:xfrm>
          <a:off x="0" y="0"/>
          <a:ext cx="0" cy="0"/>
          <a:chOff x="0" y="0"/>
          <a:chExt cx="0" cy="0"/>
        </a:xfrm>
      </p:grpSpPr>
      <p:sp>
        <p:nvSpPr>
          <p:cNvPr id="36" name="Rectangle 35"/>
          <p:cNvSpPr/>
          <p:nvPr userDrawn="1"/>
        </p:nvSpPr>
        <p:spPr>
          <a:xfrm>
            <a:off x="0" y="0"/>
            <a:ext cx="12192000" cy="1434662"/>
          </a:xfrm>
          <a:prstGeom prst="rect">
            <a:avLst/>
          </a:prstGeom>
          <a:solidFill>
            <a:schemeClr val="bg1"/>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2" name="Title 1"/>
          <p:cNvSpPr>
            <a:spLocks noGrp="1"/>
          </p:cNvSpPr>
          <p:nvPr>
            <p:ph type="ctrTitle" hasCustomPrompt="1"/>
          </p:nvPr>
        </p:nvSpPr>
        <p:spPr bwMode="gray">
          <a:xfrm>
            <a:off x="584395" y="1820425"/>
            <a:ext cx="11090769" cy="1177673"/>
          </a:xfrm>
        </p:spPr>
        <p:txBody>
          <a:bodyPr anchor="t" anchorCtr="0"/>
          <a:lstStyle>
            <a:lvl1pPr algn="l">
              <a:lnSpc>
                <a:spcPct val="90000"/>
              </a:lnSpc>
              <a:defRPr sz="4800" b="1" i="0" cap="none" baseline="0">
                <a:solidFill>
                  <a:schemeClr val="tx1"/>
                </a:solidFill>
                <a:latin typeface="Symantec Sans" panose="02000503080000020004" pitchFamily="50" charset="0"/>
                <a:cs typeface="Arial" panose="020B0604020202020204" pitchFamily="34" charset="0"/>
              </a:defRPr>
            </a:lvl1pPr>
          </a:lstStyle>
          <a:p>
            <a:r>
              <a:rPr lang="en-US" dirty="0"/>
              <a:t>The new Symantec PowerPoint presentation deck</a:t>
            </a:r>
          </a:p>
        </p:txBody>
      </p:sp>
      <p:sp>
        <p:nvSpPr>
          <p:cNvPr id="3" name="Subtitle 2"/>
          <p:cNvSpPr>
            <a:spLocks noGrp="1"/>
          </p:cNvSpPr>
          <p:nvPr>
            <p:ph type="subTitle" idx="1" hasCustomPrompt="1"/>
          </p:nvPr>
        </p:nvSpPr>
        <p:spPr bwMode="gray">
          <a:xfrm>
            <a:off x="584394" y="4108982"/>
            <a:ext cx="2560320" cy="1737360"/>
          </a:xfrm>
        </p:spPr>
        <p:txBody>
          <a:bodyPr anchor="t"/>
          <a:lstStyle>
            <a:lvl1pPr marL="0" indent="0" algn="l">
              <a:buNone/>
              <a:defRPr sz="2700" b="1" i="0">
                <a:solidFill>
                  <a:schemeClr val="tx1"/>
                </a:solidFill>
                <a:latin typeface="Symantec Sans" panose="02000503080000020004" pitchFamily="50"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name</a:t>
            </a:r>
          </a:p>
        </p:txBody>
      </p:sp>
      <p:grpSp>
        <p:nvGrpSpPr>
          <p:cNvPr id="49" name="Group 48" hidden="1"/>
          <p:cNvGrpSpPr/>
          <p:nvPr userDrawn="1">
            <p:custDataLst>
              <p:tags r:id="rId1"/>
            </p:custDataLst>
          </p:nvPr>
        </p:nvGrpSpPr>
        <p:grpSpPr>
          <a:xfrm>
            <a:off x="-282027" y="-714736"/>
            <a:ext cx="12740305" cy="8287473"/>
            <a:chOff x="-282027" y="-714736"/>
            <a:chExt cx="12740305" cy="8287473"/>
          </a:xfrm>
        </p:grpSpPr>
        <p:cxnSp>
          <p:nvCxnSpPr>
            <p:cNvPr id="50" name="Straight Connector 49"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hidden="1"/>
            <p:cNvGrpSpPr/>
            <p:nvPr userDrawn="1"/>
          </p:nvGrpSpPr>
          <p:grpSpPr>
            <a:xfrm>
              <a:off x="11640116" y="-714736"/>
              <a:ext cx="551884" cy="8287473"/>
              <a:chOff x="11640116" y="-714736"/>
              <a:chExt cx="551884" cy="8287473"/>
            </a:xfrm>
          </p:grpSpPr>
          <p:cxnSp>
            <p:nvCxnSpPr>
              <p:cNvPr id="67" name="Straight Connector 66"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hidden="1"/>
            <p:cNvGrpSpPr/>
            <p:nvPr userDrawn="1"/>
          </p:nvGrpSpPr>
          <p:grpSpPr>
            <a:xfrm>
              <a:off x="-282027" y="-714736"/>
              <a:ext cx="12740305" cy="8287473"/>
              <a:chOff x="-282026" y="-714736"/>
              <a:chExt cx="12740305" cy="8287473"/>
            </a:xfrm>
          </p:grpSpPr>
          <p:grpSp>
            <p:nvGrpSpPr>
              <p:cNvPr id="55" name="Group 54" hidden="1"/>
              <p:cNvGrpSpPr/>
              <p:nvPr userDrawn="1"/>
            </p:nvGrpSpPr>
            <p:grpSpPr>
              <a:xfrm>
                <a:off x="-282026" y="0"/>
                <a:ext cx="12740305" cy="246887"/>
                <a:chOff x="-282026" y="0"/>
                <a:chExt cx="12740305" cy="246887"/>
              </a:xfrm>
            </p:grpSpPr>
            <p:cxnSp>
              <p:nvCxnSpPr>
                <p:cNvPr id="65" name="Straight Connector 6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55" hidden="1"/>
              <p:cNvGrpSpPr/>
              <p:nvPr userDrawn="1"/>
            </p:nvGrpSpPr>
            <p:grpSpPr>
              <a:xfrm>
                <a:off x="-282026" y="1280053"/>
                <a:ext cx="12740305" cy="442593"/>
                <a:chOff x="-282026" y="1280053"/>
                <a:chExt cx="12740305" cy="442593"/>
              </a:xfrm>
            </p:grpSpPr>
            <p:cxnSp>
              <p:nvCxnSpPr>
                <p:cNvPr id="63" name="Straight Connector 62"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56" hidden="1"/>
              <p:cNvGrpSpPr/>
              <p:nvPr userDrawn="1"/>
            </p:nvGrpSpPr>
            <p:grpSpPr>
              <a:xfrm>
                <a:off x="0" y="-714736"/>
                <a:ext cx="551884" cy="8287473"/>
                <a:chOff x="11640116" y="-714736"/>
                <a:chExt cx="551884" cy="8287473"/>
              </a:xfrm>
            </p:grpSpPr>
            <p:cxnSp>
              <p:nvCxnSpPr>
                <p:cNvPr id="61" name="Straight Connector 6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hidden="1"/>
              <p:cNvGrpSpPr/>
              <p:nvPr userDrawn="1"/>
            </p:nvGrpSpPr>
            <p:grpSpPr>
              <a:xfrm>
                <a:off x="-282026" y="6584314"/>
                <a:ext cx="12740305" cy="273686"/>
                <a:chOff x="-282026" y="0"/>
                <a:chExt cx="12740305" cy="273686"/>
              </a:xfrm>
            </p:grpSpPr>
            <p:cxnSp>
              <p:nvCxnSpPr>
                <p:cNvPr id="59" name="Straight Connector 58"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70" name="Text Placeholder 69"/>
          <p:cNvSpPr>
            <a:spLocks noGrp="1"/>
          </p:cNvSpPr>
          <p:nvPr>
            <p:ph type="body" sz="quarter" idx="10" hasCustomPrompt="1"/>
          </p:nvPr>
        </p:nvSpPr>
        <p:spPr bwMode="gray">
          <a:xfrm>
            <a:off x="3727435" y="4108982"/>
            <a:ext cx="2560320" cy="1737360"/>
          </a:xfrm>
        </p:spPr>
        <p:txBody>
          <a:bodyPr anchor="t" anchorCtr="0"/>
          <a:lstStyle>
            <a:lvl1pPr marL="0" indent="0">
              <a:lnSpc>
                <a:spcPct val="80000"/>
              </a:lnSpc>
              <a:buNone/>
              <a:defRPr sz="2700" b="1" i="0" cap="none" spc="100" baseline="0">
                <a:solidFill>
                  <a:schemeClr val="tx1"/>
                </a:solidFill>
                <a:latin typeface="Symantec Sans" panose="02000503080000020004" pitchFamily="50"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date</a:t>
            </a:r>
          </a:p>
        </p:txBody>
      </p:sp>
      <p:sp>
        <p:nvSpPr>
          <p:cNvPr id="30" name="Shape 13"/>
          <p:cNvSpPr/>
          <p:nvPr userDrawn="1"/>
        </p:nvSpPr>
        <p:spPr>
          <a:xfrm>
            <a:off x="529390" y="1559847"/>
            <a:ext cx="9144001" cy="22359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lvl1pPr>
              <a:lnSpc>
                <a:spcPct val="90000"/>
              </a:lnSpc>
              <a:defRPr sz="900" b="1">
                <a:solidFill>
                  <a:srgbClr val="FDC131"/>
                </a:solidFill>
                <a:latin typeface="Symantec Sans"/>
                <a:ea typeface="Symantec Sans"/>
                <a:cs typeface="Symantec Sans"/>
                <a:sym typeface="Symantec Sans"/>
              </a:defRPr>
            </a:lvl1pPr>
          </a:lstStyle>
          <a:p>
            <a:r>
              <a:rPr dirty="0"/>
              <a:t>Title</a:t>
            </a:r>
          </a:p>
        </p:txBody>
      </p:sp>
      <p:sp>
        <p:nvSpPr>
          <p:cNvPr id="31" name="Shape 14"/>
          <p:cNvSpPr/>
          <p:nvPr userDrawn="1"/>
        </p:nvSpPr>
        <p:spPr>
          <a:xfrm>
            <a:off x="529390" y="3815183"/>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t>Presenter</a:t>
            </a:r>
          </a:p>
        </p:txBody>
      </p:sp>
      <p:sp>
        <p:nvSpPr>
          <p:cNvPr id="32" name="Shape 15"/>
          <p:cNvSpPr/>
          <p:nvPr userDrawn="1"/>
        </p:nvSpPr>
        <p:spPr>
          <a:xfrm>
            <a:off x="3726870" y="3815183"/>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t>Date</a:t>
            </a:r>
          </a:p>
        </p:txBody>
      </p:sp>
      <p:sp>
        <p:nvSpPr>
          <p:cNvPr id="8" name="Picture Placeholder 7"/>
          <p:cNvSpPr>
            <a:spLocks noGrp="1"/>
          </p:cNvSpPr>
          <p:nvPr>
            <p:ph type="pic" sz="quarter" idx="11" hasCustomPrompt="1"/>
          </p:nvPr>
        </p:nvSpPr>
        <p:spPr>
          <a:xfrm>
            <a:off x="2862263" y="490538"/>
            <a:ext cx="2252662" cy="661987"/>
          </a:xfrm>
        </p:spPr>
        <p:txBody>
          <a:bodyPr anchor="ctr" anchorCtr="0"/>
          <a:lstStyle>
            <a:lvl1pPr marL="0" indent="0">
              <a:buFontTx/>
              <a:buNone/>
              <a:defRPr sz="1800">
                <a:solidFill>
                  <a:schemeClr val="tx1"/>
                </a:solidFill>
              </a:defRPr>
            </a:lvl1pPr>
          </a:lstStyle>
          <a:p>
            <a:r>
              <a:rPr lang="en-US" dirty="0"/>
              <a:t>Co-branded logo here</a:t>
            </a:r>
          </a:p>
        </p:txBody>
      </p:sp>
      <p:pic>
        <p:nvPicPr>
          <p:cNvPr id="33" name="image1.pdf"/>
          <p:cNvPicPr>
            <a:picLocks noChangeAspect="1"/>
          </p:cNvPicPr>
          <p:nvPr userDrawn="1"/>
        </p:nvPicPr>
        <p:blipFill>
          <a:blip r:embed="rId3">
            <a:extLst/>
          </a:blip>
          <a:stretch>
            <a:fillRect/>
          </a:stretch>
        </p:blipFill>
        <p:spPr>
          <a:xfrm>
            <a:off x="609600" y="537399"/>
            <a:ext cx="1890833" cy="500265"/>
          </a:xfrm>
          <a:prstGeom prst="rect">
            <a:avLst/>
          </a:prstGeom>
          <a:ln w="12700">
            <a:miter lim="400000"/>
          </a:ln>
        </p:spPr>
      </p:pic>
    </p:spTree>
    <p:extLst>
      <p:ext uri="{BB962C8B-B14F-4D97-AF65-F5344CB8AC3E}">
        <p14:creationId xmlns:p14="http://schemas.microsoft.com/office/powerpoint/2010/main" val="4016175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Way Section Content">
    <p:spTree>
      <p:nvGrpSpPr>
        <p:cNvPr id="1" name=""/>
        <p:cNvGrpSpPr/>
        <p:nvPr/>
      </p:nvGrpSpPr>
      <p:grpSpPr>
        <a:xfrm>
          <a:off x="0" y="0"/>
          <a:ext cx="0" cy="0"/>
          <a:chOff x="0" y="0"/>
          <a:chExt cx="0" cy="0"/>
        </a:xfrm>
      </p:grpSpPr>
      <p:grpSp>
        <p:nvGrpSpPr>
          <p:cNvPr id="8" name="Group 7" hidden="1"/>
          <p:cNvGrpSpPr/>
          <p:nvPr userDrawn="1">
            <p:custDataLst>
              <p:tags r:id="rId1"/>
            </p:custDataLst>
          </p:nvPr>
        </p:nvGrpSpPr>
        <p:grpSpPr>
          <a:xfrm>
            <a:off x="-282026" y="-714736"/>
            <a:ext cx="12740305" cy="8287473"/>
            <a:chOff x="-282026" y="-714736"/>
            <a:chExt cx="12740305" cy="8287473"/>
          </a:xfrm>
        </p:grpSpPr>
        <p:cxnSp>
          <p:nvCxnSpPr>
            <p:cNvPr id="9" name="Straight Connector 8"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hidden="1"/>
            <p:cNvGrpSpPr/>
            <p:nvPr userDrawn="1"/>
          </p:nvGrpSpPr>
          <p:grpSpPr>
            <a:xfrm>
              <a:off x="-282026" y="0"/>
              <a:ext cx="12740305" cy="273686"/>
              <a:chOff x="-282026" y="0"/>
              <a:chExt cx="12740305" cy="273686"/>
            </a:xfrm>
          </p:grpSpPr>
          <p:cxnSp>
            <p:nvCxnSpPr>
              <p:cNvPr id="25" name="Straight Connector 2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hidden="1"/>
            <p:cNvGrpSpPr/>
            <p:nvPr userDrawn="1"/>
          </p:nvGrpSpPr>
          <p:grpSpPr>
            <a:xfrm>
              <a:off x="-282026" y="1187453"/>
              <a:ext cx="12740305" cy="442593"/>
              <a:chOff x="-282026" y="1187453"/>
              <a:chExt cx="12740305" cy="442593"/>
            </a:xfrm>
          </p:grpSpPr>
          <p:cxnSp>
            <p:nvCxnSpPr>
              <p:cNvPr id="23" name="Straight Connector 22" hidden="1"/>
              <p:cNvCxnSpPr/>
              <p:nvPr/>
            </p:nvCxnSpPr>
            <p:spPr>
              <a:xfrm flipH="1">
                <a:off x="-282026" y="11874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16300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hidden="1"/>
            <p:cNvGrpSpPr/>
            <p:nvPr userDrawn="1"/>
          </p:nvGrpSpPr>
          <p:grpSpPr>
            <a:xfrm>
              <a:off x="0" y="-714736"/>
              <a:ext cx="551884" cy="8287473"/>
              <a:chOff x="11640116" y="-714736"/>
              <a:chExt cx="551884" cy="8287473"/>
            </a:xfrm>
          </p:grpSpPr>
          <p:cxnSp>
            <p:nvCxnSpPr>
              <p:cNvPr id="21" name="Straight Connector 2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hidden="1"/>
            <p:cNvGrpSpPr/>
            <p:nvPr userDrawn="1"/>
          </p:nvGrpSpPr>
          <p:grpSpPr>
            <a:xfrm>
              <a:off x="11640116" y="-714736"/>
              <a:ext cx="551884" cy="8287473"/>
              <a:chOff x="11640116" y="-714736"/>
              <a:chExt cx="551884" cy="8287473"/>
            </a:xfrm>
          </p:grpSpPr>
          <p:cxnSp>
            <p:nvCxnSpPr>
              <p:cNvPr id="19" name="Straight Connector 1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hidden="1"/>
            <p:cNvGrpSpPr/>
            <p:nvPr userDrawn="1"/>
          </p:nvGrpSpPr>
          <p:grpSpPr>
            <a:xfrm>
              <a:off x="-282026" y="6584314"/>
              <a:ext cx="12740305" cy="273686"/>
              <a:chOff x="-282026" y="0"/>
              <a:chExt cx="12740305" cy="273686"/>
            </a:xfrm>
          </p:grpSpPr>
          <p:cxnSp>
            <p:nvCxnSpPr>
              <p:cNvPr id="17" name="Straight Connector 1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hidden="1"/>
          <p:cNvGrpSpPr/>
          <p:nvPr userDrawn="1">
            <p:custDataLst>
              <p:tags r:id="rId2"/>
            </p:custDataLst>
          </p:nvPr>
        </p:nvGrpSpPr>
        <p:grpSpPr>
          <a:xfrm>
            <a:off x="-282027" y="-714736"/>
            <a:ext cx="12740305" cy="8287473"/>
            <a:chOff x="-282027" y="-714736"/>
            <a:chExt cx="12740305" cy="8287473"/>
          </a:xfrm>
        </p:grpSpPr>
        <p:cxnSp>
          <p:nvCxnSpPr>
            <p:cNvPr id="28" name="Straight Connector 27"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hidden="1"/>
            <p:cNvGrpSpPr/>
            <p:nvPr userDrawn="1"/>
          </p:nvGrpSpPr>
          <p:grpSpPr>
            <a:xfrm>
              <a:off x="11640116" y="-714736"/>
              <a:ext cx="551884" cy="8287473"/>
              <a:chOff x="11640116" y="-714736"/>
              <a:chExt cx="551884" cy="8287473"/>
            </a:xfrm>
          </p:grpSpPr>
          <p:cxnSp>
            <p:nvCxnSpPr>
              <p:cNvPr id="45" name="Straight Connector 44"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hidden="1"/>
            <p:cNvGrpSpPr/>
            <p:nvPr userDrawn="1"/>
          </p:nvGrpSpPr>
          <p:grpSpPr>
            <a:xfrm>
              <a:off x="-282027" y="-714736"/>
              <a:ext cx="12740305" cy="8287473"/>
              <a:chOff x="-282026" y="-714736"/>
              <a:chExt cx="12740305" cy="8287473"/>
            </a:xfrm>
          </p:grpSpPr>
          <p:grpSp>
            <p:nvGrpSpPr>
              <p:cNvPr id="33" name="Group 32" hidden="1"/>
              <p:cNvGrpSpPr/>
              <p:nvPr userDrawn="1"/>
            </p:nvGrpSpPr>
            <p:grpSpPr>
              <a:xfrm>
                <a:off x="-282026" y="0"/>
                <a:ext cx="12740305" cy="246887"/>
                <a:chOff x="-282026" y="0"/>
                <a:chExt cx="12740305" cy="246887"/>
              </a:xfrm>
            </p:grpSpPr>
            <p:cxnSp>
              <p:nvCxnSpPr>
                <p:cNvPr id="43" name="Straight Connector 42"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hidden="1"/>
              <p:cNvGrpSpPr/>
              <p:nvPr userDrawn="1"/>
            </p:nvGrpSpPr>
            <p:grpSpPr>
              <a:xfrm>
                <a:off x="-282026" y="1280053"/>
                <a:ext cx="12740305" cy="442593"/>
                <a:chOff x="-282026" y="1280053"/>
                <a:chExt cx="12740305" cy="442593"/>
              </a:xfrm>
            </p:grpSpPr>
            <p:cxnSp>
              <p:nvCxnSpPr>
                <p:cNvPr id="41" name="Straight Connector 40"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hidden="1"/>
              <p:cNvGrpSpPr/>
              <p:nvPr userDrawn="1"/>
            </p:nvGrpSpPr>
            <p:grpSpPr>
              <a:xfrm>
                <a:off x="0" y="-714736"/>
                <a:ext cx="551884" cy="8287473"/>
                <a:chOff x="11640116" y="-714736"/>
                <a:chExt cx="551884" cy="8287473"/>
              </a:xfrm>
            </p:grpSpPr>
            <p:cxnSp>
              <p:nvCxnSpPr>
                <p:cNvPr id="39" name="Straight Connector 3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hidden="1"/>
              <p:cNvGrpSpPr/>
              <p:nvPr userDrawn="1"/>
            </p:nvGrpSpPr>
            <p:grpSpPr>
              <a:xfrm>
                <a:off x="-282026" y="6584314"/>
                <a:ext cx="12740305" cy="273686"/>
                <a:chOff x="-282026" y="0"/>
                <a:chExt cx="12740305" cy="273686"/>
              </a:xfrm>
            </p:grpSpPr>
            <p:cxnSp>
              <p:nvCxnSpPr>
                <p:cNvPr id="37" name="Straight Connector 3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5" name="Freeform: Shape 54"/>
          <p:cNvSpPr/>
          <p:nvPr userDrawn="1"/>
        </p:nvSpPr>
        <p:spPr>
          <a:xfrm>
            <a:off x="8090535" y="2716072"/>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56" name="Freeform: Shape 55"/>
          <p:cNvSpPr/>
          <p:nvPr userDrawn="1"/>
        </p:nvSpPr>
        <p:spPr>
          <a:xfrm>
            <a:off x="3042285" y="2716072"/>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7" name="Text Placeholder 6"/>
          <p:cNvSpPr>
            <a:spLocks noGrp="1"/>
          </p:cNvSpPr>
          <p:nvPr>
            <p:ph type="body" sz="quarter" idx="10" hasCustomPrompt="1"/>
          </p:nvPr>
        </p:nvSpPr>
        <p:spPr>
          <a:xfrm>
            <a:off x="3042284" y="2814632"/>
            <a:ext cx="2229803" cy="557214"/>
          </a:xfrm>
        </p:spPr>
        <p:txBody>
          <a:bodyPr/>
          <a:lstStyle>
            <a:lvl1pPr marL="0" indent="0">
              <a:lnSpc>
                <a:spcPct val="85000"/>
              </a:lnSpc>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Short headline goes here.</a:t>
            </a:r>
          </a:p>
        </p:txBody>
      </p:sp>
      <p:sp>
        <p:nvSpPr>
          <p:cNvPr id="57" name="Text Placeholder 6"/>
          <p:cNvSpPr>
            <a:spLocks noGrp="1"/>
          </p:cNvSpPr>
          <p:nvPr>
            <p:ph type="body" sz="quarter" idx="11" hasCustomPrompt="1"/>
          </p:nvPr>
        </p:nvSpPr>
        <p:spPr>
          <a:xfrm>
            <a:off x="8090534" y="2814633"/>
            <a:ext cx="2229803" cy="557214"/>
          </a:xfrm>
        </p:spPr>
        <p:txBody>
          <a:bodyPr/>
          <a:lstStyle>
            <a:lvl1pPr marL="0" indent="0">
              <a:lnSpc>
                <a:spcPct val="85000"/>
              </a:lnSpc>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Short headline goes here.</a:t>
            </a:r>
          </a:p>
        </p:txBody>
      </p:sp>
      <p:sp>
        <p:nvSpPr>
          <p:cNvPr id="64" name="Freeform: Shape 63"/>
          <p:cNvSpPr/>
          <p:nvPr userDrawn="1"/>
        </p:nvSpPr>
        <p:spPr>
          <a:xfrm>
            <a:off x="518160" y="2716072"/>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65" name="Text Placeholder 6"/>
          <p:cNvSpPr>
            <a:spLocks noGrp="1"/>
          </p:cNvSpPr>
          <p:nvPr>
            <p:ph type="body" sz="quarter" idx="14" hasCustomPrompt="1"/>
          </p:nvPr>
        </p:nvSpPr>
        <p:spPr>
          <a:xfrm>
            <a:off x="518160" y="2814632"/>
            <a:ext cx="2229803" cy="557214"/>
          </a:xfrm>
        </p:spPr>
        <p:txBody>
          <a:bodyPr/>
          <a:lstStyle>
            <a:lvl1pPr marL="0" indent="0">
              <a:lnSpc>
                <a:spcPct val="85000"/>
              </a:lnSpc>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Short headline goes here.</a:t>
            </a:r>
          </a:p>
        </p:txBody>
      </p:sp>
      <p:sp>
        <p:nvSpPr>
          <p:cNvPr id="67" name="Freeform: Shape 66"/>
          <p:cNvSpPr/>
          <p:nvPr userDrawn="1"/>
        </p:nvSpPr>
        <p:spPr>
          <a:xfrm>
            <a:off x="5566410" y="2716072"/>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68" name="Text Placeholder 6"/>
          <p:cNvSpPr>
            <a:spLocks noGrp="1"/>
          </p:cNvSpPr>
          <p:nvPr>
            <p:ph type="body" sz="quarter" idx="16" hasCustomPrompt="1"/>
          </p:nvPr>
        </p:nvSpPr>
        <p:spPr>
          <a:xfrm>
            <a:off x="5566410" y="2814632"/>
            <a:ext cx="2229803" cy="557214"/>
          </a:xfrm>
        </p:spPr>
        <p:txBody>
          <a:bodyPr/>
          <a:lstStyle>
            <a:lvl1pPr marL="0" indent="0">
              <a:lnSpc>
                <a:spcPct val="85000"/>
              </a:lnSpc>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Short headline goes here.</a:t>
            </a:r>
          </a:p>
        </p:txBody>
      </p:sp>
      <p:sp>
        <p:nvSpPr>
          <p:cNvPr id="3" name="Text Placeholder 2"/>
          <p:cNvSpPr>
            <a:spLocks noGrp="1"/>
          </p:cNvSpPr>
          <p:nvPr>
            <p:ph type="body" sz="quarter" idx="18" hasCustomPrompt="1"/>
          </p:nvPr>
        </p:nvSpPr>
        <p:spPr>
          <a:xfrm>
            <a:off x="518160" y="3457564"/>
            <a:ext cx="2270760" cy="1269876"/>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r>
              <a:rPr lang="en-US" dirty="0"/>
              <a:t>This is another great alternative to a simple bulleted list.</a:t>
            </a:r>
          </a:p>
        </p:txBody>
      </p:sp>
      <p:sp>
        <p:nvSpPr>
          <p:cNvPr id="70" name="Text Placeholder 2"/>
          <p:cNvSpPr>
            <a:spLocks noGrp="1"/>
          </p:cNvSpPr>
          <p:nvPr>
            <p:ph type="body" sz="quarter" idx="19" hasCustomPrompt="1"/>
          </p:nvPr>
        </p:nvSpPr>
        <p:spPr>
          <a:xfrm>
            <a:off x="3042284" y="3457564"/>
            <a:ext cx="2270760" cy="1269876"/>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r>
              <a:rPr lang="en-US" dirty="0"/>
              <a:t>This is another great alternative to a simple bulleted list.</a:t>
            </a:r>
          </a:p>
        </p:txBody>
      </p:sp>
      <p:sp>
        <p:nvSpPr>
          <p:cNvPr id="71" name="Text Placeholder 2"/>
          <p:cNvSpPr>
            <a:spLocks noGrp="1"/>
          </p:cNvSpPr>
          <p:nvPr>
            <p:ph type="body" sz="quarter" idx="20" hasCustomPrompt="1"/>
          </p:nvPr>
        </p:nvSpPr>
        <p:spPr>
          <a:xfrm>
            <a:off x="5566410" y="3457564"/>
            <a:ext cx="2270760" cy="1269876"/>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r>
              <a:rPr lang="en-US" dirty="0"/>
              <a:t>This is another great alternative to a simple bulleted list.</a:t>
            </a:r>
          </a:p>
        </p:txBody>
      </p:sp>
      <p:sp>
        <p:nvSpPr>
          <p:cNvPr id="72" name="Text Placeholder 2"/>
          <p:cNvSpPr>
            <a:spLocks noGrp="1"/>
          </p:cNvSpPr>
          <p:nvPr>
            <p:ph type="body" sz="quarter" idx="21" hasCustomPrompt="1"/>
          </p:nvPr>
        </p:nvSpPr>
        <p:spPr>
          <a:xfrm>
            <a:off x="8090534" y="3457564"/>
            <a:ext cx="2270760" cy="1269876"/>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r>
              <a:rPr lang="en-US" dirty="0"/>
              <a:t>This is another great alternative to a simple bulleted list.</a:t>
            </a:r>
          </a:p>
        </p:txBody>
      </p:sp>
      <p:sp>
        <p:nvSpPr>
          <p:cNvPr id="66" name="Text Placeholder 6"/>
          <p:cNvSpPr>
            <a:spLocks noGrp="1"/>
          </p:cNvSpPr>
          <p:nvPr>
            <p:ph type="body" sz="quarter" idx="22" hasCustomPrompt="1"/>
          </p:nvPr>
        </p:nvSpPr>
        <p:spPr>
          <a:xfrm>
            <a:off x="3042284" y="1338269"/>
            <a:ext cx="2229803" cy="1176335"/>
          </a:xfrm>
        </p:spPr>
        <p:txBody>
          <a:bodyPr/>
          <a:lstStyle>
            <a:lvl1pPr marL="0" indent="0">
              <a:lnSpc>
                <a:spcPct val="85000"/>
              </a:lnSpc>
              <a:buNone/>
              <a:defRPr sz="88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69" name="Text Placeholder 6"/>
          <p:cNvSpPr>
            <a:spLocks noGrp="1"/>
          </p:cNvSpPr>
          <p:nvPr>
            <p:ph type="body" sz="quarter" idx="23" hasCustomPrompt="1"/>
          </p:nvPr>
        </p:nvSpPr>
        <p:spPr>
          <a:xfrm>
            <a:off x="8090534" y="1338270"/>
            <a:ext cx="2229803" cy="1266823"/>
          </a:xfrm>
        </p:spPr>
        <p:txBody>
          <a:bodyPr/>
          <a:lstStyle>
            <a:lvl1pPr marL="0" indent="0">
              <a:lnSpc>
                <a:spcPct val="85000"/>
              </a:lnSpc>
              <a:buNone/>
              <a:defRPr sz="88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73" name="Text Placeholder 6"/>
          <p:cNvSpPr>
            <a:spLocks noGrp="1"/>
          </p:cNvSpPr>
          <p:nvPr>
            <p:ph type="body" sz="quarter" idx="24" hasCustomPrompt="1"/>
          </p:nvPr>
        </p:nvSpPr>
        <p:spPr>
          <a:xfrm>
            <a:off x="518160" y="1338269"/>
            <a:ext cx="2229803" cy="1176335"/>
          </a:xfrm>
        </p:spPr>
        <p:txBody>
          <a:bodyPr/>
          <a:lstStyle>
            <a:lvl1pPr marL="0" indent="0">
              <a:lnSpc>
                <a:spcPct val="85000"/>
              </a:lnSpc>
              <a:buNone/>
              <a:defRPr sz="88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74" name="Text Placeholder 6"/>
          <p:cNvSpPr>
            <a:spLocks noGrp="1"/>
          </p:cNvSpPr>
          <p:nvPr>
            <p:ph type="body" sz="quarter" idx="25" hasCustomPrompt="1"/>
          </p:nvPr>
        </p:nvSpPr>
        <p:spPr>
          <a:xfrm>
            <a:off x="5566410" y="1338269"/>
            <a:ext cx="2229803" cy="1176335"/>
          </a:xfrm>
        </p:spPr>
        <p:txBody>
          <a:bodyPr/>
          <a:lstStyle>
            <a:lvl1pPr marL="0" indent="0">
              <a:lnSpc>
                <a:spcPct val="85000"/>
              </a:lnSpc>
              <a:buNone/>
              <a:defRPr sz="88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4251731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Chart slide">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solidFill>
                  <a:schemeClr val="tx1"/>
                </a:solidFill>
              </a:defRPr>
            </a:lvl1pPr>
          </a:lstStyle>
          <a:p>
            <a:r>
              <a:rPr lang="en-US" dirty="0"/>
              <a:t>This is a bar chart</a:t>
            </a:r>
          </a:p>
        </p:txBody>
      </p:sp>
      <p:sp>
        <p:nvSpPr>
          <p:cNvPr id="2" name="Freeform: Shape 1"/>
          <p:cNvSpPr/>
          <p:nvPr userDrawn="1"/>
        </p:nvSpPr>
        <p:spPr>
          <a:xfrm>
            <a:off x="8256104" y="2358887"/>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rgbClr val="A79D97"/>
            </a:solidFill>
            <a:miter lim="800000"/>
            <a:headEnd/>
            <a:tailEnd/>
          </a:ln>
        </p:spPr>
        <p:txBody>
          <a:bodyPr rtlCol="0" anchor="ctr"/>
          <a:lstStyle/>
          <a:p>
            <a:pPr algn="ctr"/>
            <a:endParaRPr lang="en-US" dirty="0">
              <a:latin typeface="Symantec Sans" panose="02000503080000020004"/>
            </a:endParaRPr>
          </a:p>
        </p:txBody>
      </p:sp>
      <p:sp>
        <p:nvSpPr>
          <p:cNvPr id="5" name="Text Placeholder 4"/>
          <p:cNvSpPr>
            <a:spLocks noGrp="1"/>
          </p:cNvSpPr>
          <p:nvPr>
            <p:ph type="body" sz="quarter" idx="10" hasCustomPrompt="1"/>
          </p:nvPr>
        </p:nvSpPr>
        <p:spPr>
          <a:xfrm>
            <a:off x="8256588" y="2505075"/>
            <a:ext cx="3352800" cy="2384425"/>
          </a:xfrm>
        </p:spPr>
        <p:txBody>
          <a:bodyPr/>
          <a:lstStyle>
            <a:lvl1pPr marL="0" indent="0">
              <a:buFontTx/>
              <a:buNone/>
              <a:defRPr sz="1600">
                <a:solidFill>
                  <a:schemeClr val="tx1"/>
                </a:solidFill>
              </a:defRPr>
            </a:lvl1pPr>
          </a:lstStyle>
          <a:p>
            <a:r>
              <a:rPr lang="en-US" dirty="0"/>
              <a:t>You can caption your chart here with 1-3 sentences. This text should help clarify and add context to your chart. </a:t>
            </a:r>
          </a:p>
        </p:txBody>
      </p:sp>
    </p:spTree>
    <p:extLst>
      <p:ext uri="{BB962C8B-B14F-4D97-AF65-F5344CB8AC3E}">
        <p14:creationId xmlns:p14="http://schemas.microsoft.com/office/powerpoint/2010/main" val="3986058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Chapter Slide">
    <p:bg>
      <p:bgPr>
        <a:solidFill>
          <a:srgbClr val="19233C"/>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30352" y="885903"/>
            <a:ext cx="11109960" cy="2173819"/>
          </a:xfrm>
        </p:spPr>
        <p:txBody>
          <a:bodyPr/>
          <a:lstStyle>
            <a:lvl1pPr>
              <a:defRPr sz="7200">
                <a:solidFill>
                  <a:schemeClr val="bg1"/>
                </a:solidFill>
              </a:defRPr>
            </a:lvl1pPr>
          </a:lstStyle>
          <a:p>
            <a:r>
              <a:rPr lang="en-US" dirty="0"/>
              <a:t>Chapter or section slide</a:t>
            </a:r>
          </a:p>
        </p:txBody>
      </p:sp>
      <p:sp>
        <p:nvSpPr>
          <p:cNvPr id="5" name="Text Placeholder 4"/>
          <p:cNvSpPr>
            <a:spLocks noGrp="1"/>
          </p:cNvSpPr>
          <p:nvPr>
            <p:ph type="body" sz="quarter" idx="10" hasCustomPrompt="1"/>
          </p:nvPr>
        </p:nvSpPr>
        <p:spPr>
          <a:xfrm>
            <a:off x="3661142" y="3372583"/>
            <a:ext cx="3352800" cy="2384425"/>
          </a:xfrm>
        </p:spPr>
        <p:txBody>
          <a:bodyPr/>
          <a:lstStyle>
            <a:lvl1pPr marL="0" indent="0">
              <a:buFontTx/>
              <a:buNone/>
              <a:defRPr sz="1600">
                <a:solidFill>
                  <a:schemeClr val="bg1"/>
                </a:solidFill>
              </a:defRPr>
            </a:lvl1pPr>
          </a:lstStyle>
          <a:p>
            <a:r>
              <a:rPr lang="en-US" dirty="0"/>
              <a:t>Symantec Blue is used for section and chapter dividers. Change Section ## to 01, 02, 03… as needed to represent section.</a:t>
            </a:r>
          </a:p>
        </p:txBody>
      </p:sp>
      <p:sp>
        <p:nvSpPr>
          <p:cNvPr id="6" name="Text Placeholder 4"/>
          <p:cNvSpPr>
            <a:spLocks noGrp="1"/>
          </p:cNvSpPr>
          <p:nvPr>
            <p:ph type="body" sz="quarter" idx="11" hasCustomPrompt="1"/>
          </p:nvPr>
        </p:nvSpPr>
        <p:spPr>
          <a:xfrm>
            <a:off x="589696" y="3372583"/>
            <a:ext cx="2821719" cy="2384425"/>
          </a:xfrm>
        </p:spPr>
        <p:txBody>
          <a:bodyPr/>
          <a:lstStyle>
            <a:lvl1pPr marL="0" indent="0">
              <a:buFontTx/>
              <a:buNone/>
              <a:defRPr sz="7200" b="1">
                <a:solidFill>
                  <a:schemeClr val="bg1"/>
                </a:solidFill>
              </a:defRPr>
            </a:lvl1pPr>
          </a:lstStyle>
          <a:p>
            <a:r>
              <a:rPr lang="en-US" dirty="0"/>
              <a:t>##</a:t>
            </a:r>
          </a:p>
        </p:txBody>
      </p:sp>
      <p:sp>
        <p:nvSpPr>
          <p:cNvPr id="7" name="Shape 14"/>
          <p:cNvSpPr/>
          <p:nvPr userDrawn="1"/>
        </p:nvSpPr>
        <p:spPr>
          <a:xfrm>
            <a:off x="599728" y="3299368"/>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lang="en-US" dirty="0">
                <a:solidFill>
                  <a:schemeClr val="accent1"/>
                </a:solidFill>
              </a:rPr>
              <a:t>Section</a:t>
            </a:r>
            <a:endParaRPr dirty="0">
              <a:solidFill>
                <a:schemeClr val="accent1"/>
              </a:solidFill>
            </a:endParaRPr>
          </a:p>
        </p:txBody>
      </p:sp>
      <p:sp>
        <p:nvSpPr>
          <p:cNvPr id="10" name="TextBox 9"/>
          <p:cNvSpPr txBox="1"/>
          <p:nvPr userDrawn="1"/>
        </p:nvSpPr>
        <p:spPr>
          <a:xfrm>
            <a:off x="11333442" y="6468986"/>
            <a:ext cx="306870" cy="138499"/>
          </a:xfrm>
          <a:prstGeom prst="rect">
            <a:avLst/>
          </a:prstGeom>
          <a:noFill/>
        </p:spPr>
        <p:txBody>
          <a:bodyPr wrap="square" lIns="0" tIns="0" rIns="0" bIns="0" anchor="b" anchorCtr="0">
            <a:noAutofit/>
          </a:bodyPr>
          <a:lstStyle/>
          <a:p>
            <a:pPr algn="r"/>
            <a:fld id="{4A3059D5-3978-4F52-B1B1-50A7215E55C6}" type="slidenum">
              <a:rPr lang="en-US" sz="1600" b="1" smtClean="0">
                <a:solidFill>
                  <a:srgbClr val="A79D97"/>
                </a:solidFill>
                <a:latin typeface="Symantec Sans" panose="02000503080000020004"/>
              </a:rPr>
              <a:pPr algn="r"/>
              <a:t>‹#›</a:t>
            </a:fld>
            <a:endParaRPr lang="en-US" sz="1600" b="1" dirty="0">
              <a:solidFill>
                <a:srgbClr val="A79D97"/>
              </a:solidFill>
              <a:latin typeface="Symantec Sans" panose="02000503080000020004"/>
            </a:endParaRPr>
          </a:p>
        </p:txBody>
      </p:sp>
      <p:sp>
        <p:nvSpPr>
          <p:cNvPr id="11" name="TextBox 10"/>
          <p:cNvSpPr txBox="1"/>
          <p:nvPr userDrawn="1"/>
        </p:nvSpPr>
        <p:spPr>
          <a:xfrm>
            <a:off x="6361861" y="6431125"/>
            <a:ext cx="4583616" cy="176360"/>
          </a:xfrm>
          <a:prstGeom prst="rect">
            <a:avLst/>
          </a:prstGeom>
          <a:noFill/>
        </p:spPr>
        <p:txBody>
          <a:bodyPr wrap="none" lIns="0" tIns="0" rIns="0" bIns="0" anchor="b" anchorCtr="0">
            <a:noAutofit/>
          </a:bodyPr>
          <a:lstStyle/>
          <a:p>
            <a:pPr algn="r">
              <a:lnSpc>
                <a:spcPct val="90000"/>
              </a:lnSpc>
              <a:defRPr/>
            </a:pPr>
            <a:r>
              <a:rPr lang="en-US" sz="900" b="0" i="0" spc="0" dirty="0">
                <a:solidFill>
                  <a:srgbClr val="A79D97"/>
                </a:solidFill>
                <a:latin typeface="Symantec Sans" panose="02000503080000020004" pitchFamily="50" charset="0"/>
              </a:rPr>
              <a:t>Copyright © 2017 Symantec Corporation </a:t>
            </a:r>
          </a:p>
        </p:txBody>
      </p:sp>
      <p:pic>
        <p:nvPicPr>
          <p:cNvPr id="14" name="image3.pdf"/>
          <p:cNvPicPr>
            <a:picLocks noChangeAspect="1"/>
          </p:cNvPicPr>
          <p:nvPr userDrawn="1"/>
        </p:nvPicPr>
        <p:blipFill>
          <a:blip r:embed="rId2">
            <a:extLst/>
          </a:blip>
          <a:stretch>
            <a:fillRect/>
          </a:stretch>
        </p:blipFill>
        <p:spPr>
          <a:xfrm>
            <a:off x="10265057" y="129308"/>
            <a:ext cx="1320807" cy="349452"/>
          </a:xfrm>
          <a:prstGeom prst="rect">
            <a:avLst/>
          </a:prstGeom>
          <a:ln w="12700">
            <a:miter lim="400000"/>
          </a:ln>
        </p:spPr>
      </p:pic>
      <p:sp>
        <p:nvSpPr>
          <p:cNvPr id="15" name="Freeform: Shape 14"/>
          <p:cNvSpPr/>
          <p:nvPr userDrawn="1"/>
        </p:nvSpPr>
        <p:spPr>
          <a:xfrm>
            <a:off x="518160" y="636108"/>
            <a:ext cx="11155680" cy="0"/>
          </a:xfrm>
          <a:custGeom>
            <a:avLst/>
            <a:gdLst>
              <a:gd name="connsiteX0" fmla="*/ 0 w 11052313"/>
              <a:gd name="connsiteY0" fmla="*/ 0 h 0"/>
              <a:gd name="connsiteX1" fmla="*/ 11052313 w 11052313"/>
              <a:gd name="connsiteY1" fmla="*/ 0 h 0"/>
            </a:gdLst>
            <a:ahLst/>
            <a:cxnLst>
              <a:cxn ang="0">
                <a:pos x="connsiteX0" y="connsiteY0"/>
              </a:cxn>
              <a:cxn ang="0">
                <a:pos x="connsiteX1" y="connsiteY1"/>
              </a:cxn>
            </a:cxnLst>
            <a:rect l="l" t="t" r="r" b="b"/>
            <a:pathLst>
              <a:path w="11052313">
                <a:moveTo>
                  <a:pt x="0" y="0"/>
                </a:moveTo>
                <a:lnTo>
                  <a:pt x="11052313" y="0"/>
                </a:lnTo>
              </a:path>
            </a:pathLst>
          </a:custGeom>
          <a:noFill/>
          <a:ln w="9525">
            <a:solidFill>
              <a:srgbClr val="FDC130"/>
            </a:solidFill>
            <a:miter lim="800000"/>
            <a:headEnd/>
            <a:tailEnd/>
          </a:ln>
        </p:spPr>
        <p:txBody>
          <a:bodyPr rtlCol="0" anchor="ctr"/>
          <a:lstStyle/>
          <a:p>
            <a:pPr algn="ctr"/>
            <a:endParaRPr lang="en-US" dirty="0">
              <a:latin typeface="Symantec Sans" panose="02000503080000020004"/>
            </a:endParaRPr>
          </a:p>
        </p:txBody>
      </p:sp>
    </p:spTree>
    <p:extLst>
      <p:ext uri="{BB962C8B-B14F-4D97-AF65-F5344CB8AC3E}">
        <p14:creationId xmlns:p14="http://schemas.microsoft.com/office/powerpoint/2010/main" val="2749261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apter Slide w/Element">
    <p:bg>
      <p:bgPr>
        <a:solidFill>
          <a:srgbClr val="19233C"/>
        </a:solidFill>
        <a:effectLst/>
      </p:bgPr>
    </p:bg>
    <p:spTree>
      <p:nvGrpSpPr>
        <p:cNvPr id="1" name=""/>
        <p:cNvGrpSpPr/>
        <p:nvPr/>
      </p:nvGrpSpPr>
      <p:grpSpPr>
        <a:xfrm>
          <a:off x="0" y="0"/>
          <a:ext cx="0" cy="0"/>
          <a:chOff x="0" y="0"/>
          <a:chExt cx="0" cy="0"/>
        </a:xfrm>
      </p:grpSpPr>
      <p:pic>
        <p:nvPicPr>
          <p:cNvPr id="8" name="image4.pdf"/>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V="1">
            <a:off x="10545174" y="1667127"/>
            <a:ext cx="1646826" cy="3799975"/>
          </a:xfrm>
          <a:prstGeom prst="rect">
            <a:avLst/>
          </a:prstGeom>
          <a:ln w="12700">
            <a:miter lim="400000"/>
          </a:ln>
        </p:spPr>
      </p:pic>
      <p:sp>
        <p:nvSpPr>
          <p:cNvPr id="3" name="Title 2"/>
          <p:cNvSpPr>
            <a:spLocks noGrp="1"/>
          </p:cNvSpPr>
          <p:nvPr>
            <p:ph type="title" hasCustomPrompt="1"/>
          </p:nvPr>
        </p:nvSpPr>
        <p:spPr>
          <a:xfrm>
            <a:off x="530352" y="885903"/>
            <a:ext cx="11109960" cy="2173819"/>
          </a:xfrm>
        </p:spPr>
        <p:txBody>
          <a:bodyPr/>
          <a:lstStyle>
            <a:lvl1pPr>
              <a:defRPr sz="7200">
                <a:solidFill>
                  <a:schemeClr val="bg1"/>
                </a:solidFill>
              </a:defRPr>
            </a:lvl1pPr>
          </a:lstStyle>
          <a:p>
            <a:r>
              <a:rPr lang="en-US" dirty="0"/>
              <a:t>Chapter or section slide</a:t>
            </a:r>
          </a:p>
        </p:txBody>
      </p:sp>
      <p:sp>
        <p:nvSpPr>
          <p:cNvPr id="5" name="Text Placeholder 4"/>
          <p:cNvSpPr>
            <a:spLocks noGrp="1"/>
          </p:cNvSpPr>
          <p:nvPr>
            <p:ph type="body" sz="quarter" idx="10" hasCustomPrompt="1"/>
          </p:nvPr>
        </p:nvSpPr>
        <p:spPr>
          <a:xfrm>
            <a:off x="3661142" y="3372583"/>
            <a:ext cx="3352800" cy="2384425"/>
          </a:xfrm>
        </p:spPr>
        <p:txBody>
          <a:bodyPr/>
          <a:lstStyle>
            <a:lvl1pPr marL="0" indent="0">
              <a:buFontTx/>
              <a:buNone/>
              <a:defRPr sz="1600">
                <a:solidFill>
                  <a:schemeClr val="bg1"/>
                </a:solidFill>
              </a:defRPr>
            </a:lvl1pPr>
          </a:lstStyle>
          <a:p>
            <a:r>
              <a:rPr lang="en-US" dirty="0"/>
              <a:t>Symantec Blue is used for section and chapter dividers. Change Section ## to 01, 02, 03… as needed to represent section.</a:t>
            </a:r>
          </a:p>
        </p:txBody>
      </p:sp>
      <p:sp>
        <p:nvSpPr>
          <p:cNvPr id="6" name="Text Placeholder 4"/>
          <p:cNvSpPr>
            <a:spLocks noGrp="1"/>
          </p:cNvSpPr>
          <p:nvPr>
            <p:ph type="body" sz="quarter" idx="11" hasCustomPrompt="1"/>
          </p:nvPr>
        </p:nvSpPr>
        <p:spPr>
          <a:xfrm>
            <a:off x="589696" y="3372583"/>
            <a:ext cx="2821719" cy="2384425"/>
          </a:xfrm>
        </p:spPr>
        <p:txBody>
          <a:bodyPr/>
          <a:lstStyle>
            <a:lvl1pPr marL="0" indent="0">
              <a:buFontTx/>
              <a:buNone/>
              <a:defRPr sz="7200" b="1">
                <a:solidFill>
                  <a:schemeClr val="bg1"/>
                </a:solidFill>
              </a:defRPr>
            </a:lvl1pPr>
          </a:lstStyle>
          <a:p>
            <a:r>
              <a:rPr lang="en-US" dirty="0"/>
              <a:t>##</a:t>
            </a:r>
          </a:p>
        </p:txBody>
      </p:sp>
      <p:sp>
        <p:nvSpPr>
          <p:cNvPr id="7" name="Shape 14"/>
          <p:cNvSpPr/>
          <p:nvPr userDrawn="1"/>
        </p:nvSpPr>
        <p:spPr>
          <a:xfrm>
            <a:off x="599728" y="3299368"/>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lang="en-US" dirty="0"/>
              <a:t>Section</a:t>
            </a:r>
            <a:endParaRPr dirty="0"/>
          </a:p>
        </p:txBody>
      </p:sp>
      <p:sp>
        <p:nvSpPr>
          <p:cNvPr id="9" name="TextBox 8"/>
          <p:cNvSpPr txBox="1"/>
          <p:nvPr userDrawn="1"/>
        </p:nvSpPr>
        <p:spPr>
          <a:xfrm>
            <a:off x="11333442" y="6468986"/>
            <a:ext cx="306870" cy="138499"/>
          </a:xfrm>
          <a:prstGeom prst="rect">
            <a:avLst/>
          </a:prstGeom>
          <a:noFill/>
        </p:spPr>
        <p:txBody>
          <a:bodyPr wrap="square" lIns="0" tIns="0" rIns="0" bIns="0" anchor="b" anchorCtr="0">
            <a:noAutofit/>
          </a:bodyPr>
          <a:lstStyle/>
          <a:p>
            <a:pPr algn="r"/>
            <a:fld id="{4A3059D5-3978-4F52-B1B1-50A7215E55C6}" type="slidenum">
              <a:rPr lang="en-US" sz="1600" b="1" smtClean="0">
                <a:solidFill>
                  <a:srgbClr val="A79D97"/>
                </a:solidFill>
                <a:latin typeface="Symantec Sans" panose="02000503080000020004"/>
              </a:rPr>
              <a:pPr algn="r"/>
              <a:t>‹#›</a:t>
            </a:fld>
            <a:endParaRPr lang="en-US" sz="1600" b="1" dirty="0">
              <a:solidFill>
                <a:srgbClr val="A79D97"/>
              </a:solidFill>
              <a:latin typeface="Symantec Sans" panose="02000503080000020004"/>
            </a:endParaRPr>
          </a:p>
        </p:txBody>
      </p:sp>
      <p:sp>
        <p:nvSpPr>
          <p:cNvPr id="10" name="TextBox 9"/>
          <p:cNvSpPr txBox="1"/>
          <p:nvPr userDrawn="1"/>
        </p:nvSpPr>
        <p:spPr>
          <a:xfrm>
            <a:off x="6361861" y="6431125"/>
            <a:ext cx="4583616" cy="176360"/>
          </a:xfrm>
          <a:prstGeom prst="rect">
            <a:avLst/>
          </a:prstGeom>
          <a:noFill/>
        </p:spPr>
        <p:txBody>
          <a:bodyPr wrap="none" lIns="0" tIns="0" rIns="0" bIns="0" anchor="b" anchorCtr="0">
            <a:noAutofit/>
          </a:bodyPr>
          <a:lstStyle/>
          <a:p>
            <a:pPr algn="r">
              <a:lnSpc>
                <a:spcPct val="90000"/>
              </a:lnSpc>
              <a:defRPr/>
            </a:pPr>
            <a:r>
              <a:rPr lang="en-US" sz="900" b="0" i="0" spc="0" dirty="0">
                <a:solidFill>
                  <a:srgbClr val="A79D97"/>
                </a:solidFill>
                <a:latin typeface="Symantec Sans" panose="02000503080000020004" pitchFamily="50" charset="0"/>
              </a:rPr>
              <a:t>Copyright © 2017 Symantec Corporation </a:t>
            </a:r>
          </a:p>
        </p:txBody>
      </p:sp>
      <p:pic>
        <p:nvPicPr>
          <p:cNvPr id="11" name="image3.pdf"/>
          <p:cNvPicPr>
            <a:picLocks noChangeAspect="1"/>
          </p:cNvPicPr>
          <p:nvPr userDrawn="1"/>
        </p:nvPicPr>
        <p:blipFill>
          <a:blip r:embed="rId3">
            <a:extLst/>
          </a:blip>
          <a:stretch>
            <a:fillRect/>
          </a:stretch>
        </p:blipFill>
        <p:spPr>
          <a:xfrm>
            <a:off x="10265057" y="129308"/>
            <a:ext cx="1320807" cy="349452"/>
          </a:xfrm>
          <a:prstGeom prst="rect">
            <a:avLst/>
          </a:prstGeom>
          <a:ln w="12700">
            <a:miter lim="400000"/>
          </a:ln>
        </p:spPr>
      </p:pic>
      <p:sp>
        <p:nvSpPr>
          <p:cNvPr id="12" name="Freeform: Shape 11"/>
          <p:cNvSpPr/>
          <p:nvPr userDrawn="1"/>
        </p:nvSpPr>
        <p:spPr>
          <a:xfrm>
            <a:off x="518160" y="636108"/>
            <a:ext cx="11155680" cy="0"/>
          </a:xfrm>
          <a:custGeom>
            <a:avLst/>
            <a:gdLst>
              <a:gd name="connsiteX0" fmla="*/ 0 w 11052313"/>
              <a:gd name="connsiteY0" fmla="*/ 0 h 0"/>
              <a:gd name="connsiteX1" fmla="*/ 11052313 w 11052313"/>
              <a:gd name="connsiteY1" fmla="*/ 0 h 0"/>
            </a:gdLst>
            <a:ahLst/>
            <a:cxnLst>
              <a:cxn ang="0">
                <a:pos x="connsiteX0" y="connsiteY0"/>
              </a:cxn>
              <a:cxn ang="0">
                <a:pos x="connsiteX1" y="connsiteY1"/>
              </a:cxn>
            </a:cxnLst>
            <a:rect l="l" t="t" r="r" b="b"/>
            <a:pathLst>
              <a:path w="11052313">
                <a:moveTo>
                  <a:pt x="0" y="0"/>
                </a:moveTo>
                <a:lnTo>
                  <a:pt x="11052313" y="0"/>
                </a:lnTo>
              </a:path>
            </a:pathLst>
          </a:custGeom>
          <a:noFill/>
          <a:ln w="9525">
            <a:solidFill>
              <a:srgbClr val="FDC130"/>
            </a:solidFill>
            <a:miter lim="800000"/>
            <a:headEnd/>
            <a:tailEnd/>
          </a:ln>
        </p:spPr>
        <p:txBody>
          <a:bodyPr rtlCol="0" anchor="ctr"/>
          <a:lstStyle/>
          <a:p>
            <a:pPr algn="ctr"/>
            <a:endParaRPr lang="en-US" dirty="0">
              <a:latin typeface="Symantec Sans" panose="02000503080000020004"/>
            </a:endParaRPr>
          </a:p>
        </p:txBody>
      </p:sp>
    </p:spTree>
    <p:extLst>
      <p:ext uri="{BB962C8B-B14F-4D97-AF65-F5344CB8AC3E}">
        <p14:creationId xmlns:p14="http://schemas.microsoft.com/office/powerpoint/2010/main" val="2651367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hapter Slide w/Element">
    <p:bg>
      <p:bgPr>
        <a:solidFill>
          <a:srgbClr val="19233C"/>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0034872" y="1667127"/>
            <a:ext cx="2157128" cy="3799975"/>
          </a:xfrm>
          <a:prstGeom prst="rect">
            <a:avLst/>
          </a:prstGeom>
        </p:spPr>
      </p:pic>
      <p:sp>
        <p:nvSpPr>
          <p:cNvPr id="3" name="Title 2"/>
          <p:cNvSpPr>
            <a:spLocks noGrp="1"/>
          </p:cNvSpPr>
          <p:nvPr>
            <p:ph type="title" hasCustomPrompt="1"/>
          </p:nvPr>
        </p:nvSpPr>
        <p:spPr>
          <a:xfrm>
            <a:off x="530352" y="885903"/>
            <a:ext cx="11109960" cy="2173819"/>
          </a:xfrm>
        </p:spPr>
        <p:txBody>
          <a:bodyPr/>
          <a:lstStyle>
            <a:lvl1pPr>
              <a:defRPr sz="7200">
                <a:solidFill>
                  <a:schemeClr val="bg1"/>
                </a:solidFill>
              </a:defRPr>
            </a:lvl1pPr>
          </a:lstStyle>
          <a:p>
            <a:r>
              <a:rPr lang="en-US" dirty="0"/>
              <a:t>Chapter or section slide</a:t>
            </a:r>
          </a:p>
        </p:txBody>
      </p:sp>
      <p:sp>
        <p:nvSpPr>
          <p:cNvPr id="5" name="Text Placeholder 4"/>
          <p:cNvSpPr>
            <a:spLocks noGrp="1"/>
          </p:cNvSpPr>
          <p:nvPr>
            <p:ph type="body" sz="quarter" idx="10" hasCustomPrompt="1"/>
          </p:nvPr>
        </p:nvSpPr>
        <p:spPr>
          <a:xfrm>
            <a:off x="3661142" y="3372583"/>
            <a:ext cx="3352800" cy="2384425"/>
          </a:xfrm>
        </p:spPr>
        <p:txBody>
          <a:bodyPr/>
          <a:lstStyle>
            <a:lvl1pPr marL="0" indent="0">
              <a:buFontTx/>
              <a:buNone/>
              <a:defRPr sz="1600">
                <a:solidFill>
                  <a:schemeClr val="bg1"/>
                </a:solidFill>
              </a:defRPr>
            </a:lvl1pPr>
          </a:lstStyle>
          <a:p>
            <a:r>
              <a:rPr lang="en-US" dirty="0"/>
              <a:t>Symantec Blue is used for section and chapter dividers. Change Section ## to 01, 02, 03… as needed to represent section.</a:t>
            </a:r>
          </a:p>
        </p:txBody>
      </p:sp>
      <p:sp>
        <p:nvSpPr>
          <p:cNvPr id="6" name="Text Placeholder 4"/>
          <p:cNvSpPr>
            <a:spLocks noGrp="1"/>
          </p:cNvSpPr>
          <p:nvPr>
            <p:ph type="body" sz="quarter" idx="11" hasCustomPrompt="1"/>
          </p:nvPr>
        </p:nvSpPr>
        <p:spPr>
          <a:xfrm>
            <a:off x="589696" y="3372583"/>
            <a:ext cx="2821719" cy="2384425"/>
          </a:xfrm>
        </p:spPr>
        <p:txBody>
          <a:bodyPr/>
          <a:lstStyle>
            <a:lvl1pPr marL="0" indent="0">
              <a:buFontTx/>
              <a:buNone/>
              <a:defRPr sz="7200" b="1">
                <a:solidFill>
                  <a:schemeClr val="bg1"/>
                </a:solidFill>
              </a:defRPr>
            </a:lvl1pPr>
          </a:lstStyle>
          <a:p>
            <a:r>
              <a:rPr lang="en-US" dirty="0"/>
              <a:t>##</a:t>
            </a:r>
          </a:p>
        </p:txBody>
      </p:sp>
      <p:sp>
        <p:nvSpPr>
          <p:cNvPr id="7" name="Shape 14"/>
          <p:cNvSpPr/>
          <p:nvPr userDrawn="1"/>
        </p:nvSpPr>
        <p:spPr>
          <a:xfrm>
            <a:off x="599728" y="3299368"/>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lang="en-US" dirty="0"/>
              <a:t>Section</a:t>
            </a:r>
            <a:endParaRPr dirty="0"/>
          </a:p>
        </p:txBody>
      </p:sp>
      <p:sp>
        <p:nvSpPr>
          <p:cNvPr id="9" name="TextBox 8"/>
          <p:cNvSpPr txBox="1"/>
          <p:nvPr userDrawn="1"/>
        </p:nvSpPr>
        <p:spPr>
          <a:xfrm>
            <a:off x="11333442" y="6468986"/>
            <a:ext cx="306870" cy="138499"/>
          </a:xfrm>
          <a:prstGeom prst="rect">
            <a:avLst/>
          </a:prstGeom>
          <a:noFill/>
        </p:spPr>
        <p:txBody>
          <a:bodyPr wrap="square" lIns="0" tIns="0" rIns="0" bIns="0" anchor="b" anchorCtr="0">
            <a:noAutofit/>
          </a:bodyPr>
          <a:lstStyle/>
          <a:p>
            <a:pPr algn="r"/>
            <a:fld id="{4A3059D5-3978-4F52-B1B1-50A7215E55C6}" type="slidenum">
              <a:rPr lang="en-US" sz="1600" b="1" smtClean="0">
                <a:solidFill>
                  <a:srgbClr val="A79D97"/>
                </a:solidFill>
                <a:latin typeface="Symantec Sans" panose="02000503080000020004"/>
              </a:rPr>
              <a:pPr algn="r"/>
              <a:t>‹#›</a:t>
            </a:fld>
            <a:endParaRPr lang="en-US" sz="1600" b="1" dirty="0">
              <a:solidFill>
                <a:srgbClr val="A79D97"/>
              </a:solidFill>
              <a:latin typeface="Symantec Sans" panose="02000503080000020004"/>
            </a:endParaRPr>
          </a:p>
        </p:txBody>
      </p:sp>
      <p:sp>
        <p:nvSpPr>
          <p:cNvPr id="10" name="TextBox 9"/>
          <p:cNvSpPr txBox="1"/>
          <p:nvPr userDrawn="1"/>
        </p:nvSpPr>
        <p:spPr>
          <a:xfrm>
            <a:off x="6361861" y="6431125"/>
            <a:ext cx="4583616" cy="176360"/>
          </a:xfrm>
          <a:prstGeom prst="rect">
            <a:avLst/>
          </a:prstGeom>
          <a:noFill/>
        </p:spPr>
        <p:txBody>
          <a:bodyPr wrap="none" lIns="0" tIns="0" rIns="0" bIns="0" anchor="b" anchorCtr="0">
            <a:noAutofit/>
          </a:bodyPr>
          <a:lstStyle/>
          <a:p>
            <a:pPr algn="r">
              <a:lnSpc>
                <a:spcPct val="90000"/>
              </a:lnSpc>
              <a:defRPr/>
            </a:pPr>
            <a:r>
              <a:rPr lang="en-US" sz="900" b="0" i="0" spc="0" dirty="0">
                <a:solidFill>
                  <a:srgbClr val="A79D97"/>
                </a:solidFill>
                <a:latin typeface="Symantec Sans" panose="02000503080000020004" pitchFamily="50" charset="0"/>
              </a:rPr>
              <a:t>Copyright © 2017 Symantec Corporation </a:t>
            </a:r>
          </a:p>
        </p:txBody>
      </p:sp>
      <p:pic>
        <p:nvPicPr>
          <p:cNvPr id="11" name="image3.pdf"/>
          <p:cNvPicPr>
            <a:picLocks noChangeAspect="1"/>
          </p:cNvPicPr>
          <p:nvPr userDrawn="1"/>
        </p:nvPicPr>
        <p:blipFill>
          <a:blip r:embed="rId3">
            <a:extLst/>
          </a:blip>
          <a:stretch>
            <a:fillRect/>
          </a:stretch>
        </p:blipFill>
        <p:spPr>
          <a:xfrm>
            <a:off x="10265057" y="129308"/>
            <a:ext cx="1320807" cy="349452"/>
          </a:xfrm>
          <a:prstGeom prst="rect">
            <a:avLst/>
          </a:prstGeom>
          <a:ln w="12700">
            <a:miter lim="400000"/>
          </a:ln>
        </p:spPr>
      </p:pic>
      <p:sp>
        <p:nvSpPr>
          <p:cNvPr id="12" name="Freeform: Shape 11"/>
          <p:cNvSpPr/>
          <p:nvPr userDrawn="1"/>
        </p:nvSpPr>
        <p:spPr>
          <a:xfrm>
            <a:off x="518160" y="636108"/>
            <a:ext cx="11155680" cy="0"/>
          </a:xfrm>
          <a:custGeom>
            <a:avLst/>
            <a:gdLst>
              <a:gd name="connsiteX0" fmla="*/ 0 w 11052313"/>
              <a:gd name="connsiteY0" fmla="*/ 0 h 0"/>
              <a:gd name="connsiteX1" fmla="*/ 11052313 w 11052313"/>
              <a:gd name="connsiteY1" fmla="*/ 0 h 0"/>
            </a:gdLst>
            <a:ahLst/>
            <a:cxnLst>
              <a:cxn ang="0">
                <a:pos x="connsiteX0" y="connsiteY0"/>
              </a:cxn>
              <a:cxn ang="0">
                <a:pos x="connsiteX1" y="connsiteY1"/>
              </a:cxn>
            </a:cxnLst>
            <a:rect l="l" t="t" r="r" b="b"/>
            <a:pathLst>
              <a:path w="11052313">
                <a:moveTo>
                  <a:pt x="0" y="0"/>
                </a:moveTo>
                <a:lnTo>
                  <a:pt x="11052313" y="0"/>
                </a:lnTo>
              </a:path>
            </a:pathLst>
          </a:custGeom>
          <a:noFill/>
          <a:ln w="9525">
            <a:solidFill>
              <a:srgbClr val="FDC130"/>
            </a:solidFill>
            <a:miter lim="800000"/>
            <a:headEnd/>
            <a:tailEnd/>
          </a:ln>
        </p:spPr>
        <p:txBody>
          <a:bodyPr rtlCol="0" anchor="ctr"/>
          <a:lstStyle/>
          <a:p>
            <a:pPr algn="ctr"/>
            <a:endParaRPr lang="en-US" dirty="0">
              <a:latin typeface="Symantec Sans" panose="02000503080000020004"/>
            </a:endParaRPr>
          </a:p>
        </p:txBody>
      </p:sp>
    </p:spTree>
    <p:extLst>
      <p:ext uri="{BB962C8B-B14F-4D97-AF65-F5344CB8AC3E}">
        <p14:creationId xmlns:p14="http://schemas.microsoft.com/office/powerpoint/2010/main" val="3319334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Chapter Slide w/Element">
    <p:bg>
      <p:bgPr>
        <a:solidFill>
          <a:srgbClr val="19233C"/>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0298999" y="1672762"/>
            <a:ext cx="1893001" cy="3794340"/>
          </a:xfrm>
          <a:prstGeom prst="rect">
            <a:avLst/>
          </a:prstGeom>
        </p:spPr>
      </p:pic>
      <p:sp>
        <p:nvSpPr>
          <p:cNvPr id="3" name="Title 2"/>
          <p:cNvSpPr>
            <a:spLocks noGrp="1"/>
          </p:cNvSpPr>
          <p:nvPr>
            <p:ph type="title" hasCustomPrompt="1"/>
          </p:nvPr>
        </p:nvSpPr>
        <p:spPr>
          <a:xfrm>
            <a:off x="530352" y="885903"/>
            <a:ext cx="11109960" cy="2173819"/>
          </a:xfrm>
        </p:spPr>
        <p:txBody>
          <a:bodyPr/>
          <a:lstStyle>
            <a:lvl1pPr>
              <a:defRPr sz="7200">
                <a:solidFill>
                  <a:schemeClr val="bg1"/>
                </a:solidFill>
              </a:defRPr>
            </a:lvl1pPr>
          </a:lstStyle>
          <a:p>
            <a:r>
              <a:rPr lang="en-US" dirty="0"/>
              <a:t>Chapter or section slide</a:t>
            </a:r>
          </a:p>
        </p:txBody>
      </p:sp>
      <p:sp>
        <p:nvSpPr>
          <p:cNvPr id="5" name="Text Placeholder 4"/>
          <p:cNvSpPr>
            <a:spLocks noGrp="1"/>
          </p:cNvSpPr>
          <p:nvPr>
            <p:ph type="body" sz="quarter" idx="10" hasCustomPrompt="1"/>
          </p:nvPr>
        </p:nvSpPr>
        <p:spPr>
          <a:xfrm>
            <a:off x="3661142" y="3372583"/>
            <a:ext cx="3352800" cy="2384425"/>
          </a:xfrm>
        </p:spPr>
        <p:txBody>
          <a:bodyPr/>
          <a:lstStyle>
            <a:lvl1pPr marL="0" indent="0">
              <a:buFontTx/>
              <a:buNone/>
              <a:defRPr sz="1600">
                <a:solidFill>
                  <a:schemeClr val="bg1"/>
                </a:solidFill>
              </a:defRPr>
            </a:lvl1pPr>
          </a:lstStyle>
          <a:p>
            <a:r>
              <a:rPr lang="en-US" dirty="0"/>
              <a:t>Symantec Blue is used for section and chapter dividers. Change Section ## to 01, 02, 03… as needed to represent section.</a:t>
            </a:r>
          </a:p>
        </p:txBody>
      </p:sp>
      <p:sp>
        <p:nvSpPr>
          <p:cNvPr id="6" name="Text Placeholder 4"/>
          <p:cNvSpPr>
            <a:spLocks noGrp="1"/>
          </p:cNvSpPr>
          <p:nvPr>
            <p:ph type="body" sz="quarter" idx="11" hasCustomPrompt="1"/>
          </p:nvPr>
        </p:nvSpPr>
        <p:spPr>
          <a:xfrm>
            <a:off x="589696" y="3372583"/>
            <a:ext cx="2821719" cy="2384425"/>
          </a:xfrm>
        </p:spPr>
        <p:txBody>
          <a:bodyPr/>
          <a:lstStyle>
            <a:lvl1pPr marL="0" indent="0">
              <a:buFontTx/>
              <a:buNone/>
              <a:defRPr sz="7200" b="1">
                <a:solidFill>
                  <a:schemeClr val="bg1"/>
                </a:solidFill>
              </a:defRPr>
            </a:lvl1pPr>
          </a:lstStyle>
          <a:p>
            <a:r>
              <a:rPr lang="en-US" dirty="0"/>
              <a:t>##</a:t>
            </a:r>
          </a:p>
        </p:txBody>
      </p:sp>
      <p:sp>
        <p:nvSpPr>
          <p:cNvPr id="7" name="Shape 14"/>
          <p:cNvSpPr/>
          <p:nvPr userDrawn="1"/>
        </p:nvSpPr>
        <p:spPr>
          <a:xfrm>
            <a:off x="599728" y="3299368"/>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lang="en-US" dirty="0"/>
              <a:t>Section</a:t>
            </a:r>
            <a:endParaRPr dirty="0"/>
          </a:p>
        </p:txBody>
      </p:sp>
      <p:sp>
        <p:nvSpPr>
          <p:cNvPr id="9" name="TextBox 8"/>
          <p:cNvSpPr txBox="1"/>
          <p:nvPr userDrawn="1"/>
        </p:nvSpPr>
        <p:spPr>
          <a:xfrm>
            <a:off x="11333442" y="6468986"/>
            <a:ext cx="306870" cy="138499"/>
          </a:xfrm>
          <a:prstGeom prst="rect">
            <a:avLst/>
          </a:prstGeom>
          <a:noFill/>
        </p:spPr>
        <p:txBody>
          <a:bodyPr wrap="square" lIns="0" tIns="0" rIns="0" bIns="0" anchor="b" anchorCtr="0">
            <a:noAutofit/>
          </a:bodyPr>
          <a:lstStyle/>
          <a:p>
            <a:pPr algn="r"/>
            <a:fld id="{4A3059D5-3978-4F52-B1B1-50A7215E55C6}" type="slidenum">
              <a:rPr lang="en-US" sz="1600" b="1" smtClean="0">
                <a:solidFill>
                  <a:srgbClr val="A79D97"/>
                </a:solidFill>
                <a:latin typeface="Symantec Sans" panose="02000503080000020004"/>
              </a:rPr>
              <a:pPr algn="r"/>
              <a:t>‹#›</a:t>
            </a:fld>
            <a:endParaRPr lang="en-US" sz="1600" b="1" dirty="0">
              <a:solidFill>
                <a:srgbClr val="A79D97"/>
              </a:solidFill>
              <a:latin typeface="Symantec Sans" panose="02000503080000020004"/>
            </a:endParaRPr>
          </a:p>
        </p:txBody>
      </p:sp>
      <p:sp>
        <p:nvSpPr>
          <p:cNvPr id="10" name="TextBox 9"/>
          <p:cNvSpPr txBox="1"/>
          <p:nvPr userDrawn="1"/>
        </p:nvSpPr>
        <p:spPr>
          <a:xfrm>
            <a:off x="6361861" y="6431125"/>
            <a:ext cx="4583616" cy="176360"/>
          </a:xfrm>
          <a:prstGeom prst="rect">
            <a:avLst/>
          </a:prstGeom>
          <a:noFill/>
        </p:spPr>
        <p:txBody>
          <a:bodyPr wrap="none" lIns="0" tIns="0" rIns="0" bIns="0" anchor="b" anchorCtr="0">
            <a:noAutofit/>
          </a:bodyPr>
          <a:lstStyle/>
          <a:p>
            <a:pPr algn="r">
              <a:lnSpc>
                <a:spcPct val="90000"/>
              </a:lnSpc>
              <a:defRPr/>
            </a:pPr>
            <a:r>
              <a:rPr lang="en-US" sz="900" b="0" i="0" spc="0" dirty="0">
                <a:solidFill>
                  <a:srgbClr val="A79D97"/>
                </a:solidFill>
                <a:latin typeface="Symantec Sans" panose="02000503080000020004" pitchFamily="50" charset="0"/>
              </a:rPr>
              <a:t>Copyright © 2017 Symantec Corporation </a:t>
            </a:r>
          </a:p>
        </p:txBody>
      </p:sp>
      <p:pic>
        <p:nvPicPr>
          <p:cNvPr id="11" name="image3.pdf"/>
          <p:cNvPicPr>
            <a:picLocks noChangeAspect="1"/>
          </p:cNvPicPr>
          <p:nvPr userDrawn="1"/>
        </p:nvPicPr>
        <p:blipFill>
          <a:blip r:embed="rId3">
            <a:extLst/>
          </a:blip>
          <a:stretch>
            <a:fillRect/>
          </a:stretch>
        </p:blipFill>
        <p:spPr>
          <a:xfrm>
            <a:off x="10265057" y="129308"/>
            <a:ext cx="1320807" cy="349452"/>
          </a:xfrm>
          <a:prstGeom prst="rect">
            <a:avLst/>
          </a:prstGeom>
          <a:ln w="12700">
            <a:miter lim="400000"/>
          </a:ln>
        </p:spPr>
      </p:pic>
      <p:sp>
        <p:nvSpPr>
          <p:cNvPr id="12" name="Freeform: Shape 11"/>
          <p:cNvSpPr/>
          <p:nvPr userDrawn="1"/>
        </p:nvSpPr>
        <p:spPr>
          <a:xfrm>
            <a:off x="518160" y="636108"/>
            <a:ext cx="11155680" cy="0"/>
          </a:xfrm>
          <a:custGeom>
            <a:avLst/>
            <a:gdLst>
              <a:gd name="connsiteX0" fmla="*/ 0 w 11052313"/>
              <a:gd name="connsiteY0" fmla="*/ 0 h 0"/>
              <a:gd name="connsiteX1" fmla="*/ 11052313 w 11052313"/>
              <a:gd name="connsiteY1" fmla="*/ 0 h 0"/>
            </a:gdLst>
            <a:ahLst/>
            <a:cxnLst>
              <a:cxn ang="0">
                <a:pos x="connsiteX0" y="connsiteY0"/>
              </a:cxn>
              <a:cxn ang="0">
                <a:pos x="connsiteX1" y="connsiteY1"/>
              </a:cxn>
            </a:cxnLst>
            <a:rect l="l" t="t" r="r" b="b"/>
            <a:pathLst>
              <a:path w="11052313">
                <a:moveTo>
                  <a:pt x="0" y="0"/>
                </a:moveTo>
                <a:lnTo>
                  <a:pt x="11052313" y="0"/>
                </a:lnTo>
              </a:path>
            </a:pathLst>
          </a:custGeom>
          <a:noFill/>
          <a:ln w="9525">
            <a:solidFill>
              <a:srgbClr val="FDC130"/>
            </a:solidFill>
            <a:miter lim="800000"/>
            <a:headEnd/>
            <a:tailEnd/>
          </a:ln>
        </p:spPr>
        <p:txBody>
          <a:bodyPr rtlCol="0" anchor="ctr"/>
          <a:lstStyle/>
          <a:p>
            <a:pPr algn="ctr"/>
            <a:endParaRPr lang="en-US" dirty="0">
              <a:latin typeface="Symantec Sans" panose="02000503080000020004"/>
            </a:endParaRPr>
          </a:p>
        </p:txBody>
      </p:sp>
    </p:spTree>
    <p:extLst>
      <p:ext uri="{BB962C8B-B14F-4D97-AF65-F5344CB8AC3E}">
        <p14:creationId xmlns:p14="http://schemas.microsoft.com/office/powerpoint/2010/main" val="168893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Chapter Slide w/Element">
    <p:bg>
      <p:bgPr>
        <a:solidFill>
          <a:srgbClr val="19233C"/>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9944369" y="1672762"/>
            <a:ext cx="2247632" cy="3794340"/>
          </a:xfrm>
          <a:prstGeom prst="rect">
            <a:avLst/>
          </a:prstGeom>
        </p:spPr>
      </p:pic>
      <p:sp>
        <p:nvSpPr>
          <p:cNvPr id="3" name="Title 2"/>
          <p:cNvSpPr>
            <a:spLocks noGrp="1"/>
          </p:cNvSpPr>
          <p:nvPr>
            <p:ph type="title" hasCustomPrompt="1"/>
          </p:nvPr>
        </p:nvSpPr>
        <p:spPr>
          <a:xfrm>
            <a:off x="530352" y="885903"/>
            <a:ext cx="11109960" cy="2173819"/>
          </a:xfrm>
        </p:spPr>
        <p:txBody>
          <a:bodyPr/>
          <a:lstStyle>
            <a:lvl1pPr>
              <a:defRPr sz="7200">
                <a:solidFill>
                  <a:schemeClr val="bg1"/>
                </a:solidFill>
              </a:defRPr>
            </a:lvl1pPr>
          </a:lstStyle>
          <a:p>
            <a:r>
              <a:rPr lang="en-US" dirty="0"/>
              <a:t>Chapter or section slide</a:t>
            </a:r>
          </a:p>
        </p:txBody>
      </p:sp>
      <p:sp>
        <p:nvSpPr>
          <p:cNvPr id="5" name="Text Placeholder 4"/>
          <p:cNvSpPr>
            <a:spLocks noGrp="1"/>
          </p:cNvSpPr>
          <p:nvPr>
            <p:ph type="body" sz="quarter" idx="10" hasCustomPrompt="1"/>
          </p:nvPr>
        </p:nvSpPr>
        <p:spPr>
          <a:xfrm>
            <a:off x="3661142" y="3372583"/>
            <a:ext cx="3352800" cy="2384425"/>
          </a:xfrm>
        </p:spPr>
        <p:txBody>
          <a:bodyPr/>
          <a:lstStyle>
            <a:lvl1pPr marL="0" indent="0">
              <a:buFontTx/>
              <a:buNone/>
              <a:defRPr sz="1600">
                <a:solidFill>
                  <a:schemeClr val="bg1"/>
                </a:solidFill>
              </a:defRPr>
            </a:lvl1pPr>
          </a:lstStyle>
          <a:p>
            <a:r>
              <a:rPr lang="en-US" dirty="0"/>
              <a:t>Symantec Blue is used for section and chapter dividers. Change Section ## to 01, 02, 03… as needed to represent section.</a:t>
            </a:r>
          </a:p>
        </p:txBody>
      </p:sp>
      <p:sp>
        <p:nvSpPr>
          <p:cNvPr id="6" name="Text Placeholder 4"/>
          <p:cNvSpPr>
            <a:spLocks noGrp="1"/>
          </p:cNvSpPr>
          <p:nvPr>
            <p:ph type="body" sz="quarter" idx="11" hasCustomPrompt="1"/>
          </p:nvPr>
        </p:nvSpPr>
        <p:spPr>
          <a:xfrm>
            <a:off x="589696" y="3372583"/>
            <a:ext cx="2821719" cy="2384425"/>
          </a:xfrm>
        </p:spPr>
        <p:txBody>
          <a:bodyPr/>
          <a:lstStyle>
            <a:lvl1pPr marL="0" indent="0">
              <a:buFontTx/>
              <a:buNone/>
              <a:defRPr sz="7200" b="1">
                <a:solidFill>
                  <a:schemeClr val="bg1"/>
                </a:solidFill>
              </a:defRPr>
            </a:lvl1pPr>
          </a:lstStyle>
          <a:p>
            <a:r>
              <a:rPr lang="en-US" dirty="0"/>
              <a:t>##</a:t>
            </a:r>
          </a:p>
        </p:txBody>
      </p:sp>
      <p:sp>
        <p:nvSpPr>
          <p:cNvPr id="7" name="Shape 14"/>
          <p:cNvSpPr/>
          <p:nvPr userDrawn="1"/>
        </p:nvSpPr>
        <p:spPr>
          <a:xfrm>
            <a:off x="599728" y="3299368"/>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lang="en-US" dirty="0"/>
              <a:t>Section</a:t>
            </a:r>
            <a:endParaRPr dirty="0"/>
          </a:p>
        </p:txBody>
      </p:sp>
      <p:sp>
        <p:nvSpPr>
          <p:cNvPr id="9" name="TextBox 8"/>
          <p:cNvSpPr txBox="1"/>
          <p:nvPr userDrawn="1"/>
        </p:nvSpPr>
        <p:spPr>
          <a:xfrm>
            <a:off x="11333442" y="6468986"/>
            <a:ext cx="306870" cy="138499"/>
          </a:xfrm>
          <a:prstGeom prst="rect">
            <a:avLst/>
          </a:prstGeom>
          <a:noFill/>
        </p:spPr>
        <p:txBody>
          <a:bodyPr wrap="square" lIns="0" tIns="0" rIns="0" bIns="0" anchor="b" anchorCtr="0">
            <a:noAutofit/>
          </a:bodyPr>
          <a:lstStyle/>
          <a:p>
            <a:pPr algn="r"/>
            <a:fld id="{4A3059D5-3978-4F52-B1B1-50A7215E55C6}" type="slidenum">
              <a:rPr lang="en-US" sz="1600" b="1" smtClean="0">
                <a:solidFill>
                  <a:srgbClr val="A79D97"/>
                </a:solidFill>
                <a:latin typeface="Symantec Sans" panose="02000503080000020004"/>
              </a:rPr>
              <a:pPr algn="r"/>
              <a:t>‹#›</a:t>
            </a:fld>
            <a:endParaRPr lang="en-US" sz="1600" b="1" dirty="0">
              <a:solidFill>
                <a:srgbClr val="A79D97"/>
              </a:solidFill>
              <a:latin typeface="Symantec Sans" panose="02000503080000020004"/>
            </a:endParaRPr>
          </a:p>
        </p:txBody>
      </p:sp>
      <p:sp>
        <p:nvSpPr>
          <p:cNvPr id="10" name="TextBox 9"/>
          <p:cNvSpPr txBox="1"/>
          <p:nvPr userDrawn="1"/>
        </p:nvSpPr>
        <p:spPr>
          <a:xfrm>
            <a:off x="6361861" y="6431125"/>
            <a:ext cx="4583616" cy="176360"/>
          </a:xfrm>
          <a:prstGeom prst="rect">
            <a:avLst/>
          </a:prstGeom>
          <a:noFill/>
        </p:spPr>
        <p:txBody>
          <a:bodyPr wrap="none" lIns="0" tIns="0" rIns="0" bIns="0" anchor="b" anchorCtr="0">
            <a:noAutofit/>
          </a:bodyPr>
          <a:lstStyle/>
          <a:p>
            <a:pPr algn="r">
              <a:lnSpc>
                <a:spcPct val="90000"/>
              </a:lnSpc>
              <a:defRPr/>
            </a:pPr>
            <a:r>
              <a:rPr lang="en-US" sz="900" b="0" i="0" spc="0" dirty="0">
                <a:solidFill>
                  <a:srgbClr val="A79D97"/>
                </a:solidFill>
                <a:latin typeface="Symantec Sans" panose="02000503080000020004" pitchFamily="50" charset="0"/>
              </a:rPr>
              <a:t>Copyright © 2017 Symantec Corporation </a:t>
            </a:r>
          </a:p>
        </p:txBody>
      </p:sp>
      <p:pic>
        <p:nvPicPr>
          <p:cNvPr id="11" name="image3.pdf"/>
          <p:cNvPicPr>
            <a:picLocks noChangeAspect="1"/>
          </p:cNvPicPr>
          <p:nvPr userDrawn="1"/>
        </p:nvPicPr>
        <p:blipFill>
          <a:blip r:embed="rId3">
            <a:extLst/>
          </a:blip>
          <a:stretch>
            <a:fillRect/>
          </a:stretch>
        </p:blipFill>
        <p:spPr>
          <a:xfrm>
            <a:off x="10265057" y="129308"/>
            <a:ext cx="1320807" cy="349452"/>
          </a:xfrm>
          <a:prstGeom prst="rect">
            <a:avLst/>
          </a:prstGeom>
          <a:ln w="12700">
            <a:miter lim="400000"/>
          </a:ln>
        </p:spPr>
      </p:pic>
      <p:sp>
        <p:nvSpPr>
          <p:cNvPr id="12" name="Freeform: Shape 11"/>
          <p:cNvSpPr/>
          <p:nvPr userDrawn="1"/>
        </p:nvSpPr>
        <p:spPr>
          <a:xfrm>
            <a:off x="518160" y="636108"/>
            <a:ext cx="11155680" cy="0"/>
          </a:xfrm>
          <a:custGeom>
            <a:avLst/>
            <a:gdLst>
              <a:gd name="connsiteX0" fmla="*/ 0 w 11052313"/>
              <a:gd name="connsiteY0" fmla="*/ 0 h 0"/>
              <a:gd name="connsiteX1" fmla="*/ 11052313 w 11052313"/>
              <a:gd name="connsiteY1" fmla="*/ 0 h 0"/>
            </a:gdLst>
            <a:ahLst/>
            <a:cxnLst>
              <a:cxn ang="0">
                <a:pos x="connsiteX0" y="connsiteY0"/>
              </a:cxn>
              <a:cxn ang="0">
                <a:pos x="connsiteX1" y="connsiteY1"/>
              </a:cxn>
            </a:cxnLst>
            <a:rect l="l" t="t" r="r" b="b"/>
            <a:pathLst>
              <a:path w="11052313">
                <a:moveTo>
                  <a:pt x="0" y="0"/>
                </a:moveTo>
                <a:lnTo>
                  <a:pt x="11052313" y="0"/>
                </a:lnTo>
              </a:path>
            </a:pathLst>
          </a:custGeom>
          <a:noFill/>
          <a:ln w="9525">
            <a:solidFill>
              <a:srgbClr val="FDC130"/>
            </a:solidFill>
            <a:miter lim="800000"/>
            <a:headEnd/>
            <a:tailEnd/>
          </a:ln>
        </p:spPr>
        <p:txBody>
          <a:bodyPr rtlCol="0" anchor="ctr"/>
          <a:lstStyle/>
          <a:p>
            <a:pPr algn="ctr"/>
            <a:endParaRPr lang="en-US" dirty="0">
              <a:latin typeface="Symantec Sans" panose="02000503080000020004"/>
            </a:endParaRPr>
          </a:p>
        </p:txBody>
      </p:sp>
    </p:spTree>
    <p:extLst>
      <p:ext uri="{BB962C8B-B14F-4D97-AF65-F5344CB8AC3E}">
        <p14:creationId xmlns:p14="http://schemas.microsoft.com/office/powerpoint/2010/main" val="3286321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_Chapter Slide w/Element">
    <p:bg>
      <p:bgPr>
        <a:solidFill>
          <a:srgbClr val="19233C"/>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0324314" y="2242039"/>
            <a:ext cx="1875682" cy="2607008"/>
          </a:xfrm>
          <a:prstGeom prst="rect">
            <a:avLst/>
          </a:prstGeom>
        </p:spPr>
      </p:pic>
      <p:sp>
        <p:nvSpPr>
          <p:cNvPr id="3" name="Title 2"/>
          <p:cNvSpPr>
            <a:spLocks noGrp="1"/>
          </p:cNvSpPr>
          <p:nvPr>
            <p:ph type="title" hasCustomPrompt="1"/>
          </p:nvPr>
        </p:nvSpPr>
        <p:spPr>
          <a:xfrm>
            <a:off x="530352" y="885903"/>
            <a:ext cx="11109960" cy="2173819"/>
          </a:xfrm>
        </p:spPr>
        <p:txBody>
          <a:bodyPr/>
          <a:lstStyle>
            <a:lvl1pPr>
              <a:defRPr sz="7200">
                <a:solidFill>
                  <a:schemeClr val="bg1"/>
                </a:solidFill>
              </a:defRPr>
            </a:lvl1pPr>
          </a:lstStyle>
          <a:p>
            <a:r>
              <a:rPr lang="en-US" dirty="0"/>
              <a:t>Chapter or section slide</a:t>
            </a:r>
          </a:p>
        </p:txBody>
      </p:sp>
      <p:sp>
        <p:nvSpPr>
          <p:cNvPr id="5" name="Text Placeholder 4"/>
          <p:cNvSpPr>
            <a:spLocks noGrp="1"/>
          </p:cNvSpPr>
          <p:nvPr>
            <p:ph type="body" sz="quarter" idx="10" hasCustomPrompt="1"/>
          </p:nvPr>
        </p:nvSpPr>
        <p:spPr>
          <a:xfrm>
            <a:off x="3661142" y="3372583"/>
            <a:ext cx="3352800" cy="2384425"/>
          </a:xfrm>
        </p:spPr>
        <p:txBody>
          <a:bodyPr/>
          <a:lstStyle>
            <a:lvl1pPr marL="0" indent="0">
              <a:buFontTx/>
              <a:buNone/>
              <a:defRPr sz="1600">
                <a:solidFill>
                  <a:schemeClr val="bg1"/>
                </a:solidFill>
              </a:defRPr>
            </a:lvl1pPr>
          </a:lstStyle>
          <a:p>
            <a:r>
              <a:rPr lang="en-US" dirty="0"/>
              <a:t>Symantec Blue is used for section and chapter dividers. Change Section ## to 01, 02, 03… as needed to represent section.</a:t>
            </a:r>
          </a:p>
        </p:txBody>
      </p:sp>
      <p:sp>
        <p:nvSpPr>
          <p:cNvPr id="6" name="Text Placeholder 4"/>
          <p:cNvSpPr>
            <a:spLocks noGrp="1"/>
          </p:cNvSpPr>
          <p:nvPr>
            <p:ph type="body" sz="quarter" idx="11" hasCustomPrompt="1"/>
          </p:nvPr>
        </p:nvSpPr>
        <p:spPr>
          <a:xfrm>
            <a:off x="589696" y="3372583"/>
            <a:ext cx="2821719" cy="2384425"/>
          </a:xfrm>
        </p:spPr>
        <p:txBody>
          <a:bodyPr/>
          <a:lstStyle>
            <a:lvl1pPr marL="0" indent="0">
              <a:buFontTx/>
              <a:buNone/>
              <a:defRPr sz="7200" b="1">
                <a:solidFill>
                  <a:schemeClr val="bg1"/>
                </a:solidFill>
              </a:defRPr>
            </a:lvl1pPr>
          </a:lstStyle>
          <a:p>
            <a:r>
              <a:rPr lang="en-US" dirty="0"/>
              <a:t>##</a:t>
            </a:r>
          </a:p>
        </p:txBody>
      </p:sp>
      <p:sp>
        <p:nvSpPr>
          <p:cNvPr id="7" name="Shape 14"/>
          <p:cNvSpPr/>
          <p:nvPr userDrawn="1"/>
        </p:nvSpPr>
        <p:spPr>
          <a:xfrm>
            <a:off x="599728" y="3299368"/>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lang="en-US" dirty="0"/>
              <a:t>Section</a:t>
            </a:r>
            <a:endParaRPr dirty="0"/>
          </a:p>
        </p:txBody>
      </p:sp>
      <p:sp>
        <p:nvSpPr>
          <p:cNvPr id="9" name="TextBox 8"/>
          <p:cNvSpPr txBox="1"/>
          <p:nvPr userDrawn="1"/>
        </p:nvSpPr>
        <p:spPr>
          <a:xfrm>
            <a:off x="11333442" y="6468986"/>
            <a:ext cx="306870" cy="138499"/>
          </a:xfrm>
          <a:prstGeom prst="rect">
            <a:avLst/>
          </a:prstGeom>
          <a:noFill/>
        </p:spPr>
        <p:txBody>
          <a:bodyPr wrap="square" lIns="0" tIns="0" rIns="0" bIns="0" anchor="b" anchorCtr="0">
            <a:noAutofit/>
          </a:bodyPr>
          <a:lstStyle/>
          <a:p>
            <a:pPr algn="r"/>
            <a:fld id="{4A3059D5-3978-4F52-B1B1-50A7215E55C6}" type="slidenum">
              <a:rPr lang="en-US" sz="1600" b="1" smtClean="0">
                <a:solidFill>
                  <a:srgbClr val="A79D97"/>
                </a:solidFill>
                <a:latin typeface="Symantec Sans" panose="02000503080000020004"/>
              </a:rPr>
              <a:pPr algn="r"/>
              <a:t>‹#›</a:t>
            </a:fld>
            <a:endParaRPr lang="en-US" sz="1600" b="1" dirty="0">
              <a:solidFill>
                <a:srgbClr val="A79D97"/>
              </a:solidFill>
              <a:latin typeface="Symantec Sans" panose="02000503080000020004"/>
            </a:endParaRPr>
          </a:p>
        </p:txBody>
      </p:sp>
      <p:sp>
        <p:nvSpPr>
          <p:cNvPr id="10" name="TextBox 9"/>
          <p:cNvSpPr txBox="1"/>
          <p:nvPr userDrawn="1"/>
        </p:nvSpPr>
        <p:spPr>
          <a:xfrm>
            <a:off x="6361861" y="6431125"/>
            <a:ext cx="4583616" cy="176360"/>
          </a:xfrm>
          <a:prstGeom prst="rect">
            <a:avLst/>
          </a:prstGeom>
          <a:noFill/>
        </p:spPr>
        <p:txBody>
          <a:bodyPr wrap="none" lIns="0" tIns="0" rIns="0" bIns="0" anchor="b" anchorCtr="0">
            <a:noAutofit/>
          </a:bodyPr>
          <a:lstStyle/>
          <a:p>
            <a:pPr algn="r">
              <a:lnSpc>
                <a:spcPct val="90000"/>
              </a:lnSpc>
              <a:defRPr/>
            </a:pPr>
            <a:r>
              <a:rPr lang="en-US" sz="900" b="0" i="0" spc="0" dirty="0">
                <a:solidFill>
                  <a:srgbClr val="A79D97"/>
                </a:solidFill>
                <a:latin typeface="Symantec Sans" panose="02000503080000020004" pitchFamily="50" charset="0"/>
              </a:rPr>
              <a:t>Copyright © 2017 Symantec Corporation </a:t>
            </a:r>
          </a:p>
        </p:txBody>
      </p:sp>
      <p:pic>
        <p:nvPicPr>
          <p:cNvPr id="11" name="image3.pdf"/>
          <p:cNvPicPr>
            <a:picLocks noChangeAspect="1"/>
          </p:cNvPicPr>
          <p:nvPr userDrawn="1"/>
        </p:nvPicPr>
        <p:blipFill>
          <a:blip r:embed="rId3">
            <a:extLst/>
          </a:blip>
          <a:stretch>
            <a:fillRect/>
          </a:stretch>
        </p:blipFill>
        <p:spPr>
          <a:xfrm>
            <a:off x="10265057" y="129308"/>
            <a:ext cx="1320807" cy="349452"/>
          </a:xfrm>
          <a:prstGeom prst="rect">
            <a:avLst/>
          </a:prstGeom>
          <a:ln w="12700">
            <a:miter lim="400000"/>
          </a:ln>
        </p:spPr>
      </p:pic>
      <p:sp>
        <p:nvSpPr>
          <p:cNvPr id="12" name="Freeform: Shape 11"/>
          <p:cNvSpPr/>
          <p:nvPr userDrawn="1"/>
        </p:nvSpPr>
        <p:spPr>
          <a:xfrm>
            <a:off x="518160" y="636108"/>
            <a:ext cx="11155680" cy="0"/>
          </a:xfrm>
          <a:custGeom>
            <a:avLst/>
            <a:gdLst>
              <a:gd name="connsiteX0" fmla="*/ 0 w 11052313"/>
              <a:gd name="connsiteY0" fmla="*/ 0 h 0"/>
              <a:gd name="connsiteX1" fmla="*/ 11052313 w 11052313"/>
              <a:gd name="connsiteY1" fmla="*/ 0 h 0"/>
            </a:gdLst>
            <a:ahLst/>
            <a:cxnLst>
              <a:cxn ang="0">
                <a:pos x="connsiteX0" y="connsiteY0"/>
              </a:cxn>
              <a:cxn ang="0">
                <a:pos x="connsiteX1" y="connsiteY1"/>
              </a:cxn>
            </a:cxnLst>
            <a:rect l="l" t="t" r="r" b="b"/>
            <a:pathLst>
              <a:path w="11052313">
                <a:moveTo>
                  <a:pt x="0" y="0"/>
                </a:moveTo>
                <a:lnTo>
                  <a:pt x="11052313" y="0"/>
                </a:lnTo>
              </a:path>
            </a:pathLst>
          </a:custGeom>
          <a:noFill/>
          <a:ln w="9525">
            <a:solidFill>
              <a:srgbClr val="FDC130"/>
            </a:solidFill>
            <a:miter lim="800000"/>
            <a:headEnd/>
            <a:tailEnd/>
          </a:ln>
        </p:spPr>
        <p:txBody>
          <a:bodyPr rtlCol="0" anchor="ctr"/>
          <a:lstStyle/>
          <a:p>
            <a:pPr algn="ctr"/>
            <a:endParaRPr lang="en-US" dirty="0">
              <a:latin typeface="Symantec Sans" panose="02000503080000020004"/>
            </a:endParaRPr>
          </a:p>
        </p:txBody>
      </p:sp>
    </p:spTree>
    <p:extLst>
      <p:ext uri="{BB962C8B-B14F-4D97-AF65-F5344CB8AC3E}">
        <p14:creationId xmlns:p14="http://schemas.microsoft.com/office/powerpoint/2010/main" val="4240461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5_Chapter Slide w/Element">
    <p:bg>
      <p:bgPr>
        <a:solidFill>
          <a:srgbClr val="19233C"/>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0549472" y="1906311"/>
            <a:ext cx="1642528" cy="3277885"/>
          </a:xfrm>
          <a:prstGeom prst="rect">
            <a:avLst/>
          </a:prstGeom>
        </p:spPr>
      </p:pic>
      <p:sp>
        <p:nvSpPr>
          <p:cNvPr id="3" name="Title 2"/>
          <p:cNvSpPr>
            <a:spLocks noGrp="1"/>
          </p:cNvSpPr>
          <p:nvPr>
            <p:ph type="title" hasCustomPrompt="1"/>
          </p:nvPr>
        </p:nvSpPr>
        <p:spPr>
          <a:xfrm>
            <a:off x="530352" y="885903"/>
            <a:ext cx="11109960" cy="2173819"/>
          </a:xfrm>
        </p:spPr>
        <p:txBody>
          <a:bodyPr/>
          <a:lstStyle>
            <a:lvl1pPr>
              <a:defRPr sz="7200">
                <a:solidFill>
                  <a:schemeClr val="bg1"/>
                </a:solidFill>
              </a:defRPr>
            </a:lvl1pPr>
          </a:lstStyle>
          <a:p>
            <a:r>
              <a:rPr lang="en-US" dirty="0"/>
              <a:t>Chapter or section slide</a:t>
            </a:r>
          </a:p>
        </p:txBody>
      </p:sp>
      <p:sp>
        <p:nvSpPr>
          <p:cNvPr id="5" name="Text Placeholder 4"/>
          <p:cNvSpPr>
            <a:spLocks noGrp="1"/>
          </p:cNvSpPr>
          <p:nvPr>
            <p:ph type="body" sz="quarter" idx="10" hasCustomPrompt="1"/>
          </p:nvPr>
        </p:nvSpPr>
        <p:spPr>
          <a:xfrm>
            <a:off x="3661142" y="3372583"/>
            <a:ext cx="3352800" cy="2384425"/>
          </a:xfrm>
        </p:spPr>
        <p:txBody>
          <a:bodyPr/>
          <a:lstStyle>
            <a:lvl1pPr marL="0" indent="0">
              <a:buFontTx/>
              <a:buNone/>
              <a:defRPr sz="1600">
                <a:solidFill>
                  <a:schemeClr val="bg1"/>
                </a:solidFill>
              </a:defRPr>
            </a:lvl1pPr>
          </a:lstStyle>
          <a:p>
            <a:r>
              <a:rPr lang="en-US" dirty="0"/>
              <a:t>Symantec Blue is used for section and chapter dividers. Change Section ## to 01, 02, 03… as needed to represent section.</a:t>
            </a:r>
          </a:p>
        </p:txBody>
      </p:sp>
      <p:sp>
        <p:nvSpPr>
          <p:cNvPr id="6" name="Text Placeholder 4"/>
          <p:cNvSpPr>
            <a:spLocks noGrp="1"/>
          </p:cNvSpPr>
          <p:nvPr>
            <p:ph type="body" sz="quarter" idx="11" hasCustomPrompt="1"/>
          </p:nvPr>
        </p:nvSpPr>
        <p:spPr>
          <a:xfrm>
            <a:off x="589696" y="3372583"/>
            <a:ext cx="2821719" cy="2384425"/>
          </a:xfrm>
        </p:spPr>
        <p:txBody>
          <a:bodyPr/>
          <a:lstStyle>
            <a:lvl1pPr marL="0" indent="0">
              <a:buFontTx/>
              <a:buNone/>
              <a:defRPr sz="7200" b="1">
                <a:solidFill>
                  <a:schemeClr val="bg1"/>
                </a:solidFill>
              </a:defRPr>
            </a:lvl1pPr>
          </a:lstStyle>
          <a:p>
            <a:r>
              <a:rPr lang="en-US" dirty="0"/>
              <a:t>##</a:t>
            </a:r>
          </a:p>
        </p:txBody>
      </p:sp>
      <p:sp>
        <p:nvSpPr>
          <p:cNvPr id="7" name="Shape 14"/>
          <p:cNvSpPr/>
          <p:nvPr userDrawn="1"/>
        </p:nvSpPr>
        <p:spPr>
          <a:xfrm>
            <a:off x="599728" y="3299368"/>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lang="en-US" dirty="0"/>
              <a:t>Section</a:t>
            </a:r>
            <a:endParaRPr dirty="0"/>
          </a:p>
        </p:txBody>
      </p:sp>
      <p:sp>
        <p:nvSpPr>
          <p:cNvPr id="9" name="TextBox 8"/>
          <p:cNvSpPr txBox="1"/>
          <p:nvPr userDrawn="1"/>
        </p:nvSpPr>
        <p:spPr>
          <a:xfrm>
            <a:off x="11333442" y="6468986"/>
            <a:ext cx="306870" cy="138499"/>
          </a:xfrm>
          <a:prstGeom prst="rect">
            <a:avLst/>
          </a:prstGeom>
          <a:noFill/>
        </p:spPr>
        <p:txBody>
          <a:bodyPr wrap="square" lIns="0" tIns="0" rIns="0" bIns="0" anchor="b" anchorCtr="0">
            <a:noAutofit/>
          </a:bodyPr>
          <a:lstStyle/>
          <a:p>
            <a:pPr algn="r"/>
            <a:fld id="{4A3059D5-3978-4F52-B1B1-50A7215E55C6}" type="slidenum">
              <a:rPr lang="en-US" sz="1600" b="1" smtClean="0">
                <a:solidFill>
                  <a:srgbClr val="A79D97"/>
                </a:solidFill>
                <a:latin typeface="Symantec Sans" panose="02000503080000020004"/>
              </a:rPr>
              <a:pPr algn="r"/>
              <a:t>‹#›</a:t>
            </a:fld>
            <a:endParaRPr lang="en-US" sz="1600" b="1" dirty="0">
              <a:solidFill>
                <a:srgbClr val="A79D97"/>
              </a:solidFill>
              <a:latin typeface="Symantec Sans" panose="02000503080000020004"/>
            </a:endParaRPr>
          </a:p>
        </p:txBody>
      </p:sp>
      <p:sp>
        <p:nvSpPr>
          <p:cNvPr id="10" name="TextBox 9"/>
          <p:cNvSpPr txBox="1"/>
          <p:nvPr userDrawn="1"/>
        </p:nvSpPr>
        <p:spPr>
          <a:xfrm>
            <a:off x="6361861" y="6431125"/>
            <a:ext cx="4583616" cy="176360"/>
          </a:xfrm>
          <a:prstGeom prst="rect">
            <a:avLst/>
          </a:prstGeom>
          <a:noFill/>
        </p:spPr>
        <p:txBody>
          <a:bodyPr wrap="none" lIns="0" tIns="0" rIns="0" bIns="0" anchor="b" anchorCtr="0">
            <a:noAutofit/>
          </a:bodyPr>
          <a:lstStyle/>
          <a:p>
            <a:pPr algn="r">
              <a:lnSpc>
                <a:spcPct val="90000"/>
              </a:lnSpc>
              <a:defRPr/>
            </a:pPr>
            <a:r>
              <a:rPr lang="en-US" sz="900" b="0" i="0" spc="0" dirty="0">
                <a:solidFill>
                  <a:srgbClr val="A79D97"/>
                </a:solidFill>
                <a:latin typeface="Symantec Sans" panose="02000503080000020004" pitchFamily="50" charset="0"/>
              </a:rPr>
              <a:t>Copyright © 2017 Symantec Corporation </a:t>
            </a:r>
          </a:p>
        </p:txBody>
      </p:sp>
      <p:pic>
        <p:nvPicPr>
          <p:cNvPr id="11" name="image3.pdf"/>
          <p:cNvPicPr>
            <a:picLocks noChangeAspect="1"/>
          </p:cNvPicPr>
          <p:nvPr userDrawn="1"/>
        </p:nvPicPr>
        <p:blipFill>
          <a:blip r:embed="rId3">
            <a:extLst/>
          </a:blip>
          <a:stretch>
            <a:fillRect/>
          </a:stretch>
        </p:blipFill>
        <p:spPr>
          <a:xfrm>
            <a:off x="10265057" y="129308"/>
            <a:ext cx="1320807" cy="349452"/>
          </a:xfrm>
          <a:prstGeom prst="rect">
            <a:avLst/>
          </a:prstGeom>
          <a:ln w="12700">
            <a:miter lim="400000"/>
          </a:ln>
        </p:spPr>
      </p:pic>
      <p:sp>
        <p:nvSpPr>
          <p:cNvPr id="12" name="Freeform: Shape 11"/>
          <p:cNvSpPr/>
          <p:nvPr userDrawn="1"/>
        </p:nvSpPr>
        <p:spPr>
          <a:xfrm>
            <a:off x="518160" y="636108"/>
            <a:ext cx="11155680" cy="0"/>
          </a:xfrm>
          <a:custGeom>
            <a:avLst/>
            <a:gdLst>
              <a:gd name="connsiteX0" fmla="*/ 0 w 11052313"/>
              <a:gd name="connsiteY0" fmla="*/ 0 h 0"/>
              <a:gd name="connsiteX1" fmla="*/ 11052313 w 11052313"/>
              <a:gd name="connsiteY1" fmla="*/ 0 h 0"/>
            </a:gdLst>
            <a:ahLst/>
            <a:cxnLst>
              <a:cxn ang="0">
                <a:pos x="connsiteX0" y="connsiteY0"/>
              </a:cxn>
              <a:cxn ang="0">
                <a:pos x="connsiteX1" y="connsiteY1"/>
              </a:cxn>
            </a:cxnLst>
            <a:rect l="l" t="t" r="r" b="b"/>
            <a:pathLst>
              <a:path w="11052313">
                <a:moveTo>
                  <a:pt x="0" y="0"/>
                </a:moveTo>
                <a:lnTo>
                  <a:pt x="11052313" y="0"/>
                </a:lnTo>
              </a:path>
            </a:pathLst>
          </a:custGeom>
          <a:noFill/>
          <a:ln w="9525">
            <a:solidFill>
              <a:srgbClr val="FDC130"/>
            </a:solidFill>
            <a:miter lim="800000"/>
            <a:headEnd/>
            <a:tailEnd/>
          </a:ln>
        </p:spPr>
        <p:txBody>
          <a:bodyPr rtlCol="0" anchor="ctr"/>
          <a:lstStyle/>
          <a:p>
            <a:pPr algn="ctr"/>
            <a:endParaRPr lang="en-US" dirty="0">
              <a:latin typeface="Symantec Sans" panose="02000503080000020004"/>
            </a:endParaRPr>
          </a:p>
        </p:txBody>
      </p:sp>
    </p:spTree>
    <p:extLst>
      <p:ext uri="{BB962C8B-B14F-4D97-AF65-F5344CB8AC3E}">
        <p14:creationId xmlns:p14="http://schemas.microsoft.com/office/powerpoint/2010/main" val="1255035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Slide w/Photo">
    <p:bg>
      <p:bgPr>
        <a:solidFill>
          <a:schemeClr val="tx1"/>
        </a:solidFill>
        <a:effectLst/>
      </p:bgPr>
    </p:bg>
    <p:spTree>
      <p:nvGrpSpPr>
        <p:cNvPr id="1" name=""/>
        <p:cNvGrpSpPr/>
        <p:nvPr/>
      </p:nvGrpSpPr>
      <p:grpSpPr>
        <a:xfrm>
          <a:off x="0" y="0"/>
          <a:ext cx="0" cy="0"/>
          <a:chOff x="0" y="0"/>
          <a:chExt cx="0" cy="0"/>
        </a:xfrm>
      </p:grpSpPr>
      <p:pic>
        <p:nvPicPr>
          <p:cNvPr id="8" name="iStock-480751442_Edited.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0" y="0"/>
            <a:ext cx="12216788" cy="6857999"/>
          </a:xfrm>
          <a:prstGeom prst="rect">
            <a:avLst/>
          </a:prstGeom>
        </p:spPr>
      </p:pic>
      <p:sp>
        <p:nvSpPr>
          <p:cNvPr id="3" name="Title 2"/>
          <p:cNvSpPr>
            <a:spLocks noGrp="1"/>
          </p:cNvSpPr>
          <p:nvPr>
            <p:ph type="title" hasCustomPrompt="1"/>
          </p:nvPr>
        </p:nvSpPr>
        <p:spPr>
          <a:xfrm>
            <a:off x="530352" y="885903"/>
            <a:ext cx="11109960" cy="1242935"/>
          </a:xfrm>
        </p:spPr>
        <p:txBody>
          <a:bodyPr/>
          <a:lstStyle>
            <a:lvl1pPr>
              <a:defRPr sz="7200">
                <a:solidFill>
                  <a:schemeClr val="bg1"/>
                </a:solidFill>
              </a:defRPr>
            </a:lvl1pPr>
          </a:lstStyle>
          <a:p>
            <a:r>
              <a:rPr lang="en-US" dirty="0"/>
              <a:t>Chapter or section slide</a:t>
            </a:r>
          </a:p>
        </p:txBody>
      </p:sp>
      <p:sp>
        <p:nvSpPr>
          <p:cNvPr id="6" name="Text Placeholder 4"/>
          <p:cNvSpPr>
            <a:spLocks noGrp="1"/>
          </p:cNvSpPr>
          <p:nvPr>
            <p:ph type="body" sz="quarter" idx="11" hasCustomPrompt="1"/>
          </p:nvPr>
        </p:nvSpPr>
        <p:spPr>
          <a:xfrm>
            <a:off x="589696" y="2229579"/>
            <a:ext cx="1910617" cy="2384425"/>
          </a:xfrm>
        </p:spPr>
        <p:txBody>
          <a:bodyPr/>
          <a:lstStyle>
            <a:lvl1pPr marL="0" indent="0">
              <a:buFontTx/>
              <a:buNone/>
              <a:defRPr sz="7200" b="1">
                <a:solidFill>
                  <a:schemeClr val="bg1"/>
                </a:solidFill>
              </a:defRPr>
            </a:lvl1pPr>
          </a:lstStyle>
          <a:p>
            <a:r>
              <a:rPr lang="en-US" dirty="0"/>
              <a:t>##</a:t>
            </a:r>
          </a:p>
        </p:txBody>
      </p:sp>
      <p:sp>
        <p:nvSpPr>
          <p:cNvPr id="7" name="Shape 14"/>
          <p:cNvSpPr/>
          <p:nvPr userDrawn="1"/>
        </p:nvSpPr>
        <p:spPr>
          <a:xfrm>
            <a:off x="599728" y="2156364"/>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lang="en-US" dirty="0"/>
              <a:t>Section</a:t>
            </a:r>
            <a:endParaRPr dirty="0"/>
          </a:p>
        </p:txBody>
      </p:sp>
      <p:pic>
        <p:nvPicPr>
          <p:cNvPr id="9" name="image3.pdf"/>
          <p:cNvPicPr>
            <a:picLocks noChangeAspect="1"/>
          </p:cNvPicPr>
          <p:nvPr userDrawn="1"/>
        </p:nvPicPr>
        <p:blipFill>
          <a:blip r:embed="rId3">
            <a:extLst/>
          </a:blip>
          <a:stretch>
            <a:fillRect/>
          </a:stretch>
        </p:blipFill>
        <p:spPr>
          <a:xfrm>
            <a:off x="10005155" y="334015"/>
            <a:ext cx="1580709" cy="418215"/>
          </a:xfrm>
          <a:prstGeom prst="rect">
            <a:avLst/>
          </a:prstGeom>
          <a:ln w="12700">
            <a:miter lim="400000"/>
          </a:ln>
        </p:spPr>
      </p:pic>
      <p:sp>
        <p:nvSpPr>
          <p:cNvPr id="10" name="Text Placeholder 4"/>
          <p:cNvSpPr>
            <a:spLocks noGrp="1"/>
          </p:cNvSpPr>
          <p:nvPr>
            <p:ph type="body" sz="quarter" idx="10" hasCustomPrompt="1"/>
          </p:nvPr>
        </p:nvSpPr>
        <p:spPr>
          <a:xfrm>
            <a:off x="2773117" y="2229579"/>
            <a:ext cx="4470646" cy="2384425"/>
          </a:xfrm>
        </p:spPr>
        <p:txBody>
          <a:bodyPr/>
          <a:lstStyle>
            <a:lvl1pPr marL="0" indent="0">
              <a:buFontTx/>
              <a:buNone/>
              <a:defRPr sz="1600">
                <a:solidFill>
                  <a:schemeClr val="bg1"/>
                </a:solidFill>
              </a:defRPr>
            </a:lvl1pPr>
          </a:lstStyle>
          <a:p>
            <a:r>
              <a:rPr lang="en-US" dirty="0"/>
              <a:t>Change Section ## to 01, 02, 03… as needed to represent section.</a:t>
            </a:r>
          </a:p>
        </p:txBody>
      </p:sp>
    </p:spTree>
    <p:extLst>
      <p:ext uri="{BB962C8B-B14F-4D97-AF65-F5344CB8AC3E}">
        <p14:creationId xmlns:p14="http://schemas.microsoft.com/office/powerpoint/2010/main" val="275127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Title Slide w/photo">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2" name="Title 1"/>
          <p:cNvSpPr>
            <a:spLocks noGrp="1"/>
          </p:cNvSpPr>
          <p:nvPr>
            <p:ph type="ctrTitle" hasCustomPrompt="1"/>
          </p:nvPr>
        </p:nvSpPr>
        <p:spPr bwMode="gray">
          <a:xfrm>
            <a:off x="584396" y="1820425"/>
            <a:ext cx="5471848" cy="1994392"/>
          </a:xfrm>
        </p:spPr>
        <p:txBody>
          <a:bodyPr anchor="t" anchorCtr="0">
            <a:normAutofit/>
          </a:bodyPr>
          <a:lstStyle>
            <a:lvl1pPr algn="l">
              <a:lnSpc>
                <a:spcPct val="90000"/>
              </a:lnSpc>
              <a:defRPr sz="3200" b="1" i="0" cap="none" baseline="0">
                <a:solidFill>
                  <a:schemeClr val="tx1"/>
                </a:solidFill>
                <a:latin typeface="Symantec Sans" panose="02000503080000020004" pitchFamily="50" charset="0"/>
                <a:cs typeface="Arial" panose="020B0604020202020204" pitchFamily="34" charset="0"/>
              </a:defRPr>
            </a:lvl1pPr>
          </a:lstStyle>
          <a:p>
            <a:r>
              <a:rPr lang="en-US" dirty="0"/>
              <a:t>Title slide with photograph</a:t>
            </a:r>
          </a:p>
        </p:txBody>
      </p:sp>
      <p:sp>
        <p:nvSpPr>
          <p:cNvPr id="3" name="Subtitle 2"/>
          <p:cNvSpPr>
            <a:spLocks noGrp="1"/>
          </p:cNvSpPr>
          <p:nvPr>
            <p:ph type="subTitle" idx="1" hasCustomPrompt="1"/>
          </p:nvPr>
        </p:nvSpPr>
        <p:spPr bwMode="gray">
          <a:xfrm>
            <a:off x="584394" y="4108982"/>
            <a:ext cx="2560320" cy="1737360"/>
          </a:xfrm>
        </p:spPr>
        <p:txBody>
          <a:bodyPr anchor="t">
            <a:normAutofit/>
          </a:bodyPr>
          <a:lstStyle>
            <a:lvl1pPr marL="0" indent="0" algn="l">
              <a:buNone/>
              <a:defRPr sz="1800" b="1" i="0">
                <a:solidFill>
                  <a:schemeClr val="tx1"/>
                </a:solidFill>
                <a:latin typeface="Symantec Sans" panose="02000503080000020004" pitchFamily="50"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name</a:t>
            </a:r>
          </a:p>
        </p:txBody>
      </p:sp>
      <p:grpSp>
        <p:nvGrpSpPr>
          <p:cNvPr id="49" name="Group 48" hidden="1"/>
          <p:cNvGrpSpPr/>
          <p:nvPr userDrawn="1">
            <p:custDataLst>
              <p:tags r:id="rId1"/>
            </p:custDataLst>
          </p:nvPr>
        </p:nvGrpSpPr>
        <p:grpSpPr>
          <a:xfrm>
            <a:off x="-282027" y="-714736"/>
            <a:ext cx="12740305" cy="8287473"/>
            <a:chOff x="-282027" y="-714736"/>
            <a:chExt cx="12740305" cy="8287473"/>
          </a:xfrm>
        </p:grpSpPr>
        <p:cxnSp>
          <p:nvCxnSpPr>
            <p:cNvPr id="50" name="Straight Connector 49"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hidden="1"/>
            <p:cNvGrpSpPr/>
            <p:nvPr userDrawn="1"/>
          </p:nvGrpSpPr>
          <p:grpSpPr>
            <a:xfrm>
              <a:off x="11640116" y="-714736"/>
              <a:ext cx="551884" cy="8287473"/>
              <a:chOff x="11640116" y="-714736"/>
              <a:chExt cx="551884" cy="8287473"/>
            </a:xfrm>
          </p:grpSpPr>
          <p:cxnSp>
            <p:nvCxnSpPr>
              <p:cNvPr id="67" name="Straight Connector 66"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hidden="1"/>
            <p:cNvGrpSpPr/>
            <p:nvPr userDrawn="1"/>
          </p:nvGrpSpPr>
          <p:grpSpPr>
            <a:xfrm>
              <a:off x="-282027" y="-714736"/>
              <a:ext cx="12740305" cy="8287473"/>
              <a:chOff x="-282026" y="-714736"/>
              <a:chExt cx="12740305" cy="8287473"/>
            </a:xfrm>
          </p:grpSpPr>
          <p:grpSp>
            <p:nvGrpSpPr>
              <p:cNvPr id="55" name="Group 54" hidden="1"/>
              <p:cNvGrpSpPr/>
              <p:nvPr userDrawn="1"/>
            </p:nvGrpSpPr>
            <p:grpSpPr>
              <a:xfrm>
                <a:off x="-282026" y="0"/>
                <a:ext cx="12740305" cy="246887"/>
                <a:chOff x="-282026" y="0"/>
                <a:chExt cx="12740305" cy="246887"/>
              </a:xfrm>
            </p:grpSpPr>
            <p:cxnSp>
              <p:nvCxnSpPr>
                <p:cNvPr id="65" name="Straight Connector 6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55" hidden="1"/>
              <p:cNvGrpSpPr/>
              <p:nvPr userDrawn="1"/>
            </p:nvGrpSpPr>
            <p:grpSpPr>
              <a:xfrm>
                <a:off x="-282026" y="1280053"/>
                <a:ext cx="12740305" cy="442593"/>
                <a:chOff x="-282026" y="1280053"/>
                <a:chExt cx="12740305" cy="442593"/>
              </a:xfrm>
            </p:grpSpPr>
            <p:cxnSp>
              <p:nvCxnSpPr>
                <p:cNvPr id="63" name="Straight Connector 62"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56" hidden="1"/>
              <p:cNvGrpSpPr/>
              <p:nvPr userDrawn="1"/>
            </p:nvGrpSpPr>
            <p:grpSpPr>
              <a:xfrm>
                <a:off x="0" y="-714736"/>
                <a:ext cx="551884" cy="8287473"/>
                <a:chOff x="11640116" y="-714736"/>
                <a:chExt cx="551884" cy="8287473"/>
              </a:xfrm>
            </p:grpSpPr>
            <p:cxnSp>
              <p:nvCxnSpPr>
                <p:cNvPr id="61" name="Straight Connector 6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hidden="1"/>
              <p:cNvGrpSpPr/>
              <p:nvPr userDrawn="1"/>
            </p:nvGrpSpPr>
            <p:grpSpPr>
              <a:xfrm>
                <a:off x="-282026" y="6584314"/>
                <a:ext cx="12740305" cy="273686"/>
                <a:chOff x="-282026" y="0"/>
                <a:chExt cx="12740305" cy="273686"/>
              </a:xfrm>
            </p:grpSpPr>
            <p:cxnSp>
              <p:nvCxnSpPr>
                <p:cNvPr id="59" name="Straight Connector 58"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70" name="Text Placeholder 69"/>
          <p:cNvSpPr>
            <a:spLocks noGrp="1"/>
          </p:cNvSpPr>
          <p:nvPr>
            <p:ph type="body" sz="quarter" idx="10" hasCustomPrompt="1"/>
          </p:nvPr>
        </p:nvSpPr>
        <p:spPr bwMode="gray">
          <a:xfrm>
            <a:off x="3727435" y="4108982"/>
            <a:ext cx="2302304" cy="1737360"/>
          </a:xfrm>
        </p:spPr>
        <p:txBody>
          <a:bodyPr anchor="t" anchorCtr="0">
            <a:normAutofit/>
          </a:bodyPr>
          <a:lstStyle>
            <a:lvl1pPr marL="0" indent="0">
              <a:lnSpc>
                <a:spcPct val="80000"/>
              </a:lnSpc>
              <a:buNone/>
              <a:defRPr sz="1800" b="1" i="0" cap="none" spc="100" baseline="0">
                <a:solidFill>
                  <a:schemeClr val="tx1"/>
                </a:solidFill>
                <a:latin typeface="Symantec Sans" panose="02000503080000020004" pitchFamily="50"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date</a:t>
            </a:r>
          </a:p>
        </p:txBody>
      </p:sp>
      <p:sp>
        <p:nvSpPr>
          <p:cNvPr id="30" name="Shape 13"/>
          <p:cNvSpPr/>
          <p:nvPr userDrawn="1"/>
        </p:nvSpPr>
        <p:spPr>
          <a:xfrm>
            <a:off x="529390" y="1559847"/>
            <a:ext cx="9144001" cy="22359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lvl1pPr>
              <a:lnSpc>
                <a:spcPct val="90000"/>
              </a:lnSpc>
              <a:defRPr sz="900" b="1">
                <a:solidFill>
                  <a:srgbClr val="FDC131"/>
                </a:solidFill>
                <a:latin typeface="Symantec Sans"/>
                <a:ea typeface="Symantec Sans"/>
                <a:cs typeface="Symantec Sans"/>
                <a:sym typeface="Symantec Sans"/>
              </a:defRPr>
            </a:lvl1pPr>
          </a:lstStyle>
          <a:p>
            <a:r>
              <a:rPr dirty="0"/>
              <a:t>Title</a:t>
            </a:r>
          </a:p>
        </p:txBody>
      </p:sp>
      <p:sp>
        <p:nvSpPr>
          <p:cNvPr id="31" name="Shape 14"/>
          <p:cNvSpPr/>
          <p:nvPr userDrawn="1"/>
        </p:nvSpPr>
        <p:spPr>
          <a:xfrm>
            <a:off x="529390" y="3815183"/>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t>Presenter</a:t>
            </a:r>
          </a:p>
        </p:txBody>
      </p:sp>
      <p:sp>
        <p:nvSpPr>
          <p:cNvPr id="32" name="Shape 15"/>
          <p:cNvSpPr/>
          <p:nvPr userDrawn="1"/>
        </p:nvSpPr>
        <p:spPr>
          <a:xfrm>
            <a:off x="3726870" y="3815183"/>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t>Date</a:t>
            </a:r>
          </a:p>
        </p:txBody>
      </p:sp>
      <p:sp>
        <p:nvSpPr>
          <p:cNvPr id="6" name="Picture Placeholder 5"/>
          <p:cNvSpPr>
            <a:spLocks noGrp="1"/>
          </p:cNvSpPr>
          <p:nvPr>
            <p:ph type="pic" sz="quarter" idx="11" hasCustomPrompt="1"/>
          </p:nvPr>
        </p:nvSpPr>
        <p:spPr>
          <a:xfrm>
            <a:off x="7928264" y="0"/>
            <a:ext cx="4263736" cy="6858000"/>
          </a:xfrm>
        </p:spPr>
        <p:txBody>
          <a:bodyPr anchor="ctr" anchorCtr="0"/>
          <a:lstStyle>
            <a:lvl1pPr marL="0" indent="0" algn="ctr">
              <a:buFontTx/>
              <a:buNone/>
              <a:defRPr/>
            </a:lvl1pPr>
          </a:lstStyle>
          <a:p>
            <a:r>
              <a:rPr lang="en-US" dirty="0"/>
              <a:t>Add Picture Here</a:t>
            </a:r>
          </a:p>
        </p:txBody>
      </p:sp>
      <p:pic>
        <p:nvPicPr>
          <p:cNvPr id="33" name="image1.pdf"/>
          <p:cNvPicPr>
            <a:picLocks noChangeAspect="1"/>
          </p:cNvPicPr>
          <p:nvPr userDrawn="1"/>
        </p:nvPicPr>
        <p:blipFill>
          <a:blip r:embed="rId3">
            <a:extLst/>
          </a:blip>
          <a:stretch>
            <a:fillRect/>
          </a:stretch>
        </p:blipFill>
        <p:spPr>
          <a:xfrm>
            <a:off x="609600" y="537399"/>
            <a:ext cx="1890833" cy="500265"/>
          </a:xfrm>
          <a:prstGeom prst="rect">
            <a:avLst/>
          </a:prstGeom>
          <a:ln w="12700">
            <a:miter lim="400000"/>
          </a:ln>
        </p:spPr>
      </p:pic>
    </p:spTree>
    <p:extLst>
      <p:ext uri="{BB962C8B-B14F-4D97-AF65-F5344CB8AC3E}">
        <p14:creationId xmlns:p14="http://schemas.microsoft.com/office/powerpoint/2010/main" val="3578034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hapter Slide w/Photo">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216788" cy="6858000"/>
          </a:xfrm>
          <a:prstGeom prst="rect">
            <a:avLst/>
          </a:prstGeom>
        </p:spPr>
      </p:pic>
      <p:sp>
        <p:nvSpPr>
          <p:cNvPr id="3" name="Title 2"/>
          <p:cNvSpPr>
            <a:spLocks noGrp="1"/>
          </p:cNvSpPr>
          <p:nvPr>
            <p:ph type="title" hasCustomPrompt="1"/>
          </p:nvPr>
        </p:nvSpPr>
        <p:spPr>
          <a:xfrm>
            <a:off x="530352" y="885903"/>
            <a:ext cx="11109960" cy="1242935"/>
          </a:xfrm>
        </p:spPr>
        <p:txBody>
          <a:bodyPr/>
          <a:lstStyle>
            <a:lvl1pPr>
              <a:defRPr sz="7200">
                <a:solidFill>
                  <a:schemeClr val="bg1"/>
                </a:solidFill>
              </a:defRPr>
            </a:lvl1pPr>
          </a:lstStyle>
          <a:p>
            <a:r>
              <a:rPr lang="en-US" dirty="0"/>
              <a:t>Chapter or section slide</a:t>
            </a:r>
          </a:p>
        </p:txBody>
      </p:sp>
      <p:sp>
        <p:nvSpPr>
          <p:cNvPr id="6" name="Text Placeholder 4"/>
          <p:cNvSpPr>
            <a:spLocks noGrp="1"/>
          </p:cNvSpPr>
          <p:nvPr>
            <p:ph type="body" sz="quarter" idx="11" hasCustomPrompt="1"/>
          </p:nvPr>
        </p:nvSpPr>
        <p:spPr>
          <a:xfrm>
            <a:off x="589696" y="2229579"/>
            <a:ext cx="1910617" cy="2384425"/>
          </a:xfrm>
        </p:spPr>
        <p:txBody>
          <a:bodyPr/>
          <a:lstStyle>
            <a:lvl1pPr marL="0" indent="0">
              <a:buFontTx/>
              <a:buNone/>
              <a:defRPr sz="7200" b="1">
                <a:solidFill>
                  <a:schemeClr val="bg1"/>
                </a:solidFill>
              </a:defRPr>
            </a:lvl1pPr>
          </a:lstStyle>
          <a:p>
            <a:r>
              <a:rPr lang="en-US" dirty="0"/>
              <a:t>##</a:t>
            </a:r>
          </a:p>
        </p:txBody>
      </p:sp>
      <p:sp>
        <p:nvSpPr>
          <p:cNvPr id="7" name="Shape 14"/>
          <p:cNvSpPr/>
          <p:nvPr userDrawn="1"/>
        </p:nvSpPr>
        <p:spPr>
          <a:xfrm>
            <a:off x="599728" y="2156364"/>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lang="en-US" dirty="0"/>
              <a:t>Section</a:t>
            </a:r>
            <a:endParaRPr dirty="0"/>
          </a:p>
        </p:txBody>
      </p:sp>
      <p:pic>
        <p:nvPicPr>
          <p:cNvPr id="9" name="image3.pdf"/>
          <p:cNvPicPr>
            <a:picLocks noChangeAspect="1"/>
          </p:cNvPicPr>
          <p:nvPr userDrawn="1"/>
        </p:nvPicPr>
        <p:blipFill>
          <a:blip r:embed="rId3">
            <a:extLst/>
          </a:blip>
          <a:stretch>
            <a:fillRect/>
          </a:stretch>
        </p:blipFill>
        <p:spPr>
          <a:xfrm>
            <a:off x="10005155" y="334015"/>
            <a:ext cx="1580709" cy="418215"/>
          </a:xfrm>
          <a:prstGeom prst="rect">
            <a:avLst/>
          </a:prstGeom>
          <a:ln w="12700">
            <a:miter lim="400000"/>
          </a:ln>
        </p:spPr>
      </p:pic>
      <p:sp>
        <p:nvSpPr>
          <p:cNvPr id="10" name="Text Placeholder 4"/>
          <p:cNvSpPr>
            <a:spLocks noGrp="1"/>
          </p:cNvSpPr>
          <p:nvPr>
            <p:ph type="body" sz="quarter" idx="10" hasCustomPrompt="1"/>
          </p:nvPr>
        </p:nvSpPr>
        <p:spPr>
          <a:xfrm>
            <a:off x="2773117" y="2229579"/>
            <a:ext cx="4470646" cy="2384425"/>
          </a:xfrm>
        </p:spPr>
        <p:txBody>
          <a:bodyPr/>
          <a:lstStyle>
            <a:lvl1pPr marL="0" indent="0">
              <a:buFontTx/>
              <a:buNone/>
              <a:defRPr sz="1600">
                <a:solidFill>
                  <a:schemeClr val="bg1"/>
                </a:solidFill>
              </a:defRPr>
            </a:lvl1pPr>
          </a:lstStyle>
          <a:p>
            <a:r>
              <a:rPr lang="en-US" dirty="0"/>
              <a:t>Change Section ## to 01, 02, 03… as needed to represent section.</a:t>
            </a:r>
          </a:p>
        </p:txBody>
      </p:sp>
    </p:spTree>
    <p:extLst>
      <p:ext uri="{BB962C8B-B14F-4D97-AF65-F5344CB8AC3E}">
        <p14:creationId xmlns:p14="http://schemas.microsoft.com/office/powerpoint/2010/main" val="240375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hapter Slide w/Photo">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1" y="1"/>
            <a:ext cx="12192001" cy="6858000"/>
          </a:xfrm>
          <a:prstGeom prst="rect">
            <a:avLst/>
          </a:prstGeom>
        </p:spPr>
      </p:pic>
      <p:sp>
        <p:nvSpPr>
          <p:cNvPr id="3" name="Title 2"/>
          <p:cNvSpPr>
            <a:spLocks noGrp="1"/>
          </p:cNvSpPr>
          <p:nvPr>
            <p:ph type="title" hasCustomPrompt="1"/>
          </p:nvPr>
        </p:nvSpPr>
        <p:spPr>
          <a:xfrm>
            <a:off x="530352" y="885903"/>
            <a:ext cx="11109960" cy="1242935"/>
          </a:xfrm>
        </p:spPr>
        <p:txBody>
          <a:bodyPr/>
          <a:lstStyle>
            <a:lvl1pPr>
              <a:defRPr sz="7200">
                <a:solidFill>
                  <a:schemeClr val="bg1"/>
                </a:solidFill>
              </a:defRPr>
            </a:lvl1pPr>
          </a:lstStyle>
          <a:p>
            <a:r>
              <a:rPr lang="en-US" dirty="0"/>
              <a:t>Chapter or section slide</a:t>
            </a:r>
          </a:p>
        </p:txBody>
      </p:sp>
      <p:sp>
        <p:nvSpPr>
          <p:cNvPr id="6" name="Text Placeholder 4"/>
          <p:cNvSpPr>
            <a:spLocks noGrp="1"/>
          </p:cNvSpPr>
          <p:nvPr>
            <p:ph type="body" sz="quarter" idx="11" hasCustomPrompt="1"/>
          </p:nvPr>
        </p:nvSpPr>
        <p:spPr>
          <a:xfrm>
            <a:off x="589696" y="2229579"/>
            <a:ext cx="1910617" cy="2384425"/>
          </a:xfrm>
        </p:spPr>
        <p:txBody>
          <a:bodyPr/>
          <a:lstStyle>
            <a:lvl1pPr marL="0" indent="0">
              <a:buFontTx/>
              <a:buNone/>
              <a:defRPr sz="7200" b="1">
                <a:solidFill>
                  <a:schemeClr val="bg1"/>
                </a:solidFill>
              </a:defRPr>
            </a:lvl1pPr>
          </a:lstStyle>
          <a:p>
            <a:r>
              <a:rPr lang="en-US" dirty="0"/>
              <a:t>##</a:t>
            </a:r>
          </a:p>
        </p:txBody>
      </p:sp>
      <p:sp>
        <p:nvSpPr>
          <p:cNvPr id="7" name="Shape 14"/>
          <p:cNvSpPr/>
          <p:nvPr userDrawn="1"/>
        </p:nvSpPr>
        <p:spPr>
          <a:xfrm>
            <a:off x="599728" y="2156364"/>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lang="en-US" dirty="0"/>
              <a:t>Section</a:t>
            </a:r>
            <a:endParaRPr dirty="0"/>
          </a:p>
        </p:txBody>
      </p:sp>
      <p:pic>
        <p:nvPicPr>
          <p:cNvPr id="9" name="image3.pdf"/>
          <p:cNvPicPr>
            <a:picLocks noChangeAspect="1"/>
          </p:cNvPicPr>
          <p:nvPr userDrawn="1"/>
        </p:nvPicPr>
        <p:blipFill>
          <a:blip r:embed="rId3">
            <a:extLst/>
          </a:blip>
          <a:stretch>
            <a:fillRect/>
          </a:stretch>
        </p:blipFill>
        <p:spPr>
          <a:xfrm>
            <a:off x="10005155" y="334015"/>
            <a:ext cx="1580709" cy="418215"/>
          </a:xfrm>
          <a:prstGeom prst="rect">
            <a:avLst/>
          </a:prstGeom>
          <a:ln w="12700">
            <a:miter lim="400000"/>
          </a:ln>
        </p:spPr>
      </p:pic>
      <p:sp>
        <p:nvSpPr>
          <p:cNvPr id="10" name="Text Placeholder 4"/>
          <p:cNvSpPr>
            <a:spLocks noGrp="1"/>
          </p:cNvSpPr>
          <p:nvPr>
            <p:ph type="body" sz="quarter" idx="10" hasCustomPrompt="1"/>
          </p:nvPr>
        </p:nvSpPr>
        <p:spPr>
          <a:xfrm>
            <a:off x="2773117" y="2229579"/>
            <a:ext cx="4470646" cy="2384425"/>
          </a:xfrm>
        </p:spPr>
        <p:txBody>
          <a:bodyPr/>
          <a:lstStyle>
            <a:lvl1pPr marL="0" indent="0">
              <a:buFontTx/>
              <a:buNone/>
              <a:defRPr sz="1600">
                <a:solidFill>
                  <a:schemeClr val="bg1"/>
                </a:solidFill>
              </a:defRPr>
            </a:lvl1pPr>
          </a:lstStyle>
          <a:p>
            <a:r>
              <a:rPr lang="en-US" dirty="0"/>
              <a:t>Change Section ## to 01, 02, 03… as needed to represent section.</a:t>
            </a:r>
          </a:p>
        </p:txBody>
      </p:sp>
    </p:spTree>
    <p:extLst>
      <p:ext uri="{BB962C8B-B14F-4D97-AF65-F5344CB8AC3E}">
        <p14:creationId xmlns:p14="http://schemas.microsoft.com/office/powerpoint/2010/main" val="1968771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hapter Slide w/Photo">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2000" cy="6858000"/>
          </a:xfrm>
          <a:prstGeom prst="rect">
            <a:avLst/>
          </a:prstGeom>
        </p:spPr>
      </p:pic>
      <p:sp>
        <p:nvSpPr>
          <p:cNvPr id="3" name="Title 2"/>
          <p:cNvSpPr>
            <a:spLocks noGrp="1"/>
          </p:cNvSpPr>
          <p:nvPr>
            <p:ph type="title" hasCustomPrompt="1"/>
          </p:nvPr>
        </p:nvSpPr>
        <p:spPr>
          <a:xfrm>
            <a:off x="530352" y="885903"/>
            <a:ext cx="11109960" cy="1242935"/>
          </a:xfrm>
        </p:spPr>
        <p:txBody>
          <a:bodyPr/>
          <a:lstStyle>
            <a:lvl1pPr>
              <a:defRPr sz="7200">
                <a:solidFill>
                  <a:schemeClr val="bg1"/>
                </a:solidFill>
              </a:defRPr>
            </a:lvl1pPr>
          </a:lstStyle>
          <a:p>
            <a:r>
              <a:rPr lang="en-US" dirty="0"/>
              <a:t>Chapter or section slide</a:t>
            </a:r>
          </a:p>
        </p:txBody>
      </p:sp>
      <p:sp>
        <p:nvSpPr>
          <p:cNvPr id="6" name="Text Placeholder 4"/>
          <p:cNvSpPr>
            <a:spLocks noGrp="1"/>
          </p:cNvSpPr>
          <p:nvPr>
            <p:ph type="body" sz="quarter" idx="11" hasCustomPrompt="1"/>
          </p:nvPr>
        </p:nvSpPr>
        <p:spPr>
          <a:xfrm>
            <a:off x="589696" y="2229579"/>
            <a:ext cx="1910617" cy="2384425"/>
          </a:xfrm>
        </p:spPr>
        <p:txBody>
          <a:bodyPr/>
          <a:lstStyle>
            <a:lvl1pPr marL="0" indent="0">
              <a:buFontTx/>
              <a:buNone/>
              <a:defRPr sz="7200" b="1">
                <a:solidFill>
                  <a:schemeClr val="bg1"/>
                </a:solidFill>
              </a:defRPr>
            </a:lvl1pPr>
          </a:lstStyle>
          <a:p>
            <a:r>
              <a:rPr lang="en-US" dirty="0"/>
              <a:t>##</a:t>
            </a:r>
          </a:p>
        </p:txBody>
      </p:sp>
      <p:sp>
        <p:nvSpPr>
          <p:cNvPr id="7" name="Shape 14"/>
          <p:cNvSpPr/>
          <p:nvPr userDrawn="1"/>
        </p:nvSpPr>
        <p:spPr>
          <a:xfrm>
            <a:off x="599728" y="2156364"/>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lang="en-US" dirty="0"/>
              <a:t>Section</a:t>
            </a:r>
            <a:endParaRPr dirty="0"/>
          </a:p>
        </p:txBody>
      </p:sp>
      <p:pic>
        <p:nvPicPr>
          <p:cNvPr id="9" name="image3.pdf"/>
          <p:cNvPicPr>
            <a:picLocks noChangeAspect="1"/>
          </p:cNvPicPr>
          <p:nvPr userDrawn="1"/>
        </p:nvPicPr>
        <p:blipFill>
          <a:blip r:embed="rId3">
            <a:extLst/>
          </a:blip>
          <a:stretch>
            <a:fillRect/>
          </a:stretch>
        </p:blipFill>
        <p:spPr>
          <a:xfrm>
            <a:off x="10005155" y="334015"/>
            <a:ext cx="1580709" cy="418215"/>
          </a:xfrm>
          <a:prstGeom prst="rect">
            <a:avLst/>
          </a:prstGeom>
          <a:ln w="12700">
            <a:miter lim="400000"/>
          </a:ln>
        </p:spPr>
      </p:pic>
      <p:sp>
        <p:nvSpPr>
          <p:cNvPr id="10" name="Text Placeholder 4"/>
          <p:cNvSpPr>
            <a:spLocks noGrp="1"/>
          </p:cNvSpPr>
          <p:nvPr>
            <p:ph type="body" sz="quarter" idx="10" hasCustomPrompt="1"/>
          </p:nvPr>
        </p:nvSpPr>
        <p:spPr>
          <a:xfrm>
            <a:off x="2773117" y="2229579"/>
            <a:ext cx="4470646" cy="2384425"/>
          </a:xfrm>
        </p:spPr>
        <p:txBody>
          <a:bodyPr/>
          <a:lstStyle>
            <a:lvl1pPr marL="0" indent="0">
              <a:buFontTx/>
              <a:buNone/>
              <a:defRPr sz="1600">
                <a:solidFill>
                  <a:schemeClr val="bg1"/>
                </a:solidFill>
              </a:defRPr>
            </a:lvl1pPr>
          </a:lstStyle>
          <a:p>
            <a:r>
              <a:rPr lang="en-US" dirty="0"/>
              <a:t>Change Section ## to 01, 02, 03… as needed to represent section.</a:t>
            </a:r>
          </a:p>
        </p:txBody>
      </p:sp>
    </p:spTree>
    <p:extLst>
      <p:ext uri="{BB962C8B-B14F-4D97-AF65-F5344CB8AC3E}">
        <p14:creationId xmlns:p14="http://schemas.microsoft.com/office/powerpoint/2010/main" val="29693664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hapter Slide w/Photo">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2000" cy="6858001"/>
          </a:xfrm>
          <a:prstGeom prst="rect">
            <a:avLst/>
          </a:prstGeom>
        </p:spPr>
      </p:pic>
      <p:sp>
        <p:nvSpPr>
          <p:cNvPr id="3" name="Title 2"/>
          <p:cNvSpPr>
            <a:spLocks noGrp="1"/>
          </p:cNvSpPr>
          <p:nvPr>
            <p:ph type="title" hasCustomPrompt="1"/>
          </p:nvPr>
        </p:nvSpPr>
        <p:spPr>
          <a:xfrm>
            <a:off x="530352" y="885903"/>
            <a:ext cx="11109960" cy="1242935"/>
          </a:xfrm>
        </p:spPr>
        <p:txBody>
          <a:bodyPr/>
          <a:lstStyle>
            <a:lvl1pPr>
              <a:defRPr sz="7200">
                <a:solidFill>
                  <a:schemeClr val="bg1"/>
                </a:solidFill>
              </a:defRPr>
            </a:lvl1pPr>
          </a:lstStyle>
          <a:p>
            <a:r>
              <a:rPr lang="en-US" dirty="0"/>
              <a:t>Chapter or section slide</a:t>
            </a:r>
          </a:p>
        </p:txBody>
      </p:sp>
      <p:sp>
        <p:nvSpPr>
          <p:cNvPr id="6" name="Text Placeholder 4"/>
          <p:cNvSpPr>
            <a:spLocks noGrp="1"/>
          </p:cNvSpPr>
          <p:nvPr>
            <p:ph type="body" sz="quarter" idx="11" hasCustomPrompt="1"/>
          </p:nvPr>
        </p:nvSpPr>
        <p:spPr>
          <a:xfrm>
            <a:off x="589696" y="2229579"/>
            <a:ext cx="1910617" cy="2384425"/>
          </a:xfrm>
        </p:spPr>
        <p:txBody>
          <a:bodyPr/>
          <a:lstStyle>
            <a:lvl1pPr marL="0" indent="0">
              <a:buFontTx/>
              <a:buNone/>
              <a:defRPr sz="7200" b="1">
                <a:solidFill>
                  <a:schemeClr val="bg1"/>
                </a:solidFill>
              </a:defRPr>
            </a:lvl1pPr>
          </a:lstStyle>
          <a:p>
            <a:r>
              <a:rPr lang="en-US" dirty="0"/>
              <a:t>##</a:t>
            </a:r>
          </a:p>
        </p:txBody>
      </p:sp>
      <p:sp>
        <p:nvSpPr>
          <p:cNvPr id="7" name="Shape 14"/>
          <p:cNvSpPr/>
          <p:nvPr userDrawn="1"/>
        </p:nvSpPr>
        <p:spPr>
          <a:xfrm>
            <a:off x="599728" y="2156364"/>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lang="en-US" dirty="0"/>
              <a:t>Section</a:t>
            </a:r>
            <a:endParaRPr dirty="0"/>
          </a:p>
        </p:txBody>
      </p:sp>
      <p:pic>
        <p:nvPicPr>
          <p:cNvPr id="9" name="image3.pdf"/>
          <p:cNvPicPr>
            <a:picLocks noChangeAspect="1"/>
          </p:cNvPicPr>
          <p:nvPr userDrawn="1"/>
        </p:nvPicPr>
        <p:blipFill>
          <a:blip r:embed="rId3">
            <a:extLst/>
          </a:blip>
          <a:stretch>
            <a:fillRect/>
          </a:stretch>
        </p:blipFill>
        <p:spPr>
          <a:xfrm>
            <a:off x="10005155" y="334015"/>
            <a:ext cx="1580709" cy="418215"/>
          </a:xfrm>
          <a:prstGeom prst="rect">
            <a:avLst/>
          </a:prstGeom>
          <a:ln w="12700">
            <a:miter lim="400000"/>
          </a:ln>
        </p:spPr>
      </p:pic>
      <p:sp>
        <p:nvSpPr>
          <p:cNvPr id="10" name="Text Placeholder 4"/>
          <p:cNvSpPr>
            <a:spLocks noGrp="1"/>
          </p:cNvSpPr>
          <p:nvPr>
            <p:ph type="body" sz="quarter" idx="10" hasCustomPrompt="1"/>
          </p:nvPr>
        </p:nvSpPr>
        <p:spPr>
          <a:xfrm>
            <a:off x="2773117" y="2229579"/>
            <a:ext cx="4470646" cy="2384425"/>
          </a:xfrm>
        </p:spPr>
        <p:txBody>
          <a:bodyPr/>
          <a:lstStyle>
            <a:lvl1pPr marL="0" indent="0">
              <a:buFontTx/>
              <a:buNone/>
              <a:defRPr sz="1600">
                <a:solidFill>
                  <a:schemeClr val="bg1"/>
                </a:solidFill>
              </a:defRPr>
            </a:lvl1pPr>
          </a:lstStyle>
          <a:p>
            <a:r>
              <a:rPr lang="en-US" dirty="0"/>
              <a:t>Change Section ## to 01, 02, 03… as needed to represent section.</a:t>
            </a:r>
          </a:p>
        </p:txBody>
      </p:sp>
    </p:spTree>
    <p:extLst>
      <p:ext uri="{BB962C8B-B14F-4D97-AF65-F5344CB8AC3E}">
        <p14:creationId xmlns:p14="http://schemas.microsoft.com/office/powerpoint/2010/main" val="3426805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Chapter Slide w/Photo">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202033" cy="6858001"/>
          </a:xfrm>
          <a:prstGeom prst="rect">
            <a:avLst/>
          </a:prstGeom>
        </p:spPr>
      </p:pic>
      <p:sp>
        <p:nvSpPr>
          <p:cNvPr id="3" name="Title 2"/>
          <p:cNvSpPr>
            <a:spLocks noGrp="1"/>
          </p:cNvSpPr>
          <p:nvPr>
            <p:ph type="title" hasCustomPrompt="1"/>
          </p:nvPr>
        </p:nvSpPr>
        <p:spPr>
          <a:xfrm>
            <a:off x="530352" y="885903"/>
            <a:ext cx="11109960" cy="1242935"/>
          </a:xfrm>
        </p:spPr>
        <p:txBody>
          <a:bodyPr/>
          <a:lstStyle>
            <a:lvl1pPr>
              <a:defRPr sz="7200">
                <a:solidFill>
                  <a:srgbClr val="19233C"/>
                </a:solidFill>
              </a:defRPr>
            </a:lvl1pPr>
          </a:lstStyle>
          <a:p>
            <a:r>
              <a:rPr lang="en-US" dirty="0"/>
              <a:t>Chapter or section slide</a:t>
            </a:r>
          </a:p>
        </p:txBody>
      </p:sp>
      <p:sp>
        <p:nvSpPr>
          <p:cNvPr id="6" name="Text Placeholder 4"/>
          <p:cNvSpPr>
            <a:spLocks noGrp="1"/>
          </p:cNvSpPr>
          <p:nvPr>
            <p:ph type="body" sz="quarter" idx="11" hasCustomPrompt="1"/>
          </p:nvPr>
        </p:nvSpPr>
        <p:spPr>
          <a:xfrm>
            <a:off x="589696" y="2229579"/>
            <a:ext cx="1910617" cy="2384425"/>
          </a:xfrm>
        </p:spPr>
        <p:txBody>
          <a:bodyPr/>
          <a:lstStyle>
            <a:lvl1pPr marL="0" indent="0">
              <a:buFontTx/>
              <a:buNone/>
              <a:defRPr sz="7200" b="1">
                <a:solidFill>
                  <a:srgbClr val="19233C"/>
                </a:solidFill>
              </a:defRPr>
            </a:lvl1pPr>
          </a:lstStyle>
          <a:p>
            <a:r>
              <a:rPr lang="en-US" dirty="0"/>
              <a:t>##</a:t>
            </a:r>
          </a:p>
        </p:txBody>
      </p:sp>
      <p:sp>
        <p:nvSpPr>
          <p:cNvPr id="7" name="Shape 14"/>
          <p:cNvSpPr/>
          <p:nvPr userDrawn="1"/>
        </p:nvSpPr>
        <p:spPr>
          <a:xfrm>
            <a:off x="599728" y="2156364"/>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lang="en-US" dirty="0"/>
              <a:t>Section</a:t>
            </a:r>
            <a:endParaRPr dirty="0"/>
          </a:p>
        </p:txBody>
      </p:sp>
      <p:pic>
        <p:nvPicPr>
          <p:cNvPr id="9" name="image3.pdf"/>
          <p:cNvPicPr>
            <a:picLocks noChangeAspect="1"/>
          </p:cNvPicPr>
          <p:nvPr userDrawn="1"/>
        </p:nvPicPr>
        <p:blipFill>
          <a:blip r:embed="rId3">
            <a:extLst/>
          </a:blip>
          <a:stretch>
            <a:fillRect/>
          </a:stretch>
        </p:blipFill>
        <p:spPr>
          <a:xfrm>
            <a:off x="10005155" y="334015"/>
            <a:ext cx="1580709" cy="418215"/>
          </a:xfrm>
          <a:prstGeom prst="rect">
            <a:avLst/>
          </a:prstGeom>
          <a:ln w="12700">
            <a:miter lim="400000"/>
          </a:ln>
        </p:spPr>
      </p:pic>
      <p:sp>
        <p:nvSpPr>
          <p:cNvPr id="10" name="Text Placeholder 4"/>
          <p:cNvSpPr>
            <a:spLocks noGrp="1"/>
          </p:cNvSpPr>
          <p:nvPr>
            <p:ph type="body" sz="quarter" idx="10" hasCustomPrompt="1"/>
          </p:nvPr>
        </p:nvSpPr>
        <p:spPr>
          <a:xfrm>
            <a:off x="2773117" y="2229579"/>
            <a:ext cx="4470646" cy="2384425"/>
          </a:xfrm>
        </p:spPr>
        <p:txBody>
          <a:bodyPr/>
          <a:lstStyle>
            <a:lvl1pPr marL="0" indent="0">
              <a:buFontTx/>
              <a:buNone/>
              <a:defRPr sz="1600">
                <a:solidFill>
                  <a:srgbClr val="19233C"/>
                </a:solidFill>
              </a:defRPr>
            </a:lvl1pPr>
          </a:lstStyle>
          <a:p>
            <a:r>
              <a:rPr lang="en-US" dirty="0"/>
              <a:t>Change Section ## to 01, 02, 03… as needed to represent section.</a:t>
            </a:r>
          </a:p>
        </p:txBody>
      </p:sp>
    </p:spTree>
    <p:extLst>
      <p:ext uri="{BB962C8B-B14F-4D97-AF65-F5344CB8AC3E}">
        <p14:creationId xmlns:p14="http://schemas.microsoft.com/office/powerpoint/2010/main" val="22662317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2479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White Closing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84395" y="1820425"/>
            <a:ext cx="11090769" cy="1177673"/>
          </a:xfrm>
        </p:spPr>
        <p:txBody>
          <a:bodyPr anchor="t" anchorCtr="0"/>
          <a:lstStyle>
            <a:lvl1pPr algn="l">
              <a:lnSpc>
                <a:spcPct val="90000"/>
              </a:lnSpc>
              <a:defRPr sz="7200" b="1" i="0" cap="none" baseline="0">
                <a:solidFill>
                  <a:schemeClr val="tx1"/>
                </a:solidFill>
                <a:latin typeface="Symantec Sans" panose="02000503080000020004" pitchFamily="50" charset="0"/>
                <a:cs typeface="Arial" panose="020B0604020202020204" pitchFamily="34" charset="0"/>
              </a:defRPr>
            </a:lvl1pPr>
          </a:lstStyle>
          <a:p>
            <a:r>
              <a:rPr lang="en-US" dirty="0"/>
              <a:t>Thank you.</a:t>
            </a:r>
          </a:p>
        </p:txBody>
      </p:sp>
      <p:sp>
        <p:nvSpPr>
          <p:cNvPr id="3" name="Subtitle 2"/>
          <p:cNvSpPr>
            <a:spLocks noGrp="1"/>
          </p:cNvSpPr>
          <p:nvPr>
            <p:ph type="subTitle" idx="1" hasCustomPrompt="1"/>
          </p:nvPr>
        </p:nvSpPr>
        <p:spPr bwMode="gray">
          <a:xfrm>
            <a:off x="584394" y="4108982"/>
            <a:ext cx="2900928" cy="701557"/>
          </a:xfrm>
        </p:spPr>
        <p:txBody>
          <a:bodyPr anchor="b" anchorCtr="0"/>
          <a:lstStyle>
            <a:lvl1pPr marL="0" indent="0" algn="l">
              <a:buNone/>
              <a:defRPr sz="2700" b="1" i="0">
                <a:solidFill>
                  <a:schemeClr val="tx1"/>
                </a:solidFill>
                <a:latin typeface="Symantec Sans" panose="02000503080000020004" pitchFamily="50"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name</a:t>
            </a:r>
          </a:p>
        </p:txBody>
      </p:sp>
      <p:grpSp>
        <p:nvGrpSpPr>
          <p:cNvPr id="49" name="Group 48" hidden="1"/>
          <p:cNvGrpSpPr/>
          <p:nvPr userDrawn="1">
            <p:custDataLst>
              <p:tags r:id="rId1"/>
            </p:custDataLst>
          </p:nvPr>
        </p:nvGrpSpPr>
        <p:grpSpPr>
          <a:xfrm>
            <a:off x="-282027" y="-714736"/>
            <a:ext cx="12740305" cy="8287473"/>
            <a:chOff x="-282027" y="-714736"/>
            <a:chExt cx="12740305" cy="8287473"/>
          </a:xfrm>
        </p:grpSpPr>
        <p:cxnSp>
          <p:nvCxnSpPr>
            <p:cNvPr id="50" name="Straight Connector 49"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hidden="1"/>
            <p:cNvGrpSpPr/>
            <p:nvPr userDrawn="1"/>
          </p:nvGrpSpPr>
          <p:grpSpPr>
            <a:xfrm>
              <a:off x="11640116" y="-714736"/>
              <a:ext cx="551884" cy="8287473"/>
              <a:chOff x="11640116" y="-714736"/>
              <a:chExt cx="551884" cy="8287473"/>
            </a:xfrm>
          </p:grpSpPr>
          <p:cxnSp>
            <p:nvCxnSpPr>
              <p:cNvPr id="67" name="Straight Connector 66"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hidden="1"/>
            <p:cNvGrpSpPr/>
            <p:nvPr userDrawn="1"/>
          </p:nvGrpSpPr>
          <p:grpSpPr>
            <a:xfrm>
              <a:off x="-282027" y="-714736"/>
              <a:ext cx="12740305" cy="8287473"/>
              <a:chOff x="-282026" y="-714736"/>
              <a:chExt cx="12740305" cy="8287473"/>
            </a:xfrm>
          </p:grpSpPr>
          <p:grpSp>
            <p:nvGrpSpPr>
              <p:cNvPr id="55" name="Group 54" hidden="1"/>
              <p:cNvGrpSpPr/>
              <p:nvPr userDrawn="1"/>
            </p:nvGrpSpPr>
            <p:grpSpPr>
              <a:xfrm>
                <a:off x="-282026" y="0"/>
                <a:ext cx="12740305" cy="246887"/>
                <a:chOff x="-282026" y="0"/>
                <a:chExt cx="12740305" cy="246887"/>
              </a:xfrm>
            </p:grpSpPr>
            <p:cxnSp>
              <p:nvCxnSpPr>
                <p:cNvPr id="65" name="Straight Connector 6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55" hidden="1"/>
              <p:cNvGrpSpPr/>
              <p:nvPr userDrawn="1"/>
            </p:nvGrpSpPr>
            <p:grpSpPr>
              <a:xfrm>
                <a:off x="-282026" y="1280053"/>
                <a:ext cx="12740305" cy="442593"/>
                <a:chOff x="-282026" y="1280053"/>
                <a:chExt cx="12740305" cy="442593"/>
              </a:xfrm>
            </p:grpSpPr>
            <p:cxnSp>
              <p:nvCxnSpPr>
                <p:cNvPr id="63" name="Straight Connector 62"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56" hidden="1"/>
              <p:cNvGrpSpPr/>
              <p:nvPr userDrawn="1"/>
            </p:nvGrpSpPr>
            <p:grpSpPr>
              <a:xfrm>
                <a:off x="0" y="-714736"/>
                <a:ext cx="551884" cy="8287473"/>
                <a:chOff x="11640116" y="-714736"/>
                <a:chExt cx="551884" cy="8287473"/>
              </a:xfrm>
            </p:grpSpPr>
            <p:cxnSp>
              <p:nvCxnSpPr>
                <p:cNvPr id="61" name="Straight Connector 6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hidden="1"/>
              <p:cNvGrpSpPr/>
              <p:nvPr userDrawn="1"/>
            </p:nvGrpSpPr>
            <p:grpSpPr>
              <a:xfrm>
                <a:off x="-282026" y="6584314"/>
                <a:ext cx="12740305" cy="273686"/>
                <a:chOff x="-282026" y="0"/>
                <a:chExt cx="12740305" cy="273686"/>
              </a:xfrm>
            </p:grpSpPr>
            <p:cxnSp>
              <p:nvCxnSpPr>
                <p:cNvPr id="59" name="Straight Connector 58"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70" name="Text Placeholder 69"/>
          <p:cNvSpPr>
            <a:spLocks noGrp="1"/>
          </p:cNvSpPr>
          <p:nvPr>
            <p:ph type="body" sz="quarter" idx="10" hasCustomPrompt="1"/>
          </p:nvPr>
        </p:nvSpPr>
        <p:spPr bwMode="gray">
          <a:xfrm>
            <a:off x="584394" y="4890860"/>
            <a:ext cx="2898652" cy="436514"/>
          </a:xfrm>
        </p:spPr>
        <p:txBody>
          <a:bodyPr anchor="t" anchorCtr="0"/>
          <a:lstStyle>
            <a:lvl1pPr marL="0" indent="0">
              <a:lnSpc>
                <a:spcPct val="80000"/>
              </a:lnSpc>
              <a:buNone/>
              <a:defRPr sz="1600" b="0" i="0" cap="none" spc="100" baseline="0">
                <a:solidFill>
                  <a:schemeClr val="tx1"/>
                </a:solidFill>
                <a:latin typeface="Symantec Sans" panose="02000503080000020004" pitchFamily="50"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contact info</a:t>
            </a:r>
          </a:p>
        </p:txBody>
      </p:sp>
      <p:sp>
        <p:nvSpPr>
          <p:cNvPr id="33" name="TextBox 32"/>
          <p:cNvSpPr txBox="1"/>
          <p:nvPr userDrawn="1"/>
        </p:nvSpPr>
        <p:spPr>
          <a:xfrm>
            <a:off x="11333442" y="6468986"/>
            <a:ext cx="306870" cy="138499"/>
          </a:xfrm>
          <a:prstGeom prst="rect">
            <a:avLst/>
          </a:prstGeom>
          <a:noFill/>
        </p:spPr>
        <p:txBody>
          <a:bodyPr wrap="square" lIns="0" tIns="0" rIns="0" bIns="0" anchor="b" anchorCtr="0">
            <a:noAutofit/>
          </a:bodyPr>
          <a:lstStyle/>
          <a:p>
            <a:pPr algn="r"/>
            <a:fld id="{4A3059D5-3978-4F52-B1B1-50A7215E55C6}" type="slidenum">
              <a:rPr lang="en-US" sz="1600" b="1" smtClean="0">
                <a:solidFill>
                  <a:schemeClr val="tx1"/>
                </a:solidFill>
                <a:latin typeface="Symantec Sans" panose="02000503080000020004"/>
              </a:rPr>
              <a:pPr algn="r"/>
              <a:t>‹#›</a:t>
            </a:fld>
            <a:endParaRPr lang="en-US" sz="1600" b="1" dirty="0">
              <a:solidFill>
                <a:schemeClr val="tx1"/>
              </a:solidFill>
              <a:latin typeface="Symantec Sans" panose="02000503080000020004"/>
            </a:endParaRPr>
          </a:p>
        </p:txBody>
      </p:sp>
      <p:sp>
        <p:nvSpPr>
          <p:cNvPr id="34" name="TextBox 33"/>
          <p:cNvSpPr txBox="1"/>
          <p:nvPr userDrawn="1"/>
        </p:nvSpPr>
        <p:spPr>
          <a:xfrm>
            <a:off x="6361861" y="6431125"/>
            <a:ext cx="4583616" cy="176360"/>
          </a:xfrm>
          <a:prstGeom prst="rect">
            <a:avLst/>
          </a:prstGeom>
          <a:noFill/>
        </p:spPr>
        <p:txBody>
          <a:bodyPr wrap="none" lIns="0" tIns="0" rIns="0" bIns="0" anchor="b" anchorCtr="0">
            <a:noAutofit/>
          </a:bodyPr>
          <a:lstStyle/>
          <a:p>
            <a:pPr algn="r">
              <a:lnSpc>
                <a:spcPct val="90000"/>
              </a:lnSpc>
              <a:defRPr/>
            </a:pPr>
            <a:r>
              <a:rPr lang="en-US" sz="900" b="0" i="0" spc="0" dirty="0">
                <a:solidFill>
                  <a:schemeClr val="tx1"/>
                </a:solidFill>
                <a:latin typeface="Symantec Sans" panose="02000503080000020004" pitchFamily="50" charset="0"/>
              </a:rPr>
              <a:t>Copyright © 2017 Symantec Corporation </a:t>
            </a:r>
          </a:p>
        </p:txBody>
      </p:sp>
      <p:pic>
        <p:nvPicPr>
          <p:cNvPr id="30" name="image1.pdf"/>
          <p:cNvPicPr>
            <a:picLocks noChangeAspect="1"/>
          </p:cNvPicPr>
          <p:nvPr userDrawn="1"/>
        </p:nvPicPr>
        <p:blipFill>
          <a:blip r:embed="rId3">
            <a:extLst/>
          </a:blip>
          <a:stretch>
            <a:fillRect/>
          </a:stretch>
        </p:blipFill>
        <p:spPr>
          <a:xfrm>
            <a:off x="609600" y="537399"/>
            <a:ext cx="1890833" cy="500265"/>
          </a:xfrm>
          <a:prstGeom prst="rect">
            <a:avLst/>
          </a:prstGeom>
          <a:ln w="12700">
            <a:miter lim="400000"/>
          </a:ln>
        </p:spPr>
      </p:pic>
    </p:spTree>
    <p:extLst>
      <p:ext uri="{BB962C8B-B14F-4D97-AF65-F5344CB8AC3E}">
        <p14:creationId xmlns:p14="http://schemas.microsoft.com/office/powerpoint/2010/main" val="407228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hite Title slide w/graphic">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r="50067"/>
          <a:stretch/>
        </p:blipFill>
        <p:spPr>
          <a:xfrm>
            <a:off x="9572699" y="809478"/>
            <a:ext cx="2619302" cy="5239512"/>
          </a:xfrm>
          <a:prstGeom prst="rect">
            <a:avLst/>
          </a:prstGeom>
        </p:spPr>
      </p:pic>
      <p:sp>
        <p:nvSpPr>
          <p:cNvPr id="2" name="Title 1"/>
          <p:cNvSpPr>
            <a:spLocks noGrp="1"/>
          </p:cNvSpPr>
          <p:nvPr>
            <p:ph type="ctrTitle" hasCustomPrompt="1"/>
          </p:nvPr>
        </p:nvSpPr>
        <p:spPr bwMode="gray">
          <a:xfrm>
            <a:off x="584396" y="1177492"/>
            <a:ext cx="7502330" cy="2923025"/>
          </a:xfrm>
        </p:spPr>
        <p:txBody>
          <a:bodyPr anchor="t" anchorCtr="0">
            <a:normAutofit/>
          </a:bodyPr>
          <a:lstStyle>
            <a:lvl1pPr algn="l">
              <a:lnSpc>
                <a:spcPct val="87000"/>
              </a:lnSpc>
              <a:defRPr sz="6600" b="1" i="0" cap="none" baseline="0">
                <a:solidFill>
                  <a:schemeClr val="tx1"/>
                </a:solidFill>
                <a:latin typeface="Symantec Sans" panose="02000503080000020004" pitchFamily="50" charset="0"/>
                <a:cs typeface="Arial" panose="020B0604020202020204" pitchFamily="34" charset="0"/>
              </a:defRPr>
            </a:lvl1pPr>
          </a:lstStyle>
          <a:p>
            <a:r>
              <a:rPr lang="en-US" dirty="0"/>
              <a:t>Title slide with graphic</a:t>
            </a:r>
          </a:p>
        </p:txBody>
      </p:sp>
      <p:sp>
        <p:nvSpPr>
          <p:cNvPr id="3" name="Subtitle 2"/>
          <p:cNvSpPr>
            <a:spLocks noGrp="1"/>
          </p:cNvSpPr>
          <p:nvPr>
            <p:ph type="subTitle" idx="1" hasCustomPrompt="1"/>
          </p:nvPr>
        </p:nvSpPr>
        <p:spPr bwMode="gray">
          <a:xfrm>
            <a:off x="584394" y="4851931"/>
            <a:ext cx="2087369" cy="1737360"/>
          </a:xfrm>
        </p:spPr>
        <p:txBody>
          <a:bodyPr anchor="t">
            <a:normAutofit/>
          </a:bodyPr>
          <a:lstStyle>
            <a:lvl1pPr marL="0" indent="0" algn="l">
              <a:buNone/>
              <a:defRPr sz="2700" b="1" i="0">
                <a:solidFill>
                  <a:schemeClr val="tx1"/>
                </a:solidFill>
                <a:latin typeface="Symantec Sans" panose="02000503080000020004" pitchFamily="50"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name</a:t>
            </a:r>
          </a:p>
        </p:txBody>
      </p:sp>
      <p:grpSp>
        <p:nvGrpSpPr>
          <p:cNvPr id="49" name="Group 48" hidden="1"/>
          <p:cNvGrpSpPr/>
          <p:nvPr userDrawn="1">
            <p:custDataLst>
              <p:tags r:id="rId1"/>
            </p:custDataLst>
          </p:nvPr>
        </p:nvGrpSpPr>
        <p:grpSpPr>
          <a:xfrm>
            <a:off x="-282027" y="-714736"/>
            <a:ext cx="12740305" cy="8287473"/>
            <a:chOff x="-282027" y="-714736"/>
            <a:chExt cx="12740305" cy="8287473"/>
          </a:xfrm>
        </p:grpSpPr>
        <p:cxnSp>
          <p:nvCxnSpPr>
            <p:cNvPr id="50" name="Straight Connector 49"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hidden="1"/>
            <p:cNvGrpSpPr/>
            <p:nvPr userDrawn="1"/>
          </p:nvGrpSpPr>
          <p:grpSpPr>
            <a:xfrm>
              <a:off x="11640116" y="-714736"/>
              <a:ext cx="551884" cy="8287473"/>
              <a:chOff x="11640116" y="-714736"/>
              <a:chExt cx="551884" cy="8287473"/>
            </a:xfrm>
          </p:grpSpPr>
          <p:cxnSp>
            <p:nvCxnSpPr>
              <p:cNvPr id="67" name="Straight Connector 66"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hidden="1"/>
            <p:cNvGrpSpPr/>
            <p:nvPr userDrawn="1"/>
          </p:nvGrpSpPr>
          <p:grpSpPr>
            <a:xfrm>
              <a:off x="-282027" y="-714736"/>
              <a:ext cx="12740305" cy="8287473"/>
              <a:chOff x="-282026" y="-714736"/>
              <a:chExt cx="12740305" cy="8287473"/>
            </a:xfrm>
          </p:grpSpPr>
          <p:grpSp>
            <p:nvGrpSpPr>
              <p:cNvPr id="55" name="Group 54" hidden="1"/>
              <p:cNvGrpSpPr/>
              <p:nvPr userDrawn="1"/>
            </p:nvGrpSpPr>
            <p:grpSpPr>
              <a:xfrm>
                <a:off x="-282026" y="0"/>
                <a:ext cx="12740305" cy="246887"/>
                <a:chOff x="-282026" y="0"/>
                <a:chExt cx="12740305" cy="246887"/>
              </a:xfrm>
            </p:grpSpPr>
            <p:cxnSp>
              <p:nvCxnSpPr>
                <p:cNvPr id="65" name="Straight Connector 6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55" hidden="1"/>
              <p:cNvGrpSpPr/>
              <p:nvPr userDrawn="1"/>
            </p:nvGrpSpPr>
            <p:grpSpPr>
              <a:xfrm>
                <a:off x="-282026" y="1280053"/>
                <a:ext cx="12740305" cy="442593"/>
                <a:chOff x="-282026" y="1280053"/>
                <a:chExt cx="12740305" cy="442593"/>
              </a:xfrm>
            </p:grpSpPr>
            <p:cxnSp>
              <p:nvCxnSpPr>
                <p:cNvPr id="63" name="Straight Connector 62"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56" hidden="1"/>
              <p:cNvGrpSpPr/>
              <p:nvPr userDrawn="1"/>
            </p:nvGrpSpPr>
            <p:grpSpPr>
              <a:xfrm>
                <a:off x="0" y="-714736"/>
                <a:ext cx="551884" cy="8287473"/>
                <a:chOff x="11640116" y="-714736"/>
                <a:chExt cx="551884" cy="8287473"/>
              </a:xfrm>
            </p:grpSpPr>
            <p:cxnSp>
              <p:nvCxnSpPr>
                <p:cNvPr id="61" name="Straight Connector 6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hidden="1"/>
              <p:cNvGrpSpPr/>
              <p:nvPr userDrawn="1"/>
            </p:nvGrpSpPr>
            <p:grpSpPr>
              <a:xfrm>
                <a:off x="-282026" y="6584314"/>
                <a:ext cx="12740305" cy="273686"/>
                <a:chOff x="-282026" y="0"/>
                <a:chExt cx="12740305" cy="273686"/>
              </a:xfrm>
            </p:grpSpPr>
            <p:cxnSp>
              <p:nvCxnSpPr>
                <p:cNvPr id="59" name="Straight Connector 58"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70" name="Text Placeholder 69"/>
          <p:cNvSpPr>
            <a:spLocks noGrp="1"/>
          </p:cNvSpPr>
          <p:nvPr>
            <p:ph type="body" sz="quarter" idx="10" hasCustomPrompt="1"/>
          </p:nvPr>
        </p:nvSpPr>
        <p:spPr bwMode="gray">
          <a:xfrm>
            <a:off x="3000827" y="4851931"/>
            <a:ext cx="1842636" cy="1737360"/>
          </a:xfrm>
        </p:spPr>
        <p:txBody>
          <a:bodyPr anchor="t" anchorCtr="0">
            <a:normAutofit/>
          </a:bodyPr>
          <a:lstStyle>
            <a:lvl1pPr marL="0" indent="0">
              <a:lnSpc>
                <a:spcPct val="80000"/>
              </a:lnSpc>
              <a:buNone/>
              <a:defRPr sz="2700" b="1" i="0" cap="none" spc="100" baseline="0">
                <a:solidFill>
                  <a:schemeClr val="tx1"/>
                </a:solidFill>
                <a:latin typeface="Symantec Sans" panose="02000503080000020004" pitchFamily="50"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date</a:t>
            </a:r>
          </a:p>
        </p:txBody>
      </p:sp>
      <p:sp>
        <p:nvSpPr>
          <p:cNvPr id="31" name="Shape 14"/>
          <p:cNvSpPr/>
          <p:nvPr userDrawn="1"/>
        </p:nvSpPr>
        <p:spPr>
          <a:xfrm>
            <a:off x="529390" y="4616015"/>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dirty="0"/>
              <a:t>Presenter</a:t>
            </a:r>
          </a:p>
        </p:txBody>
      </p:sp>
      <p:sp>
        <p:nvSpPr>
          <p:cNvPr id="32" name="Shape 15"/>
          <p:cNvSpPr/>
          <p:nvPr userDrawn="1"/>
        </p:nvSpPr>
        <p:spPr>
          <a:xfrm>
            <a:off x="3000826" y="4616015"/>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dirty="0"/>
              <a:t>Date</a:t>
            </a:r>
          </a:p>
        </p:txBody>
      </p:sp>
      <p:pic>
        <p:nvPicPr>
          <p:cNvPr id="29" name="image1.pdf"/>
          <p:cNvPicPr>
            <a:picLocks noChangeAspect="1"/>
          </p:cNvPicPr>
          <p:nvPr userDrawn="1"/>
        </p:nvPicPr>
        <p:blipFill>
          <a:blip r:embed="rId4">
            <a:extLst/>
          </a:blip>
          <a:stretch>
            <a:fillRect/>
          </a:stretch>
        </p:blipFill>
        <p:spPr>
          <a:xfrm>
            <a:off x="5210285" y="4735841"/>
            <a:ext cx="1584198" cy="416624"/>
          </a:xfrm>
          <a:prstGeom prst="rect">
            <a:avLst/>
          </a:prstGeom>
          <a:ln w="12700">
            <a:miter lim="400000"/>
          </a:ln>
        </p:spPr>
      </p:pic>
    </p:spTree>
    <p:extLst>
      <p:ext uri="{BB962C8B-B14F-4D97-AF65-F5344CB8AC3E}">
        <p14:creationId xmlns:p14="http://schemas.microsoft.com/office/powerpoint/2010/main" val="427183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Agenda">
    <p:spTree>
      <p:nvGrpSpPr>
        <p:cNvPr id="1" name=""/>
        <p:cNvGrpSpPr/>
        <p:nvPr/>
      </p:nvGrpSpPr>
      <p:grpSpPr>
        <a:xfrm>
          <a:off x="0" y="0"/>
          <a:ext cx="0" cy="0"/>
          <a:chOff x="0" y="0"/>
          <a:chExt cx="0" cy="0"/>
        </a:xfrm>
      </p:grpSpPr>
      <p:sp>
        <p:nvSpPr>
          <p:cNvPr id="29" name="Text Placeholder 21"/>
          <p:cNvSpPr>
            <a:spLocks noGrp="1"/>
          </p:cNvSpPr>
          <p:nvPr>
            <p:ph type="body" sz="quarter" idx="18" hasCustomPrompt="1"/>
          </p:nvPr>
        </p:nvSpPr>
        <p:spPr>
          <a:xfrm>
            <a:off x="6726807" y="2327276"/>
            <a:ext cx="4006850" cy="446087"/>
          </a:xfrm>
        </p:spPr>
        <p:txBody>
          <a:bodyPr anchor="ctr" anchorCtr="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30" name="Text Placeholder 21"/>
          <p:cNvSpPr>
            <a:spLocks noGrp="1"/>
          </p:cNvSpPr>
          <p:nvPr>
            <p:ph type="body" sz="quarter" idx="19" hasCustomPrompt="1"/>
          </p:nvPr>
        </p:nvSpPr>
        <p:spPr>
          <a:xfrm>
            <a:off x="6726807" y="3128248"/>
            <a:ext cx="4006850" cy="446087"/>
          </a:xfrm>
        </p:spPr>
        <p:txBody>
          <a:bodyPr anchor="ctr" anchorCtr="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31" name="Text Placeholder 21"/>
          <p:cNvSpPr>
            <a:spLocks noGrp="1"/>
          </p:cNvSpPr>
          <p:nvPr>
            <p:ph type="body" sz="quarter" idx="20" hasCustomPrompt="1"/>
          </p:nvPr>
        </p:nvSpPr>
        <p:spPr>
          <a:xfrm>
            <a:off x="6726807" y="3929220"/>
            <a:ext cx="4006850" cy="446087"/>
          </a:xfrm>
        </p:spPr>
        <p:txBody>
          <a:bodyPr anchor="ctr" anchorCtr="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32" name="Text Placeholder 21"/>
          <p:cNvSpPr>
            <a:spLocks noGrp="1"/>
          </p:cNvSpPr>
          <p:nvPr>
            <p:ph type="body" sz="quarter" idx="21" hasCustomPrompt="1"/>
          </p:nvPr>
        </p:nvSpPr>
        <p:spPr>
          <a:xfrm>
            <a:off x="6726807" y="4730192"/>
            <a:ext cx="4006850" cy="446087"/>
          </a:xfrm>
        </p:spPr>
        <p:txBody>
          <a:bodyPr anchor="ctr" anchorCtr="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33" name="Text Placeholder 19"/>
          <p:cNvSpPr>
            <a:spLocks noGrp="1"/>
          </p:cNvSpPr>
          <p:nvPr>
            <p:ph type="body" sz="quarter" idx="22" hasCustomPrompt="1"/>
          </p:nvPr>
        </p:nvSpPr>
        <p:spPr>
          <a:xfrm>
            <a:off x="6075931" y="2306638"/>
            <a:ext cx="584523" cy="487362"/>
          </a:xfrm>
        </p:spPr>
        <p:txBody>
          <a:bodyPr>
            <a:noAutofit/>
          </a:bodyPr>
          <a:lstStyle>
            <a:lvl1pPr marL="0" indent="0">
              <a:buNone/>
              <a:defRPr sz="3700" b="1"/>
            </a:lvl1pPr>
          </a:lstStyle>
          <a:p>
            <a:pPr lvl="0"/>
            <a:r>
              <a:rPr lang="en-US" dirty="0"/>
              <a:t>##</a:t>
            </a:r>
          </a:p>
        </p:txBody>
      </p:sp>
      <p:sp>
        <p:nvSpPr>
          <p:cNvPr id="34" name="Text Placeholder 19"/>
          <p:cNvSpPr>
            <a:spLocks noGrp="1"/>
          </p:cNvSpPr>
          <p:nvPr>
            <p:ph type="body" sz="quarter" idx="23" hasCustomPrompt="1"/>
          </p:nvPr>
        </p:nvSpPr>
        <p:spPr>
          <a:xfrm>
            <a:off x="6075931" y="3107610"/>
            <a:ext cx="584523" cy="487362"/>
          </a:xfrm>
        </p:spPr>
        <p:txBody>
          <a:bodyPr>
            <a:noAutofit/>
          </a:bodyPr>
          <a:lstStyle>
            <a:lvl1pPr marL="0" indent="0">
              <a:buNone/>
              <a:defRPr sz="3700" b="1"/>
            </a:lvl1pPr>
          </a:lstStyle>
          <a:p>
            <a:pPr lvl="0"/>
            <a:r>
              <a:rPr lang="en-US" dirty="0"/>
              <a:t>##</a:t>
            </a:r>
          </a:p>
        </p:txBody>
      </p:sp>
      <p:sp>
        <p:nvSpPr>
          <p:cNvPr id="35" name="Text Placeholder 19"/>
          <p:cNvSpPr>
            <a:spLocks noGrp="1"/>
          </p:cNvSpPr>
          <p:nvPr>
            <p:ph type="body" sz="quarter" idx="24" hasCustomPrompt="1"/>
          </p:nvPr>
        </p:nvSpPr>
        <p:spPr>
          <a:xfrm>
            <a:off x="6075931" y="3908582"/>
            <a:ext cx="584523" cy="487362"/>
          </a:xfrm>
        </p:spPr>
        <p:txBody>
          <a:bodyPr>
            <a:noAutofit/>
          </a:bodyPr>
          <a:lstStyle>
            <a:lvl1pPr marL="0" indent="0">
              <a:buNone/>
              <a:defRPr sz="3700" b="1"/>
            </a:lvl1pPr>
          </a:lstStyle>
          <a:p>
            <a:pPr lvl="0"/>
            <a:r>
              <a:rPr lang="en-US" dirty="0"/>
              <a:t>##</a:t>
            </a:r>
          </a:p>
        </p:txBody>
      </p:sp>
      <p:sp>
        <p:nvSpPr>
          <p:cNvPr id="36" name="Text Placeholder 19"/>
          <p:cNvSpPr>
            <a:spLocks noGrp="1"/>
          </p:cNvSpPr>
          <p:nvPr>
            <p:ph type="body" sz="quarter" idx="25" hasCustomPrompt="1"/>
          </p:nvPr>
        </p:nvSpPr>
        <p:spPr>
          <a:xfrm>
            <a:off x="6075931" y="4709554"/>
            <a:ext cx="584523" cy="487362"/>
          </a:xfrm>
        </p:spPr>
        <p:txBody>
          <a:bodyPr>
            <a:noAutofit/>
          </a:bodyPr>
          <a:lstStyle>
            <a:lvl1pPr marL="0" indent="0">
              <a:buNone/>
              <a:defRPr sz="3700" b="1"/>
            </a:lvl1pPr>
          </a:lstStyle>
          <a:p>
            <a:pPr lvl="0"/>
            <a:r>
              <a:rPr lang="en-US" dirty="0"/>
              <a:t>##</a:t>
            </a:r>
          </a:p>
        </p:txBody>
      </p:sp>
      <p:sp>
        <p:nvSpPr>
          <p:cNvPr id="22" name="Text Placeholder 21"/>
          <p:cNvSpPr>
            <a:spLocks noGrp="1"/>
          </p:cNvSpPr>
          <p:nvPr>
            <p:ph type="body" sz="quarter" idx="11" hasCustomPrompt="1"/>
          </p:nvPr>
        </p:nvSpPr>
        <p:spPr>
          <a:xfrm>
            <a:off x="1247775" y="2327276"/>
            <a:ext cx="4006850" cy="446087"/>
          </a:xfrm>
        </p:spPr>
        <p:txBody>
          <a:bodyPr anchor="ctr" anchorCtr="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23" name="Text Placeholder 21"/>
          <p:cNvSpPr>
            <a:spLocks noGrp="1"/>
          </p:cNvSpPr>
          <p:nvPr>
            <p:ph type="body" sz="quarter" idx="12" hasCustomPrompt="1"/>
          </p:nvPr>
        </p:nvSpPr>
        <p:spPr>
          <a:xfrm>
            <a:off x="1247775" y="3128248"/>
            <a:ext cx="4006850" cy="446087"/>
          </a:xfrm>
        </p:spPr>
        <p:txBody>
          <a:bodyPr anchor="ctr" anchorCtr="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25" name="Text Placeholder 21"/>
          <p:cNvSpPr>
            <a:spLocks noGrp="1"/>
          </p:cNvSpPr>
          <p:nvPr>
            <p:ph type="body" sz="quarter" idx="14" hasCustomPrompt="1"/>
          </p:nvPr>
        </p:nvSpPr>
        <p:spPr>
          <a:xfrm>
            <a:off x="1247775" y="3929220"/>
            <a:ext cx="4006850" cy="446087"/>
          </a:xfrm>
        </p:spPr>
        <p:txBody>
          <a:bodyPr anchor="ctr" anchorCtr="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27" name="Text Placeholder 21"/>
          <p:cNvSpPr>
            <a:spLocks noGrp="1"/>
          </p:cNvSpPr>
          <p:nvPr>
            <p:ph type="body" sz="quarter" idx="16" hasCustomPrompt="1"/>
          </p:nvPr>
        </p:nvSpPr>
        <p:spPr>
          <a:xfrm>
            <a:off x="1247775" y="4730192"/>
            <a:ext cx="4006850" cy="446087"/>
          </a:xfrm>
        </p:spPr>
        <p:txBody>
          <a:bodyPr anchor="ctr" anchorCtr="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20" name="Text Placeholder 19"/>
          <p:cNvSpPr>
            <a:spLocks noGrp="1"/>
          </p:cNvSpPr>
          <p:nvPr>
            <p:ph type="body" sz="quarter" idx="10" hasCustomPrompt="1"/>
          </p:nvPr>
        </p:nvSpPr>
        <p:spPr>
          <a:xfrm>
            <a:off x="596899" y="2306638"/>
            <a:ext cx="584523" cy="487362"/>
          </a:xfrm>
        </p:spPr>
        <p:txBody>
          <a:bodyPr>
            <a:noAutofit/>
          </a:bodyPr>
          <a:lstStyle>
            <a:lvl1pPr marL="0" indent="0">
              <a:buNone/>
              <a:defRPr sz="3700" b="1"/>
            </a:lvl1pPr>
          </a:lstStyle>
          <a:p>
            <a:pPr lvl="0"/>
            <a:r>
              <a:rPr lang="en-US" dirty="0"/>
              <a:t>##</a:t>
            </a:r>
          </a:p>
        </p:txBody>
      </p:sp>
      <p:sp>
        <p:nvSpPr>
          <p:cNvPr id="3" name="Title 2"/>
          <p:cNvSpPr>
            <a:spLocks noGrp="1"/>
          </p:cNvSpPr>
          <p:nvPr>
            <p:ph type="title" hasCustomPrompt="1"/>
          </p:nvPr>
        </p:nvSpPr>
        <p:spPr/>
        <p:txBody>
          <a:bodyPr>
            <a:normAutofit/>
          </a:bodyPr>
          <a:lstStyle>
            <a:lvl1pPr>
              <a:defRPr/>
            </a:lvl1pPr>
          </a:lstStyle>
          <a:p>
            <a:r>
              <a:rPr lang="en-US" dirty="0"/>
              <a:t>Agenda</a:t>
            </a:r>
          </a:p>
        </p:txBody>
      </p:sp>
      <p:sp>
        <p:nvSpPr>
          <p:cNvPr id="24" name="Text Placeholder 19"/>
          <p:cNvSpPr>
            <a:spLocks noGrp="1"/>
          </p:cNvSpPr>
          <p:nvPr>
            <p:ph type="body" sz="quarter" idx="13" hasCustomPrompt="1"/>
          </p:nvPr>
        </p:nvSpPr>
        <p:spPr>
          <a:xfrm>
            <a:off x="596899" y="3107610"/>
            <a:ext cx="584523" cy="487362"/>
          </a:xfrm>
        </p:spPr>
        <p:txBody>
          <a:bodyPr>
            <a:noAutofit/>
          </a:bodyPr>
          <a:lstStyle>
            <a:lvl1pPr marL="0" indent="0">
              <a:buNone/>
              <a:defRPr sz="3700" b="1"/>
            </a:lvl1pPr>
          </a:lstStyle>
          <a:p>
            <a:pPr lvl="0"/>
            <a:r>
              <a:rPr lang="en-US" dirty="0"/>
              <a:t>##</a:t>
            </a:r>
          </a:p>
        </p:txBody>
      </p:sp>
      <p:sp>
        <p:nvSpPr>
          <p:cNvPr id="26" name="Text Placeholder 19"/>
          <p:cNvSpPr>
            <a:spLocks noGrp="1"/>
          </p:cNvSpPr>
          <p:nvPr>
            <p:ph type="body" sz="quarter" idx="15" hasCustomPrompt="1"/>
          </p:nvPr>
        </p:nvSpPr>
        <p:spPr>
          <a:xfrm>
            <a:off x="596899" y="3908582"/>
            <a:ext cx="584523" cy="487362"/>
          </a:xfrm>
        </p:spPr>
        <p:txBody>
          <a:bodyPr>
            <a:noAutofit/>
          </a:bodyPr>
          <a:lstStyle>
            <a:lvl1pPr marL="0" indent="0">
              <a:buNone/>
              <a:defRPr sz="3700" b="1"/>
            </a:lvl1pPr>
          </a:lstStyle>
          <a:p>
            <a:pPr lvl="0"/>
            <a:r>
              <a:rPr lang="en-US" dirty="0"/>
              <a:t>##</a:t>
            </a:r>
          </a:p>
        </p:txBody>
      </p:sp>
      <p:sp>
        <p:nvSpPr>
          <p:cNvPr id="28" name="Text Placeholder 19"/>
          <p:cNvSpPr>
            <a:spLocks noGrp="1"/>
          </p:cNvSpPr>
          <p:nvPr>
            <p:ph type="body" sz="quarter" idx="17" hasCustomPrompt="1"/>
          </p:nvPr>
        </p:nvSpPr>
        <p:spPr>
          <a:xfrm>
            <a:off x="596899" y="4709554"/>
            <a:ext cx="584523" cy="487362"/>
          </a:xfrm>
        </p:spPr>
        <p:txBody>
          <a:bodyPr>
            <a:noAutofit/>
          </a:bodyPr>
          <a:lstStyle>
            <a:lvl1pPr marL="0" indent="0">
              <a:buNone/>
              <a:defRPr sz="3700" b="1"/>
            </a:lvl1pPr>
          </a:lstStyle>
          <a:p>
            <a:pPr lvl="0"/>
            <a:r>
              <a:rPr lang="en-US" dirty="0"/>
              <a:t>##</a:t>
            </a:r>
          </a:p>
        </p:txBody>
      </p:sp>
    </p:spTree>
    <p:extLst>
      <p:ext uri="{BB962C8B-B14F-4D97-AF65-F5344CB8AC3E}">
        <p14:creationId xmlns:p14="http://schemas.microsoft.com/office/powerpoint/2010/main" val="131839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ite Agenda">
    <p:spTree>
      <p:nvGrpSpPr>
        <p:cNvPr id="1" name=""/>
        <p:cNvGrpSpPr/>
        <p:nvPr/>
      </p:nvGrpSpPr>
      <p:grpSpPr>
        <a:xfrm>
          <a:off x="0" y="0"/>
          <a:ext cx="0" cy="0"/>
          <a:chOff x="0" y="0"/>
          <a:chExt cx="0" cy="0"/>
        </a:xfrm>
      </p:grpSpPr>
      <p:sp>
        <p:nvSpPr>
          <p:cNvPr id="29" name="Text Placeholder 21"/>
          <p:cNvSpPr>
            <a:spLocks noGrp="1"/>
          </p:cNvSpPr>
          <p:nvPr>
            <p:ph type="body" sz="quarter" idx="18" hasCustomPrompt="1"/>
          </p:nvPr>
        </p:nvSpPr>
        <p:spPr>
          <a:xfrm>
            <a:off x="6726807" y="2327276"/>
            <a:ext cx="4006850" cy="446087"/>
          </a:xfrm>
        </p:spPr>
        <p:txBody>
          <a:bodyPr anchor="ctr" anchorCtr="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30" name="Text Placeholder 21"/>
          <p:cNvSpPr>
            <a:spLocks noGrp="1"/>
          </p:cNvSpPr>
          <p:nvPr>
            <p:ph type="body" sz="quarter" idx="19" hasCustomPrompt="1"/>
          </p:nvPr>
        </p:nvSpPr>
        <p:spPr>
          <a:xfrm>
            <a:off x="6726807" y="3128248"/>
            <a:ext cx="4006850" cy="446087"/>
          </a:xfrm>
        </p:spPr>
        <p:txBody>
          <a:bodyPr anchor="ctr" anchorCtr="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31" name="Text Placeholder 21"/>
          <p:cNvSpPr>
            <a:spLocks noGrp="1"/>
          </p:cNvSpPr>
          <p:nvPr>
            <p:ph type="body" sz="quarter" idx="20" hasCustomPrompt="1"/>
          </p:nvPr>
        </p:nvSpPr>
        <p:spPr>
          <a:xfrm>
            <a:off x="6726807" y="3929220"/>
            <a:ext cx="4006850" cy="446087"/>
          </a:xfrm>
        </p:spPr>
        <p:txBody>
          <a:bodyPr anchor="ctr" anchorCtr="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32" name="Text Placeholder 21"/>
          <p:cNvSpPr>
            <a:spLocks noGrp="1"/>
          </p:cNvSpPr>
          <p:nvPr>
            <p:ph type="body" sz="quarter" idx="21" hasCustomPrompt="1"/>
          </p:nvPr>
        </p:nvSpPr>
        <p:spPr>
          <a:xfrm>
            <a:off x="6726807" y="4730192"/>
            <a:ext cx="4006850" cy="446087"/>
          </a:xfrm>
        </p:spPr>
        <p:txBody>
          <a:bodyPr anchor="ctr" anchorCtr="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33" name="Text Placeholder 19"/>
          <p:cNvSpPr>
            <a:spLocks noGrp="1"/>
          </p:cNvSpPr>
          <p:nvPr>
            <p:ph type="body" sz="quarter" idx="22" hasCustomPrompt="1"/>
          </p:nvPr>
        </p:nvSpPr>
        <p:spPr>
          <a:xfrm>
            <a:off x="6075931" y="2306638"/>
            <a:ext cx="584523" cy="487362"/>
          </a:xfrm>
        </p:spPr>
        <p:txBody>
          <a:bodyPr>
            <a:noAutofit/>
          </a:bodyPr>
          <a:lstStyle>
            <a:lvl1pPr marL="0" indent="0">
              <a:buNone/>
              <a:defRPr sz="3700" b="1"/>
            </a:lvl1pPr>
          </a:lstStyle>
          <a:p>
            <a:pPr lvl="0"/>
            <a:r>
              <a:rPr lang="en-US" dirty="0"/>
              <a:t>##</a:t>
            </a:r>
          </a:p>
        </p:txBody>
      </p:sp>
      <p:sp>
        <p:nvSpPr>
          <p:cNvPr id="34" name="Text Placeholder 19"/>
          <p:cNvSpPr>
            <a:spLocks noGrp="1"/>
          </p:cNvSpPr>
          <p:nvPr>
            <p:ph type="body" sz="quarter" idx="23" hasCustomPrompt="1"/>
          </p:nvPr>
        </p:nvSpPr>
        <p:spPr>
          <a:xfrm>
            <a:off x="6075931" y="3107610"/>
            <a:ext cx="584523" cy="487362"/>
          </a:xfrm>
        </p:spPr>
        <p:txBody>
          <a:bodyPr>
            <a:noAutofit/>
          </a:bodyPr>
          <a:lstStyle>
            <a:lvl1pPr marL="0" indent="0">
              <a:buNone/>
              <a:defRPr sz="3700" b="1"/>
            </a:lvl1pPr>
          </a:lstStyle>
          <a:p>
            <a:pPr lvl="0"/>
            <a:r>
              <a:rPr lang="en-US" dirty="0"/>
              <a:t>##</a:t>
            </a:r>
          </a:p>
        </p:txBody>
      </p:sp>
      <p:sp>
        <p:nvSpPr>
          <p:cNvPr id="35" name="Text Placeholder 19"/>
          <p:cNvSpPr>
            <a:spLocks noGrp="1"/>
          </p:cNvSpPr>
          <p:nvPr>
            <p:ph type="body" sz="quarter" idx="24" hasCustomPrompt="1"/>
          </p:nvPr>
        </p:nvSpPr>
        <p:spPr>
          <a:xfrm>
            <a:off x="6075931" y="3908582"/>
            <a:ext cx="584523" cy="487362"/>
          </a:xfrm>
        </p:spPr>
        <p:txBody>
          <a:bodyPr>
            <a:noAutofit/>
          </a:bodyPr>
          <a:lstStyle>
            <a:lvl1pPr marL="0" indent="0">
              <a:buNone/>
              <a:defRPr sz="3700" b="1"/>
            </a:lvl1pPr>
          </a:lstStyle>
          <a:p>
            <a:pPr lvl="0"/>
            <a:r>
              <a:rPr lang="en-US" dirty="0"/>
              <a:t>##</a:t>
            </a:r>
          </a:p>
        </p:txBody>
      </p:sp>
      <p:sp>
        <p:nvSpPr>
          <p:cNvPr id="36" name="Text Placeholder 19"/>
          <p:cNvSpPr>
            <a:spLocks noGrp="1"/>
          </p:cNvSpPr>
          <p:nvPr>
            <p:ph type="body" sz="quarter" idx="25" hasCustomPrompt="1"/>
          </p:nvPr>
        </p:nvSpPr>
        <p:spPr>
          <a:xfrm>
            <a:off x="6075931" y="4709554"/>
            <a:ext cx="584523" cy="487362"/>
          </a:xfrm>
        </p:spPr>
        <p:txBody>
          <a:bodyPr>
            <a:noAutofit/>
          </a:bodyPr>
          <a:lstStyle>
            <a:lvl1pPr marL="0" indent="0">
              <a:buNone/>
              <a:defRPr sz="3700" b="1"/>
            </a:lvl1pPr>
          </a:lstStyle>
          <a:p>
            <a:pPr lvl="0"/>
            <a:r>
              <a:rPr lang="en-US" dirty="0"/>
              <a:t>##</a:t>
            </a:r>
          </a:p>
        </p:txBody>
      </p:sp>
      <p:sp>
        <p:nvSpPr>
          <p:cNvPr id="22" name="Text Placeholder 21"/>
          <p:cNvSpPr>
            <a:spLocks noGrp="1"/>
          </p:cNvSpPr>
          <p:nvPr>
            <p:ph type="body" sz="quarter" idx="11" hasCustomPrompt="1"/>
          </p:nvPr>
        </p:nvSpPr>
        <p:spPr>
          <a:xfrm>
            <a:off x="1247775" y="2327276"/>
            <a:ext cx="4006850" cy="446087"/>
          </a:xfrm>
        </p:spPr>
        <p:txBody>
          <a:bodyPr anchor="ctr" anchorCtr="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23" name="Text Placeholder 21"/>
          <p:cNvSpPr>
            <a:spLocks noGrp="1"/>
          </p:cNvSpPr>
          <p:nvPr>
            <p:ph type="body" sz="quarter" idx="12" hasCustomPrompt="1"/>
          </p:nvPr>
        </p:nvSpPr>
        <p:spPr>
          <a:xfrm>
            <a:off x="1247775" y="3128248"/>
            <a:ext cx="4006850" cy="446087"/>
          </a:xfrm>
        </p:spPr>
        <p:txBody>
          <a:bodyPr anchor="ctr" anchorCtr="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25" name="Text Placeholder 21"/>
          <p:cNvSpPr>
            <a:spLocks noGrp="1"/>
          </p:cNvSpPr>
          <p:nvPr>
            <p:ph type="body" sz="quarter" idx="14" hasCustomPrompt="1"/>
          </p:nvPr>
        </p:nvSpPr>
        <p:spPr>
          <a:xfrm>
            <a:off x="1247775" y="3929220"/>
            <a:ext cx="4006850" cy="446087"/>
          </a:xfrm>
        </p:spPr>
        <p:txBody>
          <a:bodyPr anchor="ctr" anchorCtr="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27" name="Text Placeholder 21"/>
          <p:cNvSpPr>
            <a:spLocks noGrp="1"/>
          </p:cNvSpPr>
          <p:nvPr>
            <p:ph type="body" sz="quarter" idx="16" hasCustomPrompt="1"/>
          </p:nvPr>
        </p:nvSpPr>
        <p:spPr>
          <a:xfrm>
            <a:off x="1247775" y="4730192"/>
            <a:ext cx="4006850" cy="446087"/>
          </a:xfrm>
        </p:spPr>
        <p:txBody>
          <a:bodyPr anchor="ctr" anchorCtr="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20" name="Text Placeholder 19"/>
          <p:cNvSpPr>
            <a:spLocks noGrp="1"/>
          </p:cNvSpPr>
          <p:nvPr>
            <p:ph type="body" sz="quarter" idx="10" hasCustomPrompt="1"/>
          </p:nvPr>
        </p:nvSpPr>
        <p:spPr>
          <a:xfrm>
            <a:off x="596899" y="2306638"/>
            <a:ext cx="584523" cy="487362"/>
          </a:xfrm>
        </p:spPr>
        <p:txBody>
          <a:bodyPr>
            <a:noAutofit/>
          </a:bodyPr>
          <a:lstStyle>
            <a:lvl1pPr marL="0" indent="0">
              <a:buNone/>
              <a:defRPr sz="3700" b="1">
                <a:solidFill>
                  <a:schemeClr val="accent1"/>
                </a:solidFill>
              </a:defRPr>
            </a:lvl1pPr>
          </a:lstStyle>
          <a:p>
            <a:pPr lvl="0"/>
            <a:r>
              <a:rPr lang="en-US" dirty="0"/>
              <a:t>##</a:t>
            </a:r>
          </a:p>
        </p:txBody>
      </p:sp>
      <p:sp>
        <p:nvSpPr>
          <p:cNvPr id="3" name="Title 2"/>
          <p:cNvSpPr>
            <a:spLocks noGrp="1"/>
          </p:cNvSpPr>
          <p:nvPr>
            <p:ph type="title" hasCustomPrompt="1"/>
          </p:nvPr>
        </p:nvSpPr>
        <p:spPr/>
        <p:txBody>
          <a:bodyPr/>
          <a:lstStyle>
            <a:lvl1pPr>
              <a:defRPr/>
            </a:lvl1pPr>
          </a:lstStyle>
          <a:p>
            <a:r>
              <a:rPr lang="en-US" dirty="0"/>
              <a:t>Agenda</a:t>
            </a:r>
          </a:p>
        </p:txBody>
      </p:sp>
      <p:sp>
        <p:nvSpPr>
          <p:cNvPr id="24" name="Text Placeholder 19"/>
          <p:cNvSpPr>
            <a:spLocks noGrp="1"/>
          </p:cNvSpPr>
          <p:nvPr>
            <p:ph type="body" sz="quarter" idx="13" hasCustomPrompt="1"/>
          </p:nvPr>
        </p:nvSpPr>
        <p:spPr>
          <a:xfrm>
            <a:off x="596899" y="3107610"/>
            <a:ext cx="584523" cy="487362"/>
          </a:xfrm>
        </p:spPr>
        <p:txBody>
          <a:bodyPr>
            <a:noAutofit/>
          </a:bodyPr>
          <a:lstStyle>
            <a:lvl1pPr marL="0" indent="0">
              <a:buNone/>
              <a:defRPr sz="3700" b="1"/>
            </a:lvl1pPr>
          </a:lstStyle>
          <a:p>
            <a:pPr lvl="0"/>
            <a:r>
              <a:rPr lang="en-US" dirty="0"/>
              <a:t>##</a:t>
            </a:r>
          </a:p>
        </p:txBody>
      </p:sp>
      <p:sp>
        <p:nvSpPr>
          <p:cNvPr id="26" name="Text Placeholder 19"/>
          <p:cNvSpPr>
            <a:spLocks noGrp="1"/>
          </p:cNvSpPr>
          <p:nvPr>
            <p:ph type="body" sz="quarter" idx="15" hasCustomPrompt="1"/>
          </p:nvPr>
        </p:nvSpPr>
        <p:spPr>
          <a:xfrm>
            <a:off x="596899" y="3908582"/>
            <a:ext cx="584523" cy="487362"/>
          </a:xfrm>
        </p:spPr>
        <p:txBody>
          <a:bodyPr>
            <a:noAutofit/>
          </a:bodyPr>
          <a:lstStyle>
            <a:lvl1pPr marL="0" indent="0">
              <a:buNone/>
              <a:defRPr sz="3700" b="1"/>
            </a:lvl1pPr>
          </a:lstStyle>
          <a:p>
            <a:pPr lvl="0"/>
            <a:r>
              <a:rPr lang="en-US" dirty="0"/>
              <a:t>##</a:t>
            </a:r>
          </a:p>
        </p:txBody>
      </p:sp>
      <p:sp>
        <p:nvSpPr>
          <p:cNvPr id="28" name="Text Placeholder 19"/>
          <p:cNvSpPr>
            <a:spLocks noGrp="1"/>
          </p:cNvSpPr>
          <p:nvPr>
            <p:ph type="body" sz="quarter" idx="17" hasCustomPrompt="1"/>
          </p:nvPr>
        </p:nvSpPr>
        <p:spPr>
          <a:xfrm>
            <a:off x="596899" y="4709554"/>
            <a:ext cx="584523" cy="487362"/>
          </a:xfrm>
        </p:spPr>
        <p:txBody>
          <a:bodyPr>
            <a:noAutofit/>
          </a:bodyPr>
          <a:lstStyle>
            <a:lvl1pPr marL="0" indent="0">
              <a:buNone/>
              <a:defRPr sz="3700" b="1"/>
            </a:lvl1pPr>
          </a:lstStyle>
          <a:p>
            <a:pPr lvl="0"/>
            <a:r>
              <a:rPr lang="en-US" dirty="0"/>
              <a:t>##</a:t>
            </a:r>
          </a:p>
        </p:txBody>
      </p:sp>
    </p:spTree>
    <p:extLst>
      <p:ext uri="{BB962C8B-B14F-4D97-AF65-F5344CB8AC3E}">
        <p14:creationId xmlns:p14="http://schemas.microsoft.com/office/powerpoint/2010/main" val="400825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Title Only">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solidFill>
                  <a:schemeClr val="tx1"/>
                </a:solidFill>
              </a:defRPr>
            </a:lvl1pPr>
          </a:lstStyle>
          <a:p>
            <a:r>
              <a:rPr lang="en-US" dirty="0"/>
              <a:t>Title only</a:t>
            </a:r>
          </a:p>
        </p:txBody>
      </p:sp>
    </p:spTree>
    <p:extLst>
      <p:ext uri="{BB962C8B-B14F-4D97-AF65-F5344CB8AC3E}">
        <p14:creationId xmlns:p14="http://schemas.microsoft.com/office/powerpoint/2010/main" val="1190237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Title and Subtitle Only">
    <p:bg>
      <p:bgPr>
        <a:solidFill>
          <a:schemeClr val="bg1"/>
        </a:solidFill>
        <a:effectLst/>
      </p:bgPr>
    </p:bg>
    <p:spTree>
      <p:nvGrpSpPr>
        <p:cNvPr id="1" name=""/>
        <p:cNvGrpSpPr/>
        <p:nvPr/>
      </p:nvGrpSpPr>
      <p:grpSpPr>
        <a:xfrm>
          <a:off x="0" y="0"/>
          <a:ext cx="0" cy="0"/>
          <a:chOff x="0" y="0"/>
          <a:chExt cx="0" cy="0"/>
        </a:xfrm>
      </p:grpSpPr>
      <p:grpSp>
        <p:nvGrpSpPr>
          <p:cNvPr id="25" name="Group 24" hidden="1"/>
          <p:cNvGrpSpPr/>
          <p:nvPr userDrawn="1">
            <p:custDataLst>
              <p:tags r:id="rId1"/>
            </p:custDataLst>
          </p:nvPr>
        </p:nvGrpSpPr>
        <p:grpSpPr>
          <a:xfrm>
            <a:off x="-282027" y="-714736"/>
            <a:ext cx="12740305" cy="8287473"/>
            <a:chOff x="-282027" y="-714736"/>
            <a:chExt cx="12740305" cy="8287473"/>
          </a:xfrm>
        </p:grpSpPr>
        <p:cxnSp>
          <p:nvCxnSpPr>
            <p:cNvPr id="26" name="Straight Connector 25"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hidden="1"/>
            <p:cNvGrpSpPr/>
            <p:nvPr userDrawn="1"/>
          </p:nvGrpSpPr>
          <p:grpSpPr>
            <a:xfrm>
              <a:off x="11640116" y="-714736"/>
              <a:ext cx="551884" cy="8287473"/>
              <a:chOff x="11640116" y="-714736"/>
              <a:chExt cx="551884" cy="8287473"/>
            </a:xfrm>
          </p:grpSpPr>
          <p:cxnSp>
            <p:nvCxnSpPr>
              <p:cNvPr id="43" name="Straight Connector 42"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hidden="1"/>
            <p:cNvGrpSpPr/>
            <p:nvPr userDrawn="1"/>
          </p:nvGrpSpPr>
          <p:grpSpPr>
            <a:xfrm>
              <a:off x="-282027" y="-714736"/>
              <a:ext cx="12740305" cy="8287473"/>
              <a:chOff x="-282026" y="-714736"/>
              <a:chExt cx="12740305" cy="8287473"/>
            </a:xfrm>
          </p:grpSpPr>
          <p:grpSp>
            <p:nvGrpSpPr>
              <p:cNvPr id="31" name="Group 30" hidden="1"/>
              <p:cNvGrpSpPr/>
              <p:nvPr userDrawn="1"/>
            </p:nvGrpSpPr>
            <p:grpSpPr>
              <a:xfrm>
                <a:off x="-282026" y="0"/>
                <a:ext cx="12740305" cy="246887"/>
                <a:chOff x="-282026" y="0"/>
                <a:chExt cx="12740305" cy="246887"/>
              </a:xfrm>
            </p:grpSpPr>
            <p:cxnSp>
              <p:nvCxnSpPr>
                <p:cNvPr id="41" name="Straight Connector 40"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hidden="1"/>
              <p:cNvGrpSpPr/>
              <p:nvPr userDrawn="1"/>
            </p:nvGrpSpPr>
            <p:grpSpPr>
              <a:xfrm>
                <a:off x="-282026" y="1280053"/>
                <a:ext cx="12740305" cy="442593"/>
                <a:chOff x="-282026" y="1280053"/>
                <a:chExt cx="12740305" cy="442593"/>
              </a:xfrm>
            </p:grpSpPr>
            <p:cxnSp>
              <p:nvCxnSpPr>
                <p:cNvPr id="39" name="Straight Connector 38"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hidden="1"/>
              <p:cNvGrpSpPr/>
              <p:nvPr userDrawn="1"/>
            </p:nvGrpSpPr>
            <p:grpSpPr>
              <a:xfrm>
                <a:off x="0" y="-714736"/>
                <a:ext cx="551884" cy="8287473"/>
                <a:chOff x="11640116" y="-714736"/>
                <a:chExt cx="551884" cy="8287473"/>
              </a:xfrm>
            </p:grpSpPr>
            <p:cxnSp>
              <p:nvCxnSpPr>
                <p:cNvPr id="37" name="Straight Connector 36"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hidden="1"/>
              <p:cNvGrpSpPr/>
              <p:nvPr userDrawn="1"/>
            </p:nvGrpSpPr>
            <p:grpSpPr>
              <a:xfrm>
                <a:off x="-282026" y="6584314"/>
                <a:ext cx="12740305" cy="273686"/>
                <a:chOff x="-282026" y="0"/>
                <a:chExt cx="12740305" cy="273686"/>
              </a:xfrm>
            </p:grpSpPr>
            <p:cxnSp>
              <p:nvCxnSpPr>
                <p:cNvPr id="35" name="Straight Connector 3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 name="Title 2"/>
          <p:cNvSpPr>
            <a:spLocks noGrp="1"/>
          </p:cNvSpPr>
          <p:nvPr>
            <p:ph type="title" hasCustomPrompt="1"/>
          </p:nvPr>
        </p:nvSpPr>
        <p:spPr>
          <a:xfrm>
            <a:off x="530352" y="885907"/>
            <a:ext cx="11109960" cy="691290"/>
          </a:xfrm>
        </p:spPr>
        <p:txBody>
          <a:bodyPr>
            <a:normAutofit/>
          </a:bodyPr>
          <a:lstStyle>
            <a:lvl1pPr>
              <a:defRPr>
                <a:solidFill>
                  <a:schemeClr val="tx1"/>
                </a:solidFill>
              </a:defRPr>
            </a:lvl1pPr>
          </a:lstStyle>
          <a:p>
            <a:r>
              <a:rPr lang="en-US" dirty="0"/>
              <a:t>Title and subtitle</a:t>
            </a:r>
          </a:p>
        </p:txBody>
      </p:sp>
      <p:sp>
        <p:nvSpPr>
          <p:cNvPr id="45" name="Subtitle 2"/>
          <p:cNvSpPr>
            <a:spLocks noGrp="1"/>
          </p:cNvSpPr>
          <p:nvPr>
            <p:ph type="subTitle" idx="1" hasCustomPrompt="1"/>
          </p:nvPr>
        </p:nvSpPr>
        <p:spPr>
          <a:xfrm>
            <a:off x="529576" y="1577197"/>
            <a:ext cx="11110736" cy="355824"/>
          </a:xfrm>
        </p:spPr>
        <p:txBody>
          <a:bodyPr anchor="t">
            <a:normAutofit/>
          </a:bodyPr>
          <a:lstStyle>
            <a:lvl1pPr marL="0" indent="0" algn="l">
              <a:buNone/>
              <a:defRPr lang="en-US" sz="1600" b="0" i="0" kern="1200" dirty="0">
                <a:solidFill>
                  <a:srgbClr val="19233C"/>
                </a:solidFill>
                <a:latin typeface="Symantec Sans" panose="02000503080000020004" pitchFamily="50"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0"/>
              </a:spcBef>
              <a:buFont typeface="Arial" panose="020B0604020202020204" pitchFamily="34" charset="0"/>
              <a:buNone/>
            </a:pPr>
            <a:r>
              <a:rPr lang="en-US" dirty="0"/>
              <a:t>Click to add subtitle</a:t>
            </a:r>
          </a:p>
        </p:txBody>
      </p:sp>
    </p:spTree>
    <p:extLst>
      <p:ext uri="{BB962C8B-B14F-4D97-AF65-F5344CB8AC3E}">
        <p14:creationId xmlns:p14="http://schemas.microsoft.com/office/powerpoint/2010/main" val="2270307024"/>
      </p:ext>
    </p:extLst>
  </p:cSld>
  <p:clrMapOvr>
    <a:masterClrMapping/>
  </p:clrMapOvr>
  <p:extLst mod="1">
    <p:ext uri="{DCECCB84-F9BA-43D5-87BE-67443E8EF086}">
      <p15:sldGuideLst xmlns:p15="http://schemas.microsoft.com/office/powerpoint/2012/main">
        <p15:guide id="1" orient="horz" pos="984">
          <p15:clr>
            <a:srgbClr val="FBAE40"/>
          </p15:clr>
        </p15:guide>
        <p15:guide id="2" orient="horz" pos="12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Title and Content">
    <p:bg>
      <p:bgPr>
        <a:solidFill>
          <a:schemeClr val="bg1"/>
        </a:solidFill>
        <a:effectLst/>
      </p:bgPr>
    </p:bg>
    <p:spTree>
      <p:nvGrpSpPr>
        <p:cNvPr id="1" name=""/>
        <p:cNvGrpSpPr/>
        <p:nvPr/>
      </p:nvGrpSpPr>
      <p:grpSpPr>
        <a:xfrm>
          <a:off x="0" y="0"/>
          <a:ext cx="0" cy="0"/>
          <a:chOff x="0" y="0"/>
          <a:chExt cx="0" cy="0"/>
        </a:xfrm>
      </p:grpSpPr>
      <p:sp>
        <p:nvSpPr>
          <p:cNvPr id="10" name="Content Placeholder 2"/>
          <p:cNvSpPr>
            <a:spLocks noGrp="1"/>
          </p:cNvSpPr>
          <p:nvPr>
            <p:ph idx="1"/>
          </p:nvPr>
        </p:nvSpPr>
        <p:spPr>
          <a:xfrm>
            <a:off x="530352" y="2029100"/>
            <a:ext cx="11109960" cy="4352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hasCustomPrompt="1"/>
          </p:nvPr>
        </p:nvSpPr>
        <p:spPr/>
        <p:txBody>
          <a:bodyPr/>
          <a:lstStyle>
            <a:lvl1pPr>
              <a:defRPr>
                <a:solidFill>
                  <a:schemeClr val="tx1"/>
                </a:solidFill>
              </a:defRPr>
            </a:lvl1pPr>
          </a:lstStyle>
          <a:p>
            <a:r>
              <a:rPr lang="en-US" dirty="0"/>
              <a:t>Title and content layout</a:t>
            </a:r>
          </a:p>
        </p:txBody>
      </p:sp>
    </p:spTree>
    <p:extLst>
      <p:ext uri="{BB962C8B-B14F-4D97-AF65-F5344CB8AC3E}">
        <p14:creationId xmlns:p14="http://schemas.microsoft.com/office/powerpoint/2010/main" val="2643874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hidden="1"/>
          <p:cNvGrpSpPr/>
          <p:nvPr>
            <p:custDataLst>
              <p:tags r:id="rId38"/>
            </p:custDataLst>
          </p:nvPr>
        </p:nvGrpSpPr>
        <p:grpSpPr>
          <a:xfrm>
            <a:off x="-282027" y="-714736"/>
            <a:ext cx="12740305" cy="8287473"/>
            <a:chOff x="-282027" y="-714736"/>
            <a:chExt cx="12740305" cy="8287473"/>
          </a:xfrm>
        </p:grpSpPr>
        <p:cxnSp>
          <p:nvCxnSpPr>
            <p:cNvPr id="28" name="Straight Connector 27"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2" name="Group 51" hidden="1"/>
            <p:cNvGrpSpPr/>
            <p:nvPr userDrawn="1"/>
          </p:nvGrpSpPr>
          <p:grpSpPr>
            <a:xfrm>
              <a:off x="11640116" y="-714736"/>
              <a:ext cx="551884" cy="8287473"/>
              <a:chOff x="11640116" y="-714736"/>
              <a:chExt cx="551884" cy="8287473"/>
            </a:xfrm>
          </p:grpSpPr>
          <p:cxnSp>
            <p:nvCxnSpPr>
              <p:cNvPr id="53" name="Straight Connector 52"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 hidden="1"/>
            <p:cNvGrpSpPr/>
            <p:nvPr userDrawn="1"/>
          </p:nvGrpSpPr>
          <p:grpSpPr>
            <a:xfrm>
              <a:off x="-282027" y="-714736"/>
              <a:ext cx="12740305" cy="8287473"/>
              <a:chOff x="-282026" y="-714736"/>
              <a:chExt cx="12740305" cy="8287473"/>
            </a:xfrm>
          </p:grpSpPr>
          <p:grpSp>
            <p:nvGrpSpPr>
              <p:cNvPr id="55" name="Group 54" hidden="1"/>
              <p:cNvGrpSpPr/>
              <p:nvPr userDrawn="1"/>
            </p:nvGrpSpPr>
            <p:grpSpPr>
              <a:xfrm>
                <a:off x="-282026" y="0"/>
                <a:ext cx="12740305" cy="246887"/>
                <a:chOff x="-282026" y="0"/>
                <a:chExt cx="12740305" cy="246887"/>
              </a:xfrm>
            </p:grpSpPr>
            <p:cxnSp>
              <p:nvCxnSpPr>
                <p:cNvPr id="38" name="Straight Connector 37"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 hidden="1"/>
              <p:cNvGrpSpPr/>
              <p:nvPr userDrawn="1"/>
            </p:nvGrpSpPr>
            <p:grpSpPr>
              <a:xfrm>
                <a:off x="-282026" y="1280053"/>
                <a:ext cx="12740305" cy="442593"/>
                <a:chOff x="-282026" y="1280053"/>
                <a:chExt cx="12740305" cy="442593"/>
              </a:xfrm>
            </p:grpSpPr>
            <p:cxnSp>
              <p:nvCxnSpPr>
                <p:cNvPr id="32" name="Straight Connector 31"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up 41" hidden="1"/>
              <p:cNvGrpSpPr/>
              <p:nvPr userDrawn="1"/>
            </p:nvGrpSpPr>
            <p:grpSpPr>
              <a:xfrm>
                <a:off x="0" y="-714736"/>
                <a:ext cx="551884" cy="8287473"/>
                <a:chOff x="11640116" y="-714736"/>
                <a:chExt cx="551884" cy="8287473"/>
              </a:xfrm>
            </p:grpSpPr>
            <p:cxnSp>
              <p:nvCxnSpPr>
                <p:cNvPr id="43" name="Straight Connector 42"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hidden="1"/>
              <p:cNvGrpSpPr/>
              <p:nvPr userDrawn="1"/>
            </p:nvGrpSpPr>
            <p:grpSpPr>
              <a:xfrm>
                <a:off x="-282026" y="6584314"/>
                <a:ext cx="12740305" cy="273686"/>
                <a:chOff x="-282026" y="0"/>
                <a:chExt cx="12740305" cy="273686"/>
              </a:xfrm>
            </p:grpSpPr>
            <p:cxnSp>
              <p:nvCxnSpPr>
                <p:cNvPr id="60" name="Straight Connector 59"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 name="Title Placeholder 1"/>
          <p:cNvSpPr>
            <a:spLocks noGrp="1"/>
          </p:cNvSpPr>
          <p:nvPr>
            <p:ph type="title"/>
          </p:nvPr>
        </p:nvSpPr>
        <p:spPr>
          <a:xfrm>
            <a:off x="530352" y="885904"/>
            <a:ext cx="11109960" cy="941832"/>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530352" y="1759949"/>
            <a:ext cx="11109960" cy="435254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extBox 11" hidden="1"/>
          <p:cNvSpPr txBox="1"/>
          <p:nvPr>
            <p:custDataLst>
              <p:tags r:id="rId39"/>
            </p:custDataLst>
          </p:nvPr>
        </p:nvSpPr>
        <p:spPr>
          <a:xfrm>
            <a:off x="6726400" y="6482835"/>
            <a:ext cx="2154436" cy="124650"/>
          </a:xfrm>
          <a:prstGeom prst="rect">
            <a:avLst/>
          </a:prstGeom>
          <a:noFill/>
        </p:spPr>
        <p:txBody>
          <a:bodyPr wrap="none" lIns="0" tIns="0" rIns="0" bIns="0" anchor="b" anchorCtr="0">
            <a:noAutofit/>
          </a:bodyPr>
          <a:lstStyle/>
          <a:p>
            <a:pPr algn="l">
              <a:lnSpc>
                <a:spcPct val="90000"/>
              </a:lnSpc>
              <a:defRPr/>
            </a:pPr>
            <a:r>
              <a:rPr lang="en-US" sz="900" dirty="0">
                <a:solidFill>
                  <a:srgbClr val="878789"/>
                </a:solidFill>
                <a:latin typeface="Symantec Sans" panose="02000503080000020004"/>
              </a:rPr>
              <a:t>Blue Coat Confidential—Internal Use Only</a:t>
            </a:r>
          </a:p>
        </p:txBody>
      </p:sp>
      <p:sp>
        <p:nvSpPr>
          <p:cNvPr id="73" name="TextBox 72"/>
          <p:cNvSpPr txBox="1"/>
          <p:nvPr/>
        </p:nvSpPr>
        <p:spPr>
          <a:xfrm>
            <a:off x="11333442" y="6468986"/>
            <a:ext cx="306870" cy="138499"/>
          </a:xfrm>
          <a:prstGeom prst="rect">
            <a:avLst/>
          </a:prstGeom>
          <a:noFill/>
        </p:spPr>
        <p:txBody>
          <a:bodyPr wrap="square" lIns="0" tIns="0" rIns="0" bIns="0" anchor="b" anchorCtr="0">
            <a:noAutofit/>
          </a:bodyPr>
          <a:lstStyle/>
          <a:p>
            <a:pPr algn="r"/>
            <a:fld id="{4A3059D5-3978-4F52-B1B1-50A7215E55C6}" type="slidenum">
              <a:rPr lang="en-US" sz="1600" b="1" smtClean="0">
                <a:solidFill>
                  <a:schemeClr val="tx1"/>
                </a:solidFill>
                <a:latin typeface="Symantec Sans" panose="02000503080000020004"/>
              </a:rPr>
              <a:pPr algn="r"/>
              <a:t>‹#›</a:t>
            </a:fld>
            <a:endParaRPr lang="en-US" sz="1600" b="1" dirty="0">
              <a:solidFill>
                <a:schemeClr val="tx1"/>
              </a:solidFill>
              <a:latin typeface="Symantec Sans" panose="02000503080000020004"/>
            </a:endParaRPr>
          </a:p>
        </p:txBody>
      </p:sp>
      <p:sp>
        <p:nvSpPr>
          <p:cNvPr id="37" name="TextBox 36"/>
          <p:cNvSpPr txBox="1"/>
          <p:nvPr/>
        </p:nvSpPr>
        <p:spPr>
          <a:xfrm>
            <a:off x="6361861" y="6431125"/>
            <a:ext cx="4583616" cy="176360"/>
          </a:xfrm>
          <a:prstGeom prst="rect">
            <a:avLst/>
          </a:prstGeom>
          <a:noFill/>
        </p:spPr>
        <p:txBody>
          <a:bodyPr wrap="none" lIns="0" tIns="0" rIns="0" bIns="0" anchor="b" anchorCtr="0">
            <a:noAutofit/>
          </a:bodyPr>
          <a:lstStyle/>
          <a:p>
            <a:pPr algn="r">
              <a:lnSpc>
                <a:spcPct val="90000"/>
              </a:lnSpc>
              <a:defRPr/>
            </a:pPr>
            <a:r>
              <a:rPr lang="en-US" sz="900" b="0" i="0" spc="0" dirty="0">
                <a:solidFill>
                  <a:schemeClr val="tx1"/>
                </a:solidFill>
                <a:latin typeface="Symantec Sans" panose="02000503080000020004" pitchFamily="50" charset="0"/>
              </a:rPr>
              <a:t>Copyright © 2017 Symantec Corporation </a:t>
            </a:r>
          </a:p>
        </p:txBody>
      </p:sp>
      <p:pic>
        <p:nvPicPr>
          <p:cNvPr id="31" name="image2.pdf"/>
          <p:cNvPicPr>
            <a:picLocks noChangeAspect="1"/>
          </p:cNvPicPr>
          <p:nvPr userDrawn="1"/>
        </p:nvPicPr>
        <p:blipFill>
          <a:blip r:embed="rId40">
            <a:extLst/>
          </a:blip>
          <a:stretch>
            <a:fillRect/>
          </a:stretch>
        </p:blipFill>
        <p:spPr>
          <a:xfrm>
            <a:off x="10265054" y="123188"/>
            <a:ext cx="1320811" cy="349452"/>
          </a:xfrm>
          <a:prstGeom prst="rect">
            <a:avLst/>
          </a:prstGeom>
          <a:ln w="12700">
            <a:miter lim="400000"/>
          </a:ln>
        </p:spPr>
      </p:pic>
      <p:sp>
        <p:nvSpPr>
          <p:cNvPr id="35" name="Freeform: Shape 34"/>
          <p:cNvSpPr/>
          <p:nvPr userDrawn="1"/>
        </p:nvSpPr>
        <p:spPr>
          <a:xfrm>
            <a:off x="518160" y="636108"/>
            <a:ext cx="11155680" cy="0"/>
          </a:xfrm>
          <a:custGeom>
            <a:avLst/>
            <a:gdLst>
              <a:gd name="connsiteX0" fmla="*/ 0 w 11052313"/>
              <a:gd name="connsiteY0" fmla="*/ 0 h 0"/>
              <a:gd name="connsiteX1" fmla="*/ 11052313 w 11052313"/>
              <a:gd name="connsiteY1" fmla="*/ 0 h 0"/>
            </a:gdLst>
            <a:ahLst/>
            <a:cxnLst>
              <a:cxn ang="0">
                <a:pos x="connsiteX0" y="connsiteY0"/>
              </a:cxn>
              <a:cxn ang="0">
                <a:pos x="connsiteX1" y="connsiteY1"/>
              </a:cxn>
            </a:cxnLst>
            <a:rect l="l" t="t" r="r" b="b"/>
            <a:pathLst>
              <a:path w="11052313">
                <a:moveTo>
                  <a:pt x="0" y="0"/>
                </a:moveTo>
                <a:lnTo>
                  <a:pt x="11052313" y="0"/>
                </a:lnTo>
              </a:path>
            </a:pathLst>
          </a:custGeom>
          <a:noFill/>
          <a:ln w="9525">
            <a:solidFill>
              <a:srgbClr val="213C60"/>
            </a:solidFill>
            <a:miter lim="800000"/>
            <a:headEnd/>
            <a:tailEnd/>
          </a:ln>
        </p:spPr>
        <p:txBody>
          <a:bodyPr rtlCol="0" anchor="ctr"/>
          <a:lstStyle/>
          <a:p>
            <a:pPr algn="ctr"/>
            <a:endParaRPr lang="en-US" dirty="0">
              <a:latin typeface="Symantec Sans" panose="02000503080000020004"/>
            </a:endParaRPr>
          </a:p>
        </p:txBody>
      </p:sp>
    </p:spTree>
    <p:extLst>
      <p:ext uri="{BB962C8B-B14F-4D97-AF65-F5344CB8AC3E}">
        <p14:creationId xmlns:p14="http://schemas.microsoft.com/office/powerpoint/2010/main" val="111950939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20" r:id="rId4"/>
    <p:sldLayoutId id="2147483733" r:id="rId5"/>
    <p:sldLayoutId id="2147483734" r:id="rId6"/>
    <p:sldLayoutId id="2147483707" r:id="rId7"/>
    <p:sldLayoutId id="2147483708" r:id="rId8"/>
    <p:sldLayoutId id="2147483709" r:id="rId9"/>
    <p:sldLayoutId id="2147483710" r:id="rId10"/>
    <p:sldLayoutId id="2147483711" r:id="rId11"/>
    <p:sldLayoutId id="2147483712"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13" r:id="rId21"/>
    <p:sldLayoutId id="2147483719" r:id="rId22"/>
    <p:sldLayoutId id="2147483729" r:id="rId23"/>
    <p:sldLayoutId id="2147483735" r:id="rId24"/>
    <p:sldLayoutId id="2147483736" r:id="rId25"/>
    <p:sldLayoutId id="2147483737" r:id="rId26"/>
    <p:sldLayoutId id="2147483738" r:id="rId27"/>
    <p:sldLayoutId id="2147483739" r:id="rId28"/>
    <p:sldLayoutId id="2147483730" r:id="rId29"/>
    <p:sldLayoutId id="2147483740" r:id="rId30"/>
    <p:sldLayoutId id="2147483741" r:id="rId31"/>
    <p:sldLayoutId id="2147483742" r:id="rId32"/>
    <p:sldLayoutId id="2147483743" r:id="rId33"/>
    <p:sldLayoutId id="2147483744" r:id="rId34"/>
    <p:sldLayoutId id="2147483731" r:id="rId35"/>
    <p:sldLayoutId id="2147483715" r:id="rId36"/>
  </p:sldLayoutIdLst>
  <p:txStyles>
    <p:titleStyle>
      <a:lvl1pPr algn="l" defTabSz="914400" rtl="0" eaLnBrk="1" latinLnBrk="0" hangingPunct="1">
        <a:lnSpc>
          <a:spcPct val="80000"/>
        </a:lnSpc>
        <a:spcBef>
          <a:spcPct val="0"/>
        </a:spcBef>
        <a:buNone/>
        <a:defRPr sz="5400" b="1" i="0" kern="1200" cap="none" spc="0" baseline="0">
          <a:solidFill>
            <a:schemeClr val="tx1"/>
          </a:solidFill>
          <a:latin typeface="Symantec Sans" panose="02000503080000020004" pitchFamily="50" charset="0"/>
          <a:ea typeface="+mj-ea"/>
          <a:cs typeface="Arial" panose="020B0604020202020204" pitchFamily="34" charset="0"/>
        </a:defRPr>
      </a:lvl1pPr>
    </p:titleStyle>
    <p:bodyStyle>
      <a:lvl1pPr marL="292100" indent="-292100" algn="l" defTabSz="914400" rtl="0" eaLnBrk="1" latinLnBrk="0" hangingPunct="1">
        <a:lnSpc>
          <a:spcPct val="90000"/>
        </a:lnSpc>
        <a:spcBef>
          <a:spcPts val="1000"/>
        </a:spcBef>
        <a:buFont typeface="Courier New" panose="02070309020205020404" pitchFamily="49" charset="0"/>
        <a:buChar char="o"/>
        <a:defRPr sz="2800" b="0" i="0" kern="1200">
          <a:solidFill>
            <a:schemeClr val="tx1"/>
          </a:solidFill>
          <a:latin typeface="Symantec Sans" panose="02000503080000020004" pitchFamily="50" charset="0"/>
          <a:ea typeface="+mn-ea"/>
          <a:cs typeface="+mn-cs"/>
        </a:defRPr>
      </a:lvl1pPr>
      <a:lvl2pPr marL="741363" indent="-284163" algn="l" defTabSz="914400" rtl="0" eaLnBrk="1" latinLnBrk="0" hangingPunct="1">
        <a:lnSpc>
          <a:spcPct val="90000"/>
        </a:lnSpc>
        <a:spcBef>
          <a:spcPts val="500"/>
        </a:spcBef>
        <a:buFont typeface="Courier New" panose="02070309020205020404" pitchFamily="49" charset="0"/>
        <a:buChar char="o"/>
        <a:defRPr sz="2400" b="0" i="0" kern="1200">
          <a:solidFill>
            <a:schemeClr val="tx1"/>
          </a:solidFill>
          <a:latin typeface="Symantec Sans" panose="02000503080000020004" pitchFamily="50" charset="0"/>
          <a:ea typeface="+mn-ea"/>
          <a:cs typeface="+mn-cs"/>
        </a:defRPr>
      </a:lvl2pPr>
      <a:lvl3pPr marL="1206500" indent="-292100" algn="l" defTabSz="914400" rtl="0" eaLnBrk="1" latinLnBrk="0" hangingPunct="1">
        <a:lnSpc>
          <a:spcPct val="90000"/>
        </a:lnSpc>
        <a:spcBef>
          <a:spcPts val="500"/>
        </a:spcBef>
        <a:buFont typeface="Courier New" panose="02070309020205020404" pitchFamily="49" charset="0"/>
        <a:buChar char="o"/>
        <a:defRPr sz="2000" b="0" i="0" kern="1200">
          <a:solidFill>
            <a:schemeClr val="tx1"/>
          </a:solidFill>
          <a:latin typeface="Symantec Sans" panose="02000503080000020004" pitchFamily="50" charset="0"/>
          <a:ea typeface="+mn-ea"/>
          <a:cs typeface="+mn-cs"/>
        </a:defRPr>
      </a:lvl3pPr>
      <a:lvl4pPr marL="1655763" indent="-284163" algn="l" defTabSz="914400" rtl="0" eaLnBrk="1" latinLnBrk="0" hangingPunct="1">
        <a:lnSpc>
          <a:spcPct val="90000"/>
        </a:lnSpc>
        <a:spcBef>
          <a:spcPts val="500"/>
        </a:spcBef>
        <a:buFont typeface="Courier New" panose="02070309020205020404" pitchFamily="49" charset="0"/>
        <a:buChar char="o"/>
        <a:defRPr sz="1800" b="0" i="0" kern="1200">
          <a:solidFill>
            <a:schemeClr val="tx1"/>
          </a:solidFill>
          <a:latin typeface="Symantec Sans" panose="02000503080000020004" pitchFamily="50"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b="0" i="0" kern="1200" baseline="0">
          <a:solidFill>
            <a:schemeClr val="bg1"/>
          </a:solidFill>
          <a:latin typeface="Symantec Sans" panose="0200050308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5">
              <a:lumMod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accent5">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41.jpg"/><Relationship Id="rId5" Type="http://schemas.openxmlformats.org/officeDocument/2006/relationships/image" Target="../media/image40.pn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36.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394" y="2364339"/>
            <a:ext cx="9074611" cy="1345812"/>
          </a:xfrm>
          <a:effectLst>
            <a:reflection blurRad="190500" stA="36000" endPos="8000" dist="622300" dir="5400000" sy="-100000" algn="bl" rotWithShape="0"/>
          </a:effectLst>
        </p:spPr>
        <p:txBody>
          <a:bodyPr>
            <a:normAutofit/>
          </a:bodyPr>
          <a:lstStyle/>
          <a:p>
            <a:r>
              <a:rPr lang="en-US" sz="5400"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reflection blurRad="25400" stA="38000" endPos="28000" dir="5400000" sy="-100000" algn="bl" rotWithShape="0"/>
                </a:effectLst>
                <a:latin typeface="Gill Sans MT" panose="020B0502020104020203" pitchFamily="34" charset="0"/>
              </a:rPr>
              <a:t>Running an ERG effectively</a:t>
            </a:r>
            <a:r>
              <a:rPr lang="en-US" sz="5400" dirty="0">
                <a:ln w="22225">
                  <a:solidFill>
                    <a:srgbClr val="3D2C01"/>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latin typeface="Gill Sans MT" panose="020B0502020104020203" pitchFamily="34" charset="0"/>
              </a:rPr>
              <a:t>  </a:t>
            </a:r>
            <a:r>
              <a:rPr lang="en-US" sz="5400" dirty="0">
                <a:ln w="9525">
                  <a:solidFill>
                    <a:schemeClr val="bg1"/>
                  </a:solidFill>
                  <a:prstDash val="solid"/>
                </a:ln>
                <a:effectLst>
                  <a:outerShdw blurRad="12700" dist="38100" dir="2700000" algn="tl" rotWithShape="0">
                    <a:schemeClr val="bg1">
                      <a:lumMod val="50000"/>
                    </a:schemeClr>
                  </a:outerShdw>
                </a:effectLst>
                <a:latin typeface="Symantec Sans" panose="02000503080000020004"/>
              </a:rPr>
              <a:t/>
            </a:r>
            <a:br>
              <a:rPr lang="en-US" sz="5400" dirty="0">
                <a:ln w="9525">
                  <a:solidFill>
                    <a:schemeClr val="bg1"/>
                  </a:solidFill>
                  <a:prstDash val="solid"/>
                </a:ln>
                <a:effectLst>
                  <a:outerShdw blurRad="12700" dist="38100" dir="2700000" algn="tl" rotWithShape="0">
                    <a:schemeClr val="bg1">
                      <a:lumMod val="50000"/>
                    </a:schemeClr>
                  </a:outerShdw>
                </a:effectLst>
                <a:latin typeface="Symantec Sans" panose="02000503080000020004"/>
              </a:rPr>
            </a:br>
            <a:r>
              <a:rPr lang="en-US" sz="3200" b="0" dirty="0">
                <a:latin typeface="Gill Sans MT" panose="020B0502020104020203" pitchFamily="34" charset="0"/>
              </a:rPr>
              <a:t>with minimal budget through global partnerships</a:t>
            </a:r>
          </a:p>
        </p:txBody>
      </p:sp>
      <p:sp>
        <p:nvSpPr>
          <p:cNvPr id="6" name="Subtitle 5"/>
          <p:cNvSpPr>
            <a:spLocks noGrp="1"/>
          </p:cNvSpPr>
          <p:nvPr>
            <p:ph type="subTitle" idx="1"/>
          </p:nvPr>
        </p:nvSpPr>
        <p:spPr>
          <a:xfrm>
            <a:off x="584394" y="4851931"/>
            <a:ext cx="2416433" cy="1737360"/>
          </a:xfrm>
        </p:spPr>
        <p:txBody>
          <a:bodyPr>
            <a:normAutofit/>
          </a:bodyPr>
          <a:lstStyle/>
          <a:p>
            <a:pPr marL="342900" indent="-342900">
              <a:buFont typeface="+mj-lt"/>
              <a:buAutoNum type="arabicPeriod"/>
            </a:pPr>
            <a:r>
              <a:rPr lang="en-US" sz="1800" b="0" dirty="0">
                <a:latin typeface="Gill Sans MT" panose="020B0502020104020203" pitchFamily="34" charset="0"/>
              </a:rPr>
              <a:t>Cass Averill</a:t>
            </a:r>
          </a:p>
          <a:p>
            <a:pPr marL="342900" indent="-342900">
              <a:buFont typeface="+mj-lt"/>
              <a:buAutoNum type="arabicPeriod"/>
            </a:pPr>
            <a:r>
              <a:rPr lang="en-US" sz="1800" b="0" dirty="0">
                <a:latin typeface="Gill Sans MT" panose="020B0502020104020203" pitchFamily="34" charset="0"/>
              </a:rPr>
              <a:t>C </a:t>
            </a:r>
            <a:r>
              <a:rPr lang="en-US" sz="1800" b="0" dirty="0" err="1">
                <a:latin typeface="Gill Sans MT" panose="020B0502020104020203" pitchFamily="34" charset="0"/>
              </a:rPr>
              <a:t>Moulee</a:t>
            </a:r>
          </a:p>
        </p:txBody>
      </p:sp>
      <p:sp>
        <p:nvSpPr>
          <p:cNvPr id="7" name="Text Placeholder 6"/>
          <p:cNvSpPr>
            <a:spLocks noGrp="1"/>
          </p:cNvSpPr>
          <p:nvPr>
            <p:ph type="body" sz="quarter" idx="10"/>
          </p:nvPr>
        </p:nvSpPr>
        <p:spPr/>
        <p:txBody>
          <a:bodyPr>
            <a:normAutofit/>
          </a:bodyPr>
          <a:lstStyle/>
          <a:p>
            <a:r>
              <a:rPr lang="en-US" sz="1800" b="0" dirty="0">
                <a:latin typeface="Gill Sans MT" panose="020B0502020104020203" pitchFamily="34" charset="0"/>
              </a:rPr>
              <a:t>Oct 2017</a:t>
            </a:r>
          </a:p>
        </p:txBody>
      </p:sp>
      <p:sp>
        <p:nvSpPr>
          <p:cNvPr id="9" name="Rectangle 8"/>
          <p:cNvSpPr/>
          <p:nvPr/>
        </p:nvSpPr>
        <p:spPr>
          <a:xfrm>
            <a:off x="5121699" y="4629150"/>
            <a:ext cx="1869651" cy="796261"/>
          </a:xfrm>
          <a:prstGeom prst="rect">
            <a:avLst/>
          </a:prstGeom>
          <a:solidFill>
            <a:schemeClr val="bg1"/>
          </a:solidFill>
          <a:ln w="9525">
            <a:noFill/>
            <a:miter lim="800000"/>
            <a:headEnd/>
            <a:tailEnd/>
          </a:ln>
        </p:spPr>
        <p:txBody>
          <a:bodyPr wrap="square" rtlCol="0" anchor="ctr"/>
          <a:lstStyle/>
          <a:p>
            <a:pPr algn="ctr"/>
            <a:endParaRPr lang="en-US" kern="0" dirty="0">
              <a:solidFill>
                <a:schemeClr val="bg1"/>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4290"/>
          <a:stretch/>
        </p:blipFill>
        <p:spPr>
          <a:xfrm>
            <a:off x="7905750" y="4881455"/>
            <a:ext cx="1999595" cy="4403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5851" y="338589"/>
            <a:ext cx="3900809" cy="102518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5851" y="4570160"/>
            <a:ext cx="3471799" cy="914240"/>
          </a:xfrm>
          <a:prstGeom prst="rect">
            <a:avLst/>
          </a:prstGeom>
        </p:spPr>
      </p:pic>
    </p:spTree>
    <p:extLst>
      <p:ext uri="{BB962C8B-B14F-4D97-AF65-F5344CB8AC3E}">
        <p14:creationId xmlns:p14="http://schemas.microsoft.com/office/powerpoint/2010/main" val="110587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Regional Funding Differences</a:t>
            </a:r>
          </a:p>
        </p:txBody>
      </p:sp>
      <p:sp>
        <p:nvSpPr>
          <p:cNvPr id="4" name="Content Placeholder 3"/>
          <p:cNvSpPr>
            <a:spLocks noGrp="1"/>
          </p:cNvSpPr>
          <p:nvPr>
            <p:ph idx="10"/>
          </p:nvPr>
        </p:nvSpPr>
        <p:spPr/>
        <p:txBody>
          <a:bodyPr vert="horz" lIns="0" tIns="0" rIns="0" bIns="0" rtlCol="0" anchor="t">
            <a:normAutofit/>
          </a:bodyPr>
          <a:lstStyle/>
          <a:p>
            <a:endParaRPr lang="en-US" sz="3200" dirty="0">
              <a:latin typeface="Century Gothic"/>
              <a:cs typeface="+mn-ea"/>
            </a:endParaRPr>
          </a:p>
          <a:p>
            <a:r>
              <a:rPr lang="en-US" sz="3200" dirty="0">
                <a:latin typeface="Century Gothic"/>
                <a:cs typeface="+mn-ea"/>
              </a:rPr>
              <a:t>Local</a:t>
            </a:r>
            <a:r>
              <a:rPr lang="en-US" sz="3200" dirty="0">
                <a:latin typeface="+mj-lt"/>
                <a:cs typeface="Helvetica" panose="020B0604020202020204" pitchFamily="34" charset="0"/>
              </a:rPr>
              <a:t> LGBT context drives these differences</a:t>
            </a:r>
            <a:r>
              <a:rPr lang="en-US" sz="3200" dirty="0">
                <a:latin typeface="+mn-ea"/>
                <a:cs typeface="+mn-ea"/>
              </a:rPr>
              <a:t/>
            </a:r>
            <a:br>
              <a:rPr lang="en-US" sz="3200" dirty="0">
                <a:latin typeface="+mn-ea"/>
                <a:cs typeface="+mn-ea"/>
              </a:rPr>
            </a:br>
            <a:endParaRPr lang="en-US" sz="3200" dirty="0">
              <a:latin typeface="+mj-lt"/>
              <a:cs typeface="Helvetica" panose="020B0604020202020204" pitchFamily="34" charset="0"/>
            </a:endParaRPr>
          </a:p>
          <a:p>
            <a:r>
              <a:rPr lang="en-US" sz="3200" dirty="0">
                <a:latin typeface="+mj-lt"/>
                <a:cs typeface="Helvetica" panose="020B0604020202020204" pitchFamily="34" charset="0"/>
              </a:rPr>
              <a:t>Special considerations</a:t>
            </a:r>
            <a:r>
              <a:rPr lang="en-US" sz="3200" dirty="0">
                <a:latin typeface="+mn-ea"/>
                <a:cs typeface="+mn-ea"/>
              </a:rPr>
              <a:t/>
            </a:r>
            <a:br>
              <a:rPr lang="en-US" sz="3200" dirty="0">
                <a:latin typeface="+mn-ea"/>
                <a:cs typeface="+mn-ea"/>
              </a:rPr>
            </a:br>
            <a:endParaRPr lang="en-US" sz="3200" dirty="0">
              <a:latin typeface="+mj-lt"/>
              <a:cs typeface="Helvetica" panose="020B0604020202020204" pitchFamily="34" charset="0"/>
            </a:endParaRPr>
          </a:p>
          <a:p>
            <a:r>
              <a:rPr lang="en-US" sz="3200" dirty="0">
                <a:latin typeface="+mj-lt"/>
                <a:cs typeface="Helvetica" panose="020B0604020202020204" pitchFamily="34" charset="0"/>
              </a:rPr>
              <a:t>Tips/Ticks for successful navigation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945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Budget vs. Impact</a:t>
            </a:r>
          </a:p>
        </p:txBody>
      </p:sp>
      <p:sp>
        <p:nvSpPr>
          <p:cNvPr id="4" name="Content Placeholder 3"/>
          <p:cNvSpPr>
            <a:spLocks noGrp="1"/>
          </p:cNvSpPr>
          <p:nvPr>
            <p:ph idx="10"/>
          </p:nvPr>
        </p:nvSpPr>
        <p:spPr/>
        <p:txBody>
          <a:bodyPr>
            <a:normAutofit/>
          </a:bodyPr>
          <a:lstStyle/>
          <a:p>
            <a:r>
              <a:rPr lang="en-US" b="1" dirty="0">
                <a:latin typeface="Gill Sans MT" panose="020B0502020104020203" pitchFamily="34" charset="0"/>
                <a:cs typeface="Helvetica" panose="020B0604020202020204" pitchFamily="34" charset="0"/>
              </a:rPr>
              <a:t>Don’t get stuck on the money</a:t>
            </a:r>
          </a:p>
          <a:p>
            <a:pPr lvl="1"/>
            <a:r>
              <a:rPr lang="en-US" dirty="0">
                <a:latin typeface="+mj-lt"/>
                <a:cs typeface="Helvetica" panose="020B0604020202020204" pitchFamily="34" charset="0"/>
              </a:rPr>
              <a:t>ERG success isn’t measured by how much money you spend</a:t>
            </a:r>
            <a:br>
              <a:rPr lang="en-US" dirty="0">
                <a:latin typeface="+mj-lt"/>
                <a:cs typeface="Helvetica" panose="020B0604020202020204" pitchFamily="34" charset="0"/>
              </a:rPr>
            </a:br>
            <a:endParaRPr lang="en-US" dirty="0">
              <a:latin typeface="+mj-lt"/>
              <a:cs typeface="Helvetica" panose="020B0604020202020204" pitchFamily="34" charset="0"/>
            </a:endParaRPr>
          </a:p>
          <a:p>
            <a:r>
              <a:rPr lang="en-US" b="1" dirty="0">
                <a:latin typeface="Gill Sans MT" panose="020B0502020104020203" pitchFamily="34" charset="0"/>
                <a:cs typeface="Helvetica" panose="020B0604020202020204" pitchFamily="34" charset="0"/>
              </a:rPr>
              <a:t>Remember why you started</a:t>
            </a:r>
          </a:p>
          <a:p>
            <a:pPr lvl="1"/>
            <a:r>
              <a:rPr lang="en-US" dirty="0">
                <a:latin typeface="+mj-lt"/>
                <a:cs typeface="Helvetica" panose="020B0604020202020204" pitchFamily="34" charset="0"/>
              </a:rPr>
              <a:t>Did you get involved with the ERG to fundraise, or to lend a hand in creating positive change?</a:t>
            </a:r>
            <a:br>
              <a:rPr lang="en-US" dirty="0">
                <a:latin typeface="+mj-lt"/>
                <a:cs typeface="Helvetica" panose="020B0604020202020204" pitchFamily="34" charset="0"/>
              </a:rPr>
            </a:br>
            <a:endParaRPr lang="en-US" dirty="0">
              <a:latin typeface="+mj-lt"/>
              <a:cs typeface="Helvetica" panose="020B0604020202020204" pitchFamily="34" charset="0"/>
            </a:endParaRPr>
          </a:p>
          <a:p>
            <a:r>
              <a:rPr lang="en-US" b="1" dirty="0">
                <a:latin typeface="Gill Sans MT" panose="020B0502020104020203" pitchFamily="34" charset="0"/>
                <a:cs typeface="Helvetica" panose="020B0604020202020204" pitchFamily="34" charset="0"/>
              </a:rPr>
              <a:t>Even small fish can make big waves</a:t>
            </a:r>
          </a:p>
          <a:p>
            <a:pPr lvl="1"/>
            <a:r>
              <a:rPr lang="en-US" dirty="0">
                <a:latin typeface="+mj-lt"/>
                <a:cs typeface="Helvetica" panose="020B0604020202020204" pitchFamily="34" charset="0"/>
              </a:rPr>
              <a:t>You don’t need big money to make a big impact</a:t>
            </a:r>
          </a:p>
        </p:txBody>
      </p:sp>
    </p:spTree>
    <p:extLst>
      <p:ext uri="{BB962C8B-B14F-4D97-AF65-F5344CB8AC3E}">
        <p14:creationId xmlns:p14="http://schemas.microsoft.com/office/powerpoint/2010/main" val="381722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0352" y="901143"/>
            <a:ext cx="11109960" cy="2173819"/>
          </a:xfrm>
        </p:spPr>
        <p:txBody>
          <a:bodyPr>
            <a:normAutofit/>
          </a:bodyPr>
          <a:lstStyle/>
          <a:p>
            <a:r>
              <a:rPr lang="en-US" sz="8000"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Impact</a:t>
            </a:r>
          </a:p>
        </p:txBody>
      </p:sp>
      <p:sp>
        <p:nvSpPr>
          <p:cNvPr id="6" name="Text Placeholder 5"/>
          <p:cNvSpPr>
            <a:spLocks noGrp="1"/>
          </p:cNvSpPr>
          <p:nvPr>
            <p:ph type="body" sz="quarter" idx="10"/>
          </p:nvPr>
        </p:nvSpPr>
        <p:spPr>
          <a:xfrm>
            <a:off x="3661142" y="3372583"/>
            <a:ext cx="6168658" cy="2384425"/>
          </a:xfrm>
        </p:spPr>
        <p:txBody>
          <a:bodyPr vert="horz" lIns="0" tIns="0" rIns="0" bIns="0" rtlCol="0" anchor="t">
            <a:normAutofit/>
          </a:bodyPr>
          <a:lstStyle/>
          <a:p>
            <a:r>
              <a:rPr lang="en-US" b="1" dirty="0">
                <a:solidFill>
                  <a:schemeClr val="tx1"/>
                </a:solidFill>
                <a:latin typeface="Gill Sans MT" panose="020B0502020104020203" pitchFamily="34" charset="0"/>
              </a:rPr>
              <a:t>Topics:</a:t>
            </a:r>
          </a:p>
          <a:p>
            <a:pPr marL="457200" indent="-285750">
              <a:buFont typeface="Arial" panose="020B0604020202020204" pitchFamily="34" charset="0"/>
              <a:buChar char="•"/>
            </a:pPr>
            <a:r>
              <a:rPr lang="en-US" dirty="0">
                <a:solidFill>
                  <a:schemeClr val="tx1"/>
                </a:solidFill>
                <a:latin typeface="Gill Sans MT" panose="020B0502020104020203" pitchFamily="34" charset="0"/>
              </a:rPr>
              <a:t>What do we mean by impact?</a:t>
            </a:r>
          </a:p>
          <a:p>
            <a:pPr marL="457200" indent="-285750">
              <a:buFont typeface="Arial" panose="020B0604020202020204" pitchFamily="34" charset="0"/>
              <a:buChar char="•"/>
            </a:pPr>
            <a:r>
              <a:rPr lang="en-US" dirty="0">
                <a:solidFill>
                  <a:schemeClr val="tx1"/>
                </a:solidFill>
                <a:latin typeface="Gill Sans MT" panose="020B0502020104020203" pitchFamily="34" charset="0"/>
              </a:rPr>
              <a:t>Areas of impact</a:t>
            </a:r>
          </a:p>
          <a:p>
            <a:pPr marL="457200" indent="-285750">
              <a:buFont typeface="Arial" panose="020B0604020202020204" pitchFamily="34" charset="0"/>
              <a:buChar char="•"/>
            </a:pPr>
            <a:r>
              <a:rPr lang="en-US" dirty="0">
                <a:solidFill>
                  <a:schemeClr val="tx1"/>
                </a:solidFill>
                <a:latin typeface="Gill Sans MT" panose="020B0502020104020203" pitchFamily="34" charset="0"/>
              </a:rPr>
              <a:t>How do we measure impact?</a:t>
            </a:r>
          </a:p>
          <a:p>
            <a:pPr marL="457200" indent="-285750">
              <a:buFont typeface="Arial" panose="020B0604020202020204" pitchFamily="34" charset="0"/>
              <a:buChar char="•"/>
            </a:pPr>
            <a:r>
              <a:rPr lang="en-US" dirty="0">
                <a:solidFill>
                  <a:schemeClr val="tx1"/>
                </a:solidFill>
                <a:latin typeface="Gill Sans MT" panose="020B0502020104020203" pitchFamily="34" charset="0"/>
              </a:rPr>
              <a:t>How global collaboration affects impact</a:t>
            </a:r>
          </a:p>
        </p:txBody>
      </p:sp>
      <p:sp>
        <p:nvSpPr>
          <p:cNvPr id="7" name="Text Placeholder 6"/>
          <p:cNvSpPr>
            <a:spLocks noGrp="1"/>
          </p:cNvSpPr>
          <p:nvPr>
            <p:ph type="body" sz="quarter" idx="11"/>
          </p:nvPr>
        </p:nvSpPr>
        <p:spPr/>
        <p:txBody>
          <a:bodyPr/>
          <a:lstStyle/>
          <a:p>
            <a:r>
              <a:rPr lang="en-US" dirty="0">
                <a:solidFill>
                  <a:schemeClr val="tx1"/>
                </a:solidFill>
                <a:latin typeface="Helvetica" panose="020B0604020202020204" pitchFamily="34" charset="0"/>
                <a:cs typeface="Helvetica" panose="020B0604020202020204" pitchFamily="34" charset="0"/>
              </a:rPr>
              <a:t>03</a:t>
            </a:r>
          </a:p>
        </p:txBody>
      </p:sp>
      <p:pic>
        <p:nvPicPr>
          <p:cNvPr id="2" name="Picture 1"/>
          <p:cNvPicPr>
            <a:picLocks noChangeAspect="1"/>
          </p:cNvPicPr>
          <p:nvPr/>
        </p:nvPicPr>
        <p:blipFill>
          <a:blip r:embed="rId3"/>
          <a:stretch>
            <a:fillRect/>
          </a:stretch>
        </p:blipFill>
        <p:spPr>
          <a:xfrm>
            <a:off x="10097262" y="49167"/>
            <a:ext cx="1543050" cy="523875"/>
          </a:xfrm>
          <a:prstGeom prst="rect">
            <a:avLst/>
          </a:prstGeom>
        </p:spPr>
      </p:pic>
    </p:spTree>
    <p:extLst>
      <p:ext uri="{BB962C8B-B14F-4D97-AF65-F5344CB8AC3E}">
        <p14:creationId xmlns:p14="http://schemas.microsoft.com/office/powerpoint/2010/main" val="33976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Define first, then take action.</a:t>
            </a:r>
          </a:p>
        </p:txBody>
      </p:sp>
      <p:sp>
        <p:nvSpPr>
          <p:cNvPr id="4" name="Content Placeholder 3"/>
          <p:cNvSpPr>
            <a:spLocks noGrp="1"/>
          </p:cNvSpPr>
          <p:nvPr>
            <p:ph idx="10"/>
          </p:nvPr>
        </p:nvSpPr>
        <p:spPr/>
        <p:txBody>
          <a:bodyPr>
            <a:normAutofit/>
          </a:bodyPr>
          <a:lstStyle/>
          <a:p>
            <a:r>
              <a:rPr lang="en-US" dirty="0">
                <a:latin typeface="+mj-lt"/>
                <a:cs typeface="Helvetica" panose="020B0604020202020204" pitchFamily="34" charset="0"/>
              </a:rPr>
              <a:t>“In business, impact is the measure of the tangible, and intangible, effects (consequences) of one thing or entity's action or influence upon another.”  </a:t>
            </a:r>
            <a:r>
              <a:rPr lang="en-US" sz="2100" dirty="0">
                <a:latin typeface="+mj-lt"/>
                <a:cs typeface="Helvetica" panose="020B0604020202020204" pitchFamily="34" charset="0"/>
              </a:rPr>
              <a:t>- BusinessDictionary.com</a:t>
            </a:r>
            <a:r>
              <a:rPr lang="en-US" dirty="0">
                <a:latin typeface="Helvetica" panose="020B0604020202020204" pitchFamily="34" charset="0"/>
                <a:cs typeface="Helvetica" panose="020B0604020202020204" pitchFamily="34" charset="0"/>
              </a:rPr>
              <a:t/>
            </a:r>
            <a:br>
              <a:rPr lang="en-US" dirty="0">
                <a:latin typeface="Helvetica" panose="020B0604020202020204" pitchFamily="34" charset="0"/>
                <a:cs typeface="Helvetica" panose="020B0604020202020204" pitchFamily="34" charset="0"/>
              </a:rPr>
            </a:br>
            <a:endParaRPr lang="en-US" dirty="0">
              <a:latin typeface="Helvetica" panose="020B0604020202020204" pitchFamily="34" charset="0"/>
              <a:cs typeface="Helvetica" panose="020B0604020202020204" pitchFamily="34" charset="0"/>
            </a:endParaRPr>
          </a:p>
          <a:p>
            <a:r>
              <a:rPr lang="en-US" dirty="0">
                <a:latin typeface="+mj-lt"/>
                <a:cs typeface="Helvetica" panose="020B0604020202020204" pitchFamily="34" charset="0"/>
              </a:rPr>
              <a:t>An ERG’s level of impact (effectiveness) is dependent upon the overall passion and commitment of its membership as well as the benefits (incentives) members receive for participating.</a:t>
            </a:r>
            <a:r>
              <a:rPr lang="en-US" dirty="0"/>
              <a:t/>
            </a:r>
            <a:br>
              <a:rPr lang="en-US" dirty="0"/>
            </a:br>
            <a:endParaRPr lang="en-US" dirty="0"/>
          </a:p>
          <a:p>
            <a:endParaRPr lang="en-US" dirty="0"/>
          </a:p>
        </p:txBody>
      </p:sp>
      <p:sp>
        <p:nvSpPr>
          <p:cNvPr id="3" name="Subtitle 2"/>
          <p:cNvSpPr>
            <a:spLocks noGrp="1"/>
          </p:cNvSpPr>
          <p:nvPr>
            <p:ph type="subTitle" idx="1"/>
          </p:nvPr>
        </p:nvSpPr>
        <p:spPr/>
        <p:txBody>
          <a:bodyPr/>
          <a:lstStyle/>
          <a:p>
            <a:r>
              <a:rPr lang="en-US" dirty="0">
                <a:latin typeface="Gill Sans MT" panose="020B0502020104020203" pitchFamily="34" charset="0"/>
              </a:rPr>
              <a:t>What do we mean by impact?</a:t>
            </a:r>
          </a:p>
        </p:txBody>
      </p:sp>
    </p:spTree>
    <p:extLst>
      <p:ext uri="{BB962C8B-B14F-4D97-AF65-F5344CB8AC3E}">
        <p14:creationId xmlns:p14="http://schemas.microsoft.com/office/powerpoint/2010/main" val="413847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Areas of Impact</a:t>
            </a:r>
          </a:p>
        </p:txBody>
      </p:sp>
      <p:sp>
        <p:nvSpPr>
          <p:cNvPr id="6" name="Content Placeholder 5"/>
          <p:cNvSpPr>
            <a:spLocks noGrp="1"/>
          </p:cNvSpPr>
          <p:nvPr>
            <p:ph sz="half" idx="2"/>
          </p:nvPr>
        </p:nvSpPr>
        <p:spPr>
          <a:xfrm>
            <a:off x="529576" y="1959507"/>
            <a:ext cx="11110736" cy="4363713"/>
          </a:xfrm>
        </p:spPr>
        <p:txBody>
          <a:bodyPr vert="horz" lIns="0" tIns="0" rIns="0" bIns="0" rtlCol="0" anchor="t">
            <a:noAutofit/>
          </a:bodyPr>
          <a:lstStyle/>
          <a:p>
            <a:r>
              <a:rPr lang="en-US" sz="3200" b="1" dirty="0">
                <a:latin typeface="Gill Sans MT" panose="020B0502020104020203" pitchFamily="34" charset="0"/>
              </a:rPr>
              <a:t>ERGs impact business through three primary </a:t>
            </a:r>
            <a:r>
              <a:rPr lang="en-US" sz="3200" b="1" dirty="0" smtClean="0">
                <a:latin typeface="Gill Sans MT" panose="020B0502020104020203" pitchFamily="34" charset="0"/>
              </a:rPr>
              <a:t>avenues</a:t>
            </a:r>
            <a:endParaRPr lang="en-US" sz="3200" b="1" dirty="0">
              <a:latin typeface="Gill Sans MT" panose="020B0502020104020203" pitchFamily="34" charset="0"/>
            </a:endParaRPr>
          </a:p>
          <a:p>
            <a:pPr marL="628650" lvl="1" indent="-171450">
              <a:buFont typeface="Arial" panose="020B0604020202020204" pitchFamily="34" charset="0"/>
              <a:buChar char="•"/>
            </a:pPr>
            <a:r>
              <a:rPr lang="en-US" sz="2000" dirty="0">
                <a:latin typeface="+mj-lt"/>
                <a:ea typeface="Arial Unicode MS" panose="020B0604020202020204" pitchFamily="34" charset="-128"/>
                <a:cs typeface="Helvetica" panose="020B0604020202020204" pitchFamily="34" charset="0"/>
              </a:rPr>
              <a:t>Internally: The </a:t>
            </a:r>
            <a:r>
              <a:rPr lang="en-US" sz="2000" dirty="0" smtClean="0">
                <a:latin typeface="+mj-lt"/>
                <a:ea typeface="Arial Unicode MS" panose="020B0604020202020204" pitchFamily="34" charset="-128"/>
                <a:cs typeface="Helvetica" panose="020B0604020202020204" pitchFamily="34" charset="0"/>
              </a:rPr>
              <a:t>individual level</a:t>
            </a:r>
            <a:endParaRPr lang="en-US" sz="2000" dirty="0">
              <a:latin typeface="+mj-lt"/>
              <a:ea typeface="Arial Unicode MS" panose="020B0604020202020204" pitchFamily="34" charset="-128"/>
              <a:cs typeface="Helvetica" panose="020B0604020202020204" pitchFamily="34" charset="0"/>
            </a:endParaRPr>
          </a:p>
          <a:p>
            <a:pPr marL="628650" lvl="1" indent="-171450">
              <a:buFont typeface="Arial" panose="020B0604020202020204" pitchFamily="34" charset="0"/>
              <a:buChar char="•"/>
            </a:pPr>
            <a:r>
              <a:rPr lang="en-US" sz="2000" dirty="0">
                <a:latin typeface="+mj-lt"/>
                <a:ea typeface="Arial Unicode MS" panose="020B0604020202020204" pitchFamily="34" charset="-128"/>
                <a:cs typeface="Helvetica" panose="020B0604020202020204" pitchFamily="34" charset="0"/>
              </a:rPr>
              <a:t>Culturally: The </a:t>
            </a:r>
            <a:r>
              <a:rPr lang="en-US" sz="2000" dirty="0" smtClean="0">
                <a:latin typeface="+mj-lt"/>
                <a:ea typeface="Arial Unicode MS" panose="020B0604020202020204" pitchFamily="34" charset="-128"/>
                <a:cs typeface="Helvetica" panose="020B0604020202020204" pitchFamily="34" charset="0"/>
              </a:rPr>
              <a:t>company level</a:t>
            </a:r>
            <a:endParaRPr lang="en-US" sz="2000" dirty="0">
              <a:latin typeface="+mj-lt"/>
              <a:ea typeface="Arial Unicode MS" panose="020B0604020202020204" pitchFamily="34" charset="-128"/>
              <a:cs typeface="Helvetica" panose="020B0604020202020204" pitchFamily="34" charset="0"/>
            </a:endParaRPr>
          </a:p>
          <a:p>
            <a:pPr marL="628650" lvl="1" indent="-171450">
              <a:buFont typeface="Arial" panose="020B0604020202020204" pitchFamily="34" charset="0"/>
              <a:buChar char="•"/>
            </a:pPr>
            <a:r>
              <a:rPr lang="en-US" sz="2000" dirty="0">
                <a:latin typeface="+mj-lt"/>
                <a:ea typeface="Arial Unicode MS" panose="020B0604020202020204" pitchFamily="34" charset="-128"/>
                <a:cs typeface="Helvetica" panose="020B0604020202020204" pitchFamily="34" charset="0"/>
              </a:rPr>
              <a:t>Externally: The </a:t>
            </a:r>
            <a:r>
              <a:rPr lang="en-US" sz="2000" dirty="0" smtClean="0">
                <a:latin typeface="+mj-lt"/>
                <a:ea typeface="Arial Unicode MS" panose="020B0604020202020204" pitchFamily="34" charset="-128"/>
                <a:cs typeface="Helvetica" panose="020B0604020202020204" pitchFamily="34" charset="0"/>
              </a:rPr>
              <a:t>community level</a:t>
            </a:r>
            <a:r>
              <a:rPr lang="en-US" dirty="0">
                <a:latin typeface="+mn-ea"/>
                <a:cs typeface="+mn-ea"/>
              </a:rPr>
              <a:t/>
            </a:r>
            <a:br>
              <a:rPr lang="en-US" dirty="0">
                <a:latin typeface="+mn-ea"/>
                <a:cs typeface="+mn-ea"/>
              </a:rPr>
            </a:br>
            <a:endParaRPr lang="en-US" dirty="0"/>
          </a:p>
          <a:p>
            <a:r>
              <a:rPr lang="en-US" sz="3200" b="1" dirty="0" smtClean="0">
                <a:latin typeface="Gill Sans MT" panose="020B0502020104020203" pitchFamily="34" charset="0"/>
              </a:rPr>
              <a:t>Company Culture </a:t>
            </a:r>
            <a:r>
              <a:rPr lang="en-US" sz="3200" b="1" dirty="0">
                <a:latin typeface="Gill Sans MT" panose="020B0502020104020203" pitchFamily="34" charset="0"/>
              </a:rPr>
              <a:t/>
            </a:r>
            <a:br>
              <a:rPr lang="en-US" sz="3200" b="1" dirty="0">
                <a:latin typeface="Gill Sans MT" panose="020B0502020104020203" pitchFamily="34" charset="0"/>
              </a:rPr>
            </a:br>
            <a:r>
              <a:rPr lang="en-US" dirty="0" smtClean="0">
                <a:latin typeface="Gill Sans MT" panose="020B0502020104020203" pitchFamily="34" charset="0"/>
              </a:rPr>
              <a:t>How </a:t>
            </a:r>
            <a:r>
              <a:rPr lang="en-US" dirty="0">
                <a:latin typeface="Gill Sans MT" panose="020B0502020104020203" pitchFamily="34" charset="0"/>
              </a:rPr>
              <a:t>the ERG affects </a:t>
            </a:r>
            <a:r>
              <a:rPr lang="en-US" dirty="0" smtClean="0">
                <a:latin typeface="Gill Sans MT" panose="020B0502020104020203" pitchFamily="34" charset="0"/>
              </a:rPr>
              <a:t>company culture?</a:t>
            </a:r>
            <a:endParaRPr lang="en-US" sz="3200" b="1" dirty="0">
              <a:latin typeface="Gill Sans MT" panose="020B0502020104020203" pitchFamily="34" charset="0"/>
              <a:cs typeface="+mn-ea"/>
            </a:endParaRPr>
          </a:p>
          <a:p>
            <a:pPr lvl="1"/>
            <a:r>
              <a:rPr lang="en-US" sz="2000" dirty="0">
                <a:latin typeface="+mj-lt"/>
                <a:ea typeface="Arial Unicode MS" panose="020B0604020202020204" pitchFamily="34" charset="-128"/>
                <a:cs typeface="Helvetica" panose="020B0604020202020204" pitchFamily="34" charset="0"/>
              </a:rPr>
              <a:t>Employees feel represented and valued</a:t>
            </a:r>
          </a:p>
          <a:p>
            <a:pPr marL="741045" lvl="1" indent="-283845"/>
            <a:r>
              <a:rPr lang="en-US" sz="2000" dirty="0">
                <a:latin typeface="+mj-lt"/>
                <a:ea typeface="Arial Unicode MS" panose="020B0604020202020204" pitchFamily="34" charset="-128"/>
                <a:cs typeface="Helvetica" panose="020B0604020202020204" pitchFamily="34" charset="0"/>
              </a:rPr>
              <a:t>Drives policy &amp; procedural changes </a:t>
            </a:r>
            <a:endParaRPr lang="en-US" sz="2000" dirty="0">
              <a:latin typeface="+mj-lt"/>
              <a:cs typeface="Helvetica" panose="020B0604020202020204" pitchFamily="34" charset="0"/>
            </a:endParaRPr>
          </a:p>
          <a:p>
            <a:pPr marL="741045" lvl="1" indent="-283845"/>
            <a:r>
              <a:rPr lang="en-US" sz="2000" dirty="0">
                <a:latin typeface="+mj-lt"/>
                <a:cs typeface="Helvetica" panose="020B0604020202020204" pitchFamily="34" charset="0"/>
              </a:rPr>
              <a:t>Implements</a:t>
            </a:r>
            <a:r>
              <a:rPr lang="en-US" sz="2000" dirty="0">
                <a:latin typeface="+mj-lt"/>
                <a:ea typeface="Arial Unicode MS" panose="020B0604020202020204" pitchFamily="34" charset="-128"/>
                <a:cs typeface="Helvetica" panose="020B0604020202020204" pitchFamily="34" charset="0"/>
              </a:rPr>
              <a:t> guidelines and best practices for navigating difficult situations</a:t>
            </a:r>
          </a:p>
          <a:p>
            <a:pPr marL="741045" lvl="1" indent="-283845"/>
            <a:r>
              <a:rPr lang="en-US" sz="2000" dirty="0">
                <a:latin typeface="+mj-lt"/>
                <a:ea typeface="Arial Unicode MS" panose="020B0604020202020204" pitchFamily="34" charset="-128"/>
                <a:cs typeface="Helvetica" panose="020B0604020202020204" pitchFamily="34" charset="0"/>
              </a:rPr>
              <a:t>Improves external image through community networking and partnerships</a:t>
            </a:r>
            <a:endParaRPr lang="en-US" sz="2000" dirty="0">
              <a:latin typeface="+mj-lt"/>
              <a:cs typeface="Helvetica" panose="020B0604020202020204" pitchFamily="34" charset="0"/>
            </a:endParaRPr>
          </a:p>
        </p:txBody>
      </p:sp>
    </p:spTree>
    <p:extLst>
      <p:ext uri="{BB962C8B-B14F-4D97-AF65-F5344CB8AC3E}">
        <p14:creationId xmlns:p14="http://schemas.microsoft.com/office/powerpoint/2010/main" val="33338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Areas of Impact</a:t>
            </a:r>
          </a:p>
        </p:txBody>
      </p:sp>
      <p:sp>
        <p:nvSpPr>
          <p:cNvPr id="6" name="Content Placeholder 5"/>
          <p:cNvSpPr>
            <a:spLocks noGrp="1"/>
          </p:cNvSpPr>
          <p:nvPr>
            <p:ph sz="half" idx="2"/>
          </p:nvPr>
        </p:nvSpPr>
        <p:spPr>
          <a:xfrm>
            <a:off x="529576" y="1636966"/>
            <a:ext cx="11110736" cy="4714009"/>
          </a:xfrm>
        </p:spPr>
        <p:txBody>
          <a:bodyPr>
            <a:normAutofit fontScale="92500" lnSpcReduction="10000"/>
          </a:bodyPr>
          <a:lstStyle/>
          <a:p>
            <a:r>
              <a:rPr lang="en-US" sz="3500" b="1" dirty="0">
                <a:latin typeface="Gill Sans MT" panose="020B0502020104020203" pitchFamily="34" charset="0"/>
              </a:rPr>
              <a:t>Company Vitality  </a:t>
            </a:r>
            <a:r>
              <a:rPr lang="en-US" dirty="0">
                <a:latin typeface="Gill Sans MT" panose="020B0502020104020203" pitchFamily="34" charset="0"/>
              </a:rPr>
              <a:t/>
            </a:r>
            <a:br>
              <a:rPr lang="en-US" dirty="0">
                <a:latin typeface="Gill Sans MT" panose="020B0502020104020203" pitchFamily="34" charset="0"/>
              </a:rPr>
            </a:br>
            <a:r>
              <a:rPr lang="en-US" dirty="0">
                <a:latin typeface="Gill Sans MT" panose="020B0502020104020203" pitchFamily="34" charset="0"/>
              </a:rPr>
              <a:t>How the ERG affects business outcomes?</a:t>
            </a:r>
          </a:p>
          <a:p>
            <a:pPr lvl="1"/>
            <a:r>
              <a:rPr lang="en-US" dirty="0">
                <a:latin typeface="+mj-lt"/>
                <a:ea typeface="Arial Unicode MS" panose="020B0604020202020204" pitchFamily="34" charset="-128"/>
                <a:cs typeface="Arial Unicode MS" panose="020B0604020202020204" pitchFamily="34" charset="-128"/>
              </a:rPr>
              <a:t>Increases employee job satisfaction</a:t>
            </a:r>
          </a:p>
          <a:p>
            <a:pPr lvl="1"/>
            <a:r>
              <a:rPr lang="en-US" dirty="0">
                <a:latin typeface="+mj-lt"/>
                <a:ea typeface="Arial Unicode MS" panose="020B0604020202020204" pitchFamily="34" charset="-128"/>
                <a:cs typeface="Arial Unicode MS" panose="020B0604020202020204" pitchFamily="34" charset="-128"/>
              </a:rPr>
              <a:t>Increases performance and higher quality output</a:t>
            </a:r>
          </a:p>
          <a:p>
            <a:pPr lvl="1"/>
            <a:r>
              <a:rPr lang="en-US" dirty="0">
                <a:latin typeface="+mj-lt"/>
                <a:ea typeface="Arial Unicode MS" panose="020B0604020202020204" pitchFamily="34" charset="-128"/>
                <a:cs typeface="Arial Unicode MS" panose="020B0604020202020204" pitchFamily="34" charset="-128"/>
              </a:rPr>
              <a:t>Improves internal/external image</a:t>
            </a:r>
          </a:p>
          <a:p>
            <a:pPr lvl="1"/>
            <a:r>
              <a:rPr lang="en-US" dirty="0">
                <a:latin typeface="+mj-lt"/>
                <a:ea typeface="Arial Unicode MS" panose="020B0604020202020204" pitchFamily="34" charset="-128"/>
                <a:cs typeface="Arial Unicode MS" panose="020B0604020202020204" pitchFamily="34" charset="-128"/>
              </a:rPr>
              <a:t>Improves customer relations</a:t>
            </a:r>
          </a:p>
          <a:p>
            <a:pPr lvl="1"/>
            <a:r>
              <a:rPr lang="en-US" dirty="0">
                <a:latin typeface="+mj-lt"/>
                <a:ea typeface="Arial Unicode MS" panose="020B0604020202020204" pitchFamily="34" charset="-128"/>
                <a:cs typeface="Arial Unicode MS" panose="020B0604020202020204" pitchFamily="34" charset="-128"/>
              </a:rPr>
              <a:t>Improves talent acquisition &amp; retention efforts</a:t>
            </a:r>
            <a:r>
              <a:rPr lang="en-US" dirty="0"/>
              <a:t/>
            </a:r>
            <a:br>
              <a:rPr lang="en-US" dirty="0"/>
            </a:br>
            <a:endParaRPr lang="en-US" dirty="0"/>
          </a:p>
          <a:p>
            <a:r>
              <a:rPr lang="en-US" sz="3500" b="1" dirty="0">
                <a:latin typeface="Gill Sans MT" panose="020B0502020104020203" pitchFamily="34" charset="0"/>
              </a:rPr>
              <a:t>Talent Management </a:t>
            </a:r>
            <a:r>
              <a:rPr lang="en-US" b="1" dirty="0"/>
              <a:t/>
            </a:r>
            <a:br>
              <a:rPr lang="en-US" b="1" dirty="0"/>
            </a:br>
            <a:r>
              <a:rPr lang="en-US" dirty="0">
                <a:latin typeface="Gill Sans MT" panose="020B0502020104020203" pitchFamily="34" charset="0"/>
              </a:rPr>
              <a:t>How the ERG affects the talent pool and </a:t>
            </a:r>
            <a:r>
              <a:rPr lang="en-US" dirty="0" smtClean="0">
                <a:latin typeface="Gill Sans MT" panose="020B0502020104020203" pitchFamily="34" charset="0"/>
              </a:rPr>
              <a:t>recruitment efforts?</a:t>
            </a:r>
            <a:endParaRPr lang="en-US" dirty="0">
              <a:latin typeface="Gill Sans MT" panose="020B0502020104020203" pitchFamily="34" charset="0"/>
            </a:endParaRPr>
          </a:p>
          <a:p>
            <a:pPr lvl="1"/>
            <a:r>
              <a:rPr lang="en-US" dirty="0">
                <a:latin typeface="+mj-lt"/>
                <a:ea typeface="Arial Unicode MS" panose="020B0604020202020204" pitchFamily="34" charset="-128"/>
                <a:cs typeface="Helvetica" panose="020B0604020202020204" pitchFamily="34" charset="0"/>
              </a:rPr>
              <a:t>Provides skill building, mentorship, and professional development opportunities</a:t>
            </a:r>
          </a:p>
          <a:p>
            <a:pPr lvl="1"/>
            <a:r>
              <a:rPr lang="en-US" dirty="0">
                <a:latin typeface="+mj-lt"/>
                <a:ea typeface="Arial Unicode MS" panose="020B0604020202020204" pitchFamily="34" charset="-128"/>
                <a:cs typeface="Helvetica" panose="020B0604020202020204" pitchFamily="34" charset="0"/>
              </a:rPr>
              <a:t>Diversifies the workforce &amp; promotes innovation</a:t>
            </a:r>
          </a:p>
          <a:p>
            <a:pPr lvl="1"/>
            <a:r>
              <a:rPr lang="en-US" dirty="0">
                <a:latin typeface="+mj-lt"/>
                <a:ea typeface="Arial Unicode MS" panose="020B0604020202020204" pitchFamily="34" charset="-128"/>
                <a:cs typeface="Helvetica" panose="020B0604020202020204" pitchFamily="34" charset="0"/>
              </a:rPr>
              <a:t>Promotes brand awareness</a:t>
            </a:r>
          </a:p>
        </p:txBody>
      </p:sp>
    </p:spTree>
    <p:extLst>
      <p:ext uri="{BB962C8B-B14F-4D97-AF65-F5344CB8AC3E}">
        <p14:creationId xmlns:p14="http://schemas.microsoft.com/office/powerpoint/2010/main" val="413096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How do we measure impact?</a:t>
            </a:r>
          </a:p>
        </p:txBody>
      </p:sp>
      <p:sp>
        <p:nvSpPr>
          <p:cNvPr id="3" name="Subtitle 2"/>
          <p:cNvSpPr>
            <a:spLocks noGrp="1"/>
          </p:cNvSpPr>
          <p:nvPr>
            <p:ph type="subTitle" idx="1"/>
          </p:nvPr>
        </p:nvSpPr>
        <p:spPr>
          <a:xfrm>
            <a:off x="529576" y="1508180"/>
            <a:ext cx="11110736" cy="355824"/>
          </a:xfrm>
        </p:spPr>
        <p:txBody>
          <a:bodyPr>
            <a:normAutofit fontScale="92500" lnSpcReduction="20000"/>
          </a:bodyPr>
          <a:lstStyle/>
          <a:p>
            <a:endParaRPr lang="en-US" sz="1700" b="1" dirty="0">
              <a:latin typeface="Gill Sans MT" panose="020B0502020104020203" pitchFamily="34" charset="0"/>
            </a:endParaRPr>
          </a:p>
          <a:p>
            <a:r>
              <a:rPr lang="en-US" sz="1700" dirty="0">
                <a:latin typeface="Gill Sans MT" panose="020B0502020104020203" pitchFamily="34" charset="0"/>
              </a:rPr>
              <a:t>Common Areas of Measurement</a:t>
            </a:r>
          </a:p>
          <a:p>
            <a:endParaRPr lang="en-US" dirty="0"/>
          </a:p>
        </p:txBody>
      </p:sp>
      <p:sp>
        <p:nvSpPr>
          <p:cNvPr id="5" name="TextBox 4"/>
          <p:cNvSpPr txBox="1"/>
          <p:nvPr/>
        </p:nvSpPr>
        <p:spPr>
          <a:xfrm>
            <a:off x="529576" y="2146560"/>
            <a:ext cx="11110736" cy="4358116"/>
          </a:xfrm>
          <a:prstGeom prst="rect">
            <a:avLst/>
          </a:prstGeom>
          <a:noFill/>
        </p:spPr>
        <p:txBody>
          <a:bodyPr wrap="square" numCol="2" rtlCol="0">
            <a:spAutoFit/>
          </a:bodyPr>
          <a:lstStyle/>
          <a:p>
            <a:pPr marL="800100" lvl="1" indent="-342900">
              <a:lnSpc>
                <a:spcPct val="70000"/>
              </a:lnSpc>
              <a:buFont typeface="+mj-lt"/>
              <a:buAutoNum type="arabicPeriod"/>
            </a:pPr>
            <a:r>
              <a:rPr lang="en-US" sz="2800" dirty="0">
                <a:latin typeface="Gill Sans MT" panose="020B0502020104020203" pitchFamily="34" charset="0"/>
              </a:rPr>
              <a:t>Membership</a:t>
            </a:r>
            <a:endParaRPr lang="en-US" sz="2400" dirty="0">
              <a:latin typeface="Gill Sans MT" panose="020B0502020104020203" pitchFamily="34" charset="0"/>
            </a:endParaRPr>
          </a:p>
          <a:p>
            <a:pPr marL="1257300" lvl="2" indent="-342900">
              <a:lnSpc>
                <a:spcPct val="70000"/>
              </a:lnSpc>
              <a:buFont typeface="Arial" panose="020B0604020202020204" pitchFamily="34" charset="0"/>
              <a:buChar char="•"/>
            </a:pPr>
            <a:r>
              <a:rPr lang="en-US" sz="2000" dirty="0">
                <a:latin typeface="+mj-lt"/>
              </a:rPr>
              <a:t>Number of members </a:t>
            </a:r>
          </a:p>
          <a:p>
            <a:pPr marL="1257300" lvl="2" indent="-342900">
              <a:lnSpc>
                <a:spcPct val="70000"/>
              </a:lnSpc>
              <a:buFont typeface="Arial" panose="020B0604020202020204" pitchFamily="34" charset="0"/>
              <a:buChar char="•"/>
            </a:pPr>
            <a:r>
              <a:rPr lang="en-US" sz="2000" dirty="0">
                <a:latin typeface="+mj-lt"/>
              </a:rPr>
              <a:t>Membership retention</a:t>
            </a:r>
          </a:p>
          <a:p>
            <a:pPr marL="1257300" lvl="2" indent="-342900">
              <a:lnSpc>
                <a:spcPct val="70000"/>
              </a:lnSpc>
              <a:buFont typeface="Arial" panose="020B0604020202020204" pitchFamily="34" charset="0"/>
              <a:buChar char="•"/>
            </a:pPr>
            <a:r>
              <a:rPr lang="en-US" sz="2000" dirty="0">
                <a:latin typeface="+mj-lt"/>
              </a:rPr>
              <a:t>% of total employee population</a:t>
            </a:r>
          </a:p>
          <a:p>
            <a:pPr marL="1257300" lvl="2" indent="-342900">
              <a:lnSpc>
                <a:spcPct val="70000"/>
              </a:lnSpc>
              <a:buFont typeface="Arial" panose="020B0604020202020204" pitchFamily="34" charset="0"/>
              <a:buChar char="•"/>
            </a:pPr>
            <a:r>
              <a:rPr lang="en-US" sz="2000" dirty="0">
                <a:latin typeface="+mj-lt"/>
              </a:rPr>
              <a:t>Total number of chapters</a:t>
            </a:r>
            <a:r>
              <a:rPr lang="en-US" sz="2400" dirty="0">
                <a:latin typeface="Symantec Sans" panose="02000503080000020004" pitchFamily="50" charset="0"/>
              </a:rPr>
              <a:t/>
            </a:r>
            <a:br>
              <a:rPr lang="en-US" sz="2400" dirty="0">
                <a:latin typeface="Symantec Sans" panose="02000503080000020004" pitchFamily="50" charset="0"/>
              </a:rPr>
            </a:br>
            <a:endParaRPr lang="en-US" sz="2400" dirty="0">
              <a:latin typeface="Symantec Sans" panose="02000503080000020004" pitchFamily="50" charset="0"/>
            </a:endParaRPr>
          </a:p>
          <a:p>
            <a:pPr marL="800100" lvl="1" indent="-342900">
              <a:lnSpc>
                <a:spcPct val="70000"/>
              </a:lnSpc>
              <a:buFont typeface="+mj-lt"/>
              <a:buAutoNum type="arabicPeriod"/>
            </a:pPr>
            <a:r>
              <a:rPr lang="en-US" sz="2800" dirty="0">
                <a:latin typeface="Gill Sans MT" panose="020B0502020104020203" pitchFamily="34" charset="0"/>
              </a:rPr>
              <a:t>Events</a:t>
            </a:r>
          </a:p>
          <a:p>
            <a:pPr marL="1257300" lvl="2" indent="-342900">
              <a:lnSpc>
                <a:spcPct val="70000"/>
              </a:lnSpc>
              <a:buFont typeface="Arial" panose="020B0604020202020204" pitchFamily="34" charset="0"/>
              <a:buChar char="•"/>
            </a:pPr>
            <a:r>
              <a:rPr lang="en-US" sz="2000" dirty="0">
                <a:latin typeface="+mj-lt"/>
              </a:rPr>
              <a:t>Number of events</a:t>
            </a:r>
          </a:p>
          <a:p>
            <a:pPr marL="1257300" lvl="2" indent="-342900">
              <a:lnSpc>
                <a:spcPct val="70000"/>
              </a:lnSpc>
              <a:buFont typeface="Arial" panose="020B0604020202020204" pitchFamily="34" charset="0"/>
              <a:buChar char="•"/>
            </a:pPr>
            <a:r>
              <a:rPr lang="en-US" sz="2000" dirty="0">
                <a:latin typeface="+mj-lt"/>
              </a:rPr>
              <a:t>Attendance</a:t>
            </a:r>
          </a:p>
          <a:p>
            <a:pPr marL="1257300" lvl="2" indent="-342900">
              <a:lnSpc>
                <a:spcPct val="70000"/>
              </a:lnSpc>
              <a:buFont typeface="Arial" panose="020B0604020202020204" pitchFamily="34" charset="0"/>
              <a:buChar char="•"/>
            </a:pPr>
            <a:r>
              <a:rPr lang="en-US" sz="2000" dirty="0">
                <a:latin typeface="+mj-lt"/>
              </a:rPr>
              <a:t>Participation</a:t>
            </a:r>
            <a:r>
              <a:rPr lang="en-US" sz="2400" dirty="0">
                <a:latin typeface="Symantec Sans" panose="02000503080000020004" pitchFamily="50" charset="0"/>
              </a:rPr>
              <a:t/>
            </a:r>
            <a:br>
              <a:rPr lang="en-US" sz="2400" dirty="0">
                <a:latin typeface="Symantec Sans" panose="02000503080000020004" pitchFamily="50" charset="0"/>
              </a:rPr>
            </a:br>
            <a:endParaRPr lang="en-US" sz="2400" dirty="0">
              <a:latin typeface="Symantec Sans" panose="02000503080000020004" pitchFamily="50" charset="0"/>
            </a:endParaRPr>
          </a:p>
          <a:p>
            <a:pPr marL="800100" lvl="1" indent="-342900">
              <a:lnSpc>
                <a:spcPct val="70000"/>
              </a:lnSpc>
              <a:buFont typeface="+mj-lt"/>
              <a:buAutoNum type="arabicPeriod"/>
            </a:pPr>
            <a:r>
              <a:rPr lang="en-US" sz="2800" dirty="0">
                <a:latin typeface="Gill Sans MT" panose="020B0502020104020203" pitchFamily="34" charset="0"/>
              </a:rPr>
              <a:t>Feedback</a:t>
            </a:r>
          </a:p>
          <a:p>
            <a:pPr marL="1257300" lvl="2" indent="-342900">
              <a:lnSpc>
                <a:spcPct val="70000"/>
              </a:lnSpc>
              <a:buFont typeface="Arial" panose="020B0604020202020204" pitchFamily="34" charset="0"/>
              <a:buChar char="•"/>
            </a:pPr>
            <a:r>
              <a:rPr lang="en-US" sz="2000" dirty="0">
                <a:latin typeface="+mj-lt"/>
              </a:rPr>
              <a:t>Employee engagement surveys</a:t>
            </a:r>
          </a:p>
          <a:p>
            <a:pPr marL="1257300" lvl="2" indent="-342900">
              <a:lnSpc>
                <a:spcPct val="70000"/>
              </a:lnSpc>
              <a:buFont typeface="Arial" panose="020B0604020202020204" pitchFamily="34" charset="0"/>
              <a:buChar char="•"/>
            </a:pPr>
            <a:r>
              <a:rPr lang="en-US" sz="2000" dirty="0">
                <a:latin typeface="+mj-lt"/>
              </a:rPr>
              <a:t>Event feedback</a:t>
            </a:r>
          </a:p>
          <a:p>
            <a:pPr marL="1257300" lvl="2" indent="-342900">
              <a:lnSpc>
                <a:spcPct val="70000"/>
              </a:lnSpc>
              <a:buFont typeface="Arial" panose="020B0604020202020204" pitchFamily="34" charset="0"/>
              <a:buChar char="•"/>
            </a:pPr>
            <a:r>
              <a:rPr lang="en-US" sz="2000" dirty="0">
                <a:latin typeface="+mj-lt"/>
              </a:rPr>
              <a:t>Testimonials from employees</a:t>
            </a:r>
          </a:p>
          <a:p>
            <a:pPr marL="1257300" lvl="2" indent="-342900">
              <a:lnSpc>
                <a:spcPct val="70000"/>
              </a:lnSpc>
              <a:buFont typeface="Arial" panose="020B0604020202020204" pitchFamily="34" charset="0"/>
              <a:buChar char="•"/>
            </a:pPr>
            <a:r>
              <a:rPr lang="en-US" sz="2000" dirty="0">
                <a:latin typeface="+mj-lt"/>
              </a:rPr>
              <a:t>Senior leadership feedback</a:t>
            </a:r>
            <a:r>
              <a:rPr lang="en-US" sz="2000" dirty="0">
                <a:latin typeface="Symantec Sans" panose="02000503080000020004" pitchFamily="50" charset="0"/>
              </a:rPr>
              <a:t/>
            </a:r>
            <a:br>
              <a:rPr lang="en-US" sz="2000" dirty="0">
                <a:latin typeface="Symantec Sans" panose="02000503080000020004" pitchFamily="50" charset="0"/>
              </a:rPr>
            </a:br>
            <a:r>
              <a:rPr lang="en-US" sz="2000" dirty="0">
                <a:latin typeface="Symantec Sans" panose="02000503080000020004" pitchFamily="50" charset="0"/>
              </a:rPr>
              <a:t/>
            </a:r>
            <a:br>
              <a:rPr lang="en-US" sz="2000" dirty="0">
                <a:latin typeface="Symantec Sans" panose="02000503080000020004" pitchFamily="50" charset="0"/>
              </a:rPr>
            </a:br>
            <a:endParaRPr lang="en-US" sz="2000" dirty="0">
              <a:latin typeface="Symantec Sans" panose="02000503080000020004" pitchFamily="50" charset="0"/>
            </a:endParaRPr>
          </a:p>
          <a:p>
            <a:pPr marL="800100" lvl="1" indent="-342900">
              <a:lnSpc>
                <a:spcPct val="70000"/>
              </a:lnSpc>
              <a:buFont typeface="+mj-lt"/>
              <a:buAutoNum type="arabicPeriod"/>
            </a:pPr>
            <a:r>
              <a:rPr lang="en-US" sz="2800" dirty="0">
                <a:latin typeface="Gill Sans MT" panose="020B0502020104020203" pitchFamily="34" charset="0"/>
              </a:rPr>
              <a:t>Management Engagement &amp; Participation</a:t>
            </a:r>
            <a:br>
              <a:rPr lang="en-US" sz="2800" dirty="0">
                <a:latin typeface="Gill Sans MT" panose="020B0502020104020203" pitchFamily="34" charset="0"/>
              </a:rPr>
            </a:br>
            <a:endParaRPr lang="en-US" sz="2000" dirty="0">
              <a:latin typeface="Symantec Sans" panose="02000503080000020004" pitchFamily="50" charset="0"/>
            </a:endParaRPr>
          </a:p>
          <a:p>
            <a:pPr marL="800100" lvl="1" indent="-342900">
              <a:lnSpc>
                <a:spcPct val="70000"/>
              </a:lnSpc>
              <a:buFont typeface="+mj-lt"/>
              <a:buAutoNum type="arabicPeriod"/>
            </a:pPr>
            <a:r>
              <a:rPr lang="en-US" sz="2800" dirty="0">
                <a:latin typeface="Gill Sans MT" panose="020B0502020104020203" pitchFamily="34" charset="0"/>
              </a:rPr>
              <a:t>External Partnerships</a:t>
            </a:r>
          </a:p>
          <a:p>
            <a:pPr marL="1257300" lvl="2" indent="-342900">
              <a:lnSpc>
                <a:spcPct val="70000"/>
              </a:lnSpc>
              <a:buFont typeface="Arial" panose="020B0604020202020204" pitchFamily="34" charset="0"/>
              <a:buChar char="•"/>
            </a:pPr>
            <a:r>
              <a:rPr lang="en-US" sz="2000" dirty="0">
                <a:latin typeface="+mj-lt"/>
              </a:rPr>
              <a:t>Number of partnerships</a:t>
            </a:r>
          </a:p>
          <a:p>
            <a:pPr marL="1257300" lvl="2" indent="-342900">
              <a:lnSpc>
                <a:spcPct val="70000"/>
              </a:lnSpc>
              <a:buFont typeface="Arial" panose="020B0604020202020204" pitchFamily="34" charset="0"/>
              <a:buChar char="•"/>
            </a:pPr>
            <a:r>
              <a:rPr lang="en-US" sz="2000" dirty="0">
                <a:latin typeface="+mj-lt"/>
              </a:rPr>
              <a:t>Number of volunteering opportunities / volunteers</a:t>
            </a:r>
            <a:r>
              <a:rPr lang="en-US" sz="2800" dirty="0">
                <a:latin typeface="Gill Sans MT" panose="020B0502020104020203" pitchFamily="34" charset="0"/>
              </a:rPr>
              <a:t/>
            </a:r>
            <a:br>
              <a:rPr lang="en-US" sz="2800" dirty="0">
                <a:latin typeface="Gill Sans MT" panose="020B0502020104020203" pitchFamily="34" charset="0"/>
              </a:rPr>
            </a:br>
            <a:endParaRPr lang="en-US" sz="2800" dirty="0">
              <a:latin typeface="Gill Sans MT" panose="020B0502020104020203" pitchFamily="34" charset="0"/>
            </a:endParaRPr>
          </a:p>
          <a:p>
            <a:pPr marL="800100" lvl="1" indent="-342900">
              <a:lnSpc>
                <a:spcPct val="70000"/>
              </a:lnSpc>
              <a:buFont typeface="+mj-lt"/>
              <a:buAutoNum type="arabicPeriod"/>
            </a:pPr>
            <a:r>
              <a:rPr lang="en-US" sz="2800" dirty="0">
                <a:latin typeface="Gill Sans MT" panose="020B0502020104020203" pitchFamily="34" charset="0"/>
              </a:rPr>
              <a:t>Business Objectives</a:t>
            </a:r>
          </a:p>
          <a:p>
            <a:pPr marL="1257300" lvl="2" indent="-342900">
              <a:lnSpc>
                <a:spcPct val="70000"/>
              </a:lnSpc>
              <a:buFont typeface="Arial" panose="020B0604020202020204" pitchFamily="34" charset="0"/>
              <a:buChar char="•"/>
            </a:pPr>
            <a:r>
              <a:rPr lang="en-US" sz="2000" dirty="0">
                <a:latin typeface="+mj-lt"/>
              </a:rPr>
              <a:t>How the ERG influenced or affected business objectives.</a:t>
            </a:r>
          </a:p>
        </p:txBody>
      </p:sp>
      <p:sp>
        <p:nvSpPr>
          <p:cNvPr id="6" name="Rectangle 5"/>
          <p:cNvSpPr/>
          <p:nvPr/>
        </p:nvSpPr>
        <p:spPr>
          <a:xfrm>
            <a:off x="54741" y="1"/>
            <a:ext cx="425371" cy="70788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000" b="1" dirty="0">
                <a:ln w="0">
                  <a:solidFill>
                    <a:srgbClr val="3D2C01">
                      <a:alpha val="45000"/>
                    </a:srgbClr>
                  </a:solidFill>
                  <a:prstDash val="solid"/>
                </a:ln>
                <a:gradFill flip="none" rotWithShape="1">
                  <a:gsLst>
                    <a:gs pos="0">
                      <a:srgbClr val="E57709"/>
                    </a:gs>
                    <a:gs pos="41000">
                      <a:srgbClr val="FDC130"/>
                    </a:gs>
                    <a:gs pos="56000">
                      <a:srgbClr val="FCB502"/>
                    </a:gs>
                    <a:gs pos="95000">
                      <a:schemeClr val="accent3"/>
                    </a:gs>
                  </a:gsLst>
                  <a:path path="shape">
                    <a:fillToRect l="50000" t="50000" r="50000" b="50000"/>
                  </a:path>
                  <a:tileRect/>
                </a:gradFill>
                <a:effectLst>
                  <a:outerShdw blurRad="76200" dir="2700000" algn="tl" rotWithShape="0">
                    <a:prstClr val="black">
                      <a:alpha val="0"/>
                    </a:prstClr>
                  </a:outerShdw>
                </a:effectLst>
                <a:latin typeface="Gill Sans MT" panose="020B0502020104020203" pitchFamily="34" charset="0"/>
                <a:ea typeface="+mj-ea"/>
                <a:cs typeface="Arial" panose="020B0604020202020204" pitchFamily="34" charset="0"/>
              </a:rPr>
              <a:t>*</a:t>
            </a:r>
            <a:endParaRPr lang="en-US" sz="4800" b="1" dirty="0">
              <a:ln w="0">
                <a:solidFill>
                  <a:srgbClr val="3D2C01">
                    <a:alpha val="45000"/>
                  </a:srgbClr>
                </a:solidFill>
                <a:prstDash val="solid"/>
              </a:ln>
              <a:gradFill flip="none" rotWithShape="1">
                <a:gsLst>
                  <a:gs pos="0">
                    <a:srgbClr val="E57709"/>
                  </a:gs>
                  <a:gs pos="41000">
                    <a:srgbClr val="FDC130"/>
                  </a:gs>
                  <a:gs pos="56000">
                    <a:srgbClr val="FCB502"/>
                  </a:gs>
                  <a:gs pos="95000">
                    <a:schemeClr val="accent3"/>
                  </a:gs>
                </a:gsLst>
                <a:path path="shape">
                  <a:fillToRect l="50000" t="50000" r="50000" b="50000"/>
                </a:path>
                <a:tileRect/>
              </a:gradFill>
              <a:effectLst>
                <a:outerShdw blurRad="76200" dir="2700000" algn="tl" rotWithShape="0">
                  <a:prstClr val="black">
                    <a:alpha val="0"/>
                  </a:prstClr>
                </a:outerShdw>
              </a:effectLst>
              <a:latin typeface="Gill Sans MT" panose="020B0502020104020203" pitchFamily="34" charset="0"/>
              <a:ea typeface="+mj-ea"/>
              <a:cs typeface="Arial" panose="020B0604020202020204" pitchFamily="34" charset="0"/>
            </a:endParaRPr>
          </a:p>
        </p:txBody>
      </p:sp>
    </p:spTree>
    <p:extLst>
      <p:ext uri="{BB962C8B-B14F-4D97-AF65-F5344CB8AC3E}">
        <p14:creationId xmlns:p14="http://schemas.microsoft.com/office/powerpoint/2010/main" val="291633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50" y="1472526"/>
            <a:ext cx="12192000" cy="4886216"/>
          </a:xfrm>
          <a:prstGeom prst="rect">
            <a:avLst/>
          </a:prstGeom>
          <a:blipFill dpi="0" rotWithShape="1">
            <a:blip r:embed="rId3">
              <a:alphaModFix amt="35000"/>
            </a:blip>
            <a:srcRect/>
            <a:stretch>
              <a:fillRect/>
            </a:stretch>
          </a:blipFill>
          <a:ln w="9525">
            <a:noFill/>
            <a:miter lim="800000"/>
            <a:headEnd/>
            <a:tailEnd/>
          </a:ln>
          <a:effectLst>
            <a:reflection blurRad="114300" stA="20000" endPos="55000" dir="5400000" sy="-100000" algn="bl" rotWithShape="0"/>
          </a:effectLst>
        </p:spPr>
        <p:txBody>
          <a:bodyPr wrap="square" rtlCol="0" anchor="ctr"/>
          <a:lstStyle/>
          <a:p>
            <a:pPr algn="ctr"/>
            <a:endParaRPr lang="en-US" kern="0" dirty="0">
              <a:solidFill>
                <a:schemeClr val="bg1"/>
              </a:solidFill>
            </a:endParaRPr>
          </a:p>
        </p:txBody>
      </p:sp>
      <p:sp>
        <p:nvSpPr>
          <p:cNvPr id="2" name="Title 1"/>
          <p:cNvSpPr>
            <a:spLocks noGrp="1"/>
          </p:cNvSpPr>
          <p:nvPr>
            <p:ph type="title"/>
          </p:nvPr>
        </p:nvSpPr>
        <p:spPr/>
        <p:txBody>
          <a:bodyPr>
            <a:noAutofit/>
          </a:bodyPr>
          <a:lstStyle/>
          <a:p>
            <a:r>
              <a:rPr lang="en-US" sz="4800"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How does collaboration affect impact?</a:t>
            </a:r>
          </a:p>
        </p:txBody>
      </p:sp>
      <p:sp>
        <p:nvSpPr>
          <p:cNvPr id="4" name="Content Placeholder 3"/>
          <p:cNvSpPr>
            <a:spLocks noGrp="1"/>
          </p:cNvSpPr>
          <p:nvPr>
            <p:ph idx="10"/>
          </p:nvPr>
        </p:nvSpPr>
        <p:spPr>
          <a:xfrm>
            <a:off x="1032431" y="2143397"/>
            <a:ext cx="10127138" cy="1924106"/>
          </a:xfrm>
        </p:spPr>
        <p:txBody>
          <a:bodyPr>
            <a:normAutofit/>
          </a:bodyPr>
          <a:lstStyle/>
          <a:p>
            <a:pPr marL="0" indent="0" algn="ctr">
              <a:buNone/>
            </a:pPr>
            <a:r>
              <a:rPr lang="en-US" b="1" dirty="0">
                <a:latin typeface="Gill Sans MT" panose="020B0502020104020203" pitchFamily="34" charset="0"/>
              </a:rPr>
              <a:t>“Stop, Collaborate, and Listen”</a:t>
            </a:r>
            <a:r>
              <a:rPr lang="en-US" sz="1900" b="1" dirty="0">
                <a:latin typeface="Gill Sans MT" panose="020B0502020104020203" pitchFamily="34" charset="0"/>
              </a:rPr>
              <a:t> </a:t>
            </a:r>
            <a:r>
              <a:rPr lang="en-US" sz="1900" dirty="0">
                <a:latin typeface="Gill Sans MT" panose="020B0502020104020203" pitchFamily="34" charset="0"/>
              </a:rPr>
              <a:t>– Vanilla Ice</a:t>
            </a:r>
          </a:p>
          <a:p>
            <a:pPr marL="137160" indent="0">
              <a:spcBef>
                <a:spcPts val="1800"/>
              </a:spcBef>
              <a:buNone/>
            </a:pPr>
            <a:r>
              <a:rPr lang="en-US" sz="2200" dirty="0">
                <a:latin typeface="+mj-lt"/>
              </a:rPr>
              <a:t>Collaborating across regions raises awareness, leads to greater cultural understanding, and opens pathways to share resources, communication templates, events, activities, and ERG strategies.</a:t>
            </a:r>
          </a:p>
          <a:p>
            <a:pPr lvl="1"/>
            <a:endParaRPr lang="en-US" sz="1800" dirty="0">
              <a:latin typeface="+mj-lt"/>
            </a:endParaRPr>
          </a:p>
        </p:txBody>
      </p:sp>
    </p:spTree>
    <p:extLst>
      <p:ext uri="{BB962C8B-B14F-4D97-AF65-F5344CB8AC3E}">
        <p14:creationId xmlns:p14="http://schemas.microsoft.com/office/powerpoint/2010/main" val="83071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8000"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Strategies</a:t>
            </a:r>
          </a:p>
        </p:txBody>
      </p:sp>
      <p:sp>
        <p:nvSpPr>
          <p:cNvPr id="6" name="Text Placeholder 5"/>
          <p:cNvSpPr>
            <a:spLocks noGrp="1"/>
          </p:cNvSpPr>
          <p:nvPr>
            <p:ph type="body" sz="quarter" idx="10"/>
          </p:nvPr>
        </p:nvSpPr>
        <p:spPr>
          <a:xfrm>
            <a:off x="3661142" y="3372583"/>
            <a:ext cx="5470826" cy="2384425"/>
          </a:xfrm>
        </p:spPr>
        <p:txBody>
          <a:bodyPr/>
          <a:lstStyle/>
          <a:p>
            <a:r>
              <a:rPr lang="en-US" b="1" dirty="0">
                <a:solidFill>
                  <a:schemeClr val="tx1"/>
                </a:solidFill>
                <a:latin typeface="Gill Sans MT" panose="020B0502020104020203" pitchFamily="34" charset="0"/>
              </a:rPr>
              <a:t>Topics:</a:t>
            </a:r>
          </a:p>
          <a:p>
            <a:pPr marL="457200" indent="-285750">
              <a:buFont typeface="Arial" panose="020B0604020202020204" pitchFamily="34" charset="0"/>
              <a:buChar char="•"/>
            </a:pPr>
            <a:r>
              <a:rPr lang="en-US" dirty="0">
                <a:solidFill>
                  <a:schemeClr val="tx1"/>
                </a:solidFill>
                <a:latin typeface="Gill Sans MT" panose="020B0502020104020203" pitchFamily="34" charset="0"/>
              </a:rPr>
              <a:t>Fundraising strategies</a:t>
            </a:r>
          </a:p>
          <a:p>
            <a:pPr marL="457200" indent="-285750">
              <a:buFont typeface="Arial" panose="020B0604020202020204" pitchFamily="34" charset="0"/>
              <a:buChar char="•"/>
            </a:pPr>
            <a:r>
              <a:rPr lang="en-US" dirty="0">
                <a:solidFill>
                  <a:schemeClr val="tx1"/>
                </a:solidFill>
                <a:latin typeface="Gill Sans MT" panose="020B0502020104020203" pitchFamily="34" charset="0"/>
              </a:rPr>
              <a:t>Collaboration strategies</a:t>
            </a:r>
          </a:p>
          <a:p>
            <a:pPr marL="457200" indent="-285750">
              <a:buFont typeface="Arial" panose="020B0604020202020204" pitchFamily="34" charset="0"/>
              <a:buChar char="•"/>
            </a:pPr>
            <a:r>
              <a:rPr lang="en-US" dirty="0">
                <a:solidFill>
                  <a:schemeClr val="tx1"/>
                </a:solidFill>
                <a:latin typeface="Gill Sans MT" panose="020B0502020104020203" pitchFamily="34" charset="0"/>
              </a:rPr>
              <a:t>Brand image strategies</a:t>
            </a:r>
          </a:p>
          <a:p>
            <a:pPr marL="457200" indent="-285750">
              <a:buFont typeface="Arial" panose="020B0604020202020204" pitchFamily="34" charset="0"/>
              <a:buChar char="•"/>
            </a:pPr>
            <a:r>
              <a:rPr lang="en-US" dirty="0">
                <a:solidFill>
                  <a:schemeClr val="tx1"/>
                </a:solidFill>
                <a:latin typeface="Gill Sans MT" panose="020B0502020104020203" pitchFamily="34" charset="0"/>
              </a:rPr>
              <a:t>Management engagement strategies</a:t>
            </a:r>
          </a:p>
        </p:txBody>
      </p:sp>
      <p:sp>
        <p:nvSpPr>
          <p:cNvPr id="7" name="Text Placeholder 6"/>
          <p:cNvSpPr>
            <a:spLocks noGrp="1"/>
          </p:cNvSpPr>
          <p:nvPr>
            <p:ph type="body" sz="quarter" idx="11"/>
          </p:nvPr>
        </p:nvSpPr>
        <p:spPr/>
        <p:txBody>
          <a:bodyPr/>
          <a:lstStyle/>
          <a:p>
            <a:r>
              <a:rPr lang="en-US" dirty="0">
                <a:solidFill>
                  <a:schemeClr val="tx1"/>
                </a:solidFill>
                <a:latin typeface="Helvetica" panose="020B0604020202020204" pitchFamily="34" charset="0"/>
                <a:cs typeface="Helvetica" panose="020B0604020202020204" pitchFamily="34" charset="0"/>
              </a:rPr>
              <a:t>04</a:t>
            </a:r>
          </a:p>
        </p:txBody>
      </p:sp>
      <p:pic>
        <p:nvPicPr>
          <p:cNvPr id="2" name="Picture 1"/>
          <p:cNvPicPr>
            <a:picLocks noChangeAspect="1"/>
          </p:cNvPicPr>
          <p:nvPr/>
        </p:nvPicPr>
        <p:blipFill>
          <a:blip r:embed="rId3"/>
          <a:stretch>
            <a:fillRect/>
          </a:stretch>
        </p:blipFill>
        <p:spPr>
          <a:xfrm>
            <a:off x="10097262" y="49167"/>
            <a:ext cx="1543050" cy="523875"/>
          </a:xfrm>
          <a:prstGeom prst="rect">
            <a:avLst/>
          </a:prstGeom>
        </p:spPr>
      </p:pic>
    </p:spTree>
    <p:extLst>
      <p:ext uri="{BB962C8B-B14F-4D97-AF65-F5344CB8AC3E}">
        <p14:creationId xmlns:p14="http://schemas.microsoft.com/office/powerpoint/2010/main" val="394492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Fundraising Strategies</a:t>
            </a:r>
          </a:p>
        </p:txBody>
      </p:sp>
      <p:sp>
        <p:nvSpPr>
          <p:cNvPr id="4" name="Content Placeholder 3"/>
          <p:cNvSpPr>
            <a:spLocks noGrp="1"/>
          </p:cNvSpPr>
          <p:nvPr>
            <p:ph idx="10"/>
          </p:nvPr>
        </p:nvSpPr>
        <p:spPr>
          <a:xfrm>
            <a:off x="530351" y="2029097"/>
            <a:ext cx="11453101" cy="4352544"/>
          </a:xfrm>
        </p:spPr>
        <p:txBody>
          <a:bodyPr>
            <a:normAutofit/>
          </a:bodyPr>
          <a:lstStyle/>
          <a:p>
            <a:r>
              <a:rPr lang="en-US" b="1" dirty="0">
                <a:latin typeface="Gill Sans MT" panose="020B0502020104020203" pitchFamily="34" charset="0"/>
              </a:rPr>
              <a:t>What fundraising options exist outside of the official ERG budget?</a:t>
            </a:r>
          </a:p>
          <a:p>
            <a:endParaRPr lang="en-US" sz="2600" b="1" dirty="0"/>
          </a:p>
          <a:p>
            <a:pPr lvl="1"/>
            <a:r>
              <a:rPr lang="en-US" dirty="0">
                <a:latin typeface="+mn-lt"/>
              </a:rPr>
              <a:t>Source funds from multiple departments/business </a:t>
            </a:r>
            <a:r>
              <a:rPr lang="en-US" dirty="0" smtClean="0">
                <a:latin typeface="+mn-lt"/>
              </a:rPr>
              <a:t>units</a:t>
            </a:r>
            <a:r>
              <a:rPr lang="en-US" dirty="0">
                <a:latin typeface="+mn-lt"/>
              </a:rPr>
              <a:t/>
            </a:r>
            <a:br>
              <a:rPr lang="en-US" dirty="0">
                <a:latin typeface="+mn-lt"/>
              </a:rPr>
            </a:br>
            <a:endParaRPr lang="en-US" dirty="0">
              <a:latin typeface="+mn-lt"/>
            </a:endParaRPr>
          </a:p>
          <a:p>
            <a:pPr lvl="1"/>
            <a:r>
              <a:rPr lang="en-US" dirty="0">
                <a:latin typeface="+mn-lt"/>
              </a:rPr>
              <a:t>Partner with other ERGs or business groups to reduce overhead</a:t>
            </a:r>
            <a:br>
              <a:rPr lang="en-US" dirty="0">
                <a:latin typeface="+mn-lt"/>
              </a:rPr>
            </a:br>
            <a:endParaRPr lang="en-US" dirty="0">
              <a:latin typeface="+mn-lt"/>
            </a:endParaRPr>
          </a:p>
          <a:p>
            <a:pPr lvl="1"/>
            <a:r>
              <a:rPr lang="en-US" dirty="0">
                <a:latin typeface="+mn-lt"/>
              </a:rPr>
              <a:t>Apply for grants from the company’s charitable foundation </a:t>
            </a:r>
            <a:r>
              <a:rPr lang="en-US" sz="2000" i="1" dirty="0" smtClean="0">
                <a:latin typeface="+mn-lt"/>
              </a:rPr>
              <a:t>(</a:t>
            </a:r>
            <a:r>
              <a:rPr lang="en-US" sz="2000" i="1" dirty="0">
                <a:latin typeface="+mn-lt"/>
              </a:rPr>
              <a:t>if there is one)</a:t>
            </a:r>
            <a:r>
              <a:rPr lang="en-US" dirty="0">
                <a:latin typeface="+mn-lt"/>
              </a:rPr>
              <a:t/>
            </a:r>
            <a:br>
              <a:rPr lang="en-US" dirty="0">
                <a:latin typeface="+mn-lt"/>
              </a:rPr>
            </a:br>
            <a:endParaRPr lang="en-US" dirty="0">
              <a:latin typeface="+mn-lt"/>
            </a:endParaRPr>
          </a:p>
          <a:p>
            <a:pPr lvl="1"/>
            <a:r>
              <a:rPr lang="en-US" dirty="0">
                <a:latin typeface="+mn-lt"/>
              </a:rPr>
              <a:t>Approach ERG executive sponsor(s) for funding assistance.</a:t>
            </a:r>
            <a:br>
              <a:rPr lang="en-US" dirty="0">
                <a:latin typeface="+mn-lt"/>
              </a:rPr>
            </a:br>
            <a:endParaRPr lang="en-US" dirty="0">
              <a:latin typeface="+mn-lt"/>
            </a:endParaRPr>
          </a:p>
          <a:p>
            <a:pPr lvl="1"/>
            <a:endParaRPr lang="en-US" dirty="0">
              <a:latin typeface="+mn-lt"/>
            </a:endParaRPr>
          </a:p>
        </p:txBody>
      </p:sp>
      <p:sp>
        <p:nvSpPr>
          <p:cNvPr id="5" name="Rectangle 4"/>
          <p:cNvSpPr/>
          <p:nvPr/>
        </p:nvSpPr>
        <p:spPr>
          <a:xfrm>
            <a:off x="54741" y="1"/>
            <a:ext cx="425371" cy="70788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000" b="1" dirty="0">
                <a:ln w="0">
                  <a:solidFill>
                    <a:srgbClr val="3D2C01">
                      <a:alpha val="45000"/>
                    </a:srgbClr>
                  </a:solidFill>
                  <a:prstDash val="solid"/>
                </a:ln>
                <a:gradFill flip="none" rotWithShape="1">
                  <a:gsLst>
                    <a:gs pos="0">
                      <a:srgbClr val="E57709"/>
                    </a:gs>
                    <a:gs pos="41000">
                      <a:srgbClr val="FDC130"/>
                    </a:gs>
                    <a:gs pos="56000">
                      <a:srgbClr val="FCB502"/>
                    </a:gs>
                    <a:gs pos="95000">
                      <a:schemeClr val="accent3"/>
                    </a:gs>
                  </a:gsLst>
                  <a:path path="shape">
                    <a:fillToRect l="50000" t="50000" r="50000" b="50000"/>
                  </a:path>
                  <a:tileRect/>
                </a:gradFill>
                <a:effectLst>
                  <a:outerShdw blurRad="76200" dir="2700000" algn="tl" rotWithShape="0">
                    <a:prstClr val="black">
                      <a:alpha val="0"/>
                    </a:prstClr>
                  </a:outerShdw>
                </a:effectLst>
                <a:latin typeface="Gill Sans MT" panose="020B0502020104020203" pitchFamily="34" charset="0"/>
                <a:ea typeface="+mj-ea"/>
                <a:cs typeface="Arial" panose="020B0604020202020204" pitchFamily="34" charset="0"/>
              </a:rPr>
              <a:t>*</a:t>
            </a:r>
            <a:endParaRPr lang="en-US" sz="4800" b="1" dirty="0">
              <a:ln w="0">
                <a:solidFill>
                  <a:srgbClr val="3D2C01">
                    <a:alpha val="45000"/>
                  </a:srgbClr>
                </a:solidFill>
                <a:prstDash val="solid"/>
              </a:ln>
              <a:gradFill flip="none" rotWithShape="1">
                <a:gsLst>
                  <a:gs pos="0">
                    <a:srgbClr val="E57709"/>
                  </a:gs>
                  <a:gs pos="41000">
                    <a:srgbClr val="FDC130"/>
                  </a:gs>
                  <a:gs pos="56000">
                    <a:srgbClr val="FCB502"/>
                  </a:gs>
                  <a:gs pos="95000">
                    <a:schemeClr val="accent3"/>
                  </a:gs>
                </a:gsLst>
                <a:path path="shape">
                  <a:fillToRect l="50000" t="50000" r="50000" b="50000"/>
                </a:path>
                <a:tileRect/>
              </a:gradFill>
              <a:effectLst>
                <a:outerShdw blurRad="76200" dir="2700000" algn="tl" rotWithShape="0">
                  <a:prstClr val="black">
                    <a:alpha val="0"/>
                  </a:prstClr>
                </a:outerShdw>
              </a:effectLst>
              <a:latin typeface="Gill Sans MT" panose="020B0502020104020203" pitchFamily="34" charset="0"/>
              <a:ea typeface="+mj-ea"/>
              <a:cs typeface="Arial" panose="020B0604020202020204" pitchFamily="34" charset="0"/>
            </a:endParaRPr>
          </a:p>
        </p:txBody>
      </p:sp>
    </p:spTree>
    <p:extLst>
      <p:ext uri="{BB962C8B-B14F-4D97-AF65-F5344CB8AC3E}">
        <p14:creationId xmlns:p14="http://schemas.microsoft.com/office/powerpoint/2010/main" val="397153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txBox="1">
            <a:spLocks/>
          </p:cNvSpPr>
          <p:nvPr/>
        </p:nvSpPr>
        <p:spPr>
          <a:xfrm>
            <a:off x="7883140" y="3263781"/>
            <a:ext cx="1821346" cy="557214"/>
          </a:xfrm>
          <a:prstGeom prst="rect">
            <a:avLst/>
          </a:prstGeom>
        </p:spPr>
        <p:txBody>
          <a:bodyPr>
            <a:normAutofit lnSpcReduction="10000"/>
          </a:bodyPr>
          <a:lstStyle>
            <a:lvl1pPr marL="292100" indent="-292100" algn="l" defTabSz="914400" rtl="0" eaLnBrk="1" latinLnBrk="0" hangingPunct="1">
              <a:lnSpc>
                <a:spcPct val="90000"/>
              </a:lnSpc>
              <a:spcBef>
                <a:spcPts val="1000"/>
              </a:spcBef>
              <a:buFont typeface="Courier New" panose="02070309020205020404" pitchFamily="49" charset="0"/>
              <a:buChar char="o"/>
              <a:defRPr sz="2800" b="0" i="0" kern="1200">
                <a:solidFill>
                  <a:schemeClr val="tx1"/>
                </a:solidFill>
                <a:latin typeface="Symantec Sans" panose="02000503080000020004" pitchFamily="50" charset="0"/>
                <a:ea typeface="+mn-ea"/>
                <a:cs typeface="+mn-cs"/>
              </a:defRPr>
            </a:lvl1pPr>
            <a:lvl2pPr marL="741363" indent="-284163" algn="l" defTabSz="914400" rtl="0" eaLnBrk="1" latinLnBrk="0" hangingPunct="1">
              <a:lnSpc>
                <a:spcPct val="90000"/>
              </a:lnSpc>
              <a:spcBef>
                <a:spcPts val="500"/>
              </a:spcBef>
              <a:buFont typeface="Courier New" panose="02070309020205020404" pitchFamily="49" charset="0"/>
              <a:buChar char="o"/>
              <a:defRPr sz="2400" b="0" i="0" kern="1200">
                <a:solidFill>
                  <a:schemeClr val="tx1"/>
                </a:solidFill>
                <a:latin typeface="Symantec Sans" panose="02000503080000020004" pitchFamily="50" charset="0"/>
                <a:ea typeface="+mn-ea"/>
                <a:cs typeface="+mn-cs"/>
              </a:defRPr>
            </a:lvl2pPr>
            <a:lvl3pPr marL="1206500" indent="-292100" algn="l" defTabSz="914400" rtl="0" eaLnBrk="1" latinLnBrk="0" hangingPunct="1">
              <a:lnSpc>
                <a:spcPct val="90000"/>
              </a:lnSpc>
              <a:spcBef>
                <a:spcPts val="500"/>
              </a:spcBef>
              <a:buFont typeface="Courier New" panose="02070309020205020404" pitchFamily="49" charset="0"/>
              <a:buChar char="o"/>
              <a:defRPr sz="2000" b="0" i="0" kern="1200">
                <a:solidFill>
                  <a:schemeClr val="tx1"/>
                </a:solidFill>
                <a:latin typeface="Symantec Sans" panose="02000503080000020004" pitchFamily="50" charset="0"/>
                <a:ea typeface="+mn-ea"/>
                <a:cs typeface="+mn-cs"/>
              </a:defRPr>
            </a:lvl3pPr>
            <a:lvl4pPr marL="1655763" indent="-284163" algn="l" defTabSz="914400" rtl="0" eaLnBrk="1" latinLnBrk="0" hangingPunct="1">
              <a:lnSpc>
                <a:spcPct val="90000"/>
              </a:lnSpc>
              <a:spcBef>
                <a:spcPts val="500"/>
              </a:spcBef>
              <a:buFont typeface="Courier New" panose="02070309020205020404" pitchFamily="49" charset="0"/>
              <a:buChar char="o"/>
              <a:defRPr sz="1800" b="0" i="0" kern="1200">
                <a:solidFill>
                  <a:schemeClr val="tx1"/>
                </a:solidFill>
                <a:latin typeface="Symantec Sans" panose="02000503080000020004" pitchFamily="50"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b="0" i="0" kern="1200" baseline="0">
                <a:solidFill>
                  <a:schemeClr val="bg1"/>
                </a:solidFill>
                <a:latin typeface="Symantec Sans" panose="0200050308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5">
                    <a:lumMod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accent5">
                    <a:lumMod val="75000"/>
                  </a:schemeClr>
                </a:solidFill>
                <a:latin typeface="+mn-lt"/>
                <a:ea typeface="+mn-ea"/>
                <a:cs typeface="+mn-cs"/>
              </a:defRPr>
            </a:lvl9pPr>
          </a:lstStyle>
          <a:p>
            <a:pPr marL="0" indent="0" algn="ctr">
              <a:buNone/>
            </a:pPr>
            <a:r>
              <a:rPr lang="en-US" sz="2400" b="1" dirty="0">
                <a:latin typeface="Gill Sans MT" panose="020B0502020104020203" pitchFamily="34" charset="0"/>
              </a:rPr>
              <a:t>C </a:t>
            </a:r>
            <a:r>
              <a:rPr lang="en-US" sz="2400" b="1" dirty="0" err="1">
                <a:latin typeface="Gill Sans MT" panose="020B0502020104020203" pitchFamily="34" charset="0"/>
              </a:rPr>
              <a:t>Moulee</a:t>
            </a:r>
            <a:r>
              <a:rPr lang="en-US" dirty="0">
                <a:latin typeface="Gill Sans MT" panose="020B0502020104020203" pitchFamily="34" charset="0"/>
              </a:rPr>
              <a:t/>
            </a:r>
            <a:br>
              <a:rPr lang="en-US" dirty="0">
                <a:latin typeface="Gill Sans MT" panose="020B0502020104020203" pitchFamily="34" charset="0"/>
              </a:rPr>
            </a:br>
            <a:r>
              <a:rPr lang="en-US" sz="1200" dirty="0">
                <a:latin typeface="Gill Sans MT" panose="020B0502020104020203" pitchFamily="34" charset="0"/>
              </a:rPr>
              <a:t>Sr Knowledge Engineer</a:t>
            </a:r>
          </a:p>
        </p:txBody>
      </p:sp>
      <p:sp>
        <p:nvSpPr>
          <p:cNvPr id="8" name="Text Placeholder 7"/>
          <p:cNvSpPr txBox="1">
            <a:spLocks/>
          </p:cNvSpPr>
          <p:nvPr/>
        </p:nvSpPr>
        <p:spPr>
          <a:xfrm>
            <a:off x="6686121" y="3863677"/>
            <a:ext cx="4215384" cy="2642616"/>
          </a:xfrm>
          <a:prstGeom prst="rect">
            <a:avLst/>
          </a:prstGeom>
        </p:spPr>
        <p:txBody>
          <a:bodyPr vert="horz" lIns="0" tIns="0" rIns="0" bIns="0" rtlCol="0">
            <a:normAutofit/>
          </a:bodyPr>
          <a:lstStyle>
            <a:defPPr>
              <a:defRPr lang="en-US"/>
            </a:defPPr>
            <a:lvl1pPr indent="0">
              <a:lnSpc>
                <a:spcPct val="90000"/>
              </a:lnSpc>
              <a:spcBef>
                <a:spcPts val="1000"/>
              </a:spcBef>
              <a:buFont typeface="Arial" panose="020B0604020202020204" pitchFamily="34" charset="0"/>
              <a:buNone/>
              <a:defRPr sz="1200" b="0" i="0"/>
            </a:lvl1pPr>
            <a:lvl2pPr marL="741363" indent="-284163">
              <a:lnSpc>
                <a:spcPct val="90000"/>
              </a:lnSpc>
              <a:spcBef>
                <a:spcPts val="500"/>
              </a:spcBef>
              <a:buFont typeface="Courier New" panose="02070309020205020404" pitchFamily="49" charset="0"/>
              <a:buChar char="o"/>
              <a:defRPr sz="2400" b="0" i="0">
                <a:latin typeface="Symantec Sans" panose="02000503080000020004" pitchFamily="50" charset="0"/>
              </a:defRPr>
            </a:lvl2pPr>
            <a:lvl3pPr marL="1206500" indent="-292100">
              <a:lnSpc>
                <a:spcPct val="90000"/>
              </a:lnSpc>
              <a:spcBef>
                <a:spcPts val="500"/>
              </a:spcBef>
              <a:buFont typeface="Courier New" panose="02070309020205020404" pitchFamily="49" charset="0"/>
              <a:buChar char="o"/>
              <a:defRPr sz="2000" b="0" i="0">
                <a:latin typeface="Symantec Sans" panose="02000503080000020004" pitchFamily="50" charset="0"/>
              </a:defRPr>
            </a:lvl3pPr>
            <a:lvl4pPr marL="1655763" indent="-284163">
              <a:lnSpc>
                <a:spcPct val="90000"/>
              </a:lnSpc>
              <a:spcBef>
                <a:spcPts val="500"/>
              </a:spcBef>
              <a:buFont typeface="Courier New" panose="02070309020205020404" pitchFamily="49" charset="0"/>
              <a:buChar char="o"/>
              <a:defRPr b="0" i="0">
                <a:latin typeface="Symantec Sans" panose="02000503080000020004" pitchFamily="50" charset="0"/>
              </a:defRPr>
            </a:lvl4pPr>
            <a:lvl5pPr marL="2057400" indent="-228600">
              <a:lnSpc>
                <a:spcPct val="90000"/>
              </a:lnSpc>
              <a:spcBef>
                <a:spcPts val="500"/>
              </a:spcBef>
              <a:buFont typeface="Courier New" panose="02070309020205020404" pitchFamily="49" charset="0"/>
              <a:buChar char="o"/>
              <a:defRPr b="0" i="0" baseline="0">
                <a:solidFill>
                  <a:schemeClr val="bg1"/>
                </a:solidFill>
                <a:latin typeface="Symantec Sans" panose="02000503080000020004" pitchFamily="50" charset="0"/>
              </a:defRPr>
            </a:lvl5pPr>
            <a:lvl6pPr marL="2514600" indent="-228600">
              <a:lnSpc>
                <a:spcPct val="90000"/>
              </a:lnSpc>
              <a:spcBef>
                <a:spcPts val="500"/>
              </a:spcBef>
              <a:buFont typeface="Arial" panose="020B0604020202020204" pitchFamily="34" charset="0"/>
              <a:buChar char="•"/>
              <a:defRPr>
                <a:solidFill>
                  <a:schemeClr val="accent5">
                    <a:lumMod val="75000"/>
                  </a:schemeClr>
                </a:solidFill>
              </a:defRPr>
            </a:lvl6pPr>
            <a:lvl7pPr marL="2971800" indent="-228600">
              <a:lnSpc>
                <a:spcPct val="90000"/>
              </a:lnSpc>
              <a:spcBef>
                <a:spcPts val="500"/>
              </a:spcBef>
              <a:buFont typeface="Arial" panose="020B0604020202020204" pitchFamily="34" charset="0"/>
              <a:buChar char="•"/>
              <a:defRPr>
                <a:solidFill>
                  <a:schemeClr val="accent5">
                    <a:lumMod val="75000"/>
                  </a:schemeClr>
                </a:solidFill>
              </a:defRPr>
            </a:lvl7pPr>
            <a:lvl8pPr marL="3429000" indent="-228600">
              <a:lnSpc>
                <a:spcPct val="90000"/>
              </a:lnSpc>
              <a:spcBef>
                <a:spcPts val="500"/>
              </a:spcBef>
              <a:buFont typeface="Arial" panose="020B0604020202020204" pitchFamily="34" charset="0"/>
              <a:buChar char="•"/>
              <a:defRPr baseline="0">
                <a:solidFill>
                  <a:schemeClr val="accent5">
                    <a:lumMod val="75000"/>
                  </a:schemeClr>
                </a:solidFill>
              </a:defRPr>
            </a:lvl8pPr>
            <a:lvl9pPr indent="0">
              <a:lnSpc>
                <a:spcPct val="90000"/>
              </a:lnSpc>
              <a:spcBef>
                <a:spcPts val="500"/>
              </a:spcBef>
              <a:buFont typeface="Arial" panose="020B0604020202020204" pitchFamily="34" charset="0"/>
              <a:buNone/>
              <a:defRPr>
                <a:solidFill>
                  <a:schemeClr val="accent5">
                    <a:lumMod val="75000"/>
                  </a:schemeClr>
                </a:solidFill>
              </a:defRPr>
            </a:lvl9pPr>
          </a:lstStyle>
          <a:p>
            <a:r>
              <a:rPr lang="en-US" sz="1400" dirty="0" err="1">
                <a:latin typeface="+mj-lt"/>
                <a:cs typeface="Helvetica" panose="020B0604020202020204" pitchFamily="34" charset="0"/>
              </a:rPr>
              <a:t>Moulee</a:t>
            </a:r>
            <a:r>
              <a:rPr lang="en-US" sz="1400" dirty="0">
                <a:latin typeface="+mj-lt"/>
                <a:cs typeface="Helvetica" panose="020B0604020202020204" pitchFamily="34" charset="0"/>
              </a:rPr>
              <a:t> is based in Chennai, India, leads the LGBT ERG there, and was instrumental in starting Symantec’s first LGBT ERG in India. Outside Symantec </a:t>
            </a:r>
            <a:r>
              <a:rPr lang="en-US" sz="1400" dirty="0" err="1">
                <a:latin typeface="+mj-lt"/>
                <a:cs typeface="Helvetica" panose="020B0604020202020204" pitchFamily="34" charset="0"/>
              </a:rPr>
              <a:t>Moulee</a:t>
            </a:r>
            <a:r>
              <a:rPr lang="en-US" sz="1400" dirty="0">
                <a:latin typeface="+mj-lt"/>
                <a:cs typeface="Helvetica" panose="020B0604020202020204" pitchFamily="34" charset="0"/>
              </a:rPr>
              <a:t> is a vocal advocate for LGBT rights and engages with corporations and educational institutions to improve their diversity and inclusion efforts. He is a regular contributor to LGBT and mainstream news outlets in India and is in the process of documenting the contemporary Queer History of Chennai.</a:t>
            </a:r>
          </a:p>
        </p:txBody>
      </p:sp>
      <p:sp>
        <p:nvSpPr>
          <p:cNvPr id="12" name="Title 1"/>
          <p:cNvSpPr txBox="1">
            <a:spLocks/>
          </p:cNvSpPr>
          <p:nvPr/>
        </p:nvSpPr>
        <p:spPr>
          <a:xfrm>
            <a:off x="448734" y="684577"/>
            <a:ext cx="11109325" cy="941388"/>
          </a:xfrm>
          <a:prstGeom prst="rect">
            <a:avLst/>
          </a:prstGeom>
          <a:ln>
            <a:noFill/>
          </a:ln>
        </p:spPr>
        <p:txBody>
          <a:bodyPr vert="horz" lIns="0" tIns="0" rIns="0" bIns="0" rtlCol="0" anchor="t">
            <a:normAutofit/>
          </a:bodyPr>
          <a:lstStyle>
            <a:lvl1pPr algn="l" defTabSz="914400" rtl="0" eaLnBrk="1" latinLnBrk="0" hangingPunct="1">
              <a:lnSpc>
                <a:spcPct val="80000"/>
              </a:lnSpc>
              <a:spcBef>
                <a:spcPct val="0"/>
              </a:spcBef>
              <a:buNone/>
              <a:defRPr sz="5400" b="1" i="0" kern="1200" cap="none" spc="0" baseline="0">
                <a:solidFill>
                  <a:schemeClr val="tx1"/>
                </a:solidFill>
                <a:latin typeface="Symantec Sans" panose="02000503080000020004" pitchFamily="50" charset="0"/>
                <a:ea typeface="+mj-ea"/>
                <a:cs typeface="Arial" panose="020B0604020202020204" pitchFamily="34" charset="0"/>
              </a:defRPr>
            </a:lvl1pPr>
          </a:lstStyle>
          <a:p>
            <a:r>
              <a:rPr lang="en-US" dirty="0" smtClean="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About the Presenters</a:t>
            </a:r>
            <a:endParaRPr lang="en-US"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endParaRPr>
          </a:p>
        </p:txBody>
      </p:sp>
      <p:sp>
        <p:nvSpPr>
          <p:cNvPr id="13" name="Text Placeholder 5"/>
          <p:cNvSpPr txBox="1">
            <a:spLocks/>
          </p:cNvSpPr>
          <p:nvPr/>
        </p:nvSpPr>
        <p:spPr>
          <a:xfrm>
            <a:off x="2487251" y="3263781"/>
            <a:ext cx="1821346" cy="421471"/>
          </a:xfrm>
          <a:prstGeom prst="rect">
            <a:avLst/>
          </a:prstGeom>
        </p:spPr>
        <p:txBody>
          <a:bodyPr vert="horz" lIns="0" tIns="0" rIns="0" bIns="0" rtlCol="0">
            <a:noAutofit/>
          </a:bodyPr>
          <a:lstStyle>
            <a:lvl1pPr marL="0" indent="0" algn="l" defTabSz="914400" rtl="0" eaLnBrk="1" latinLnBrk="0" hangingPunct="1">
              <a:lnSpc>
                <a:spcPct val="85000"/>
              </a:lnSpc>
              <a:spcBef>
                <a:spcPts val="1000"/>
              </a:spcBef>
              <a:buFont typeface="Arial" panose="020B0604020202020204" pitchFamily="34" charset="0"/>
              <a:buNone/>
              <a:defRPr sz="2000" b="1" i="0" kern="1200">
                <a:solidFill>
                  <a:schemeClr val="tx1"/>
                </a:solidFill>
                <a:latin typeface="Symantec Sans" panose="02000503080000020004" pitchFamily="50" charset="0"/>
                <a:ea typeface="+mn-ea"/>
                <a:cs typeface="+mn-cs"/>
              </a:defRPr>
            </a:lvl1pPr>
            <a:lvl2pPr marL="457200" indent="0" algn="l" defTabSz="914400" rtl="0" eaLnBrk="1" latinLnBrk="0" hangingPunct="1">
              <a:lnSpc>
                <a:spcPct val="90000"/>
              </a:lnSpc>
              <a:spcBef>
                <a:spcPts val="500"/>
              </a:spcBef>
              <a:buFont typeface="Courier New" panose="02070309020205020404" pitchFamily="49" charset="0"/>
              <a:buNone/>
              <a:defRPr sz="2400" b="0" i="0" kern="1200">
                <a:solidFill>
                  <a:schemeClr val="tx1"/>
                </a:solidFill>
                <a:latin typeface="Symantec Sans" panose="02000503080000020004" pitchFamily="50" charset="0"/>
                <a:ea typeface="+mn-ea"/>
                <a:cs typeface="+mn-cs"/>
              </a:defRPr>
            </a:lvl2pPr>
            <a:lvl3pPr marL="914400" indent="0" algn="l" defTabSz="914400" rtl="0" eaLnBrk="1" latinLnBrk="0" hangingPunct="1">
              <a:lnSpc>
                <a:spcPct val="90000"/>
              </a:lnSpc>
              <a:spcBef>
                <a:spcPts val="500"/>
              </a:spcBef>
              <a:buFont typeface="Courier New" panose="02070309020205020404" pitchFamily="49" charset="0"/>
              <a:buNone/>
              <a:defRPr sz="2000" b="0" i="0" kern="1200">
                <a:solidFill>
                  <a:schemeClr val="tx1"/>
                </a:solidFill>
                <a:latin typeface="Symantec Sans" panose="02000503080000020004" pitchFamily="50" charset="0"/>
                <a:ea typeface="+mn-ea"/>
                <a:cs typeface="+mn-cs"/>
              </a:defRPr>
            </a:lvl3pPr>
            <a:lvl4pPr marL="1371600" indent="0" algn="l" defTabSz="914400" rtl="0" eaLnBrk="1" latinLnBrk="0" hangingPunct="1">
              <a:lnSpc>
                <a:spcPct val="90000"/>
              </a:lnSpc>
              <a:spcBef>
                <a:spcPts val="500"/>
              </a:spcBef>
              <a:buFont typeface="Courier New" panose="02070309020205020404" pitchFamily="49" charset="0"/>
              <a:buNone/>
              <a:defRPr sz="1800" b="0" i="0" kern="1200">
                <a:solidFill>
                  <a:schemeClr val="tx1"/>
                </a:solidFill>
                <a:latin typeface="Symantec Sans" panose="02000503080000020004" pitchFamily="50" charset="0"/>
                <a:ea typeface="+mn-ea"/>
                <a:cs typeface="+mn-cs"/>
              </a:defRPr>
            </a:lvl4pPr>
            <a:lvl5pPr marL="1828800" indent="0" algn="l" defTabSz="914400" rtl="0" eaLnBrk="1" latinLnBrk="0" hangingPunct="1">
              <a:lnSpc>
                <a:spcPct val="90000"/>
              </a:lnSpc>
              <a:spcBef>
                <a:spcPts val="500"/>
              </a:spcBef>
              <a:buFont typeface="Courier New" panose="02070309020205020404" pitchFamily="49" charset="0"/>
              <a:buNone/>
              <a:defRPr sz="1800" b="0" i="0" kern="1200" baseline="0">
                <a:solidFill>
                  <a:schemeClr val="bg1"/>
                </a:solidFill>
                <a:latin typeface="Symantec Sans" panose="0200050308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5">
                    <a:lumMod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accent5">
                    <a:lumMod val="75000"/>
                  </a:schemeClr>
                </a:solidFill>
                <a:latin typeface="+mn-lt"/>
                <a:ea typeface="+mn-ea"/>
                <a:cs typeface="+mn-cs"/>
              </a:defRPr>
            </a:lvl9pPr>
          </a:lstStyle>
          <a:p>
            <a:pPr algn="ctr"/>
            <a:r>
              <a:rPr lang="en-US" sz="2400" dirty="0">
                <a:latin typeface="Gill Sans MT" panose="020B0502020104020203" pitchFamily="34" charset="0"/>
              </a:rPr>
              <a:t>Cass Averill</a:t>
            </a:r>
            <a:br>
              <a:rPr lang="en-US" sz="2400" dirty="0">
                <a:latin typeface="Gill Sans MT" panose="020B0502020104020203" pitchFamily="34" charset="0"/>
              </a:rPr>
            </a:br>
            <a:r>
              <a:rPr lang="en-US" sz="1200" b="0" dirty="0">
                <a:latin typeface="Gill Sans MT" panose="020B0502020104020203" pitchFamily="34" charset="0"/>
              </a:rPr>
              <a:t>Training Czar</a:t>
            </a:r>
            <a:endParaRPr lang="en-US" sz="2400" b="0" dirty="0">
              <a:latin typeface="Gill Sans MT" panose="020B0502020104020203" pitchFamily="34" charset="0"/>
            </a:endParaRPr>
          </a:p>
        </p:txBody>
      </p:sp>
      <p:sp>
        <p:nvSpPr>
          <p:cNvPr id="14" name="Text Placeholder 7"/>
          <p:cNvSpPr txBox="1">
            <a:spLocks/>
          </p:cNvSpPr>
          <p:nvPr/>
        </p:nvSpPr>
        <p:spPr>
          <a:xfrm>
            <a:off x="1291772" y="3857590"/>
            <a:ext cx="4212301" cy="264296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600" b="0" i="0" kern="1200" smtClean="0">
                <a:solidFill>
                  <a:schemeClr val="tx1"/>
                </a:solidFill>
                <a:latin typeface="Symantec Sans" panose="02000503080000020004" pitchFamily="50" charset="0"/>
                <a:ea typeface="+mn-ea"/>
                <a:cs typeface="+mn-cs"/>
              </a:defRPr>
            </a:lvl1pPr>
            <a:lvl2pPr marL="741363" indent="-284163" algn="l" defTabSz="914400" rtl="0" eaLnBrk="1" latinLnBrk="0" hangingPunct="1">
              <a:lnSpc>
                <a:spcPct val="90000"/>
              </a:lnSpc>
              <a:spcBef>
                <a:spcPts val="500"/>
              </a:spcBef>
              <a:buFont typeface="Courier New" panose="02070309020205020404" pitchFamily="49" charset="0"/>
              <a:buChar char="o"/>
              <a:defRPr lang="en-US" sz="2400" b="0" i="0" kern="1200" smtClean="0">
                <a:solidFill>
                  <a:schemeClr val="tx1"/>
                </a:solidFill>
                <a:latin typeface="Symantec Sans" panose="02000503080000020004" pitchFamily="50" charset="0"/>
                <a:ea typeface="+mn-ea"/>
                <a:cs typeface="+mn-cs"/>
              </a:defRPr>
            </a:lvl2pPr>
            <a:lvl3pPr marL="1206500" indent="-292100" algn="l" defTabSz="914400" rtl="0" eaLnBrk="1" latinLnBrk="0" hangingPunct="1">
              <a:lnSpc>
                <a:spcPct val="90000"/>
              </a:lnSpc>
              <a:spcBef>
                <a:spcPts val="500"/>
              </a:spcBef>
              <a:buFont typeface="Courier New" panose="02070309020205020404" pitchFamily="49" charset="0"/>
              <a:buChar char="o"/>
              <a:defRPr lang="en-US" sz="2000" b="0" i="0" kern="1200" smtClean="0">
                <a:solidFill>
                  <a:schemeClr val="tx1"/>
                </a:solidFill>
                <a:latin typeface="Symantec Sans" panose="02000503080000020004" pitchFamily="50" charset="0"/>
                <a:ea typeface="+mn-ea"/>
                <a:cs typeface="+mn-cs"/>
              </a:defRPr>
            </a:lvl3pPr>
            <a:lvl4pPr marL="1655763" indent="-284163" algn="l" defTabSz="914400" rtl="0" eaLnBrk="1" latinLnBrk="0" hangingPunct="1">
              <a:lnSpc>
                <a:spcPct val="90000"/>
              </a:lnSpc>
              <a:spcBef>
                <a:spcPts val="500"/>
              </a:spcBef>
              <a:buFont typeface="Courier New" panose="02070309020205020404" pitchFamily="49" charset="0"/>
              <a:buChar char="o"/>
              <a:defRPr lang="en-US" sz="1800" b="0" i="0" kern="1200" smtClean="0">
                <a:solidFill>
                  <a:schemeClr val="tx1"/>
                </a:solidFill>
                <a:latin typeface="Symantec Sans" panose="02000503080000020004" pitchFamily="50"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lang="en-US" sz="1800" b="0" i="0" kern="1200" baseline="0">
                <a:solidFill>
                  <a:schemeClr val="bg1"/>
                </a:solidFill>
                <a:latin typeface="Symantec Sans" panose="0200050308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5">
                    <a:lumMod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accent5">
                    <a:lumMod val="75000"/>
                  </a:schemeClr>
                </a:solidFill>
                <a:latin typeface="+mn-lt"/>
                <a:ea typeface="+mn-ea"/>
                <a:cs typeface="+mn-cs"/>
              </a:defRPr>
            </a:lvl9pPr>
          </a:lstStyle>
          <a:p>
            <a:r>
              <a:rPr lang="en-US" sz="1400" dirty="0">
                <a:latin typeface="+mj-lt"/>
                <a:cs typeface="Helvetica" panose="020B0604020202020204" pitchFamily="34" charset="0"/>
              </a:rPr>
              <a:t>Cass is based in Springfield, Oregon and is an out transgender man who publicly transitioned on the job 8 years ago. He is a passionate activist and has helped implement transgender healthcare coverage, all-gender restrooms, and global transition guidelines at Symantec. He leads his local LGBT ERG, and advises on LGBT-related policies and procedures. Outside of Symantec Cass is the President and Founder of Trans*Ponder; a nonprofit support, resource, and educational organization dedicated for the transgender/gender diverse community and its allies.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946" y="1613487"/>
            <a:ext cx="1477955" cy="1477955"/>
          </a:xfrm>
          <a:prstGeom prst="ellipse">
            <a:avLst/>
          </a:prstGeom>
          <a:ln>
            <a:noFill/>
          </a:ln>
          <a:effectLst>
            <a:softEdge rad="112500"/>
          </a:effectLst>
        </p:spPr>
      </p:pic>
      <p:pic>
        <p:nvPicPr>
          <p:cNvPr id="3" name="Picture 3" descr="moulee_square_bigger.jpg"/>
          <p:cNvPicPr>
            <a:picLocks noChangeAspect="1"/>
          </p:cNvPicPr>
          <p:nvPr/>
        </p:nvPicPr>
        <p:blipFill>
          <a:blip r:embed="rId4"/>
          <a:stretch>
            <a:fillRect/>
          </a:stretch>
        </p:blipFill>
        <p:spPr>
          <a:xfrm>
            <a:off x="8040557" y="1658356"/>
            <a:ext cx="1506512" cy="1481430"/>
          </a:xfrm>
          <a:prstGeom prst="ellipse">
            <a:avLst/>
          </a:prstGeom>
          <a:ln>
            <a:noFill/>
          </a:ln>
          <a:effectLst>
            <a:softEdge rad="112500"/>
          </a:effectLst>
        </p:spPr>
      </p:pic>
    </p:spTree>
    <p:extLst>
      <p:ext uri="{BB962C8B-B14F-4D97-AF65-F5344CB8AC3E}">
        <p14:creationId xmlns:p14="http://schemas.microsoft.com/office/powerpoint/2010/main" val="68817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Collaboration Strategies</a:t>
            </a:r>
          </a:p>
        </p:txBody>
      </p:sp>
      <p:sp>
        <p:nvSpPr>
          <p:cNvPr id="4" name="Content Placeholder 3"/>
          <p:cNvSpPr>
            <a:spLocks noGrp="1"/>
          </p:cNvSpPr>
          <p:nvPr>
            <p:ph idx="10"/>
          </p:nvPr>
        </p:nvSpPr>
        <p:spPr/>
        <p:txBody>
          <a:bodyPr vert="horz" lIns="0" tIns="0" rIns="0" bIns="0" rtlCol="0" anchor="t">
            <a:noAutofit/>
          </a:bodyPr>
          <a:lstStyle/>
          <a:p>
            <a:pPr marL="741045" lvl="1" indent="-283845"/>
            <a:endParaRPr lang="en-US" sz="2000" dirty="0">
              <a:latin typeface="+mn-lt"/>
            </a:endParaRPr>
          </a:p>
          <a:p>
            <a:pPr marL="741045" lvl="1" indent="-283845"/>
            <a:r>
              <a:rPr lang="en-US" sz="2800" dirty="0">
                <a:latin typeface="+mn-lt"/>
              </a:rPr>
              <a:t>Share resources &amp; best practices (across regions and ERGs)</a:t>
            </a:r>
            <a:r>
              <a:rPr lang="en-US" sz="2800" dirty="0">
                <a:latin typeface="+mn-ea"/>
                <a:cs typeface="+mn-ea"/>
              </a:rPr>
              <a:t/>
            </a:r>
            <a:br>
              <a:rPr lang="en-US" sz="2800" dirty="0">
                <a:latin typeface="+mn-ea"/>
                <a:cs typeface="+mn-ea"/>
              </a:rPr>
            </a:br>
            <a:endParaRPr lang="en-US" sz="2800" dirty="0">
              <a:latin typeface="+mn-lt"/>
            </a:endParaRPr>
          </a:p>
          <a:p>
            <a:pPr marL="741045" lvl="1" indent="-283845"/>
            <a:r>
              <a:rPr lang="en-US" sz="2800" dirty="0">
                <a:latin typeface="+mn-lt"/>
              </a:rPr>
              <a:t>Virtual meetings</a:t>
            </a:r>
            <a:r>
              <a:rPr lang="en-US" sz="2800" dirty="0">
                <a:latin typeface="+mn-ea"/>
                <a:cs typeface="+mn-ea"/>
              </a:rPr>
              <a:t/>
            </a:r>
            <a:br>
              <a:rPr lang="en-US" sz="2800" dirty="0">
                <a:latin typeface="+mn-ea"/>
                <a:cs typeface="+mn-ea"/>
              </a:rPr>
            </a:br>
            <a:endParaRPr lang="en-US" sz="2800" dirty="0">
              <a:latin typeface="+mn-lt"/>
            </a:endParaRPr>
          </a:p>
          <a:p>
            <a:pPr marL="741045" lvl="1" indent="-283845"/>
            <a:r>
              <a:rPr lang="en-US" sz="2800" dirty="0">
                <a:latin typeface="+mn-lt"/>
              </a:rPr>
              <a:t>Global ERG Newsletter</a:t>
            </a:r>
            <a:r>
              <a:rPr lang="en-US" sz="2800" dirty="0">
                <a:latin typeface="+mn-ea"/>
                <a:cs typeface="+mn-ea"/>
              </a:rPr>
              <a:t/>
            </a:r>
            <a:br>
              <a:rPr lang="en-US" sz="2800" dirty="0">
                <a:latin typeface="+mn-ea"/>
                <a:cs typeface="+mn-ea"/>
              </a:rPr>
            </a:br>
            <a:endParaRPr lang="en-US" sz="2800" dirty="0">
              <a:latin typeface="+mn-lt"/>
            </a:endParaRPr>
          </a:p>
          <a:p>
            <a:pPr marL="741045" lvl="1" indent="-283845"/>
            <a:r>
              <a:rPr lang="en-US" sz="2800" dirty="0">
                <a:latin typeface="+mn-lt"/>
              </a:rPr>
              <a:t>Utilize collaborative technologies</a:t>
            </a:r>
            <a:r>
              <a:rPr lang="en-US" sz="2800" dirty="0">
                <a:latin typeface="+mn-ea"/>
                <a:cs typeface="+mn-ea"/>
              </a:rPr>
              <a:t/>
            </a:r>
            <a:br>
              <a:rPr lang="en-US" sz="2800" dirty="0">
                <a:latin typeface="+mn-ea"/>
                <a:cs typeface="+mn-ea"/>
              </a:rPr>
            </a:br>
            <a:endParaRPr lang="en-US" sz="2800" dirty="0">
              <a:latin typeface="+mn-lt"/>
            </a:endParaRPr>
          </a:p>
          <a:p>
            <a:pPr marL="741045" lvl="1" indent="-283845"/>
            <a:r>
              <a:rPr lang="en-US" sz="2800" dirty="0">
                <a:latin typeface="+mn-lt"/>
              </a:rPr>
              <a:t>Establish cross-regional mentorship programs</a:t>
            </a:r>
          </a:p>
        </p:txBody>
      </p:sp>
      <p:sp>
        <p:nvSpPr>
          <p:cNvPr id="3" name="Subtitle 2"/>
          <p:cNvSpPr>
            <a:spLocks noGrp="1"/>
          </p:cNvSpPr>
          <p:nvPr>
            <p:ph type="subTitle" idx="1"/>
          </p:nvPr>
        </p:nvSpPr>
        <p:spPr>
          <a:xfrm>
            <a:off x="529576" y="1628951"/>
            <a:ext cx="11110736" cy="355824"/>
          </a:xfrm>
        </p:spPr>
        <p:txBody>
          <a:bodyPr/>
          <a:lstStyle/>
          <a:p>
            <a:r>
              <a:rPr lang="en-US" dirty="0">
                <a:latin typeface="Gill Sans MT" panose="020B0502020104020203" pitchFamily="34" charset="0"/>
              </a:rPr>
              <a:t>How to best leverage ERG chapters around the world</a:t>
            </a:r>
          </a:p>
        </p:txBody>
      </p:sp>
    </p:spTree>
    <p:extLst>
      <p:ext uri="{BB962C8B-B14F-4D97-AF65-F5344CB8AC3E}">
        <p14:creationId xmlns:p14="http://schemas.microsoft.com/office/powerpoint/2010/main" val="409228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Brand Image Strategies</a:t>
            </a:r>
          </a:p>
        </p:txBody>
      </p:sp>
      <p:sp>
        <p:nvSpPr>
          <p:cNvPr id="4" name="Content Placeholder 3"/>
          <p:cNvSpPr>
            <a:spLocks noGrp="1"/>
          </p:cNvSpPr>
          <p:nvPr>
            <p:ph idx="10"/>
          </p:nvPr>
        </p:nvSpPr>
        <p:spPr/>
        <p:txBody>
          <a:bodyPr>
            <a:normAutofit lnSpcReduction="10000"/>
          </a:bodyPr>
          <a:lstStyle/>
          <a:p>
            <a:r>
              <a:rPr lang="en-US" b="1" dirty="0">
                <a:latin typeface="Gill Sans MT" panose="020B0502020104020203" pitchFamily="34" charset="0"/>
              </a:rPr>
              <a:t>Internal strategies</a:t>
            </a:r>
          </a:p>
          <a:p>
            <a:pPr lvl="1"/>
            <a:r>
              <a:rPr lang="en-US" dirty="0">
                <a:latin typeface="+mj-lt"/>
              </a:rPr>
              <a:t>Partner with D&amp;I </a:t>
            </a:r>
          </a:p>
          <a:p>
            <a:pPr lvl="1"/>
            <a:r>
              <a:rPr lang="en-US" dirty="0">
                <a:latin typeface="+mj-lt"/>
              </a:rPr>
              <a:t>Partner with Communications/Marketing teams</a:t>
            </a:r>
          </a:p>
          <a:p>
            <a:r>
              <a:rPr lang="en-US" b="1" dirty="0">
                <a:latin typeface="Gill Sans MT" panose="020B0502020104020203" pitchFamily="34" charset="0"/>
              </a:rPr>
              <a:t>External strategies</a:t>
            </a:r>
          </a:p>
          <a:p>
            <a:pPr lvl="1"/>
            <a:r>
              <a:rPr lang="en-US" dirty="0">
                <a:latin typeface="+mj-lt"/>
              </a:rPr>
              <a:t>Sponsor (financial support)</a:t>
            </a:r>
          </a:p>
          <a:p>
            <a:pPr lvl="1"/>
            <a:r>
              <a:rPr lang="en-US" dirty="0">
                <a:latin typeface="+mj-lt"/>
              </a:rPr>
              <a:t>Volunteer (resource support)</a:t>
            </a:r>
          </a:p>
          <a:p>
            <a:pPr lvl="1"/>
            <a:r>
              <a:rPr lang="en-US" dirty="0">
                <a:latin typeface="+mj-lt"/>
              </a:rPr>
              <a:t>Get political </a:t>
            </a:r>
          </a:p>
          <a:p>
            <a:pPr>
              <a:lnSpc>
                <a:spcPct val="100000"/>
              </a:lnSpc>
            </a:pPr>
            <a:r>
              <a:rPr lang="en-US" b="1" dirty="0">
                <a:latin typeface="Gill Sans MT" panose="020B0502020104020203" pitchFamily="34" charset="0"/>
              </a:rPr>
              <a:t>Notes:</a:t>
            </a:r>
          </a:p>
          <a:p>
            <a:pPr lvl="1"/>
            <a:r>
              <a:rPr lang="en-US" dirty="0">
                <a:latin typeface="+mj-lt"/>
              </a:rPr>
              <a:t>The ripple effect</a:t>
            </a:r>
          </a:p>
          <a:p>
            <a:pPr lvl="1"/>
            <a:r>
              <a:rPr lang="en-US" dirty="0">
                <a:latin typeface="+mj-lt"/>
              </a:rPr>
              <a:t>The importance of visible support</a:t>
            </a:r>
          </a:p>
          <a:p>
            <a:pPr lvl="1"/>
            <a:r>
              <a:rPr lang="en-US" dirty="0">
                <a:latin typeface="+mj-lt"/>
              </a:rPr>
              <a:t>Brand Loyalty</a:t>
            </a:r>
          </a:p>
          <a:p>
            <a:endParaRPr lang="en-US" dirty="0"/>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663" y="4007942"/>
            <a:ext cx="4465789" cy="223289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6092" y="1298448"/>
            <a:ext cx="2291360" cy="2291360"/>
          </a:xfrm>
          <a:prstGeom prst="rect">
            <a:avLst/>
          </a:prstGeom>
        </p:spPr>
      </p:pic>
      <p:sp>
        <p:nvSpPr>
          <p:cNvPr id="7" name="Rectangle 6"/>
          <p:cNvSpPr/>
          <p:nvPr/>
        </p:nvSpPr>
        <p:spPr>
          <a:xfrm>
            <a:off x="54741" y="1"/>
            <a:ext cx="425371" cy="70788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000" b="1" dirty="0">
                <a:ln w="0">
                  <a:solidFill>
                    <a:srgbClr val="3D2C01">
                      <a:alpha val="45000"/>
                    </a:srgbClr>
                  </a:solidFill>
                  <a:prstDash val="solid"/>
                </a:ln>
                <a:gradFill flip="none" rotWithShape="1">
                  <a:gsLst>
                    <a:gs pos="0">
                      <a:srgbClr val="E57709"/>
                    </a:gs>
                    <a:gs pos="41000">
                      <a:srgbClr val="FDC130"/>
                    </a:gs>
                    <a:gs pos="56000">
                      <a:srgbClr val="FCB502"/>
                    </a:gs>
                    <a:gs pos="95000">
                      <a:schemeClr val="accent3"/>
                    </a:gs>
                  </a:gsLst>
                  <a:path path="shape">
                    <a:fillToRect l="50000" t="50000" r="50000" b="50000"/>
                  </a:path>
                  <a:tileRect/>
                </a:gradFill>
                <a:effectLst>
                  <a:outerShdw blurRad="76200" dir="2700000" algn="tl" rotWithShape="0">
                    <a:prstClr val="black">
                      <a:alpha val="0"/>
                    </a:prstClr>
                  </a:outerShdw>
                </a:effectLst>
                <a:latin typeface="Gill Sans MT" panose="020B0502020104020203" pitchFamily="34" charset="0"/>
                <a:ea typeface="+mj-ea"/>
                <a:cs typeface="Arial" panose="020B0604020202020204" pitchFamily="34" charset="0"/>
              </a:rPr>
              <a:t>*</a:t>
            </a:r>
            <a:endParaRPr lang="en-US" sz="4800" b="1" dirty="0">
              <a:ln w="0">
                <a:solidFill>
                  <a:srgbClr val="3D2C01">
                    <a:alpha val="45000"/>
                  </a:srgbClr>
                </a:solidFill>
                <a:prstDash val="solid"/>
              </a:ln>
              <a:gradFill flip="none" rotWithShape="1">
                <a:gsLst>
                  <a:gs pos="0">
                    <a:srgbClr val="E57709"/>
                  </a:gs>
                  <a:gs pos="41000">
                    <a:srgbClr val="FDC130"/>
                  </a:gs>
                  <a:gs pos="56000">
                    <a:srgbClr val="FCB502"/>
                  </a:gs>
                  <a:gs pos="95000">
                    <a:schemeClr val="accent3"/>
                  </a:gs>
                </a:gsLst>
                <a:path path="shape">
                  <a:fillToRect l="50000" t="50000" r="50000" b="50000"/>
                </a:path>
                <a:tileRect/>
              </a:gradFill>
              <a:effectLst>
                <a:outerShdw blurRad="76200" dir="2700000" algn="tl" rotWithShape="0">
                  <a:prstClr val="black">
                    <a:alpha val="0"/>
                  </a:prstClr>
                </a:outerShdw>
              </a:effectLst>
              <a:latin typeface="Gill Sans MT" panose="020B0502020104020203" pitchFamily="34" charset="0"/>
              <a:ea typeface="+mj-ea"/>
              <a:cs typeface="Arial" panose="020B0604020202020204" pitchFamily="34" charset="0"/>
            </a:endParaRPr>
          </a:p>
        </p:txBody>
      </p:sp>
    </p:spTree>
    <p:extLst>
      <p:ext uri="{BB962C8B-B14F-4D97-AF65-F5344CB8AC3E}">
        <p14:creationId xmlns:p14="http://schemas.microsoft.com/office/powerpoint/2010/main" val="344258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Brand Image</a:t>
            </a:r>
          </a:p>
        </p:txBody>
      </p:sp>
      <p:sp>
        <p:nvSpPr>
          <p:cNvPr id="4" name="Content Placeholder 3"/>
          <p:cNvSpPr>
            <a:spLocks noGrp="1"/>
          </p:cNvSpPr>
          <p:nvPr>
            <p:ph idx="10"/>
          </p:nvPr>
        </p:nvSpPr>
        <p:spPr>
          <a:xfrm>
            <a:off x="1876237" y="1700856"/>
            <a:ext cx="1498730" cy="567440"/>
          </a:xfrm>
        </p:spPr>
        <p:txBody>
          <a:bodyPr vert="horz" lIns="0" tIns="0" rIns="0" bIns="0" rtlCol="0" anchor="t">
            <a:normAutofit/>
          </a:bodyPr>
          <a:lstStyle/>
          <a:p>
            <a:pPr marL="0" indent="0">
              <a:buNone/>
            </a:pPr>
            <a:r>
              <a:rPr lang="en-US" b="1" dirty="0">
                <a:solidFill>
                  <a:srgbClr val="2A2C2B"/>
                </a:solidFill>
                <a:latin typeface="Gill Sans MT" panose="020B0502020104020203" pitchFamily="34" charset="0"/>
              </a:rPr>
              <a:t>India</a:t>
            </a:r>
          </a:p>
          <a:p>
            <a:pPr marL="0" indent="0">
              <a:buNone/>
            </a:pPr>
            <a:endParaRPr lang="en-US" dirty="0">
              <a:solidFill>
                <a:srgbClr val="FF0000"/>
              </a:solidFill>
            </a:endParaRPr>
          </a:p>
          <a:p>
            <a:pPr marL="741045" lvl="1" indent="-283845"/>
            <a:endParaRPr lang="en-US" dirty="0"/>
          </a:p>
        </p:txBody>
      </p:sp>
      <p:sp>
        <p:nvSpPr>
          <p:cNvPr id="3" name="Subtitle 2"/>
          <p:cNvSpPr>
            <a:spLocks noGrp="1"/>
          </p:cNvSpPr>
          <p:nvPr>
            <p:ph type="subTitle" idx="1"/>
          </p:nvPr>
        </p:nvSpPr>
        <p:spPr/>
        <p:txBody>
          <a:bodyPr/>
          <a:lstStyle/>
          <a:p>
            <a:r>
              <a:rPr lang="en-US" dirty="0">
                <a:latin typeface="Gill Sans MT" panose="020B0502020104020203" pitchFamily="34" charset="0"/>
              </a:rPr>
              <a:t>Examples</a:t>
            </a:r>
          </a:p>
        </p:txBody>
      </p:sp>
      <p:pic>
        <p:nvPicPr>
          <p:cNvPr id="11" name="Picture 11" descr="Symantec Sahodharan.jpeg"/>
          <p:cNvPicPr>
            <a:picLocks noChangeAspect="1"/>
          </p:cNvPicPr>
          <p:nvPr/>
        </p:nvPicPr>
        <p:blipFill>
          <a:blip r:embed="rId3"/>
          <a:stretch>
            <a:fillRect/>
          </a:stretch>
        </p:blipFill>
        <p:spPr>
          <a:xfrm>
            <a:off x="8435690" y="971753"/>
            <a:ext cx="3128241" cy="23434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5" descr="pune_pride_2016-560x280.jpg"/>
          <p:cNvPicPr>
            <a:picLocks noChangeAspect="1"/>
          </p:cNvPicPr>
          <p:nvPr/>
        </p:nvPicPr>
        <p:blipFill>
          <a:blip r:embed="rId4"/>
          <a:stretch>
            <a:fillRect/>
          </a:stretch>
        </p:blipFill>
        <p:spPr>
          <a:xfrm>
            <a:off x="6199065" y="3649984"/>
            <a:ext cx="5372940" cy="26912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a:stretch>
            <a:fillRect/>
          </a:stretch>
        </p:blipFill>
        <p:spPr>
          <a:xfrm>
            <a:off x="1137827" y="2905159"/>
            <a:ext cx="3240570" cy="3608948"/>
          </a:xfrm>
          <a:prstGeom prst="rect">
            <a:avLst/>
          </a:prstGeom>
        </p:spPr>
      </p:pic>
      <p:pic>
        <p:nvPicPr>
          <p:cNvPr id="12" name="Picture 11" descr="16683912_367046223694294_6231749346711081003_n.jpg"/>
          <p:cNvPicPr>
            <a:picLocks noChangeAspect="1"/>
          </p:cNvPicPr>
          <p:nvPr/>
        </p:nvPicPr>
        <p:blipFill rotWithShape="1">
          <a:blip r:embed="rId6">
            <a:extLst>
              <a:ext uri="{28A0092B-C50C-407E-A947-70E740481C1C}">
                <a14:useLocalDpi xmlns:a14="http://schemas.microsoft.com/office/drawing/2010/main" val="0"/>
              </a:ext>
            </a:extLst>
          </a:blip>
          <a:srcRect l="11972" t="34554" r="51604" b="11179"/>
          <a:stretch/>
        </p:blipFill>
        <p:spPr>
          <a:xfrm>
            <a:off x="5068734" y="1276004"/>
            <a:ext cx="2863578" cy="2001907"/>
          </a:xfrm>
          <a:prstGeom prst="rect">
            <a:avLst/>
          </a:prstGeom>
          <a:ln>
            <a:noFill/>
          </a:ln>
          <a:effectLst>
            <a:softEdge rad="112500"/>
          </a:effectLst>
        </p:spPr>
      </p:pic>
    </p:spTree>
    <p:extLst>
      <p:ext uri="{BB962C8B-B14F-4D97-AF65-F5344CB8AC3E}">
        <p14:creationId xmlns:p14="http://schemas.microsoft.com/office/powerpoint/2010/main" val="311998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Brand Image</a:t>
            </a:r>
          </a:p>
        </p:txBody>
      </p:sp>
      <p:sp>
        <p:nvSpPr>
          <p:cNvPr id="4" name="Content Placeholder 3"/>
          <p:cNvSpPr>
            <a:spLocks noGrp="1"/>
          </p:cNvSpPr>
          <p:nvPr>
            <p:ph idx="10"/>
          </p:nvPr>
        </p:nvSpPr>
        <p:spPr>
          <a:xfrm>
            <a:off x="1790421" y="1630791"/>
            <a:ext cx="2496258" cy="489266"/>
          </a:xfrm>
        </p:spPr>
        <p:txBody>
          <a:bodyPr vert="horz" lIns="0" tIns="0" rIns="0" bIns="0" rtlCol="0" anchor="t">
            <a:normAutofit/>
          </a:bodyPr>
          <a:lstStyle/>
          <a:p>
            <a:pPr marL="0" indent="0">
              <a:buNone/>
            </a:pPr>
            <a:r>
              <a:rPr lang="en-US" b="1" dirty="0">
                <a:solidFill>
                  <a:srgbClr val="2A2C2B"/>
                </a:solidFill>
                <a:latin typeface="Gill Sans MT" panose="020B0502020104020203" pitchFamily="34" charset="0"/>
              </a:rPr>
              <a:t>America</a:t>
            </a:r>
          </a:p>
          <a:p>
            <a:pPr marL="0" indent="0">
              <a:buNone/>
            </a:pPr>
            <a:endParaRPr lang="en-US" dirty="0">
              <a:solidFill>
                <a:srgbClr val="FF0000"/>
              </a:solidFill>
            </a:endParaRPr>
          </a:p>
          <a:p>
            <a:pPr marL="741045" lvl="1" indent="-283845"/>
            <a:endParaRPr lang="en-US" dirty="0"/>
          </a:p>
        </p:txBody>
      </p:sp>
      <p:sp>
        <p:nvSpPr>
          <p:cNvPr id="3" name="Subtitle 2"/>
          <p:cNvSpPr>
            <a:spLocks noGrp="1"/>
          </p:cNvSpPr>
          <p:nvPr>
            <p:ph type="subTitle" idx="1"/>
          </p:nvPr>
        </p:nvSpPr>
        <p:spPr/>
        <p:txBody>
          <a:bodyPr/>
          <a:lstStyle/>
          <a:p>
            <a:r>
              <a:rPr lang="en-US" dirty="0">
                <a:latin typeface="Gill Sans MT" panose="020B0502020104020203" pitchFamily="34" charset="0"/>
              </a:rPr>
              <a:t>Examples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142" y="832305"/>
            <a:ext cx="5984392" cy="336583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338" y="4416002"/>
            <a:ext cx="3035590" cy="22766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575" y="2373173"/>
            <a:ext cx="3246989" cy="43293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3119" y="4416003"/>
            <a:ext cx="3301205" cy="22766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187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Management Engagement Strategies</a:t>
            </a:r>
          </a:p>
        </p:txBody>
      </p:sp>
      <p:sp>
        <p:nvSpPr>
          <p:cNvPr id="4" name="Content Placeholder 3"/>
          <p:cNvSpPr>
            <a:spLocks noGrp="1"/>
          </p:cNvSpPr>
          <p:nvPr>
            <p:ph idx="10"/>
            <p:extLst/>
          </p:nvPr>
        </p:nvSpPr>
        <p:spPr>
          <a:xfrm>
            <a:off x="530225" y="2028825"/>
            <a:ext cx="10875760" cy="4352925"/>
          </a:xfrm>
        </p:spPr>
        <p:txBody>
          <a:bodyPr vert="horz" lIns="0" tIns="0" rIns="0" bIns="0" rtlCol="0" anchor="t">
            <a:normAutofit lnSpcReduction="10000"/>
          </a:bodyPr>
          <a:lstStyle/>
          <a:p>
            <a:r>
              <a:rPr lang="en-US" b="1" dirty="0">
                <a:latin typeface="Gill Sans MT" panose="020B0502020104020203" pitchFamily="34" charset="0"/>
              </a:rPr>
              <a:t>Get Involved: </a:t>
            </a:r>
          </a:p>
          <a:p>
            <a:pPr marL="741045" lvl="1" indent="-283845"/>
            <a:r>
              <a:rPr lang="en-US" dirty="0">
                <a:latin typeface="+mj-lt"/>
              </a:rPr>
              <a:t>Promote the vision and mission of the ERG</a:t>
            </a:r>
            <a:endParaRPr lang="en-US" sz="2800" dirty="0">
              <a:latin typeface="+mj-lt"/>
            </a:endParaRPr>
          </a:p>
          <a:p>
            <a:pPr marL="741045" lvl="1" indent="-283845"/>
            <a:r>
              <a:rPr lang="en-US" dirty="0">
                <a:latin typeface="+mj-lt"/>
              </a:rPr>
              <a:t>Be the spokesperson of the ERG</a:t>
            </a:r>
          </a:p>
          <a:p>
            <a:r>
              <a:rPr lang="en-US" b="1" dirty="0">
                <a:latin typeface="Gill Sans MT" panose="020B0502020104020203" pitchFamily="34" charset="0"/>
              </a:rPr>
              <a:t>Participate:</a:t>
            </a:r>
          </a:p>
          <a:p>
            <a:pPr marL="741045" lvl="1" indent="-283845"/>
            <a:r>
              <a:rPr lang="en-US" dirty="0">
                <a:latin typeface="+mj-lt"/>
              </a:rPr>
              <a:t>Help drive ERG participation by encouraging your peers and team to join</a:t>
            </a:r>
          </a:p>
          <a:p>
            <a:pPr marL="741045" lvl="1" indent="-283845"/>
            <a:r>
              <a:rPr lang="en-US" dirty="0">
                <a:latin typeface="+mj-lt"/>
              </a:rPr>
              <a:t>Lead by example: show up!</a:t>
            </a:r>
          </a:p>
          <a:p>
            <a:pPr marL="741045" lvl="1" indent="-283845"/>
            <a:r>
              <a:rPr lang="en-US" dirty="0">
                <a:latin typeface="+mj-lt"/>
              </a:rPr>
              <a:t>Be a speaker and role model</a:t>
            </a:r>
          </a:p>
          <a:p>
            <a:r>
              <a:rPr lang="en-US" b="1" dirty="0">
                <a:latin typeface="Gill Sans MT" panose="020B0502020104020203" pitchFamily="34" charset="0"/>
              </a:rPr>
              <a:t>Provide Financial Support:</a:t>
            </a:r>
          </a:p>
          <a:p>
            <a:pPr marL="741045" lvl="1" indent="-283845"/>
            <a:r>
              <a:rPr lang="en-US" dirty="0">
                <a:latin typeface="+mj-lt"/>
              </a:rPr>
              <a:t>Sponsor specific ERG events</a:t>
            </a:r>
          </a:p>
          <a:p>
            <a:pPr marL="741045" lvl="1" indent="-283845"/>
            <a:r>
              <a:rPr lang="en-US" dirty="0">
                <a:latin typeface="+mj-lt"/>
              </a:rPr>
              <a:t>Sponsor miscellaneous ERG expenses like food, swag, printing, etc.</a:t>
            </a:r>
            <a:endParaRPr lang="en-US" dirty="0"/>
          </a:p>
          <a:p>
            <a:pPr marL="0" indent="0">
              <a:buNone/>
            </a:pPr>
            <a:endParaRPr lang="en-US" dirty="0"/>
          </a:p>
          <a:p>
            <a:pPr marL="0" indent="0">
              <a:buNone/>
            </a:pPr>
            <a:endParaRPr lang="en-US" dirty="0"/>
          </a:p>
          <a:p>
            <a:pPr marL="0" indent="0">
              <a:buNone/>
            </a:pPr>
            <a:endParaRPr lang="en-US" dirty="0"/>
          </a:p>
        </p:txBody>
      </p:sp>
      <p:sp>
        <p:nvSpPr>
          <p:cNvPr id="3" name="Subtitle 2"/>
          <p:cNvSpPr>
            <a:spLocks noGrp="1"/>
          </p:cNvSpPr>
          <p:nvPr>
            <p:ph type="subTitle" idx="1"/>
          </p:nvPr>
        </p:nvSpPr>
        <p:spPr/>
        <p:txBody>
          <a:bodyPr/>
          <a:lstStyle/>
          <a:p>
            <a:r>
              <a:rPr lang="en-US" dirty="0">
                <a:latin typeface="Gill Sans MT" panose="020B0502020104020203" pitchFamily="34" charset="0"/>
              </a:rPr>
              <a:t>How to be an active ally as a manager</a:t>
            </a:r>
          </a:p>
        </p:txBody>
      </p:sp>
      <p:sp>
        <p:nvSpPr>
          <p:cNvPr id="5" name="TextBox 4"/>
          <p:cNvSpPr txBox="1"/>
          <p:nvPr>
            <p:extLst/>
          </p:nvPr>
        </p:nvSpPr>
        <p:spPr>
          <a:xfrm>
            <a:off x="5758572" y="885825"/>
            <a:ext cx="60111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ctr">
              <a:buChar char="•"/>
            </a:pPr>
            <a:endParaRPr lang="en-US">
              <a:solidFill>
                <a:srgbClr val="222222"/>
              </a:solidFill>
              <a:latin typeface="Symantec Sans"/>
            </a:endParaRPr>
          </a:p>
        </p:txBody>
      </p:sp>
      <p:sp>
        <p:nvSpPr>
          <p:cNvPr id="6" name="Rectangle 5"/>
          <p:cNvSpPr/>
          <p:nvPr/>
        </p:nvSpPr>
        <p:spPr>
          <a:xfrm>
            <a:off x="54741" y="1"/>
            <a:ext cx="425371" cy="70788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000" b="1" dirty="0">
                <a:ln w="0">
                  <a:solidFill>
                    <a:srgbClr val="3D2C01">
                      <a:alpha val="45000"/>
                    </a:srgbClr>
                  </a:solidFill>
                  <a:prstDash val="solid"/>
                </a:ln>
                <a:gradFill flip="none" rotWithShape="1">
                  <a:gsLst>
                    <a:gs pos="0">
                      <a:srgbClr val="E57709"/>
                    </a:gs>
                    <a:gs pos="41000">
                      <a:srgbClr val="FDC130"/>
                    </a:gs>
                    <a:gs pos="56000">
                      <a:srgbClr val="FCB502"/>
                    </a:gs>
                    <a:gs pos="95000">
                      <a:schemeClr val="accent3"/>
                    </a:gs>
                  </a:gsLst>
                  <a:path path="shape">
                    <a:fillToRect l="50000" t="50000" r="50000" b="50000"/>
                  </a:path>
                  <a:tileRect/>
                </a:gradFill>
                <a:effectLst>
                  <a:outerShdw blurRad="76200" dir="2700000" algn="tl" rotWithShape="0">
                    <a:prstClr val="black">
                      <a:alpha val="0"/>
                    </a:prstClr>
                  </a:outerShdw>
                </a:effectLst>
                <a:latin typeface="Gill Sans MT" panose="020B0502020104020203" pitchFamily="34" charset="0"/>
                <a:ea typeface="+mj-ea"/>
                <a:cs typeface="Arial" panose="020B0604020202020204" pitchFamily="34" charset="0"/>
              </a:rPr>
              <a:t>*</a:t>
            </a:r>
            <a:endParaRPr lang="en-US" sz="4800" b="1" dirty="0">
              <a:ln w="0">
                <a:solidFill>
                  <a:srgbClr val="3D2C01">
                    <a:alpha val="45000"/>
                  </a:srgbClr>
                </a:solidFill>
                <a:prstDash val="solid"/>
              </a:ln>
              <a:gradFill flip="none" rotWithShape="1">
                <a:gsLst>
                  <a:gs pos="0">
                    <a:srgbClr val="E57709"/>
                  </a:gs>
                  <a:gs pos="41000">
                    <a:srgbClr val="FDC130"/>
                  </a:gs>
                  <a:gs pos="56000">
                    <a:srgbClr val="FCB502"/>
                  </a:gs>
                  <a:gs pos="95000">
                    <a:schemeClr val="accent3"/>
                  </a:gs>
                </a:gsLst>
                <a:path path="shape">
                  <a:fillToRect l="50000" t="50000" r="50000" b="50000"/>
                </a:path>
                <a:tileRect/>
              </a:gradFill>
              <a:effectLst>
                <a:outerShdw blurRad="76200" dir="2700000" algn="tl" rotWithShape="0">
                  <a:prstClr val="black">
                    <a:alpha val="0"/>
                  </a:prstClr>
                </a:outerShdw>
              </a:effectLst>
              <a:latin typeface="Gill Sans MT" panose="020B0502020104020203" pitchFamily="34" charset="0"/>
              <a:ea typeface="+mj-ea"/>
              <a:cs typeface="Arial" panose="020B0604020202020204" pitchFamily="34" charset="0"/>
            </a:endParaRPr>
          </a:p>
        </p:txBody>
      </p:sp>
    </p:spTree>
    <p:extLst>
      <p:ext uri="{BB962C8B-B14F-4D97-AF65-F5344CB8AC3E}">
        <p14:creationId xmlns:p14="http://schemas.microsoft.com/office/powerpoint/2010/main" val="315576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Summary</a:t>
            </a:r>
          </a:p>
        </p:txBody>
      </p:sp>
      <p:sp>
        <p:nvSpPr>
          <p:cNvPr id="3" name="Content Placeholder 2"/>
          <p:cNvSpPr>
            <a:spLocks noGrp="1"/>
          </p:cNvSpPr>
          <p:nvPr>
            <p:ph idx="10"/>
          </p:nvPr>
        </p:nvSpPr>
        <p:spPr/>
        <p:txBody>
          <a:bodyPr vert="horz" lIns="0" tIns="0" rIns="0" bIns="0" rtlCol="0" anchor="t">
            <a:normAutofit/>
          </a:bodyPr>
          <a:lstStyle/>
          <a:p>
            <a:pPr lvl="1"/>
            <a:r>
              <a:rPr lang="en-US" sz="3200" dirty="0">
                <a:latin typeface="+mj-lt"/>
              </a:rPr>
              <a:t>Be a vocal supporter</a:t>
            </a:r>
            <a:br>
              <a:rPr lang="en-US" sz="3200" dirty="0">
                <a:latin typeface="+mj-lt"/>
              </a:rPr>
            </a:br>
            <a:endParaRPr lang="en-US" sz="3200" dirty="0">
              <a:latin typeface="+mj-lt"/>
            </a:endParaRPr>
          </a:p>
          <a:p>
            <a:pPr lvl="1"/>
            <a:r>
              <a:rPr lang="en-US" sz="3200" dirty="0">
                <a:latin typeface="+mj-lt"/>
              </a:rPr>
              <a:t>Identify and support ERG champions and leaders </a:t>
            </a:r>
            <a:br>
              <a:rPr lang="en-US" sz="3200" dirty="0">
                <a:latin typeface="+mj-lt"/>
              </a:rPr>
            </a:br>
            <a:endParaRPr lang="en-US" sz="3200" dirty="0">
              <a:latin typeface="+mj-lt"/>
            </a:endParaRPr>
          </a:p>
          <a:p>
            <a:pPr lvl="1"/>
            <a:r>
              <a:rPr lang="en-US" sz="3200" dirty="0">
                <a:latin typeface="+mj-lt"/>
              </a:rPr>
              <a:t>Collaboration makes all the difference</a:t>
            </a:r>
            <a:br>
              <a:rPr lang="en-US" sz="3200" dirty="0">
                <a:latin typeface="+mj-lt"/>
              </a:rPr>
            </a:br>
            <a:endParaRPr lang="en-US" sz="3200" dirty="0">
              <a:latin typeface="+mj-lt"/>
            </a:endParaRPr>
          </a:p>
          <a:p>
            <a:pPr lvl="1"/>
            <a:r>
              <a:rPr lang="en-US" sz="3200" dirty="0">
                <a:latin typeface="+mj-lt"/>
              </a:rPr>
              <a:t>Lead by example</a:t>
            </a:r>
            <a:br>
              <a:rPr lang="en-US" sz="3200" dirty="0">
                <a:latin typeface="+mj-lt"/>
              </a:rPr>
            </a:br>
            <a:endParaRPr lang="en-US" sz="3200" dirty="0">
              <a:latin typeface="+mj-lt"/>
            </a:endParaRPr>
          </a:p>
          <a:p>
            <a:pPr lvl="1"/>
            <a:r>
              <a:rPr lang="en-US" sz="3200" dirty="0">
                <a:latin typeface="+mj-lt"/>
              </a:rPr>
              <a:t>Passion drives impact</a:t>
            </a:r>
          </a:p>
          <a:p>
            <a:endParaRPr lang="en-US" dirty="0"/>
          </a:p>
        </p:txBody>
      </p:sp>
      <p:sp>
        <p:nvSpPr>
          <p:cNvPr id="4" name="Subtitle 3"/>
          <p:cNvSpPr>
            <a:spLocks noGrp="1"/>
          </p:cNvSpPr>
          <p:nvPr>
            <p:ph type="subTitle" idx="1"/>
          </p:nvPr>
        </p:nvSpPr>
        <p:spPr/>
        <p:txBody>
          <a:bodyPr/>
          <a:lstStyle/>
          <a:p>
            <a:r>
              <a:rPr lang="en-US" dirty="0">
                <a:latin typeface="Gill Sans MT" panose="020B0502020104020203" pitchFamily="34" charset="0"/>
              </a:rPr>
              <a:t>Key takeaways &amp; questions</a:t>
            </a:r>
          </a:p>
        </p:txBody>
      </p:sp>
      <p:sp>
        <p:nvSpPr>
          <p:cNvPr id="5" name="Rectangle 4"/>
          <p:cNvSpPr/>
          <p:nvPr/>
        </p:nvSpPr>
        <p:spPr>
          <a:xfrm>
            <a:off x="54741" y="1"/>
            <a:ext cx="425371" cy="70788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000" b="1" dirty="0">
                <a:ln w="0">
                  <a:solidFill>
                    <a:srgbClr val="3D2C01">
                      <a:alpha val="45000"/>
                    </a:srgbClr>
                  </a:solidFill>
                  <a:prstDash val="solid"/>
                </a:ln>
                <a:gradFill flip="none" rotWithShape="1">
                  <a:gsLst>
                    <a:gs pos="0">
                      <a:srgbClr val="E57709"/>
                    </a:gs>
                    <a:gs pos="41000">
                      <a:srgbClr val="FDC130"/>
                    </a:gs>
                    <a:gs pos="56000">
                      <a:srgbClr val="FCB502"/>
                    </a:gs>
                    <a:gs pos="95000">
                      <a:schemeClr val="accent3"/>
                    </a:gs>
                  </a:gsLst>
                  <a:path path="shape">
                    <a:fillToRect l="50000" t="50000" r="50000" b="50000"/>
                  </a:path>
                  <a:tileRect/>
                </a:gradFill>
                <a:effectLst>
                  <a:outerShdw blurRad="76200" dir="2700000" algn="tl" rotWithShape="0">
                    <a:prstClr val="black">
                      <a:alpha val="0"/>
                    </a:prstClr>
                  </a:outerShdw>
                </a:effectLst>
                <a:latin typeface="Gill Sans MT" panose="020B0502020104020203" pitchFamily="34" charset="0"/>
                <a:ea typeface="+mj-ea"/>
                <a:cs typeface="Arial" panose="020B0604020202020204" pitchFamily="34" charset="0"/>
              </a:rPr>
              <a:t>*</a:t>
            </a:r>
            <a:endParaRPr lang="en-US" sz="4800" b="1" dirty="0">
              <a:ln w="0">
                <a:solidFill>
                  <a:srgbClr val="3D2C01">
                    <a:alpha val="45000"/>
                  </a:srgbClr>
                </a:solidFill>
                <a:prstDash val="solid"/>
              </a:ln>
              <a:gradFill flip="none" rotWithShape="1">
                <a:gsLst>
                  <a:gs pos="0">
                    <a:srgbClr val="E57709"/>
                  </a:gs>
                  <a:gs pos="41000">
                    <a:srgbClr val="FDC130"/>
                  </a:gs>
                  <a:gs pos="56000">
                    <a:srgbClr val="FCB502"/>
                  </a:gs>
                  <a:gs pos="95000">
                    <a:schemeClr val="accent3"/>
                  </a:gs>
                </a:gsLst>
                <a:path path="shape">
                  <a:fillToRect l="50000" t="50000" r="50000" b="50000"/>
                </a:path>
                <a:tileRect/>
              </a:gradFill>
              <a:effectLst>
                <a:outerShdw blurRad="76200" dir="2700000" algn="tl" rotWithShape="0">
                  <a:prstClr val="black">
                    <a:alpha val="0"/>
                  </a:prstClr>
                </a:outerShdw>
              </a:effectLst>
              <a:latin typeface="Gill Sans MT" panose="020B0502020104020203" pitchFamily="34" charset="0"/>
              <a:ea typeface="+mj-ea"/>
              <a:cs typeface="Arial" panose="020B0604020202020204" pitchFamily="34" charset="0"/>
            </a:endParaRPr>
          </a:p>
        </p:txBody>
      </p:sp>
    </p:spTree>
    <p:extLst>
      <p:ext uri="{BB962C8B-B14F-4D97-AF65-F5344CB8AC3E}">
        <p14:creationId xmlns:p14="http://schemas.microsoft.com/office/powerpoint/2010/main" val="35934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2270" y="2038350"/>
            <a:ext cx="11090769" cy="2952750"/>
          </a:xfrm>
          <a:ln>
            <a:noFill/>
          </a:ln>
          <a:scene3d>
            <a:camera prst="orthographicFront">
              <a:rot lat="21599938" lon="19199950" rev="34"/>
            </a:camera>
            <a:lightRig rig="threePt" dir="t"/>
          </a:scene3d>
        </p:spPr>
        <p:txBody>
          <a:bodyPr>
            <a:prstTxWarp prst="textArchDown">
              <a:avLst>
                <a:gd name="adj" fmla="val 20572122"/>
              </a:avLst>
            </a:prstTxWarp>
            <a:noAutofit/>
          </a:bodyPr>
          <a:lstStyle/>
          <a:p>
            <a:pPr algn="ctr"/>
            <a:r>
              <a:rPr lang="en-US" sz="16600" dirty="0">
                <a:ln w="9525">
                  <a:solidFill>
                    <a:schemeClr val="bg1"/>
                  </a:solidFill>
                  <a:prstDash val="solid"/>
                </a:ln>
                <a:effectLst>
                  <a:outerShdw blurRad="12700" dist="38100" dir="2700000" algn="tl" rotWithShape="0">
                    <a:schemeClr val="bg1">
                      <a:lumMod val="50000"/>
                    </a:schemeClr>
                  </a:outerShdw>
                </a:effectLst>
              </a:rPr>
              <a:t>Thank you</a:t>
            </a:r>
          </a:p>
        </p:txBody>
      </p:sp>
      <p:sp>
        <p:nvSpPr>
          <p:cNvPr id="6" name="Rectangle 5"/>
          <p:cNvSpPr/>
          <p:nvPr/>
        </p:nvSpPr>
        <p:spPr>
          <a:xfrm>
            <a:off x="425669" y="204952"/>
            <a:ext cx="2554014" cy="1229710"/>
          </a:xfrm>
          <a:prstGeom prst="rect">
            <a:avLst/>
          </a:prstGeom>
          <a:solidFill>
            <a:schemeClr val="bg1"/>
          </a:solidFill>
          <a:ln w="9525">
            <a:noFill/>
            <a:miter lim="800000"/>
            <a:headEnd/>
            <a:tailEnd/>
          </a:ln>
        </p:spPr>
        <p:txBody>
          <a:bodyPr wrap="square" rtlCol="0" anchor="ctr"/>
          <a:lstStyle/>
          <a:p>
            <a:pPr algn="ctr"/>
            <a:endParaRPr lang="en-US" kern="0"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6736" y="651024"/>
            <a:ext cx="2286000" cy="245173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5368" y="1043618"/>
            <a:ext cx="1959930" cy="1959930"/>
          </a:xfrm>
          <a:prstGeom prst="rect">
            <a:avLst/>
          </a:prstGeom>
        </p:spPr>
      </p:pic>
      <p:sp>
        <p:nvSpPr>
          <p:cNvPr id="12" name="Heart 11"/>
          <p:cNvSpPr/>
          <p:nvPr/>
        </p:nvSpPr>
        <p:spPr>
          <a:xfrm>
            <a:off x="5870004" y="3106257"/>
            <a:ext cx="419100" cy="387352"/>
          </a:xfrm>
          <a:prstGeom prst="heart">
            <a:avLst/>
          </a:prstGeom>
          <a:solidFill>
            <a:schemeClr val="accent5">
              <a:lumMod val="75000"/>
            </a:schemeClr>
          </a:solidFill>
          <a:ln w="9525">
            <a:noFill/>
            <a:miter lim="800000"/>
            <a:headEnd/>
            <a:tailEnd/>
          </a:ln>
          <a:effectLst>
            <a:glow rad="63500">
              <a:schemeClr val="accent3">
                <a:satMod val="175000"/>
                <a:alpha val="40000"/>
              </a:schemeClr>
            </a:glow>
          </a:effectLst>
        </p:spPr>
        <p:txBody>
          <a:bodyPr wrap="square" rtlCol="0" anchor="ctr"/>
          <a:lstStyle/>
          <a:p>
            <a:pPr algn="ctr"/>
            <a:endParaRPr lang="en-US" kern="0" dirty="0">
              <a:solidFill>
                <a:schemeClr val="bg1"/>
              </a:solidFill>
            </a:endParaRPr>
          </a:p>
        </p:txBody>
      </p:sp>
    </p:spTree>
    <p:extLst>
      <p:ext uri="{BB962C8B-B14F-4D97-AF65-F5344CB8AC3E}">
        <p14:creationId xmlns:p14="http://schemas.microsoft.com/office/powerpoint/2010/main" val="276031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Who is Symantec?</a:t>
            </a:r>
          </a:p>
        </p:txBody>
      </p:sp>
      <p:sp>
        <p:nvSpPr>
          <p:cNvPr id="4" name="TextBox 3"/>
          <p:cNvSpPr txBox="1"/>
          <p:nvPr/>
        </p:nvSpPr>
        <p:spPr>
          <a:xfrm>
            <a:off x="530352" y="1679526"/>
            <a:ext cx="7092045" cy="5632311"/>
          </a:xfrm>
          <a:prstGeom prst="rect">
            <a:avLst/>
          </a:prstGeom>
          <a:noFill/>
        </p:spPr>
        <p:txBody>
          <a:bodyPr wrap="square" rtlCol="0">
            <a:spAutoFit/>
          </a:bodyPr>
          <a:lstStyle/>
          <a:p>
            <a:r>
              <a:rPr lang="en-US" sz="2400" b="1" dirty="0">
                <a:latin typeface="Gill Sans MT" panose="020B0502020104020203" pitchFamily="34" charset="0"/>
              </a:rPr>
              <a:t>Who we are:</a:t>
            </a:r>
            <a:r>
              <a:rPr lang="en-US" sz="2400" dirty="0">
                <a:latin typeface="Gill Sans MT" panose="020B0502020104020203" pitchFamily="34" charset="0"/>
              </a:rPr>
              <a:t> </a:t>
            </a:r>
            <a:r>
              <a:rPr lang="en-US" dirty="0">
                <a:latin typeface="+mj-lt"/>
                <a:cs typeface="Helvetica" panose="020B0604020202020204" pitchFamily="34" charset="0"/>
              </a:rPr>
              <a:t>The world’s leading cyber security company with more than 11,000 employees in more than 35 countries. Operating one of the world’s largest cyber intelligence networks, we see more threats, and protect more customers from the next generation of attacks; securing your most important data wherever it lives.</a:t>
            </a:r>
          </a:p>
          <a:p>
            <a:endParaRPr lang="en-US" dirty="0">
              <a:latin typeface="Symantec Sans" panose="02000503080000020004" pitchFamily="50" charset="0"/>
            </a:endParaRPr>
          </a:p>
          <a:p>
            <a:r>
              <a:rPr lang="en-US" sz="2400" b="1" dirty="0">
                <a:latin typeface="Gill Sans MT" panose="020B0502020104020203" pitchFamily="34" charset="0"/>
              </a:rPr>
              <a:t>How we operate: </a:t>
            </a:r>
            <a:r>
              <a:rPr lang="en-US" dirty="0">
                <a:latin typeface="+mj-lt"/>
                <a:cs typeface="Helvetica" panose="020B0604020202020204" pitchFamily="34" charset="0"/>
              </a:rPr>
              <a:t>To make the world a safer place, we need a team with the expertise and experience to protect against threats both known and unknown. This starts with a diverse workforce. Diversity helps us understand our customers better, enables us to respond to new trends quicker, and stimulates innovation. </a:t>
            </a:r>
          </a:p>
          <a:p>
            <a:endParaRPr lang="en-US" dirty="0">
              <a:latin typeface="Symantec Sans" panose="02000503080000020004" pitchFamily="50" charset="0"/>
            </a:endParaRPr>
          </a:p>
          <a:p>
            <a:r>
              <a:rPr lang="en-US" sz="2400" b="1" dirty="0">
                <a:latin typeface="Gill Sans MT" panose="020B0502020104020203" pitchFamily="34" charset="0"/>
              </a:rPr>
              <a:t>What we offer: </a:t>
            </a:r>
            <a:r>
              <a:rPr lang="en-US" dirty="0">
                <a:latin typeface="+mj-lt"/>
                <a:cs typeface="Helvetica" panose="020B0604020202020204" pitchFamily="34" charset="0"/>
              </a:rPr>
              <a:t>To the right is a sampling of some of our more well-known products…</a:t>
            </a:r>
          </a:p>
          <a:p>
            <a:r>
              <a:rPr lang="en-US" dirty="0">
                <a:latin typeface="Symantec Sans" panose="02000503080000020004" pitchFamily="50" charset="0"/>
              </a:rPr>
              <a:t/>
            </a:r>
            <a:br>
              <a:rPr lang="en-US" dirty="0">
                <a:latin typeface="Symantec Sans" panose="02000503080000020004" pitchFamily="50" charset="0"/>
              </a:rPr>
            </a:br>
            <a:r>
              <a:rPr lang="en-US" dirty="0">
                <a:latin typeface="Symantec Sans" panose="02000503080000020004" pitchFamily="50" charset="0"/>
              </a:rPr>
              <a:t/>
            </a:r>
            <a:br>
              <a:rPr lang="en-US" dirty="0">
                <a:latin typeface="Symantec Sans" panose="02000503080000020004" pitchFamily="50" charset="0"/>
              </a:rPr>
            </a:br>
            <a:endParaRPr lang="en-US" dirty="0">
              <a:latin typeface="Symantec Sans" panose="02000503080000020004" pitchFamily="50" charset="0"/>
            </a:endParaRPr>
          </a:p>
        </p:txBody>
      </p:sp>
      <p:sp>
        <p:nvSpPr>
          <p:cNvPr id="3" name="TextBox 2"/>
          <p:cNvSpPr txBox="1"/>
          <p:nvPr/>
        </p:nvSpPr>
        <p:spPr>
          <a:xfrm>
            <a:off x="8485787" y="996713"/>
            <a:ext cx="4058653" cy="646331"/>
          </a:xfrm>
          <a:prstGeom prst="rect">
            <a:avLst/>
          </a:prstGeom>
          <a:noFill/>
        </p:spPr>
        <p:txBody>
          <a:bodyPr wrap="square" rtlCol="0">
            <a:spAutoFit/>
          </a:bodyPr>
          <a:lstStyle/>
          <a:p>
            <a:r>
              <a:rPr lang="en-US" dirty="0">
                <a:solidFill>
                  <a:schemeClr val="accent1"/>
                </a:solidFill>
                <a:latin typeface="SymantecSans-Bold" panose="020B0800050202020204" pitchFamily="34" charset="0"/>
              </a:rPr>
              <a:t>SYMANTEC</a:t>
            </a:r>
            <a:r>
              <a:rPr lang="en-US" dirty="0">
                <a:latin typeface="SymantecSans-Bold" panose="020B0800050202020204" pitchFamily="34" charset="0"/>
              </a:rPr>
              <a:t/>
            </a:r>
            <a:br>
              <a:rPr lang="en-US" dirty="0">
                <a:latin typeface="SymantecSans-Bold" panose="020B0800050202020204" pitchFamily="34" charset="0"/>
              </a:rPr>
            </a:br>
            <a:r>
              <a:rPr lang="en-US" cap="all" dirty="0">
                <a:latin typeface="SymantecSans-Bold" panose="020B0800050202020204" pitchFamily="34" charset="0"/>
              </a:rPr>
              <a:t>Endpoint Protection</a:t>
            </a:r>
          </a:p>
        </p:txBody>
      </p:sp>
      <p:sp>
        <p:nvSpPr>
          <p:cNvPr id="8" name="TextBox 7"/>
          <p:cNvSpPr txBox="1"/>
          <p:nvPr/>
        </p:nvSpPr>
        <p:spPr>
          <a:xfrm>
            <a:off x="7235191" y="9660082"/>
            <a:ext cx="1723229" cy="923330"/>
          </a:xfrm>
          <a:prstGeom prst="rect">
            <a:avLst/>
          </a:prstGeom>
          <a:noFill/>
        </p:spPr>
        <p:txBody>
          <a:bodyPr wrap="square" rtlCol="0">
            <a:spAutoFit/>
          </a:bodyPr>
          <a:lstStyle/>
          <a:p>
            <a:r>
              <a:rPr lang="en-US" dirty="0">
                <a:latin typeface="SymantecSerif-Bold" panose="02020800060405020203" pitchFamily="18" charset="0"/>
              </a:rPr>
              <a:t>Advanced Threat Protection</a:t>
            </a:r>
          </a:p>
        </p:txBody>
      </p:sp>
      <p:pic>
        <p:nvPicPr>
          <p:cNvPr id="1032" name="Picture 8" descr="Image result for symantec data center secur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2191" y="1760901"/>
            <a:ext cx="559244" cy="56259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2191" y="2504779"/>
            <a:ext cx="599078" cy="60266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8485787" y="2483863"/>
            <a:ext cx="4844716" cy="646331"/>
          </a:xfrm>
          <a:prstGeom prst="rect">
            <a:avLst/>
          </a:prstGeom>
          <a:noFill/>
        </p:spPr>
        <p:txBody>
          <a:bodyPr wrap="square" rtlCol="0">
            <a:spAutoFit/>
          </a:bodyPr>
          <a:lstStyle/>
          <a:p>
            <a:r>
              <a:rPr lang="en-US" cap="all" dirty="0">
                <a:solidFill>
                  <a:schemeClr val="accent1"/>
                </a:solidFill>
                <a:latin typeface="SymantecSans-Bold" panose="020B0800050202020204" pitchFamily="34" charset="0"/>
              </a:rPr>
              <a:t>SYMANTEC</a:t>
            </a:r>
            <a:br>
              <a:rPr lang="en-US" cap="all" dirty="0">
                <a:solidFill>
                  <a:schemeClr val="accent1"/>
                </a:solidFill>
                <a:latin typeface="SymantecSans-Bold" panose="020B0800050202020204" pitchFamily="34" charset="0"/>
              </a:rPr>
            </a:br>
            <a:r>
              <a:rPr lang="en-US" cap="all" dirty="0">
                <a:latin typeface="SymantecSans-Bold" panose="020B0800050202020204" pitchFamily="34" charset="0"/>
              </a:rPr>
              <a:t>Data Center Security</a:t>
            </a:r>
          </a:p>
        </p:txBody>
      </p:sp>
      <p:pic>
        <p:nvPicPr>
          <p:cNvPr id="1036" name="Picture 12" descr="Image result for symantec endpoint protec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3837" y="1038232"/>
            <a:ext cx="560141" cy="653498"/>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8450141" y="1721505"/>
            <a:ext cx="4058653" cy="646331"/>
          </a:xfrm>
          <a:prstGeom prst="rect">
            <a:avLst/>
          </a:prstGeom>
          <a:noFill/>
        </p:spPr>
        <p:txBody>
          <a:bodyPr wrap="square" rtlCol="0">
            <a:spAutoFit/>
          </a:bodyPr>
          <a:lstStyle/>
          <a:p>
            <a:r>
              <a:rPr lang="en-US" cap="all" dirty="0">
                <a:solidFill>
                  <a:schemeClr val="accent1"/>
                </a:solidFill>
                <a:latin typeface="SymantecSans-Bold" panose="020B0800050202020204" pitchFamily="34" charset="0"/>
              </a:rPr>
              <a:t>SYMANTEC</a:t>
            </a:r>
            <a:br>
              <a:rPr lang="en-US" cap="all" dirty="0">
                <a:solidFill>
                  <a:schemeClr val="accent1"/>
                </a:solidFill>
                <a:latin typeface="SymantecSans-Bold" panose="020B0800050202020204" pitchFamily="34" charset="0"/>
              </a:rPr>
            </a:br>
            <a:r>
              <a:rPr lang="en-US" cap="all" dirty="0">
                <a:latin typeface="SymantecSans-Bold" panose="020B0800050202020204" pitchFamily="34" charset="0"/>
              </a:rPr>
              <a:t>Advanced Threat Protection</a:t>
            </a:r>
          </a:p>
        </p:txBody>
      </p:sp>
      <p:pic>
        <p:nvPicPr>
          <p:cNvPr id="1040" name="Picture 16" descr="Image result for norton core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5450" y="3963659"/>
            <a:ext cx="584691" cy="584691"/>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8441387" y="3928954"/>
            <a:ext cx="4058653" cy="646331"/>
          </a:xfrm>
          <a:prstGeom prst="rect">
            <a:avLst/>
          </a:prstGeom>
          <a:noFill/>
        </p:spPr>
        <p:txBody>
          <a:bodyPr wrap="square" rtlCol="0">
            <a:spAutoFit/>
          </a:bodyPr>
          <a:lstStyle/>
          <a:p>
            <a:r>
              <a:rPr lang="en-US" cap="all" dirty="0">
                <a:solidFill>
                  <a:schemeClr val="accent1"/>
                </a:solidFill>
                <a:latin typeface="SymantecSans-Bold" panose="020B0800050202020204" pitchFamily="34" charset="0"/>
              </a:rPr>
              <a:t>NORTON</a:t>
            </a:r>
            <a:br>
              <a:rPr lang="en-US" cap="all" dirty="0">
                <a:solidFill>
                  <a:schemeClr val="accent1"/>
                </a:solidFill>
                <a:latin typeface="SymantecSans-Bold" panose="020B0800050202020204" pitchFamily="34" charset="0"/>
              </a:rPr>
            </a:br>
            <a:r>
              <a:rPr lang="en-US" cap="all" dirty="0">
                <a:latin typeface="SymantecSans-Bold" panose="020B0800050202020204" pitchFamily="34" charset="0"/>
              </a:rPr>
              <a:t>Core</a:t>
            </a:r>
          </a:p>
        </p:txBody>
      </p:sp>
      <p:pic>
        <p:nvPicPr>
          <p:cNvPr id="5" name="Picture 4"/>
          <p:cNvPicPr>
            <a:picLocks noChangeAspect="1"/>
          </p:cNvPicPr>
          <p:nvPr/>
        </p:nvPicPr>
        <p:blipFill>
          <a:blip r:embed="rId7"/>
          <a:stretch>
            <a:fillRect/>
          </a:stretch>
        </p:blipFill>
        <p:spPr>
          <a:xfrm>
            <a:off x="7835954" y="3195863"/>
            <a:ext cx="695325" cy="695325"/>
          </a:xfrm>
          <a:prstGeom prst="rect">
            <a:avLst/>
          </a:prstGeom>
        </p:spPr>
      </p:pic>
      <p:sp>
        <p:nvSpPr>
          <p:cNvPr id="18" name="TextBox 17"/>
          <p:cNvSpPr txBox="1"/>
          <p:nvPr/>
        </p:nvSpPr>
        <p:spPr>
          <a:xfrm>
            <a:off x="8495875" y="3204322"/>
            <a:ext cx="4058653" cy="646331"/>
          </a:xfrm>
          <a:prstGeom prst="rect">
            <a:avLst/>
          </a:prstGeom>
          <a:noFill/>
        </p:spPr>
        <p:txBody>
          <a:bodyPr wrap="square" rtlCol="0">
            <a:spAutoFit/>
          </a:bodyPr>
          <a:lstStyle/>
          <a:p>
            <a:r>
              <a:rPr lang="en-US" cap="all" dirty="0">
                <a:solidFill>
                  <a:schemeClr val="accent1"/>
                </a:solidFill>
                <a:latin typeface="SymantecSans-Bold" panose="020B0800050202020204" pitchFamily="34" charset="0"/>
              </a:rPr>
              <a:t>NORTON</a:t>
            </a:r>
            <a:br>
              <a:rPr lang="en-US" cap="all" dirty="0">
                <a:solidFill>
                  <a:schemeClr val="accent1"/>
                </a:solidFill>
                <a:latin typeface="SymantecSans-Bold" panose="020B0800050202020204" pitchFamily="34" charset="0"/>
              </a:rPr>
            </a:br>
            <a:r>
              <a:rPr lang="en-US" cap="all" dirty="0">
                <a:latin typeface="SymantecSans-Bold" panose="020B0800050202020204" pitchFamily="34" charset="0"/>
              </a:rPr>
              <a:t>Security</a:t>
            </a:r>
          </a:p>
        </p:txBody>
      </p:sp>
      <p:pic>
        <p:nvPicPr>
          <p:cNvPr id="1042" name="Picture 18" descr="Image result for norton mobile security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57321" y="4678334"/>
            <a:ext cx="639223" cy="639223"/>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a:off x="8485787" y="4620821"/>
            <a:ext cx="4058653" cy="646331"/>
          </a:xfrm>
          <a:prstGeom prst="rect">
            <a:avLst/>
          </a:prstGeom>
          <a:noFill/>
        </p:spPr>
        <p:txBody>
          <a:bodyPr wrap="square" rtlCol="0">
            <a:spAutoFit/>
          </a:bodyPr>
          <a:lstStyle/>
          <a:p>
            <a:r>
              <a:rPr lang="en-US" cap="all" dirty="0">
                <a:solidFill>
                  <a:schemeClr val="accent1"/>
                </a:solidFill>
                <a:latin typeface="SymantecSans-Bold" panose="020B0800050202020204" pitchFamily="34" charset="0"/>
              </a:rPr>
              <a:t>NORTON</a:t>
            </a:r>
            <a:br>
              <a:rPr lang="en-US" cap="all" dirty="0">
                <a:solidFill>
                  <a:schemeClr val="accent1"/>
                </a:solidFill>
                <a:latin typeface="SymantecSans-Bold" panose="020B0800050202020204" pitchFamily="34" charset="0"/>
              </a:rPr>
            </a:br>
            <a:r>
              <a:rPr lang="en-US" cap="all" dirty="0">
                <a:latin typeface="SymantecSans-Bold" panose="020B0800050202020204" pitchFamily="34" charset="0"/>
              </a:rPr>
              <a:t>mobile security</a:t>
            </a:r>
          </a:p>
        </p:txBody>
      </p:sp>
      <p:pic>
        <p:nvPicPr>
          <p:cNvPr id="7" name="Picture 6"/>
          <p:cNvPicPr>
            <a:picLocks noChangeAspect="1"/>
          </p:cNvPicPr>
          <p:nvPr/>
        </p:nvPicPr>
        <p:blipFill>
          <a:blip r:embed="rId9"/>
          <a:stretch>
            <a:fillRect/>
          </a:stretch>
        </p:blipFill>
        <p:spPr>
          <a:xfrm>
            <a:off x="7857546" y="5433584"/>
            <a:ext cx="638329" cy="630039"/>
          </a:xfrm>
          <a:prstGeom prst="rect">
            <a:avLst/>
          </a:prstGeom>
        </p:spPr>
      </p:pic>
      <p:sp>
        <p:nvSpPr>
          <p:cNvPr id="24" name="TextBox 23"/>
          <p:cNvSpPr txBox="1"/>
          <p:nvPr/>
        </p:nvSpPr>
        <p:spPr>
          <a:xfrm>
            <a:off x="8450141" y="5401728"/>
            <a:ext cx="4058653" cy="646331"/>
          </a:xfrm>
          <a:prstGeom prst="rect">
            <a:avLst/>
          </a:prstGeom>
          <a:noFill/>
        </p:spPr>
        <p:txBody>
          <a:bodyPr wrap="square" rtlCol="0">
            <a:spAutoFit/>
          </a:bodyPr>
          <a:lstStyle/>
          <a:p>
            <a:r>
              <a:rPr lang="en-US" cap="all" dirty="0">
                <a:solidFill>
                  <a:schemeClr val="accent1"/>
                </a:solidFill>
                <a:latin typeface="SymantecSans-Bold" panose="020B0800050202020204" pitchFamily="34" charset="0"/>
              </a:rPr>
              <a:t>Norton &amp; LifeLock</a:t>
            </a:r>
            <a:br>
              <a:rPr lang="en-US" cap="all" dirty="0">
                <a:solidFill>
                  <a:schemeClr val="accent1"/>
                </a:solidFill>
                <a:latin typeface="SymantecSans-Bold" panose="020B0800050202020204" pitchFamily="34" charset="0"/>
              </a:rPr>
            </a:br>
            <a:r>
              <a:rPr lang="en-US" cap="all" dirty="0">
                <a:latin typeface="SymantecSans-Bold" panose="020B0800050202020204" pitchFamily="34" charset="0"/>
              </a:rPr>
              <a:t>Identity Theft Protection</a:t>
            </a:r>
          </a:p>
        </p:txBody>
      </p:sp>
    </p:spTree>
    <p:extLst>
      <p:ext uri="{BB962C8B-B14F-4D97-AF65-F5344CB8AC3E}">
        <p14:creationId xmlns:p14="http://schemas.microsoft.com/office/powerpoint/2010/main" val="129380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Placeholder 61"/>
          <p:cNvSpPr>
            <a:spLocks noGrp="1"/>
          </p:cNvSpPr>
          <p:nvPr>
            <p:ph type="body" sz="quarter" idx="18"/>
          </p:nvPr>
        </p:nvSpPr>
        <p:spPr>
          <a:xfrm>
            <a:off x="6807280" y="2343041"/>
            <a:ext cx="5384720" cy="1948391"/>
          </a:xfrm>
        </p:spPr>
        <p:txBody>
          <a:bodyPr>
            <a:normAutofit/>
          </a:bodyPr>
          <a:lstStyle/>
          <a:p>
            <a:r>
              <a:rPr lang="en-US" sz="2400" b="1" dirty="0">
                <a:latin typeface="Gill Sans MT" panose="020B0502020104020203" pitchFamily="34" charset="0"/>
              </a:rPr>
              <a:t>Impact</a:t>
            </a:r>
          </a:p>
          <a:p>
            <a:pPr marL="742950" lvl="1" indent="-285750">
              <a:buFont typeface="Arial" panose="020B0604020202020204" pitchFamily="34" charset="0"/>
              <a:buChar char="•"/>
            </a:pPr>
            <a:r>
              <a:rPr lang="en-US" dirty="0">
                <a:latin typeface="+mj-lt"/>
                <a:cs typeface="Helvetica" panose="020B0604020202020204" pitchFamily="34" charset="0"/>
              </a:rPr>
              <a:t>What do we mean by impact?</a:t>
            </a:r>
          </a:p>
          <a:p>
            <a:pPr marL="742950" lvl="1" indent="-285750">
              <a:buFont typeface="Arial" panose="020B0604020202020204" pitchFamily="34" charset="0"/>
              <a:buChar char="•"/>
            </a:pPr>
            <a:r>
              <a:rPr lang="en-US" dirty="0">
                <a:latin typeface="+mj-lt"/>
                <a:cs typeface="Helvetica" panose="020B0604020202020204" pitchFamily="34" charset="0"/>
              </a:rPr>
              <a:t>Areas of impact</a:t>
            </a:r>
          </a:p>
          <a:p>
            <a:pPr marL="742950" lvl="1" indent="-285750">
              <a:buFont typeface="Arial" panose="020B0604020202020204" pitchFamily="34" charset="0"/>
              <a:buChar char="•"/>
            </a:pPr>
            <a:r>
              <a:rPr lang="en-US" dirty="0">
                <a:latin typeface="+mj-lt"/>
                <a:cs typeface="Helvetica" panose="020B0604020202020204" pitchFamily="34" charset="0"/>
              </a:rPr>
              <a:t>How do we measure impact?</a:t>
            </a:r>
          </a:p>
          <a:p>
            <a:pPr marL="742950" lvl="1" indent="-285750">
              <a:buFont typeface="Arial" panose="020B0604020202020204" pitchFamily="34" charset="0"/>
              <a:buChar char="•"/>
            </a:pPr>
            <a:r>
              <a:rPr lang="en-US" dirty="0">
                <a:latin typeface="+mj-lt"/>
                <a:cs typeface="Helvetica" panose="020B0604020202020204" pitchFamily="34" charset="0"/>
              </a:rPr>
              <a:t>How global collaboration affects impact</a:t>
            </a:r>
            <a:endParaRPr lang="en-US" dirty="0"/>
          </a:p>
          <a:p>
            <a:pPr marL="742950" lvl="1" indent="-285750">
              <a:buFont typeface="Arial" panose="020B0604020202020204" pitchFamily="34" charset="0"/>
              <a:buChar char="•"/>
            </a:pPr>
            <a:endParaRPr lang="en-US" dirty="0"/>
          </a:p>
        </p:txBody>
      </p:sp>
      <p:sp>
        <p:nvSpPr>
          <p:cNvPr id="63" name="Text Placeholder 62"/>
          <p:cNvSpPr>
            <a:spLocks noGrp="1"/>
          </p:cNvSpPr>
          <p:nvPr>
            <p:ph type="body" sz="quarter" idx="19"/>
          </p:nvPr>
        </p:nvSpPr>
        <p:spPr>
          <a:xfrm>
            <a:off x="6807280" y="4275666"/>
            <a:ext cx="4745484" cy="1888954"/>
          </a:xfrm>
        </p:spPr>
        <p:txBody>
          <a:bodyPr>
            <a:normAutofit/>
          </a:bodyPr>
          <a:lstStyle/>
          <a:p>
            <a:r>
              <a:rPr lang="en-US" sz="2400" b="1" dirty="0">
                <a:latin typeface="Gill Sans MT" panose="020B0502020104020203" pitchFamily="34" charset="0"/>
              </a:rPr>
              <a:t>Strategies</a:t>
            </a:r>
          </a:p>
          <a:p>
            <a:pPr marL="742950" lvl="1" indent="-285750">
              <a:lnSpc>
                <a:spcPct val="100000"/>
              </a:lnSpc>
              <a:buFont typeface="Arial" panose="020B0604020202020204" pitchFamily="34" charset="0"/>
              <a:buChar char="•"/>
            </a:pPr>
            <a:r>
              <a:rPr lang="en-US" dirty="0">
                <a:latin typeface="+mj-lt"/>
                <a:cs typeface="Helvetica" panose="020B0604020202020204" pitchFamily="34" charset="0"/>
              </a:rPr>
              <a:t>Fundraising strategies</a:t>
            </a:r>
          </a:p>
          <a:p>
            <a:pPr marL="742950" lvl="1" indent="-285750">
              <a:lnSpc>
                <a:spcPct val="100000"/>
              </a:lnSpc>
              <a:buFont typeface="Arial" panose="020B0604020202020204" pitchFamily="34" charset="0"/>
              <a:buChar char="•"/>
            </a:pPr>
            <a:r>
              <a:rPr lang="en-US" dirty="0">
                <a:latin typeface="+mj-lt"/>
                <a:cs typeface="Helvetica" panose="020B0604020202020204" pitchFamily="34" charset="0"/>
              </a:rPr>
              <a:t>Collaboration strategies</a:t>
            </a:r>
          </a:p>
          <a:p>
            <a:pPr marL="742950" lvl="1" indent="-285750">
              <a:lnSpc>
                <a:spcPct val="100000"/>
              </a:lnSpc>
              <a:buFont typeface="Arial" panose="020B0604020202020204" pitchFamily="34" charset="0"/>
              <a:buChar char="•"/>
            </a:pPr>
            <a:r>
              <a:rPr lang="en-US" dirty="0">
                <a:latin typeface="+mj-lt"/>
                <a:cs typeface="Helvetica" panose="020B0604020202020204" pitchFamily="34" charset="0"/>
              </a:rPr>
              <a:t>Brand image</a:t>
            </a:r>
          </a:p>
          <a:p>
            <a:pPr marL="742950" lvl="1" indent="-285750">
              <a:lnSpc>
                <a:spcPct val="100000"/>
              </a:lnSpc>
              <a:buFont typeface="Arial" panose="020B0604020202020204" pitchFamily="34" charset="0"/>
              <a:buChar char="•"/>
            </a:pPr>
            <a:r>
              <a:rPr lang="en-US" dirty="0">
                <a:latin typeface="+mj-lt"/>
                <a:cs typeface="Helvetica" panose="020B0604020202020204" pitchFamily="34" charset="0"/>
              </a:rPr>
              <a:t>Management engagement strategies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66" name="Text Placeholder 65"/>
          <p:cNvSpPr>
            <a:spLocks noGrp="1"/>
          </p:cNvSpPr>
          <p:nvPr>
            <p:ph type="body" sz="quarter" idx="22"/>
          </p:nvPr>
        </p:nvSpPr>
        <p:spPr>
          <a:xfrm>
            <a:off x="5805987" y="2306638"/>
            <a:ext cx="901766" cy="751872"/>
          </a:xfrm>
        </p:spPr>
        <p:txBody>
          <a:bodyPr/>
          <a:lstStyle/>
          <a:p>
            <a:r>
              <a:rPr lang="en-US" sz="5400" dirty="0">
                <a:latin typeface="Helvetica" panose="020B0604020202020204" pitchFamily="34" charset="0"/>
                <a:cs typeface="Helvetica" panose="020B0604020202020204" pitchFamily="34" charset="0"/>
              </a:rPr>
              <a:t>03</a:t>
            </a:r>
          </a:p>
        </p:txBody>
      </p:sp>
      <p:sp>
        <p:nvSpPr>
          <p:cNvPr id="67" name="Text Placeholder 66"/>
          <p:cNvSpPr>
            <a:spLocks noGrp="1"/>
          </p:cNvSpPr>
          <p:nvPr>
            <p:ph type="body" sz="quarter" idx="23"/>
          </p:nvPr>
        </p:nvSpPr>
        <p:spPr>
          <a:xfrm>
            <a:off x="5805987" y="4143503"/>
            <a:ext cx="1261089" cy="727044"/>
          </a:xfrm>
        </p:spPr>
        <p:txBody>
          <a:bodyPr/>
          <a:lstStyle/>
          <a:p>
            <a:r>
              <a:rPr lang="en-US" sz="5400" dirty="0">
                <a:latin typeface="Helvetica" panose="020B0604020202020204" pitchFamily="34" charset="0"/>
                <a:cs typeface="Helvetica" panose="020B0604020202020204" pitchFamily="34" charset="0"/>
              </a:rPr>
              <a:t>04</a:t>
            </a:r>
          </a:p>
        </p:txBody>
      </p:sp>
      <p:sp>
        <p:nvSpPr>
          <p:cNvPr id="55" name="Text Placeholder 54"/>
          <p:cNvSpPr>
            <a:spLocks noGrp="1"/>
          </p:cNvSpPr>
          <p:nvPr>
            <p:ph type="body" sz="quarter" idx="11"/>
          </p:nvPr>
        </p:nvSpPr>
        <p:spPr>
          <a:xfrm>
            <a:off x="1279306" y="2327275"/>
            <a:ext cx="4310063" cy="1720887"/>
          </a:xfrm>
        </p:spPr>
        <p:txBody>
          <a:bodyPr>
            <a:normAutofit/>
          </a:bodyPr>
          <a:lstStyle/>
          <a:p>
            <a:r>
              <a:rPr lang="en-US" sz="2400" b="1" dirty="0">
                <a:latin typeface="Gill Sans MT" panose="020B0502020104020203" pitchFamily="34" charset="0"/>
              </a:rPr>
              <a:t>Case Study and Comparison</a:t>
            </a:r>
          </a:p>
          <a:p>
            <a:pPr marL="742950" lvl="1" indent="-285750">
              <a:buFont typeface="Arial" panose="020B0604020202020204" pitchFamily="34" charset="0"/>
              <a:buChar char="•"/>
            </a:pPr>
            <a:r>
              <a:rPr lang="en-US" dirty="0" smtClean="0">
                <a:latin typeface="+mj-lt"/>
                <a:cs typeface="Helvetica" panose="020B0604020202020204" pitchFamily="34" charset="0"/>
              </a:rPr>
              <a:t>ERGs </a:t>
            </a:r>
            <a:r>
              <a:rPr lang="en-US" dirty="0">
                <a:latin typeface="+mj-lt"/>
                <a:cs typeface="Helvetica" panose="020B0604020202020204" pitchFamily="34" charset="0"/>
              </a:rPr>
              <a:t>by the numbers</a:t>
            </a:r>
          </a:p>
          <a:p>
            <a:pPr marL="742950" lvl="1" indent="-285750">
              <a:buFont typeface="Arial" panose="020B0604020202020204" pitchFamily="34" charset="0"/>
              <a:buChar char="•"/>
            </a:pPr>
            <a:r>
              <a:rPr lang="en-US" dirty="0">
                <a:latin typeface="+mj-lt"/>
                <a:cs typeface="Helvetica" panose="020B0604020202020204" pitchFamily="34" charset="0"/>
              </a:rPr>
              <a:t>What does all of this info mean?</a:t>
            </a:r>
            <a:endParaRPr lang="en-US" dirty="0"/>
          </a:p>
          <a:p>
            <a:pPr marL="742950" lvl="1" indent="-285750">
              <a:buFont typeface="Arial" panose="020B0604020202020204" pitchFamily="34" charset="0"/>
              <a:buChar char="•"/>
            </a:pPr>
            <a:endParaRPr lang="en-US" dirty="0"/>
          </a:p>
        </p:txBody>
      </p:sp>
      <p:sp>
        <p:nvSpPr>
          <p:cNvPr id="56" name="Text Placeholder 55"/>
          <p:cNvSpPr>
            <a:spLocks noGrp="1"/>
          </p:cNvSpPr>
          <p:nvPr>
            <p:ph type="body" sz="quarter" idx="12"/>
          </p:nvPr>
        </p:nvSpPr>
        <p:spPr>
          <a:xfrm>
            <a:off x="1310839" y="4186611"/>
            <a:ext cx="4310063" cy="1169599"/>
          </a:xfrm>
        </p:spPr>
        <p:txBody>
          <a:bodyPr>
            <a:normAutofit lnSpcReduction="10000"/>
          </a:bodyPr>
          <a:lstStyle/>
          <a:p>
            <a:r>
              <a:rPr lang="en-US" sz="2400" b="1" dirty="0">
                <a:latin typeface="Gill Sans MT" panose="020B0502020104020203" pitchFamily="34" charset="0"/>
              </a:rPr>
              <a:t>Budget</a:t>
            </a:r>
          </a:p>
          <a:p>
            <a:pPr marL="742950" lvl="1" indent="-285750">
              <a:lnSpc>
                <a:spcPct val="100000"/>
              </a:lnSpc>
              <a:buFont typeface="Arial" panose="020B0604020202020204" pitchFamily="34" charset="0"/>
              <a:buChar char="•"/>
            </a:pPr>
            <a:r>
              <a:rPr lang="en-US" dirty="0">
                <a:latin typeface="+mj-lt"/>
                <a:cs typeface="Helvetica" panose="020B0604020202020204" pitchFamily="34" charset="0"/>
              </a:rPr>
              <a:t>ERG Budgets 101</a:t>
            </a:r>
          </a:p>
          <a:p>
            <a:pPr marL="742950" lvl="1" indent="-285750">
              <a:lnSpc>
                <a:spcPct val="100000"/>
              </a:lnSpc>
              <a:buFont typeface="Arial" panose="020B0604020202020204" pitchFamily="34" charset="0"/>
              <a:buChar char="•"/>
            </a:pPr>
            <a:r>
              <a:rPr lang="en-US" dirty="0">
                <a:latin typeface="+mj-lt"/>
                <a:cs typeface="Helvetica" panose="020B0604020202020204" pitchFamily="34" charset="0"/>
              </a:rPr>
              <a:t>Regional funding differences</a:t>
            </a:r>
          </a:p>
          <a:p>
            <a:pPr marL="742950" lvl="1" indent="-285750">
              <a:lnSpc>
                <a:spcPct val="100000"/>
              </a:lnSpc>
              <a:buFont typeface="Arial" panose="020B0604020202020204" pitchFamily="34" charset="0"/>
              <a:buChar char="•"/>
            </a:pPr>
            <a:r>
              <a:rPr lang="en-US" dirty="0">
                <a:latin typeface="+mj-lt"/>
                <a:cs typeface="Helvetica" panose="020B0604020202020204" pitchFamily="34" charset="0"/>
              </a:rPr>
              <a:t>Budget vs. Impact</a:t>
            </a:r>
          </a:p>
        </p:txBody>
      </p:sp>
      <p:sp>
        <p:nvSpPr>
          <p:cNvPr id="54" name="Text Placeholder 53"/>
          <p:cNvSpPr>
            <a:spLocks noGrp="1"/>
          </p:cNvSpPr>
          <p:nvPr>
            <p:ph type="body" sz="quarter" idx="10"/>
          </p:nvPr>
        </p:nvSpPr>
        <p:spPr>
          <a:xfrm>
            <a:off x="346841" y="2306638"/>
            <a:ext cx="834581" cy="751872"/>
          </a:xfrm>
        </p:spPr>
        <p:txBody>
          <a:bodyPr>
            <a:noAutofit/>
          </a:bodyPr>
          <a:lstStyle/>
          <a:p>
            <a:r>
              <a:rPr lang="en-US" sz="5400" dirty="0">
                <a:latin typeface="Helvetica" panose="020B0604020202020204" pitchFamily="34" charset="0"/>
                <a:cs typeface="Helvetica" panose="020B0604020202020204" pitchFamily="34" charset="0"/>
              </a:rPr>
              <a:t>01</a:t>
            </a:r>
          </a:p>
        </p:txBody>
      </p:sp>
      <p:sp>
        <p:nvSpPr>
          <p:cNvPr id="6" name="Title 5"/>
          <p:cNvSpPr>
            <a:spLocks noGrp="1"/>
          </p:cNvSpPr>
          <p:nvPr>
            <p:ph type="title"/>
          </p:nvPr>
        </p:nvSpPr>
        <p:spPr/>
        <p:txBody>
          <a:bodyPr>
            <a:normAutofit/>
          </a:bodyPr>
          <a:lstStyle/>
          <a:p>
            <a:r>
              <a:rPr lang="en-US"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Agenda</a:t>
            </a:r>
          </a:p>
        </p:txBody>
      </p:sp>
      <p:sp>
        <p:nvSpPr>
          <p:cNvPr id="57" name="Text Placeholder 56"/>
          <p:cNvSpPr>
            <a:spLocks noGrp="1"/>
          </p:cNvSpPr>
          <p:nvPr>
            <p:ph type="body" sz="quarter" idx="13"/>
          </p:nvPr>
        </p:nvSpPr>
        <p:spPr>
          <a:xfrm>
            <a:off x="346841" y="4139313"/>
            <a:ext cx="834581" cy="1386334"/>
          </a:xfrm>
        </p:spPr>
        <p:txBody>
          <a:bodyPr/>
          <a:lstStyle/>
          <a:p>
            <a:r>
              <a:rPr lang="en-US" sz="5400" dirty="0">
                <a:latin typeface="Helvetica" panose="020B0604020202020204" pitchFamily="34" charset="0"/>
                <a:cs typeface="Helvetica" panose="020B0604020202020204" pitchFamily="34" charset="0"/>
              </a:rPr>
              <a:t>02</a:t>
            </a:r>
          </a:p>
        </p:txBody>
      </p:sp>
    </p:spTree>
    <p:extLst>
      <p:ext uri="{BB962C8B-B14F-4D97-AF65-F5344CB8AC3E}">
        <p14:creationId xmlns:p14="http://schemas.microsoft.com/office/powerpoint/2010/main" val="172347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8000"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Case Study and Comparison</a:t>
            </a:r>
            <a:r>
              <a:rPr lang="en-US" sz="8800"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reflection blurRad="25400" stA="38000" endPos="28000" dir="5400000" sy="-100000" algn="bl" rotWithShape="0"/>
                </a:effectLst>
                <a:latin typeface="Gill Sans MT" panose="020B0502020104020203" pitchFamily="34" charset="0"/>
              </a:rPr>
              <a:t> </a:t>
            </a:r>
          </a:p>
        </p:txBody>
      </p:sp>
      <p:sp>
        <p:nvSpPr>
          <p:cNvPr id="6" name="Text Placeholder 5"/>
          <p:cNvSpPr>
            <a:spLocks noGrp="1"/>
          </p:cNvSpPr>
          <p:nvPr>
            <p:ph type="body" sz="quarter" idx="10"/>
          </p:nvPr>
        </p:nvSpPr>
        <p:spPr>
          <a:xfrm>
            <a:off x="3661142" y="3372583"/>
            <a:ext cx="3939808" cy="2384425"/>
          </a:xfrm>
        </p:spPr>
        <p:txBody>
          <a:bodyPr/>
          <a:lstStyle/>
          <a:p>
            <a:r>
              <a:rPr lang="en-US" b="1" dirty="0">
                <a:solidFill>
                  <a:schemeClr val="tx1"/>
                </a:solidFill>
                <a:latin typeface="Gill Sans MT" panose="020B0502020104020203" pitchFamily="34" charset="0"/>
              </a:rPr>
              <a:t>Topics:</a:t>
            </a:r>
          </a:p>
          <a:p>
            <a:pPr marL="457200" indent="-285750">
              <a:buFont typeface="Arial" panose="020B0604020202020204" pitchFamily="34" charset="0"/>
              <a:buChar char="•"/>
            </a:pPr>
            <a:r>
              <a:rPr lang="en-US" dirty="0" smtClean="0">
                <a:solidFill>
                  <a:schemeClr val="tx1"/>
                </a:solidFill>
                <a:latin typeface="Gill Sans MT" panose="020B0502020104020203" pitchFamily="34" charset="0"/>
              </a:rPr>
              <a:t>ERGs </a:t>
            </a:r>
            <a:r>
              <a:rPr lang="en-US" dirty="0">
                <a:solidFill>
                  <a:schemeClr val="tx1"/>
                </a:solidFill>
                <a:latin typeface="Gill Sans MT" panose="020B0502020104020203" pitchFamily="34" charset="0"/>
              </a:rPr>
              <a:t>by the numbers</a:t>
            </a:r>
          </a:p>
          <a:p>
            <a:pPr marL="457200" indent="-285750">
              <a:buFont typeface="Arial" panose="020B0604020202020204" pitchFamily="34" charset="0"/>
              <a:buChar char="•"/>
            </a:pPr>
            <a:r>
              <a:rPr lang="en-US" dirty="0">
                <a:solidFill>
                  <a:schemeClr val="tx1"/>
                </a:solidFill>
                <a:latin typeface="Gill Sans MT" panose="020B0502020104020203" pitchFamily="34" charset="0"/>
              </a:rPr>
              <a:t>What does all of this info mean?</a:t>
            </a:r>
          </a:p>
        </p:txBody>
      </p:sp>
      <p:sp>
        <p:nvSpPr>
          <p:cNvPr id="7" name="Text Placeholder 6"/>
          <p:cNvSpPr>
            <a:spLocks noGrp="1"/>
          </p:cNvSpPr>
          <p:nvPr>
            <p:ph type="body" sz="quarter" idx="11"/>
          </p:nvPr>
        </p:nvSpPr>
        <p:spPr/>
        <p:txBody>
          <a:bodyPr/>
          <a:lstStyle/>
          <a:p>
            <a:r>
              <a:rPr lang="en-US" dirty="0">
                <a:solidFill>
                  <a:schemeClr val="tx1"/>
                </a:solidFill>
                <a:latin typeface="Helvetica" panose="020B0604020202020204" pitchFamily="34" charset="0"/>
                <a:cs typeface="Helvetica" panose="020B0604020202020204" pitchFamily="34" charset="0"/>
              </a:rPr>
              <a:t>01</a:t>
            </a:r>
          </a:p>
        </p:txBody>
      </p:sp>
      <p:pic>
        <p:nvPicPr>
          <p:cNvPr id="2" name="Picture 1"/>
          <p:cNvPicPr>
            <a:picLocks noChangeAspect="1"/>
          </p:cNvPicPr>
          <p:nvPr/>
        </p:nvPicPr>
        <p:blipFill>
          <a:blip r:embed="rId3"/>
          <a:stretch>
            <a:fillRect/>
          </a:stretch>
        </p:blipFill>
        <p:spPr>
          <a:xfrm>
            <a:off x="10097262" y="49167"/>
            <a:ext cx="1543050" cy="523875"/>
          </a:xfrm>
          <a:prstGeom prst="rect">
            <a:avLst/>
          </a:prstGeom>
        </p:spPr>
      </p:pic>
    </p:spTree>
    <p:extLst>
      <p:ext uri="{BB962C8B-B14F-4D97-AF65-F5344CB8AC3E}">
        <p14:creationId xmlns:p14="http://schemas.microsoft.com/office/powerpoint/2010/main" val="37152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Case Studies | Global Organizations</a:t>
            </a:r>
          </a:p>
        </p:txBody>
      </p:sp>
      <p:sp>
        <p:nvSpPr>
          <p:cNvPr id="4" name="Content Placeholder 3"/>
          <p:cNvSpPr>
            <a:spLocks noGrp="1"/>
          </p:cNvSpPr>
          <p:nvPr>
            <p:ph idx="10"/>
          </p:nvPr>
        </p:nvSpPr>
        <p:spPr>
          <a:xfrm>
            <a:off x="530352" y="1794992"/>
            <a:ext cx="5575026" cy="5063008"/>
          </a:xfrm>
        </p:spPr>
        <p:txBody>
          <a:bodyPr>
            <a:normAutofit fontScale="85000" lnSpcReduction="20000"/>
          </a:bodyPr>
          <a:lstStyle/>
          <a:p>
            <a:pPr marL="0" indent="0">
              <a:buNone/>
            </a:pPr>
            <a:r>
              <a:rPr lang="en-US" b="1" u="sng" dirty="0">
                <a:latin typeface="Gill Sans MT" panose="020B0502020104020203" pitchFamily="34" charset="0"/>
              </a:rPr>
              <a:t>U.S. Case Studies:</a:t>
            </a:r>
          </a:p>
          <a:p>
            <a:pPr marL="0" indent="0">
              <a:buNone/>
            </a:pPr>
            <a:r>
              <a:rPr lang="en-US" b="1" dirty="0">
                <a:latin typeface="Gill Sans MT" panose="020B0502020104020203" pitchFamily="34" charset="0"/>
              </a:rPr>
              <a:t>#1 | Symantec:</a:t>
            </a:r>
          </a:p>
          <a:p>
            <a:pPr lvl="1"/>
            <a:r>
              <a:rPr lang="en-US" dirty="0">
                <a:latin typeface="+mj-lt"/>
                <a:cs typeface="Helvetica" panose="020B0604020202020204" pitchFamily="34" charset="0"/>
              </a:rPr>
              <a:t>11,000 total employees (globally)</a:t>
            </a:r>
          </a:p>
          <a:p>
            <a:pPr lvl="1"/>
            <a:r>
              <a:rPr lang="en-US" dirty="0">
                <a:latin typeface="+mj-lt"/>
                <a:cs typeface="Helvetica" panose="020B0604020202020204" pitchFamily="34" charset="0"/>
              </a:rPr>
              <a:t>143 (1.3%) of those employees are LGBT ERG members</a:t>
            </a:r>
          </a:p>
          <a:p>
            <a:pPr lvl="1"/>
            <a:r>
              <a:rPr lang="en-US" dirty="0">
                <a:latin typeface="+mj-lt"/>
                <a:cs typeface="Helvetica" panose="020B0604020202020204" pitchFamily="34" charset="0"/>
              </a:rPr>
              <a:t>Annual ERG budget spent = $2.36 per employee per year</a:t>
            </a:r>
          </a:p>
          <a:p>
            <a:pPr lvl="1"/>
            <a:r>
              <a:rPr lang="en-US" dirty="0">
                <a:latin typeface="+mj-lt"/>
                <a:cs typeface="Helvetica" panose="020B0604020202020204" pitchFamily="34" charset="0"/>
              </a:rPr>
              <a:t>HRC CEI Ranking = 100%</a:t>
            </a:r>
            <a:r>
              <a:rPr lang="en-US" dirty="0"/>
              <a:t/>
            </a:r>
            <a:br>
              <a:rPr lang="en-US" dirty="0"/>
            </a:br>
            <a:r>
              <a:rPr lang="en-US" dirty="0"/>
              <a:t/>
            </a:r>
            <a:br>
              <a:rPr lang="en-US" dirty="0"/>
            </a:br>
            <a:endParaRPr lang="en-US" dirty="0"/>
          </a:p>
          <a:p>
            <a:pPr marL="0" indent="0">
              <a:buNone/>
            </a:pPr>
            <a:r>
              <a:rPr lang="en-US" b="1" dirty="0">
                <a:latin typeface="Gill Sans MT" panose="020B0502020104020203" pitchFamily="34" charset="0"/>
              </a:rPr>
              <a:t>#2 | U.S. Company X:</a:t>
            </a:r>
          </a:p>
          <a:p>
            <a:pPr lvl="1"/>
            <a:r>
              <a:rPr lang="en-US" dirty="0">
                <a:latin typeface="+mj-lt"/>
                <a:cs typeface="Helvetica" panose="020B0604020202020204" pitchFamily="34" charset="0"/>
              </a:rPr>
              <a:t>230,000 total employees (globally)</a:t>
            </a:r>
          </a:p>
          <a:p>
            <a:pPr lvl="1"/>
            <a:r>
              <a:rPr lang="en-US" dirty="0">
                <a:latin typeface="+mj-lt"/>
                <a:cs typeface="Helvetica" panose="020B0604020202020204" pitchFamily="34" charset="0"/>
              </a:rPr>
              <a:t>4,140 (1.8%) of those employees are LGBT ERG members</a:t>
            </a:r>
          </a:p>
          <a:p>
            <a:pPr lvl="1"/>
            <a:r>
              <a:rPr lang="en-US" dirty="0">
                <a:latin typeface="+mj-lt"/>
                <a:cs typeface="Helvetica" panose="020B0604020202020204" pitchFamily="34" charset="0"/>
              </a:rPr>
              <a:t>Annual ERG budget spent = $2.16 per employee per year</a:t>
            </a:r>
          </a:p>
          <a:p>
            <a:pPr lvl="1"/>
            <a:r>
              <a:rPr lang="en-US" dirty="0">
                <a:latin typeface="+mj-lt"/>
                <a:cs typeface="Helvetica" panose="020B0604020202020204" pitchFamily="34" charset="0"/>
              </a:rPr>
              <a:t>HRC CEI Ranking = 100%</a:t>
            </a:r>
            <a:r>
              <a:rPr lang="en-US" dirty="0"/>
              <a:t/>
            </a:r>
            <a:br>
              <a:rPr lang="en-US" dirty="0"/>
            </a:br>
            <a:endParaRPr lang="en-US" dirty="0"/>
          </a:p>
        </p:txBody>
      </p:sp>
      <p:sp>
        <p:nvSpPr>
          <p:cNvPr id="3" name="Subtitle 2"/>
          <p:cNvSpPr>
            <a:spLocks noGrp="1"/>
          </p:cNvSpPr>
          <p:nvPr>
            <p:ph type="subTitle" idx="1"/>
          </p:nvPr>
        </p:nvSpPr>
        <p:spPr>
          <a:xfrm>
            <a:off x="579816" y="1439168"/>
            <a:ext cx="11110736" cy="355824"/>
          </a:xfrm>
        </p:spPr>
        <p:txBody>
          <a:bodyPr/>
          <a:lstStyle/>
          <a:p>
            <a:r>
              <a:rPr lang="en-US" dirty="0">
                <a:latin typeface="Gill Sans MT" panose="020B0502020104020203" pitchFamily="34" charset="0"/>
                <a:cs typeface="Helvetica" panose="020B0604020202020204" pitchFamily="34" charset="0"/>
              </a:rPr>
              <a:t>Employee Resource Groups by the numbers</a:t>
            </a:r>
          </a:p>
        </p:txBody>
      </p:sp>
      <p:sp>
        <p:nvSpPr>
          <p:cNvPr id="5" name="Content Placeholder 3"/>
          <p:cNvSpPr txBox="1">
            <a:spLocks/>
          </p:cNvSpPr>
          <p:nvPr/>
        </p:nvSpPr>
        <p:spPr>
          <a:xfrm>
            <a:off x="6105378" y="1792715"/>
            <a:ext cx="5575026" cy="4586649"/>
          </a:xfrm>
          <a:prstGeom prst="rect">
            <a:avLst/>
          </a:prstGeom>
        </p:spPr>
        <p:txBody>
          <a:bodyPr vert="horz" lIns="0" tIns="0" rIns="0" bIns="0" rtlCol="0" anchor="t">
            <a:normAutofit fontScale="92500" lnSpcReduction="10000"/>
          </a:bodyPr>
          <a:lstStyle>
            <a:lvl1pPr marL="292100" indent="-292100" algn="l" defTabSz="914400" rtl="0" eaLnBrk="1" latinLnBrk="0" hangingPunct="1">
              <a:lnSpc>
                <a:spcPct val="90000"/>
              </a:lnSpc>
              <a:spcBef>
                <a:spcPts val="1000"/>
              </a:spcBef>
              <a:buFont typeface="Courier New" panose="02070309020205020404" pitchFamily="49" charset="0"/>
              <a:buChar char="o"/>
              <a:defRPr sz="2800" b="0" i="0" kern="1200">
                <a:solidFill>
                  <a:schemeClr val="tx1"/>
                </a:solidFill>
                <a:latin typeface="Symantec Sans" panose="02000503080000020004" pitchFamily="50" charset="0"/>
                <a:ea typeface="+mn-ea"/>
                <a:cs typeface="+mn-cs"/>
              </a:defRPr>
            </a:lvl1pPr>
            <a:lvl2pPr marL="741363" indent="-284163" algn="l" defTabSz="914400" rtl="0" eaLnBrk="1" latinLnBrk="0" hangingPunct="1">
              <a:lnSpc>
                <a:spcPct val="90000"/>
              </a:lnSpc>
              <a:spcBef>
                <a:spcPts val="500"/>
              </a:spcBef>
              <a:buFont typeface="Courier New" panose="02070309020205020404" pitchFamily="49" charset="0"/>
              <a:buChar char="o"/>
              <a:defRPr sz="2400" b="0" i="0" kern="1200">
                <a:solidFill>
                  <a:schemeClr val="tx1"/>
                </a:solidFill>
                <a:latin typeface="Symantec Sans" panose="02000503080000020004" pitchFamily="50" charset="0"/>
                <a:ea typeface="+mn-ea"/>
                <a:cs typeface="+mn-cs"/>
              </a:defRPr>
            </a:lvl2pPr>
            <a:lvl3pPr marL="1206500" indent="-292100" algn="l" defTabSz="914400" rtl="0" eaLnBrk="1" latinLnBrk="0" hangingPunct="1">
              <a:lnSpc>
                <a:spcPct val="90000"/>
              </a:lnSpc>
              <a:spcBef>
                <a:spcPts val="500"/>
              </a:spcBef>
              <a:buFont typeface="Courier New" panose="02070309020205020404" pitchFamily="49" charset="0"/>
              <a:buChar char="o"/>
              <a:defRPr sz="2000" b="0" i="0" kern="1200">
                <a:solidFill>
                  <a:schemeClr val="tx1"/>
                </a:solidFill>
                <a:latin typeface="Symantec Sans" panose="02000503080000020004" pitchFamily="50" charset="0"/>
                <a:ea typeface="+mn-ea"/>
                <a:cs typeface="+mn-cs"/>
              </a:defRPr>
            </a:lvl3pPr>
            <a:lvl4pPr marL="1655763" indent="-284163" algn="l" defTabSz="914400" rtl="0" eaLnBrk="1" latinLnBrk="0" hangingPunct="1">
              <a:lnSpc>
                <a:spcPct val="90000"/>
              </a:lnSpc>
              <a:spcBef>
                <a:spcPts val="500"/>
              </a:spcBef>
              <a:buFont typeface="Courier New" panose="02070309020205020404" pitchFamily="49" charset="0"/>
              <a:buChar char="o"/>
              <a:defRPr sz="1800" b="0" i="0" kern="1200">
                <a:solidFill>
                  <a:schemeClr val="tx1"/>
                </a:solidFill>
                <a:latin typeface="Symantec Sans" panose="02000503080000020004" pitchFamily="50"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b="0" i="0" kern="1200" baseline="0">
                <a:solidFill>
                  <a:schemeClr val="tx1"/>
                </a:solidFill>
                <a:latin typeface="Symantec Sans" panose="0200050308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5">
                    <a:lumMod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accent5">
                    <a:lumMod val="75000"/>
                  </a:schemeClr>
                </a:solidFill>
                <a:latin typeface="+mn-lt"/>
                <a:ea typeface="+mn-ea"/>
                <a:cs typeface="+mn-cs"/>
              </a:defRPr>
            </a:lvl9pPr>
          </a:lstStyle>
          <a:p>
            <a:pPr marL="0" indent="0">
              <a:lnSpc>
                <a:spcPct val="80000"/>
              </a:lnSpc>
              <a:buNone/>
            </a:pPr>
            <a:r>
              <a:rPr lang="en-US" sz="2600" b="1" u="sng" dirty="0">
                <a:latin typeface="Gill Sans MT" panose="020B0502020104020203" pitchFamily="34" charset="0"/>
              </a:rPr>
              <a:t>Indian Case Studies:</a:t>
            </a:r>
          </a:p>
          <a:p>
            <a:pPr marL="0" indent="0">
              <a:lnSpc>
                <a:spcPct val="70000"/>
              </a:lnSpc>
              <a:buNone/>
            </a:pPr>
            <a:r>
              <a:rPr lang="en-US" sz="2600" b="1" dirty="0">
                <a:latin typeface="Gill Sans MT" panose="020B0502020104020203" pitchFamily="34" charset="0"/>
              </a:rPr>
              <a:t>#3 | Indian Company Y:</a:t>
            </a:r>
          </a:p>
          <a:p>
            <a:pPr lvl="1">
              <a:lnSpc>
                <a:spcPct val="80000"/>
              </a:lnSpc>
            </a:pPr>
            <a:r>
              <a:rPr lang="en-US" sz="2200" dirty="0">
                <a:latin typeface="+mj-lt"/>
                <a:cs typeface="Helvetica" panose="020B0604020202020204" pitchFamily="34" charset="0"/>
              </a:rPr>
              <a:t>7000 Total employees (in India)</a:t>
            </a:r>
          </a:p>
          <a:p>
            <a:pPr lvl="1">
              <a:lnSpc>
                <a:spcPct val="80000"/>
              </a:lnSpc>
            </a:pPr>
            <a:r>
              <a:rPr lang="en-US" sz="2200" dirty="0">
                <a:latin typeface="+mj-lt"/>
                <a:cs typeface="Helvetica" panose="020B0604020202020204" pitchFamily="34" charset="0"/>
              </a:rPr>
              <a:t>644 (9.2%) of those employees are LGBT ERG members</a:t>
            </a:r>
          </a:p>
          <a:p>
            <a:pPr lvl="1">
              <a:lnSpc>
                <a:spcPct val="80000"/>
              </a:lnSpc>
            </a:pPr>
            <a:r>
              <a:rPr lang="en-US" sz="2200" dirty="0">
                <a:latin typeface="+mj-lt"/>
                <a:cs typeface="Helvetica" panose="020B0604020202020204" pitchFamily="34" charset="0"/>
              </a:rPr>
              <a:t>Annual ERG budget spent = $0.57 per employee per year (in India)</a:t>
            </a:r>
          </a:p>
          <a:p>
            <a:pPr marL="741045" lvl="1" indent="-283845"/>
            <a:endParaRPr lang="en-US" sz="2200" dirty="0">
              <a:latin typeface="+mn-lt"/>
            </a:endParaRPr>
          </a:p>
          <a:p>
            <a:pPr marL="0" indent="0">
              <a:buNone/>
            </a:pPr>
            <a:r>
              <a:rPr lang="en-US" sz="2600" b="1" dirty="0">
                <a:latin typeface="Gill Sans MT" panose="020B0502020104020203" pitchFamily="34" charset="0"/>
              </a:rPr>
              <a:t>#4 | Indian Company Z: </a:t>
            </a:r>
          </a:p>
          <a:p>
            <a:pPr lvl="1">
              <a:lnSpc>
                <a:spcPct val="80000"/>
              </a:lnSpc>
            </a:pPr>
            <a:r>
              <a:rPr lang="en-US" sz="2200" dirty="0">
                <a:latin typeface="+mj-lt"/>
                <a:cs typeface="Helvetica" panose="020B0604020202020204" pitchFamily="34" charset="0"/>
              </a:rPr>
              <a:t>7600 total employees (globally)</a:t>
            </a:r>
          </a:p>
          <a:p>
            <a:pPr lvl="1">
              <a:lnSpc>
                <a:spcPct val="80000"/>
              </a:lnSpc>
            </a:pPr>
            <a:r>
              <a:rPr lang="en-US" sz="2200" dirty="0">
                <a:latin typeface="+mj-lt"/>
                <a:cs typeface="Helvetica" panose="020B0604020202020204" pitchFamily="34" charset="0"/>
              </a:rPr>
              <a:t>1000 total employees (in India)</a:t>
            </a:r>
          </a:p>
          <a:p>
            <a:pPr lvl="1">
              <a:lnSpc>
                <a:spcPct val="80000"/>
              </a:lnSpc>
            </a:pPr>
            <a:r>
              <a:rPr lang="en-US" sz="2200" dirty="0">
                <a:latin typeface="+mj-lt"/>
                <a:cs typeface="Helvetica" panose="020B0604020202020204" pitchFamily="34" charset="0"/>
              </a:rPr>
              <a:t>No ERG in India, but a general D&amp;I effort for all employees in India</a:t>
            </a:r>
          </a:p>
          <a:p>
            <a:pPr lvl="1">
              <a:lnSpc>
                <a:spcPct val="80000"/>
              </a:lnSpc>
            </a:pPr>
            <a:r>
              <a:rPr lang="en-US" sz="2200" dirty="0">
                <a:latin typeface="+mj-lt"/>
                <a:cs typeface="Helvetica" panose="020B0604020202020204" pitchFamily="34" charset="0"/>
              </a:rPr>
              <a:t>Annual D&amp;I budget spent = 4000 USD | 4 USD per employee</a:t>
            </a:r>
            <a:endParaRPr sz="2200" dirty="0">
              <a:latin typeface="+mj-lt"/>
              <a:cs typeface="Helvetica" panose="020B0604020202020204" pitchFamily="34" charset="0"/>
            </a:endParaRPr>
          </a:p>
        </p:txBody>
      </p:sp>
      <p:sp>
        <p:nvSpPr>
          <p:cNvPr id="7" name="Rectangle 6"/>
          <p:cNvSpPr/>
          <p:nvPr/>
        </p:nvSpPr>
        <p:spPr>
          <a:xfrm>
            <a:off x="54741" y="1"/>
            <a:ext cx="425371" cy="70788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000" b="1" dirty="0">
                <a:ln w="0">
                  <a:solidFill>
                    <a:srgbClr val="3D2C01">
                      <a:alpha val="45000"/>
                    </a:srgbClr>
                  </a:solidFill>
                  <a:prstDash val="solid"/>
                </a:ln>
                <a:gradFill flip="none" rotWithShape="1">
                  <a:gsLst>
                    <a:gs pos="0">
                      <a:srgbClr val="E57709"/>
                    </a:gs>
                    <a:gs pos="41000">
                      <a:srgbClr val="FDC130"/>
                    </a:gs>
                    <a:gs pos="56000">
                      <a:srgbClr val="FCB502"/>
                    </a:gs>
                    <a:gs pos="95000">
                      <a:schemeClr val="accent3"/>
                    </a:gs>
                  </a:gsLst>
                  <a:path path="shape">
                    <a:fillToRect l="50000" t="50000" r="50000" b="50000"/>
                  </a:path>
                  <a:tileRect/>
                </a:gradFill>
                <a:effectLst>
                  <a:outerShdw blurRad="76200" dir="2700000" algn="tl" rotWithShape="0">
                    <a:prstClr val="black">
                      <a:alpha val="0"/>
                    </a:prstClr>
                  </a:outerShdw>
                </a:effectLst>
                <a:latin typeface="Gill Sans MT" panose="020B0502020104020203" pitchFamily="34" charset="0"/>
                <a:ea typeface="+mj-ea"/>
                <a:cs typeface="Arial" panose="020B0604020202020204" pitchFamily="34" charset="0"/>
              </a:rPr>
              <a:t>*</a:t>
            </a:r>
            <a:endParaRPr lang="en-US" sz="4800" b="1" dirty="0">
              <a:ln w="0">
                <a:solidFill>
                  <a:srgbClr val="3D2C01">
                    <a:alpha val="45000"/>
                  </a:srgbClr>
                </a:solidFill>
                <a:prstDash val="solid"/>
              </a:ln>
              <a:gradFill flip="none" rotWithShape="1">
                <a:gsLst>
                  <a:gs pos="0">
                    <a:srgbClr val="E57709"/>
                  </a:gs>
                  <a:gs pos="41000">
                    <a:srgbClr val="FDC130"/>
                  </a:gs>
                  <a:gs pos="56000">
                    <a:srgbClr val="FCB502"/>
                  </a:gs>
                  <a:gs pos="95000">
                    <a:schemeClr val="accent3"/>
                  </a:gs>
                </a:gsLst>
                <a:path path="shape">
                  <a:fillToRect l="50000" t="50000" r="50000" b="50000"/>
                </a:path>
                <a:tileRect/>
              </a:gradFill>
              <a:effectLst>
                <a:outerShdw blurRad="76200" dir="2700000" algn="tl" rotWithShape="0">
                  <a:prstClr val="black">
                    <a:alpha val="0"/>
                  </a:prstClr>
                </a:outerShdw>
              </a:effectLst>
              <a:latin typeface="Gill Sans MT" panose="020B0502020104020203" pitchFamily="34" charset="0"/>
              <a:ea typeface="+mj-ea"/>
              <a:cs typeface="Arial" panose="020B0604020202020204" pitchFamily="34" charset="0"/>
            </a:endParaRPr>
          </a:p>
        </p:txBody>
      </p:sp>
    </p:spTree>
    <p:extLst>
      <p:ext uri="{BB962C8B-B14F-4D97-AF65-F5344CB8AC3E}">
        <p14:creationId xmlns:p14="http://schemas.microsoft.com/office/powerpoint/2010/main" val="12053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Case Studies | Takeaways</a:t>
            </a:r>
          </a:p>
        </p:txBody>
      </p:sp>
      <p:sp>
        <p:nvSpPr>
          <p:cNvPr id="4" name="Content Placeholder 3"/>
          <p:cNvSpPr>
            <a:spLocks noGrp="1"/>
          </p:cNvSpPr>
          <p:nvPr>
            <p:ph idx="10"/>
          </p:nvPr>
        </p:nvSpPr>
        <p:spPr/>
        <p:txBody>
          <a:bodyPr vert="horz" lIns="0" tIns="0" rIns="0" bIns="0" rtlCol="0" anchor="t">
            <a:normAutofit/>
          </a:bodyPr>
          <a:lstStyle/>
          <a:p>
            <a:endParaRPr lang="en-US" sz="3200" dirty="0">
              <a:latin typeface="+mj-lt"/>
              <a:cs typeface="Helvetica" panose="020B0604020202020204" pitchFamily="34" charset="0"/>
            </a:endParaRPr>
          </a:p>
          <a:p>
            <a:r>
              <a:rPr lang="en-US" sz="3200" dirty="0">
                <a:latin typeface="+mj-lt"/>
                <a:cs typeface="Helvetica" panose="020B0604020202020204" pitchFamily="34" charset="0"/>
              </a:rPr>
              <a:t>LGBTQ+ people need ERGs now more than ever</a:t>
            </a:r>
            <a:br>
              <a:rPr lang="en-US" sz="3200" dirty="0">
                <a:latin typeface="+mj-lt"/>
                <a:cs typeface="Helvetica" panose="020B0604020202020204" pitchFamily="34" charset="0"/>
              </a:rPr>
            </a:br>
            <a:endParaRPr lang="en-US" sz="3200" dirty="0">
              <a:latin typeface="+mj-lt"/>
              <a:cs typeface="Helvetica" panose="020B0604020202020204" pitchFamily="34" charset="0"/>
            </a:endParaRPr>
          </a:p>
          <a:p>
            <a:r>
              <a:rPr lang="en-US" sz="3200" dirty="0">
                <a:latin typeface="+mj-lt"/>
                <a:cs typeface="Helvetica" panose="020B0604020202020204" pitchFamily="34" charset="0"/>
              </a:rPr>
              <a:t>No reporting standards</a:t>
            </a:r>
            <a:br>
              <a:rPr lang="en-US" sz="3200" dirty="0">
                <a:latin typeface="+mj-lt"/>
                <a:cs typeface="Helvetica" panose="020B0604020202020204" pitchFamily="34" charset="0"/>
              </a:rPr>
            </a:br>
            <a:endParaRPr lang="en-US" sz="3200" dirty="0">
              <a:latin typeface="+mj-lt"/>
              <a:cs typeface="Helvetica" panose="020B0604020202020204" pitchFamily="34" charset="0"/>
            </a:endParaRPr>
          </a:p>
          <a:p>
            <a:r>
              <a:rPr lang="en-US" sz="3200" dirty="0">
                <a:latin typeface="+mj-lt"/>
                <a:cs typeface="Helvetica" panose="020B0604020202020204" pitchFamily="34" charset="0"/>
              </a:rPr>
              <a:t>Grass-roots efforts make a difference</a:t>
            </a:r>
          </a:p>
          <a:p>
            <a:endParaRPr lang="en-US" sz="3200" dirty="0">
              <a:latin typeface="+mj-lt"/>
              <a:cs typeface="Helvetica" panose="020B0604020202020204" pitchFamily="34" charset="0"/>
            </a:endParaRPr>
          </a:p>
        </p:txBody>
      </p:sp>
      <p:sp>
        <p:nvSpPr>
          <p:cNvPr id="3" name="Subtitle 2"/>
          <p:cNvSpPr>
            <a:spLocks noGrp="1"/>
          </p:cNvSpPr>
          <p:nvPr>
            <p:ph type="subTitle" idx="1"/>
          </p:nvPr>
        </p:nvSpPr>
        <p:spPr/>
        <p:txBody>
          <a:bodyPr/>
          <a:lstStyle/>
          <a:p>
            <a:r>
              <a:rPr lang="en-US" dirty="0">
                <a:latin typeface="Gill Sans MT" panose="020B0502020104020203" pitchFamily="34" charset="0"/>
              </a:rPr>
              <a:t>What does all of this information mean?</a:t>
            </a:r>
          </a:p>
        </p:txBody>
      </p:sp>
    </p:spTree>
    <p:extLst>
      <p:ext uri="{BB962C8B-B14F-4D97-AF65-F5344CB8AC3E}">
        <p14:creationId xmlns:p14="http://schemas.microsoft.com/office/powerpoint/2010/main" val="40091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8000"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Let’s talk budgets</a:t>
            </a:r>
          </a:p>
        </p:txBody>
      </p:sp>
      <p:sp>
        <p:nvSpPr>
          <p:cNvPr id="6" name="Text Placeholder 5"/>
          <p:cNvSpPr>
            <a:spLocks noGrp="1"/>
          </p:cNvSpPr>
          <p:nvPr>
            <p:ph type="body" sz="quarter" idx="10"/>
          </p:nvPr>
        </p:nvSpPr>
        <p:spPr>
          <a:xfrm>
            <a:off x="3661141" y="3372583"/>
            <a:ext cx="5350511" cy="2384425"/>
          </a:xfrm>
        </p:spPr>
        <p:txBody>
          <a:bodyPr vert="horz" lIns="0" tIns="0" rIns="0" bIns="0" rtlCol="0" anchor="t">
            <a:normAutofit/>
          </a:bodyPr>
          <a:lstStyle/>
          <a:p>
            <a:r>
              <a:rPr lang="en-US" b="1" dirty="0">
                <a:solidFill>
                  <a:schemeClr val="tx1"/>
                </a:solidFill>
                <a:latin typeface="Gill Sans MT" panose="020B0502020104020203" pitchFamily="34" charset="0"/>
              </a:rPr>
              <a:t>Topics:</a:t>
            </a:r>
          </a:p>
          <a:p>
            <a:pPr marL="457200" indent="-285750">
              <a:buFont typeface="Arial" panose="020B0604020202020204" pitchFamily="34" charset="0"/>
              <a:buChar char="•"/>
            </a:pPr>
            <a:r>
              <a:rPr lang="en-US" dirty="0">
                <a:solidFill>
                  <a:schemeClr val="tx1"/>
                </a:solidFill>
                <a:latin typeface="Gill Sans MT" panose="020B0502020104020203" pitchFamily="34" charset="0"/>
              </a:rPr>
              <a:t>ERG Budgets 101</a:t>
            </a:r>
          </a:p>
          <a:p>
            <a:pPr marL="457200" indent="-285750">
              <a:buFont typeface="Arial" panose="020B0604020202020204" pitchFamily="34" charset="0"/>
              <a:buChar char="•"/>
            </a:pPr>
            <a:r>
              <a:rPr lang="en-US" dirty="0">
                <a:solidFill>
                  <a:schemeClr val="tx1"/>
                </a:solidFill>
                <a:latin typeface="Gill Sans MT" panose="020B0502020104020203" pitchFamily="34" charset="0"/>
              </a:rPr>
              <a:t>Regional funding differences</a:t>
            </a:r>
          </a:p>
          <a:p>
            <a:pPr marL="457200" indent="-285750">
              <a:buFont typeface="Arial" panose="020B0604020202020204" pitchFamily="34" charset="0"/>
              <a:buChar char="•"/>
            </a:pPr>
            <a:r>
              <a:rPr lang="en-US" dirty="0">
                <a:solidFill>
                  <a:schemeClr val="tx1"/>
                </a:solidFill>
                <a:latin typeface="Gill Sans MT" panose="020B0502020104020203" pitchFamily="34" charset="0"/>
              </a:rPr>
              <a:t>Budget vs. Impact</a:t>
            </a:r>
          </a:p>
        </p:txBody>
      </p:sp>
      <p:sp>
        <p:nvSpPr>
          <p:cNvPr id="7" name="Text Placeholder 6"/>
          <p:cNvSpPr>
            <a:spLocks noGrp="1"/>
          </p:cNvSpPr>
          <p:nvPr>
            <p:ph type="body" sz="quarter" idx="11"/>
          </p:nvPr>
        </p:nvSpPr>
        <p:spPr/>
        <p:txBody>
          <a:bodyPr/>
          <a:lstStyle/>
          <a:p>
            <a:r>
              <a:rPr lang="en-US" dirty="0">
                <a:solidFill>
                  <a:schemeClr val="tx1"/>
                </a:solidFill>
                <a:latin typeface="Helvetica" panose="020B0604020202020204" pitchFamily="34" charset="0"/>
                <a:cs typeface="Helvetica" panose="020B0604020202020204" pitchFamily="34" charset="0"/>
              </a:rPr>
              <a:t>02</a:t>
            </a:r>
          </a:p>
        </p:txBody>
      </p:sp>
      <p:pic>
        <p:nvPicPr>
          <p:cNvPr id="2" name="Picture 1"/>
          <p:cNvPicPr>
            <a:picLocks noChangeAspect="1"/>
          </p:cNvPicPr>
          <p:nvPr/>
        </p:nvPicPr>
        <p:blipFill>
          <a:blip r:embed="rId3"/>
          <a:stretch>
            <a:fillRect/>
          </a:stretch>
        </p:blipFill>
        <p:spPr>
          <a:xfrm>
            <a:off x="10097262" y="49167"/>
            <a:ext cx="1543050" cy="523875"/>
          </a:xfrm>
          <a:prstGeom prst="rect">
            <a:avLst/>
          </a:prstGeom>
        </p:spPr>
      </p:pic>
    </p:spTree>
    <p:extLst>
      <p:ext uri="{BB962C8B-B14F-4D97-AF65-F5344CB8AC3E}">
        <p14:creationId xmlns:p14="http://schemas.microsoft.com/office/powerpoint/2010/main" val="256105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n w="12700">
                  <a:solidFill>
                    <a:srgbClr val="3D2C01">
                      <a:alpha val="66000"/>
                    </a:srgbClr>
                  </a:solidFill>
                  <a:prstDash val="solid"/>
                </a:ln>
                <a:gradFill flip="none" rotWithShape="1">
                  <a:gsLst>
                    <a:gs pos="0">
                      <a:srgbClr val="B16715"/>
                    </a:gs>
                    <a:gs pos="63000">
                      <a:srgbClr val="FDC130"/>
                    </a:gs>
                    <a:gs pos="78000">
                      <a:srgbClr val="FCB502"/>
                    </a:gs>
                    <a:gs pos="95000">
                      <a:srgbClr val="FDC130"/>
                    </a:gs>
                  </a:gsLst>
                  <a:lin ang="5400000" scaled="0"/>
                  <a:tileRect/>
                </a:gradFill>
                <a:effectLst>
                  <a:outerShdw blurRad="50800" dist="38100" dir="2700000" algn="tl" rotWithShape="0">
                    <a:prstClr val="black">
                      <a:alpha val="40000"/>
                    </a:prstClr>
                  </a:outerShdw>
                </a:effectLst>
                <a:latin typeface="Gill Sans MT" panose="020B0502020104020203" pitchFamily="34" charset="0"/>
              </a:rPr>
              <a:t>ERG Budgets 101</a:t>
            </a:r>
          </a:p>
        </p:txBody>
      </p:sp>
      <p:sp>
        <p:nvSpPr>
          <p:cNvPr id="4" name="Content Placeholder 3"/>
          <p:cNvSpPr>
            <a:spLocks noGrp="1"/>
          </p:cNvSpPr>
          <p:nvPr>
            <p:ph idx="10"/>
          </p:nvPr>
        </p:nvSpPr>
        <p:spPr/>
        <p:txBody>
          <a:bodyPr vert="horz" lIns="0" tIns="0" rIns="0" bIns="0" rtlCol="0" anchor="t">
            <a:normAutofit/>
          </a:bodyPr>
          <a:lstStyle/>
          <a:p>
            <a:r>
              <a:rPr lang="en-US" sz="3600" b="1" dirty="0">
                <a:latin typeface="Gill Sans MT" panose="020B0502020104020203" pitchFamily="34" charset="0"/>
              </a:rPr>
              <a:t>Budgetary guidelines, constraints, and priorities</a:t>
            </a:r>
          </a:p>
          <a:p>
            <a:pPr marL="741045" lvl="1" indent="-283845"/>
            <a:r>
              <a:rPr lang="en-US" sz="3200" dirty="0" smtClean="0">
                <a:latin typeface="+mj-lt"/>
                <a:cs typeface="Helvetica" panose="020B0604020202020204" pitchFamily="34" charset="0"/>
              </a:rPr>
              <a:t>Understand the process</a:t>
            </a:r>
            <a:r>
              <a:rPr lang="en-US" sz="1200" dirty="0" smtClean="0">
                <a:latin typeface="+mj-lt"/>
                <a:cs typeface="Helvetica" panose="020B0604020202020204" pitchFamily="34" charset="0"/>
              </a:rPr>
              <a:t> </a:t>
            </a:r>
            <a:endParaRPr sz="3200" dirty="0">
              <a:latin typeface="+mj-lt"/>
              <a:cs typeface="Helvetica" panose="020B0604020202020204" pitchFamily="34" charset="0"/>
            </a:endParaRPr>
          </a:p>
          <a:p>
            <a:pPr marL="741045" lvl="1" indent="-283845"/>
            <a:r>
              <a:rPr lang="en-US" sz="3200" dirty="0">
                <a:latin typeface="+mj-lt"/>
                <a:cs typeface="Helvetica" panose="020B0604020202020204" pitchFamily="34" charset="0"/>
              </a:rPr>
              <a:t>Align to business initiatives and organizational </a:t>
            </a:r>
            <a:r>
              <a:rPr lang="en-US" sz="3200" dirty="0" smtClean="0">
                <a:latin typeface="+mj-lt"/>
                <a:cs typeface="Helvetica" panose="020B0604020202020204" pitchFamily="34" charset="0"/>
              </a:rPr>
              <a:t>values</a:t>
            </a:r>
            <a:r>
              <a:rPr lang="en-US" sz="3200" dirty="0">
                <a:latin typeface="+mn-ea"/>
                <a:cs typeface="+mn-ea"/>
              </a:rPr>
              <a:t/>
            </a:r>
            <a:br>
              <a:rPr lang="en-US" sz="3200" dirty="0">
                <a:latin typeface="+mn-ea"/>
                <a:cs typeface="+mn-ea"/>
              </a:rPr>
            </a:br>
            <a:endParaRPr sz="3200" dirty="0"/>
          </a:p>
          <a:p>
            <a:r>
              <a:rPr lang="en-US" sz="3600" b="1" dirty="0">
                <a:latin typeface="Gill Sans MT" panose="020B0502020104020203" pitchFamily="34" charset="0"/>
              </a:rPr>
              <a:t>Operational budget vs total funds </a:t>
            </a:r>
            <a:r>
              <a:rPr lang="en-US" sz="3600" b="1" dirty="0" smtClean="0">
                <a:latin typeface="Gill Sans MT" panose="020B0502020104020203" pitchFamily="34" charset="0"/>
              </a:rPr>
              <a:t>spent</a:t>
            </a:r>
          </a:p>
          <a:p>
            <a:pPr lvl="1"/>
            <a:r>
              <a:rPr lang="en-US" sz="3200" dirty="0">
                <a:latin typeface="+mj-lt"/>
                <a:cs typeface="Helvetica" panose="020B0604020202020204" pitchFamily="34" charset="0"/>
              </a:rPr>
              <a:t>Is there wiggle room</a:t>
            </a:r>
            <a:r>
              <a:rPr lang="en-US" sz="3200" dirty="0" smtClean="0">
                <a:latin typeface="+mj-lt"/>
                <a:cs typeface="Helvetica" panose="020B0604020202020204" pitchFamily="34" charset="0"/>
              </a:rPr>
              <a:t>?</a:t>
            </a:r>
            <a:endParaRPr lang="en-US" sz="3200" dirty="0">
              <a:latin typeface="+mj-lt"/>
              <a:cs typeface="Helvetica" panose="020B0604020202020204" pitchFamily="34" charset="0"/>
            </a:endParaRPr>
          </a:p>
        </p:txBody>
      </p:sp>
    </p:spTree>
    <p:extLst>
      <p:ext uri="{BB962C8B-B14F-4D97-AF65-F5344CB8AC3E}">
        <p14:creationId xmlns:p14="http://schemas.microsoft.com/office/powerpoint/2010/main" val="292101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SERHIDDEN" val="1"/>
</p:tagLst>
</file>

<file path=ppt/tags/tag10.xml><?xml version="1.0" encoding="utf-8"?>
<p:tagLst xmlns:a="http://schemas.openxmlformats.org/drawingml/2006/main" xmlns:r="http://schemas.openxmlformats.org/officeDocument/2006/relationships" xmlns:p="http://schemas.openxmlformats.org/presentationml/2006/main">
  <p:tag name="USERHIDDEN" val="1"/>
</p:tagLst>
</file>

<file path=ppt/tags/tag11.xml><?xml version="1.0" encoding="utf-8"?>
<p:tagLst xmlns:a="http://schemas.openxmlformats.org/drawingml/2006/main" xmlns:r="http://schemas.openxmlformats.org/officeDocument/2006/relationships" xmlns:p="http://schemas.openxmlformats.org/presentationml/2006/main">
  <p:tag name="USERHIDDEN" val="1"/>
</p:tagLst>
</file>

<file path=ppt/tags/tag12.xml><?xml version="1.0" encoding="utf-8"?>
<p:tagLst xmlns:a="http://schemas.openxmlformats.org/drawingml/2006/main" xmlns:r="http://schemas.openxmlformats.org/officeDocument/2006/relationships" xmlns:p="http://schemas.openxmlformats.org/presentationml/2006/main">
  <p:tag name="USERHIDDEN" val="1"/>
</p:tagLst>
</file>

<file path=ppt/tags/tag13.xml><?xml version="1.0" encoding="utf-8"?>
<p:tagLst xmlns:a="http://schemas.openxmlformats.org/drawingml/2006/main" xmlns:r="http://schemas.openxmlformats.org/officeDocument/2006/relationships" xmlns:p="http://schemas.openxmlformats.org/presentationml/2006/main">
  <p:tag name="USERHIDDEN" val="1"/>
</p:tagLst>
</file>

<file path=ppt/tags/tag14.xml><?xml version="1.0" encoding="utf-8"?>
<p:tagLst xmlns:a="http://schemas.openxmlformats.org/drawingml/2006/main" xmlns:r="http://schemas.openxmlformats.org/officeDocument/2006/relationships" xmlns:p="http://schemas.openxmlformats.org/presentationml/2006/main">
  <p:tag name="USERHIDDEN" val="1"/>
</p:tagLst>
</file>

<file path=ppt/tags/tag15.xml><?xml version="1.0" encoding="utf-8"?>
<p:tagLst xmlns:a="http://schemas.openxmlformats.org/drawingml/2006/main" xmlns:r="http://schemas.openxmlformats.org/officeDocument/2006/relationships" xmlns:p="http://schemas.openxmlformats.org/presentationml/2006/main">
  <p:tag name="USERHIDDEN" val="1"/>
</p:tagLst>
</file>

<file path=ppt/tags/tag16.xml><?xml version="1.0" encoding="utf-8"?>
<p:tagLst xmlns:a="http://schemas.openxmlformats.org/drawingml/2006/main" xmlns:r="http://schemas.openxmlformats.org/officeDocument/2006/relationships" xmlns:p="http://schemas.openxmlformats.org/presentationml/2006/main">
  <p:tag name="USERHIDDEN" val="1"/>
</p:tagLst>
</file>

<file path=ppt/tags/tag17.xml><?xml version="1.0" encoding="utf-8"?>
<p:tagLst xmlns:a="http://schemas.openxmlformats.org/drawingml/2006/main" xmlns:r="http://schemas.openxmlformats.org/officeDocument/2006/relationships" xmlns:p="http://schemas.openxmlformats.org/presentationml/2006/main">
  <p:tag name="USERHIDDEN" val="1"/>
</p:tagLst>
</file>

<file path=ppt/tags/tag18.xml><?xml version="1.0" encoding="utf-8"?>
<p:tagLst xmlns:a="http://schemas.openxmlformats.org/drawingml/2006/main" xmlns:r="http://schemas.openxmlformats.org/officeDocument/2006/relationships" xmlns:p="http://schemas.openxmlformats.org/presentationml/2006/main">
  <p:tag name="USERHIDDEN" val="1"/>
</p:tagLst>
</file>

<file path=ppt/tags/tag19.xml><?xml version="1.0" encoding="utf-8"?>
<p:tagLst xmlns:a="http://schemas.openxmlformats.org/drawingml/2006/main" xmlns:r="http://schemas.openxmlformats.org/officeDocument/2006/relationships" xmlns:p="http://schemas.openxmlformats.org/presentationml/2006/main">
  <p:tag name="USERHIDDEN" val="1"/>
</p:tagLst>
</file>

<file path=ppt/tags/tag2.xml><?xml version="1.0" encoding="utf-8"?>
<p:tagLst xmlns:a="http://schemas.openxmlformats.org/drawingml/2006/main" xmlns:r="http://schemas.openxmlformats.org/officeDocument/2006/relationships" xmlns:p="http://schemas.openxmlformats.org/presentationml/2006/main">
  <p:tag name="USERHIDDEN" val="1"/>
</p:tagLst>
</file>

<file path=ppt/tags/tag20.xml><?xml version="1.0" encoding="utf-8"?>
<p:tagLst xmlns:a="http://schemas.openxmlformats.org/drawingml/2006/main" xmlns:r="http://schemas.openxmlformats.org/officeDocument/2006/relationships" xmlns:p="http://schemas.openxmlformats.org/presentationml/2006/main">
  <p:tag name="USERHIDDEN" val="1"/>
</p:tagLst>
</file>

<file path=ppt/tags/tag21.xml><?xml version="1.0" encoding="utf-8"?>
<p:tagLst xmlns:a="http://schemas.openxmlformats.org/drawingml/2006/main" xmlns:r="http://schemas.openxmlformats.org/officeDocument/2006/relationships" xmlns:p="http://schemas.openxmlformats.org/presentationml/2006/main">
  <p:tag name="USERHIDDEN" val="1"/>
</p:tagLst>
</file>

<file path=ppt/tags/tag22.xml><?xml version="1.0" encoding="utf-8"?>
<p:tagLst xmlns:a="http://schemas.openxmlformats.org/drawingml/2006/main" xmlns:r="http://schemas.openxmlformats.org/officeDocument/2006/relationships" xmlns:p="http://schemas.openxmlformats.org/presentationml/2006/main">
  <p:tag name="USERHIDDEN" val="1"/>
</p:tagLst>
</file>

<file path=ppt/tags/tag23.xml><?xml version="1.0" encoding="utf-8"?>
<p:tagLst xmlns:a="http://schemas.openxmlformats.org/drawingml/2006/main" xmlns:r="http://schemas.openxmlformats.org/officeDocument/2006/relationships" xmlns:p="http://schemas.openxmlformats.org/presentationml/2006/main">
  <p:tag name="USERHIDDEN" val="1"/>
</p:tagLst>
</file>

<file path=ppt/tags/tag24.xml><?xml version="1.0" encoding="utf-8"?>
<p:tagLst xmlns:a="http://schemas.openxmlformats.org/drawingml/2006/main" xmlns:r="http://schemas.openxmlformats.org/officeDocument/2006/relationships" xmlns:p="http://schemas.openxmlformats.org/presentationml/2006/main">
  <p:tag name="USERHIDDEN" val="1"/>
</p:tagLst>
</file>

<file path=ppt/tags/tag25.xml><?xml version="1.0" encoding="utf-8"?>
<p:tagLst xmlns:a="http://schemas.openxmlformats.org/drawingml/2006/main" xmlns:r="http://schemas.openxmlformats.org/officeDocument/2006/relationships" xmlns:p="http://schemas.openxmlformats.org/presentationml/2006/main">
  <p:tag name="USERHIDDEN" val="1"/>
</p:tagLst>
</file>

<file path=ppt/tags/tag26.xml><?xml version="1.0" encoding="utf-8"?>
<p:tagLst xmlns:a="http://schemas.openxmlformats.org/drawingml/2006/main" xmlns:r="http://schemas.openxmlformats.org/officeDocument/2006/relationships" xmlns:p="http://schemas.openxmlformats.org/presentationml/2006/main">
  <p:tag name="USERHIDDEN" val="1"/>
</p:tagLst>
</file>

<file path=ppt/tags/tag27.xml><?xml version="1.0" encoding="utf-8"?>
<p:tagLst xmlns:a="http://schemas.openxmlformats.org/drawingml/2006/main" xmlns:r="http://schemas.openxmlformats.org/officeDocument/2006/relationships" xmlns:p="http://schemas.openxmlformats.org/presentationml/2006/main">
  <p:tag name="USERHIDDEN" val="1"/>
</p:tagLst>
</file>

<file path=ppt/tags/tag3.xml><?xml version="1.0" encoding="utf-8"?>
<p:tagLst xmlns:a="http://schemas.openxmlformats.org/drawingml/2006/main" xmlns:r="http://schemas.openxmlformats.org/officeDocument/2006/relationships" xmlns:p="http://schemas.openxmlformats.org/presentationml/2006/main">
  <p:tag name="USERHIDDEN" val="1"/>
</p:tagLst>
</file>

<file path=ppt/tags/tag4.xml><?xml version="1.0" encoding="utf-8"?>
<p:tagLst xmlns:a="http://schemas.openxmlformats.org/drawingml/2006/main" xmlns:r="http://schemas.openxmlformats.org/officeDocument/2006/relationships" xmlns:p="http://schemas.openxmlformats.org/presentationml/2006/main">
  <p:tag name="USERHIDDEN" val="1"/>
</p:tagLst>
</file>

<file path=ppt/tags/tag5.xml><?xml version="1.0" encoding="utf-8"?>
<p:tagLst xmlns:a="http://schemas.openxmlformats.org/drawingml/2006/main" xmlns:r="http://schemas.openxmlformats.org/officeDocument/2006/relationships" xmlns:p="http://schemas.openxmlformats.org/presentationml/2006/main">
  <p:tag name="USERHIDDEN" val="1"/>
</p:tagLst>
</file>

<file path=ppt/tags/tag6.xml><?xml version="1.0" encoding="utf-8"?>
<p:tagLst xmlns:a="http://schemas.openxmlformats.org/drawingml/2006/main" xmlns:r="http://schemas.openxmlformats.org/officeDocument/2006/relationships" xmlns:p="http://schemas.openxmlformats.org/presentationml/2006/main">
  <p:tag name="USERHIDDEN" val="1"/>
</p:tagLst>
</file>

<file path=ppt/tags/tag7.xml><?xml version="1.0" encoding="utf-8"?>
<p:tagLst xmlns:a="http://schemas.openxmlformats.org/drawingml/2006/main" xmlns:r="http://schemas.openxmlformats.org/officeDocument/2006/relationships" xmlns:p="http://schemas.openxmlformats.org/presentationml/2006/main">
  <p:tag name="USERHIDDEN" val="1"/>
</p:tagLst>
</file>

<file path=ppt/tags/tag8.xml><?xml version="1.0" encoding="utf-8"?>
<p:tagLst xmlns:a="http://schemas.openxmlformats.org/drawingml/2006/main" xmlns:r="http://schemas.openxmlformats.org/officeDocument/2006/relationships" xmlns:p="http://schemas.openxmlformats.org/presentationml/2006/main">
  <p:tag name="USERHIDDEN" val="1"/>
</p:tagLst>
</file>

<file path=ppt/tags/tag9.xml><?xml version="1.0" encoding="utf-8"?>
<p:tagLst xmlns:a="http://schemas.openxmlformats.org/drawingml/2006/main" xmlns:r="http://schemas.openxmlformats.org/officeDocument/2006/relationships" xmlns:p="http://schemas.openxmlformats.org/presentationml/2006/main">
  <p:tag name="USERHIDDEN" val="1"/>
</p:tagLst>
</file>

<file path=ppt/theme/theme1.xml><?xml version="1.0" encoding="utf-8"?>
<a:theme xmlns:a="http://schemas.openxmlformats.org/drawingml/2006/main" name="bcs_standard-template_0311 2016 v3">
  <a:themeElements>
    <a:clrScheme name="Custom 19">
      <a:dk1>
        <a:srgbClr val="2A2C2B"/>
      </a:dk1>
      <a:lt1>
        <a:srgbClr val="FFFFFF"/>
      </a:lt1>
      <a:dk2>
        <a:srgbClr val="A7A7A7"/>
      </a:dk2>
      <a:lt2>
        <a:srgbClr val="535353"/>
      </a:lt2>
      <a:accent1>
        <a:srgbClr val="FDC130"/>
      </a:accent1>
      <a:accent2>
        <a:srgbClr val="B7D575"/>
      </a:accent2>
      <a:accent3>
        <a:srgbClr val="EE7B23"/>
      </a:accent3>
      <a:accent4>
        <a:srgbClr val="A79D97"/>
      </a:accent4>
      <a:accent5>
        <a:srgbClr val="FB4928"/>
      </a:accent5>
      <a:accent6>
        <a:srgbClr val="F3F3F3"/>
      </a:accent6>
      <a:hlink>
        <a:srgbClr val="FDC130"/>
      </a:hlink>
      <a:folHlink>
        <a:srgbClr val="0070C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9525">
          <a:noFill/>
          <a:miter lim="800000"/>
          <a:headEnd/>
          <a:tailEnd/>
        </a:ln>
      </a:spPr>
      <a:bodyPr wrap="square" rtlCol="0" anchor="ctr"/>
      <a:lstStyle>
        <a:defPPr algn="ctr">
          <a:defRPr kern="0" dirty="0" smtClean="0">
            <a:solidFill>
              <a:schemeClr val="bg1"/>
            </a:solidFill>
          </a:defRPr>
        </a:defPPr>
      </a:lstStyle>
    </a:spDef>
    <a:lnDef>
      <a:spPr>
        <a:ln>
          <a:solidFill>
            <a:schemeClr val="accent5">
              <a:lumMod val="75000"/>
            </a:schemeClr>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chemeClr val="bg1"/>
            </a:solidFill>
            <a:latin typeface="Symantec Sans" panose="02000503080000020004" pitchFamily="50" charset="0"/>
          </a:defRPr>
        </a:defPPr>
      </a:lstStyle>
    </a:txDef>
  </a:objectDefaults>
  <a:extraClrSchemeLst/>
  <a:extLst>
    <a:ext uri="{05A4C25C-085E-4340-85A3-A5531E510DB2}">
      <thm15:themeFamily xmlns:thm15="http://schemas.microsoft.com/office/thememl/2012/main" name="Presentation1" id="{E1D0CFF2-65AE-4791-B560-16C7D92FD7BB}" vid="{72D2F195-BF1B-4C07-B0AC-721B5007A0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170408_Symantec_16X9_PPTemplate_DNP_ja_text</Template>
  <TotalTime>12785</TotalTime>
  <Words>3706</Words>
  <Application>Microsoft Office PowerPoint</Application>
  <PresentationFormat>Widescreen</PresentationFormat>
  <Paragraphs>660</Paragraphs>
  <Slides>26</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 Unicode MS</vt:lpstr>
      <vt:lpstr>Arial</vt:lpstr>
      <vt:lpstr>Calibri</vt:lpstr>
      <vt:lpstr>Century Gothic</vt:lpstr>
      <vt:lpstr>Courier New</vt:lpstr>
      <vt:lpstr>Gill Sans MT</vt:lpstr>
      <vt:lpstr>Helvetica</vt:lpstr>
      <vt:lpstr>Symantec Sans</vt:lpstr>
      <vt:lpstr>SymantecSans-Bold</vt:lpstr>
      <vt:lpstr>SymantecSerif-Bold</vt:lpstr>
      <vt:lpstr>Wingdings</vt:lpstr>
      <vt:lpstr>bcs_standard-template_0311 2016 v3</vt:lpstr>
      <vt:lpstr>Running an ERG effectively   with minimal budget through global partnerships</vt:lpstr>
      <vt:lpstr>PowerPoint Presentation</vt:lpstr>
      <vt:lpstr>Who is Symantec?</vt:lpstr>
      <vt:lpstr>Agenda</vt:lpstr>
      <vt:lpstr>Case Study and Comparison </vt:lpstr>
      <vt:lpstr>Case Studies | Global Organizations</vt:lpstr>
      <vt:lpstr>Case Studies | Takeaways</vt:lpstr>
      <vt:lpstr>Let’s talk budgets</vt:lpstr>
      <vt:lpstr>ERG Budgets 101</vt:lpstr>
      <vt:lpstr>Regional Funding Differences</vt:lpstr>
      <vt:lpstr>Budget vs. Impact</vt:lpstr>
      <vt:lpstr>Impact</vt:lpstr>
      <vt:lpstr>Define first, then take action.</vt:lpstr>
      <vt:lpstr>Areas of Impact</vt:lpstr>
      <vt:lpstr>Areas of Impact</vt:lpstr>
      <vt:lpstr>How do we measure impact?</vt:lpstr>
      <vt:lpstr>How does collaboration affect impact?</vt:lpstr>
      <vt:lpstr>Strategies</vt:lpstr>
      <vt:lpstr>Fundraising Strategies</vt:lpstr>
      <vt:lpstr>Collaboration Strategies</vt:lpstr>
      <vt:lpstr>Brand Image Strategies</vt:lpstr>
      <vt:lpstr>Brand Image</vt:lpstr>
      <vt:lpstr>Brand Image</vt:lpstr>
      <vt:lpstr>Management Engagement Strategies</vt:lpstr>
      <vt:lpstr>Summary</vt:lpstr>
      <vt:lpstr>Thank you</vt:lpstr>
    </vt:vector>
  </TitlesOfParts>
  <Company>Symantec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an ERG effectively with minimal budget through global partnerships</dc:title>
  <dc:creator>Cass_Averill@symantec.com;Chandramoulee_L_U@symantec.com</dc:creator>
  <dc:description>Workshop Presentation for the 2017 Out &amp; Equal Workplace Summit</dc:description>
  <cp:lastModifiedBy>Cass Averill</cp:lastModifiedBy>
  <cp:revision>1152</cp:revision>
  <dcterms:created xsi:type="dcterms:W3CDTF">2017-04-12T02:03:40Z</dcterms:created>
  <dcterms:modified xsi:type="dcterms:W3CDTF">2017-10-25T17:20:50Z</dcterms:modified>
  <cp:contentStatus/>
</cp:coreProperties>
</file>