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52"/>
  </p:notesMasterIdLst>
  <p:sldIdLst>
    <p:sldId id="256" r:id="rId4"/>
    <p:sldId id="259" r:id="rId5"/>
    <p:sldId id="258" r:id="rId6"/>
    <p:sldId id="257" r:id="rId7"/>
    <p:sldId id="296" r:id="rId8"/>
    <p:sldId id="260" r:id="rId9"/>
    <p:sldId id="264" r:id="rId10"/>
    <p:sldId id="261" r:id="rId11"/>
    <p:sldId id="262" r:id="rId12"/>
    <p:sldId id="263" r:id="rId13"/>
    <p:sldId id="265" r:id="rId14"/>
    <p:sldId id="266" r:id="rId15"/>
    <p:sldId id="267" r:id="rId16"/>
    <p:sldId id="268" r:id="rId17"/>
    <p:sldId id="269" r:id="rId18"/>
    <p:sldId id="270" r:id="rId19"/>
    <p:sldId id="271" r:id="rId20"/>
    <p:sldId id="272" r:id="rId21"/>
    <p:sldId id="274" r:id="rId22"/>
    <p:sldId id="273" r:id="rId23"/>
    <p:sldId id="275" r:id="rId24"/>
    <p:sldId id="277" r:id="rId25"/>
    <p:sldId id="278" r:id="rId26"/>
    <p:sldId id="279" r:id="rId27"/>
    <p:sldId id="280" r:id="rId28"/>
    <p:sldId id="281" r:id="rId29"/>
    <p:sldId id="285" r:id="rId30"/>
    <p:sldId id="286" r:id="rId31"/>
    <p:sldId id="287" r:id="rId32"/>
    <p:sldId id="282" r:id="rId33"/>
    <p:sldId id="283" r:id="rId34"/>
    <p:sldId id="284" r:id="rId35"/>
    <p:sldId id="301" r:id="rId36"/>
    <p:sldId id="288" r:id="rId37"/>
    <p:sldId id="297" r:id="rId38"/>
    <p:sldId id="289" r:id="rId39"/>
    <p:sldId id="298" r:id="rId40"/>
    <p:sldId id="300" r:id="rId41"/>
    <p:sldId id="302" r:id="rId42"/>
    <p:sldId id="303" r:id="rId43"/>
    <p:sldId id="299" r:id="rId44"/>
    <p:sldId id="290" r:id="rId45"/>
    <p:sldId id="291" r:id="rId46"/>
    <p:sldId id="292" r:id="rId47"/>
    <p:sldId id="293" r:id="rId48"/>
    <p:sldId id="294" r:id="rId49"/>
    <p:sldId id="304" r:id="rId50"/>
    <p:sldId id="295"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77"/>
    <a:srgbClr val="00FF99"/>
    <a:srgbClr val="ED7D31"/>
    <a:srgbClr val="D0CECE"/>
    <a:srgbClr val="EDEDED"/>
    <a:srgbClr val="66FFFF"/>
    <a:srgbClr val="FFCCCC"/>
    <a:srgbClr val="FFCC99"/>
    <a:srgbClr val="FFC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97" autoAdjust="0"/>
    <p:restoredTop sz="94660"/>
  </p:normalViewPr>
  <p:slideViewPr>
    <p:cSldViewPr snapToGrid="0">
      <p:cViewPr varScale="1">
        <p:scale>
          <a:sx n="71" d="100"/>
          <a:sy n="71" d="100"/>
        </p:scale>
        <p:origin x="76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9C498FA-6675-CB4D-9CD1-B3DEA7461147}" type="datetimeFigureOut">
              <a:rPr lang="en-US" smtClean="0"/>
              <a:t>10/05/2016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D1DAB3C-B1F7-6D4F-80C0-ED5F7E538AD5}" type="slidenum">
              <a:rPr lang="en-US" smtClean="0"/>
              <a:t>‹#›</a:t>
            </a:fld>
            <a:endParaRPr lang="en-US"/>
          </a:p>
        </p:txBody>
      </p:sp>
    </p:spTree>
    <p:extLst>
      <p:ext uri="{BB962C8B-B14F-4D97-AF65-F5344CB8AC3E}">
        <p14:creationId xmlns:p14="http://schemas.microsoft.com/office/powerpoint/2010/main" val="1031178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1093350" fontAlgn="base">
              <a:spcBef>
                <a:spcPct val="0"/>
              </a:spcBef>
              <a:spcAft>
                <a:spcPct val="0"/>
              </a:spcAft>
              <a:defRPr/>
            </a:pPr>
            <a:fld id="{C7FB9AD8-A040-403C-96A5-840602584C57}" type="slidenum">
              <a:rPr lang="en-US" smtClean="0">
                <a:latin typeface="Arial" pitchFamily="34" charset="0"/>
              </a:rPr>
              <a:pPr defTabSz="1093350" fontAlgn="base">
                <a:spcBef>
                  <a:spcPct val="0"/>
                </a:spcBef>
                <a:spcAft>
                  <a:spcPct val="0"/>
                </a:spcAft>
                <a:defRPr/>
              </a:pPr>
              <a:t>2</a:t>
            </a:fld>
            <a:endParaRPr lang="en-US" dirty="0" smtClean="0">
              <a:latin typeface="Arial" pitchFamily="34" charset="0"/>
            </a:endParaRPr>
          </a:p>
        </p:txBody>
      </p:sp>
      <p:sp>
        <p:nvSpPr>
          <p:cNvPr id="238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271">
              <a:spcBef>
                <a:spcPct val="0"/>
              </a:spcBef>
              <a:defRPr/>
            </a:pPr>
            <a:r>
              <a:rPr lang="en-US" b="1" dirty="0" smtClean="0"/>
              <a:t> </a:t>
            </a:r>
          </a:p>
          <a:p>
            <a:pPr eaLnBrk="1" hangingPunct="1">
              <a:spcBef>
                <a:spcPct val="0"/>
              </a:spcBef>
            </a:pPr>
            <a:endParaRPr lang="en-US" b="1" dirty="0" smtClean="0">
              <a:latin typeface="Arial" pitchFamily="34" charset="0"/>
            </a:endParaRPr>
          </a:p>
        </p:txBody>
      </p:sp>
      <p:sp>
        <p:nvSpPr>
          <p:cNvPr id="5" name="Header Placeholder 4"/>
          <p:cNvSpPr>
            <a:spLocks noGrp="1"/>
          </p:cNvSpPr>
          <p:nvPr>
            <p:ph type="hdr" sz="quarter"/>
          </p:nvPr>
        </p:nvSpPr>
        <p:spPr/>
        <p:txBody>
          <a:bodyPr/>
          <a:lstStyle/>
          <a:p>
            <a:pPr>
              <a:defRPr/>
            </a:pPr>
            <a:endParaRPr lang="en-US" dirty="0"/>
          </a:p>
        </p:txBody>
      </p:sp>
    </p:spTree>
    <p:extLst>
      <p:ext uri="{BB962C8B-B14F-4D97-AF65-F5344CB8AC3E}">
        <p14:creationId xmlns:p14="http://schemas.microsoft.com/office/powerpoint/2010/main" val="181047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82C68-21B0-4D10-9FE3-8B3C5F565363}" type="slidenum">
              <a:rPr lang="en-US" smtClean="0"/>
              <a:t>‹#›</a:t>
            </a:fld>
            <a:endParaRPr lang="en-US"/>
          </a:p>
        </p:txBody>
      </p:sp>
    </p:spTree>
    <p:extLst>
      <p:ext uri="{BB962C8B-B14F-4D97-AF65-F5344CB8AC3E}">
        <p14:creationId xmlns:p14="http://schemas.microsoft.com/office/powerpoint/2010/main" val="419876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3060"/>
          <a:stretch/>
        </p:blipFill>
        <p:spPr>
          <a:xfrm flipH="1">
            <a:off x="0" y="629659"/>
            <a:ext cx="5777948" cy="560114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82C68-21B0-4D10-9FE3-8B3C5F565363}" type="slidenum">
              <a:rPr lang="en-US" smtClean="0"/>
              <a:t>‹#›</a:t>
            </a:fld>
            <a:endParaRPr lang="en-US"/>
          </a:p>
        </p:txBody>
      </p:sp>
    </p:spTree>
    <p:extLst>
      <p:ext uri="{BB962C8B-B14F-4D97-AF65-F5344CB8AC3E}">
        <p14:creationId xmlns:p14="http://schemas.microsoft.com/office/powerpoint/2010/main" val="18011531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82C68-21B0-4D10-9FE3-8B3C5F565363}" type="slidenum">
              <a:rPr lang="en-US" smtClean="0"/>
              <a:t>‹#›</a:t>
            </a:fld>
            <a:endParaRPr lang="en-US"/>
          </a:p>
        </p:txBody>
      </p:sp>
    </p:spTree>
    <p:extLst>
      <p:ext uri="{BB962C8B-B14F-4D97-AF65-F5344CB8AC3E}">
        <p14:creationId xmlns:p14="http://schemas.microsoft.com/office/powerpoint/2010/main" val="1547491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3060"/>
          <a:stretch/>
        </p:blipFill>
        <p:spPr>
          <a:xfrm flipH="1">
            <a:off x="0" y="13251"/>
            <a:ext cx="1060174" cy="1027733"/>
          </a:xfrm>
          <a:prstGeom prst="rect">
            <a:avLst/>
          </a:prstGeom>
        </p:spPr>
      </p:pic>
      <p:pic>
        <p:nvPicPr>
          <p:cNvPr id="9" name="Picture 8"/>
          <p:cNvPicPr>
            <a:picLocks noChangeAspect="1"/>
          </p:cNvPicPr>
          <p:nvPr userDrawn="1"/>
        </p:nvPicPr>
        <p:blipFill rotWithShape="1">
          <a:blip r:embed="rId3"/>
          <a:srcRect r="79872"/>
          <a:stretch/>
        </p:blipFill>
        <p:spPr>
          <a:xfrm>
            <a:off x="11605591" y="0"/>
            <a:ext cx="586410" cy="1402202"/>
          </a:xfrm>
          <a:prstGeom prst="rect">
            <a:avLst/>
          </a:prstGeom>
        </p:spPr>
      </p:pic>
      <p:sp>
        <p:nvSpPr>
          <p:cNvPr id="2" name="Title 1"/>
          <p:cNvSpPr>
            <a:spLocks noGrp="1"/>
          </p:cNvSpPr>
          <p:nvPr>
            <p:ph type="title"/>
          </p:nvPr>
        </p:nvSpPr>
        <p:spPr>
          <a:xfrm>
            <a:off x="838200" y="418133"/>
            <a:ext cx="10515600" cy="628788"/>
          </a:xfrm>
        </p:spPr>
        <p:txBody>
          <a:bodyPr>
            <a:normAutofit/>
          </a:bodyPr>
          <a:lstStyle>
            <a:lvl1pPr>
              <a:defRPr sz="3200"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pic>
        <p:nvPicPr>
          <p:cNvPr id="13" name="Picture 12"/>
          <p:cNvPicPr>
            <a:picLocks noChangeAspect="1"/>
          </p:cNvPicPr>
          <p:nvPr userDrawn="1"/>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2956" y="6441325"/>
            <a:ext cx="1437369" cy="301670"/>
          </a:xfrm>
          <a:prstGeom prst="rect">
            <a:avLst/>
          </a:prstGeom>
        </p:spPr>
      </p:pic>
      <p:cxnSp>
        <p:nvCxnSpPr>
          <p:cNvPr id="15" name="Straight Connector 14"/>
          <p:cNvCxnSpPr/>
          <p:nvPr userDrawn="1"/>
        </p:nvCxnSpPr>
        <p:spPr>
          <a:xfrm>
            <a:off x="0" y="1040984"/>
            <a:ext cx="1135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11781183" y="53008"/>
            <a:ext cx="410817" cy="365125"/>
          </a:xfrm>
        </p:spPr>
        <p:txBody>
          <a:bodyPr/>
          <a:lstStyle>
            <a:lvl1pPr algn="ctr">
              <a:defRPr>
                <a:solidFill>
                  <a:schemeClr val="bg1"/>
                </a:solidFill>
              </a:defRPr>
            </a:lvl1pPr>
          </a:lstStyle>
          <a:p>
            <a:fld id="{5FB82C68-21B0-4D10-9FE3-8B3C5F565363}" type="slidenum">
              <a:rPr lang="en-US" smtClean="0"/>
              <a:pPr/>
              <a:t>‹#›</a:t>
            </a:fld>
            <a:endParaRPr lang="en-US" dirty="0"/>
          </a:p>
        </p:txBody>
      </p:sp>
    </p:spTree>
    <p:extLst>
      <p:ext uri="{BB962C8B-B14F-4D97-AF65-F5344CB8AC3E}">
        <p14:creationId xmlns:p14="http://schemas.microsoft.com/office/powerpoint/2010/main" val="11126876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3060"/>
          <a:stretch/>
        </p:blipFill>
        <p:spPr>
          <a:xfrm flipH="1">
            <a:off x="-1" y="145774"/>
            <a:ext cx="6357609" cy="6163069"/>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82C68-21B0-4D10-9FE3-8B3C5F565363}" type="slidenum">
              <a:rPr lang="en-US" smtClean="0"/>
              <a:t>‹#›</a:t>
            </a:fld>
            <a:endParaRPr lang="en-US"/>
          </a:p>
        </p:txBody>
      </p:sp>
      <p:pic>
        <p:nvPicPr>
          <p:cNvPr id="8" name="Picture 7"/>
          <p:cNvPicPr>
            <a:picLocks noChangeAspect="1"/>
          </p:cNvPicPr>
          <p:nvPr userDrawn="1"/>
        </p:nvPicPr>
        <p:blipFill rotWithShape="1">
          <a:blip r:embed="rId3"/>
          <a:srcRect r="79872"/>
          <a:stretch/>
        </p:blipFill>
        <p:spPr>
          <a:xfrm>
            <a:off x="11605591" y="0"/>
            <a:ext cx="586410" cy="1402202"/>
          </a:xfrm>
          <a:prstGeom prst="rect">
            <a:avLst/>
          </a:prstGeom>
        </p:spPr>
      </p:pic>
      <p:sp>
        <p:nvSpPr>
          <p:cNvPr id="9" name="Slide Number Placeholder 5"/>
          <p:cNvSpPr txBox="1">
            <a:spLocks/>
          </p:cNvSpPr>
          <p:nvPr userDrawn="1"/>
        </p:nvSpPr>
        <p:spPr>
          <a:xfrm>
            <a:off x="11781183" y="53008"/>
            <a:ext cx="41081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B82C68-21B0-4D10-9FE3-8B3C5F565363}" type="slidenum">
              <a:rPr lang="en-US" smtClean="0"/>
              <a:pPr/>
              <a:t>‹#›</a:t>
            </a:fld>
            <a:endParaRPr lang="en-US" dirty="0"/>
          </a:p>
        </p:txBody>
      </p:sp>
      <p:pic>
        <p:nvPicPr>
          <p:cNvPr id="10" name="Picture 9"/>
          <p:cNvPicPr>
            <a:picLocks noChangeAspect="1"/>
          </p:cNvPicPr>
          <p:nvPr userDrawn="1"/>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2956" y="6441325"/>
            <a:ext cx="1437369" cy="301670"/>
          </a:xfrm>
          <a:prstGeom prst="rect">
            <a:avLst/>
          </a:prstGeom>
        </p:spPr>
      </p:pic>
    </p:spTree>
    <p:extLst>
      <p:ext uri="{BB962C8B-B14F-4D97-AF65-F5344CB8AC3E}">
        <p14:creationId xmlns:p14="http://schemas.microsoft.com/office/powerpoint/2010/main" val="42607479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B82C68-21B0-4D10-9FE3-8B3C5F565363}" type="slidenum">
              <a:rPr lang="en-US" smtClean="0"/>
              <a:t>‹#›</a:t>
            </a:fld>
            <a:endParaRPr lang="en-US"/>
          </a:p>
        </p:txBody>
      </p:sp>
    </p:spTree>
    <p:extLst>
      <p:ext uri="{BB962C8B-B14F-4D97-AF65-F5344CB8AC3E}">
        <p14:creationId xmlns:p14="http://schemas.microsoft.com/office/powerpoint/2010/main" val="56000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B82C68-21B0-4D10-9FE3-8B3C5F565363}" type="slidenum">
              <a:rPr lang="en-US" smtClean="0"/>
              <a:t>‹#›</a:t>
            </a:fld>
            <a:endParaRPr lang="en-US"/>
          </a:p>
        </p:txBody>
      </p:sp>
    </p:spTree>
    <p:extLst>
      <p:ext uri="{BB962C8B-B14F-4D97-AF65-F5344CB8AC3E}">
        <p14:creationId xmlns:p14="http://schemas.microsoft.com/office/powerpoint/2010/main" val="101369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B82C68-21B0-4D10-9FE3-8B3C5F565363}" type="slidenum">
              <a:rPr lang="en-US" smtClean="0"/>
              <a:t>‹#›</a:t>
            </a:fld>
            <a:endParaRPr lang="en-US"/>
          </a:p>
        </p:txBody>
      </p:sp>
    </p:spTree>
    <p:extLst>
      <p:ext uri="{BB962C8B-B14F-4D97-AF65-F5344CB8AC3E}">
        <p14:creationId xmlns:p14="http://schemas.microsoft.com/office/powerpoint/2010/main" val="1526261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B82C68-21B0-4D10-9FE3-8B3C5F565363}" type="slidenum">
              <a:rPr lang="en-US" smtClean="0"/>
              <a:t>‹#›</a:t>
            </a:fld>
            <a:endParaRPr lang="en-US"/>
          </a:p>
        </p:txBody>
      </p:sp>
    </p:spTree>
    <p:extLst>
      <p:ext uri="{BB962C8B-B14F-4D97-AF65-F5344CB8AC3E}">
        <p14:creationId xmlns:p14="http://schemas.microsoft.com/office/powerpoint/2010/main" val="4044134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B82C68-21B0-4D10-9FE3-8B3C5F565363}" type="slidenum">
              <a:rPr lang="en-US" smtClean="0"/>
              <a:t>‹#›</a:t>
            </a:fld>
            <a:endParaRPr lang="en-US"/>
          </a:p>
        </p:txBody>
      </p:sp>
    </p:spTree>
    <p:extLst>
      <p:ext uri="{BB962C8B-B14F-4D97-AF65-F5344CB8AC3E}">
        <p14:creationId xmlns:p14="http://schemas.microsoft.com/office/powerpoint/2010/main" val="188447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B82C68-21B0-4D10-9FE3-8B3C5F565363}" type="slidenum">
              <a:rPr lang="en-US" smtClean="0"/>
              <a:t>‹#›</a:t>
            </a:fld>
            <a:endParaRPr lang="en-US"/>
          </a:p>
        </p:txBody>
      </p:sp>
    </p:spTree>
    <p:extLst>
      <p:ext uri="{BB962C8B-B14F-4D97-AF65-F5344CB8AC3E}">
        <p14:creationId xmlns:p14="http://schemas.microsoft.com/office/powerpoint/2010/main" val="197630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B82C68-21B0-4D10-9FE3-8B3C5F565363}" type="slidenum">
              <a:rPr lang="en-US" smtClean="0"/>
              <a:t>‹#›</a:t>
            </a:fld>
            <a:endParaRPr lang="en-US"/>
          </a:p>
        </p:txBody>
      </p:sp>
    </p:spTree>
    <p:extLst>
      <p:ext uri="{BB962C8B-B14F-4D97-AF65-F5344CB8AC3E}">
        <p14:creationId xmlns:p14="http://schemas.microsoft.com/office/powerpoint/2010/main" val="1069273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hyperlink" Target="http://www.ted.com/talks/jenni_chang_and_lisa_dazols_this_is_what_lgbt_life_is_like_around_the_world?utm_source=tedcomshare&amp;utm_medium=referral&amp;utm_campaign=tedspread"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www.diversitybestpractices.com/" TargetMode="External"/><Relationship Id="rId3" Type="http://schemas.openxmlformats.org/officeDocument/2006/relationships/hyperlink" Target="https://www.psychologytoday.com/blog/smartwork/201004/vision-and-mission-whats-the-difference-and-why-does-it-matter" TargetMode="External"/><Relationship Id="rId7" Type="http://schemas.openxmlformats.org/officeDocument/2006/relationships/hyperlink" Target="https://www.executestrategy.net/blog/write-good-vision-statement/" TargetMode="External"/><Relationship Id="rId2" Type="http://schemas.openxmlformats.org/officeDocument/2006/relationships/hyperlink" Target="https://hbr.org/1996/09/building-your-companys-vision&amp;cm_sp=Article-_-Links-_-Top%20of%20Page%20Recirculation" TargetMode="External"/><Relationship Id="rId1" Type="http://schemas.openxmlformats.org/officeDocument/2006/relationships/slideLayout" Target="../slideLayouts/slideLayout2.xml"/><Relationship Id="rId6" Type="http://schemas.openxmlformats.org/officeDocument/2006/relationships/hyperlink" Target="http://www.forbes.com/sites/johnkotter/2013/10/14/the-reason-most-company-vision-statements-arent-effective/" TargetMode="External"/><Relationship Id="rId5" Type="http://schemas.openxmlformats.org/officeDocument/2006/relationships/hyperlink" Target="http://www.entrepreneur.com/article/245249" TargetMode="External"/><Relationship Id="rId4" Type="http://schemas.openxmlformats.org/officeDocument/2006/relationships/hyperlink" Target="http://www.entrepreneur.com/article/65230"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Kirsten%20Garen%20-%20shoutout%20video.wm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77871" y="1293906"/>
            <a:ext cx="7077634" cy="978647"/>
          </a:xfrm>
        </p:spPr>
        <p:txBody>
          <a:bodyPr anchor="t">
            <a:noAutofit/>
          </a:bodyPr>
          <a:lstStyle/>
          <a:p>
            <a:pPr algn="r"/>
            <a:r>
              <a:rPr lang="en-US" sz="4000" b="1" cap="small" dirty="0" smtClean="0">
                <a:solidFill>
                  <a:schemeClr val="bg1"/>
                </a:solidFill>
              </a:rPr>
              <a:t>Your Journey to ERG Success</a:t>
            </a:r>
            <a:endParaRPr lang="en-US" sz="4000" b="1" cap="small" dirty="0">
              <a:solidFill>
                <a:schemeClr val="bg1"/>
              </a:solidFill>
            </a:endParaRPr>
          </a:p>
        </p:txBody>
      </p:sp>
      <p:sp>
        <p:nvSpPr>
          <p:cNvPr id="3" name="Subtitle 2"/>
          <p:cNvSpPr>
            <a:spLocks noGrp="1"/>
          </p:cNvSpPr>
          <p:nvPr>
            <p:ph type="subTitle" idx="1"/>
          </p:nvPr>
        </p:nvSpPr>
        <p:spPr>
          <a:xfrm>
            <a:off x="4800599" y="1880815"/>
            <a:ext cx="6754905" cy="391738"/>
          </a:xfrm>
        </p:spPr>
        <p:txBody>
          <a:bodyPr>
            <a:normAutofit lnSpcReduction="10000"/>
          </a:bodyPr>
          <a:lstStyle/>
          <a:p>
            <a:pPr algn="r"/>
            <a:r>
              <a:rPr lang="en-US" b="1" dirty="0" smtClean="0">
                <a:solidFill>
                  <a:schemeClr val="bg1"/>
                </a:solidFill>
              </a:rPr>
              <a:t>Bank of the West</a:t>
            </a:r>
          </a:p>
          <a:p>
            <a:pPr algn="r"/>
            <a:endParaRPr lang="en-US" b="1" dirty="0">
              <a:solidFill>
                <a:schemeClr val="bg1"/>
              </a:solidFill>
            </a:endParaRPr>
          </a:p>
        </p:txBody>
      </p:sp>
      <p:grpSp>
        <p:nvGrpSpPr>
          <p:cNvPr id="8" name="Group 7"/>
          <p:cNvGrpSpPr/>
          <p:nvPr/>
        </p:nvGrpSpPr>
        <p:grpSpPr>
          <a:xfrm>
            <a:off x="8364629" y="2375368"/>
            <a:ext cx="3190875" cy="618485"/>
            <a:chOff x="2143124" y="1378942"/>
            <a:chExt cx="3190875" cy="618485"/>
          </a:xfrm>
        </p:grpSpPr>
        <p:pic>
          <p:nvPicPr>
            <p:cNvPr id="9" name="Picture 8"/>
            <p:cNvPicPr>
              <a:picLocks noChangeAspect="1"/>
            </p:cNvPicPr>
            <p:nvPr userDrawn="1"/>
          </p:nvPicPr>
          <p:blipFill rotWithShape="1">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p:blipFill>
          <p:spPr>
            <a:xfrm flipH="1">
              <a:off x="4687465" y="1378942"/>
              <a:ext cx="404992" cy="404993"/>
            </a:xfrm>
            <a:prstGeom prst="rect">
              <a:avLst/>
            </a:prstGeom>
          </p:spPr>
        </p:pic>
        <p:sp>
          <p:nvSpPr>
            <p:cNvPr id="10" name="TextBox 9"/>
            <p:cNvSpPr txBox="1"/>
            <p:nvPr userDrawn="1"/>
          </p:nvSpPr>
          <p:spPr>
            <a:xfrm>
              <a:off x="2166937" y="1406909"/>
              <a:ext cx="2709863" cy="566309"/>
            </a:xfrm>
            <a:prstGeom prst="rect">
              <a:avLst/>
            </a:prstGeom>
            <a:noFill/>
          </p:spPr>
          <p:txBody>
            <a:bodyPr wrap="square" rtlCol="0">
              <a:spAutoFit/>
            </a:bodyPr>
            <a:lstStyle/>
            <a:p>
              <a:pPr marL="0" marR="0" lvl="0" indent="0" defTabSz="685749" eaLnBrk="1" fontAlgn="auto" latinLnBrk="0" hangingPunct="1">
                <a:lnSpc>
                  <a:spcPct val="70000"/>
                </a:lnSpc>
                <a:spcBef>
                  <a:spcPts val="0"/>
                </a:spcBef>
                <a:spcAft>
                  <a:spcPts val="0"/>
                </a:spcAft>
                <a:buClrTx/>
                <a:buSzTx/>
                <a:buFontTx/>
                <a:buNone/>
                <a:tabLst/>
                <a:defRPr/>
              </a:pPr>
              <a:r>
                <a:rPr kumimoji="0" lang="en-US" sz="4400" b="0" i="0" u="none" strike="noStrike" kern="0" cap="none" spc="0" normalizeH="0" baseline="0" noProof="0" dirty="0" smtClean="0">
                  <a:ln>
                    <a:noFill/>
                  </a:ln>
                  <a:solidFill>
                    <a:srgbClr val="00B050"/>
                  </a:solidFill>
                  <a:effectLst/>
                  <a:uLnTx/>
                  <a:uFillTx/>
                  <a:latin typeface="BNPP Sans" panose="02000000000000000000" pitchFamily="50" charset="0"/>
                </a:rPr>
                <a:t>O</a:t>
              </a:r>
              <a:r>
                <a:rPr kumimoji="0" lang="en-US" sz="4400" b="0" i="0" u="none" strike="noStrike" kern="0" cap="none" spc="0" normalizeH="0" baseline="0" noProof="0" dirty="0" smtClean="0">
                  <a:ln>
                    <a:noFill/>
                  </a:ln>
                  <a:solidFill>
                    <a:srgbClr val="FFC000"/>
                  </a:solidFill>
                  <a:effectLst/>
                  <a:uLnTx/>
                  <a:uFillTx/>
                  <a:latin typeface="BNPP Sans" panose="02000000000000000000" pitchFamily="50" charset="0"/>
                </a:rPr>
                <a:t>U</a:t>
              </a:r>
              <a:r>
                <a:rPr kumimoji="0" lang="en-US" sz="4400" b="0" i="0" u="none" strike="noStrike" kern="0" cap="none" spc="0" normalizeH="0" baseline="0" noProof="0" dirty="0" smtClean="0">
                  <a:ln>
                    <a:noFill/>
                  </a:ln>
                  <a:solidFill>
                    <a:srgbClr val="FF6600"/>
                  </a:solidFill>
                  <a:effectLst/>
                  <a:uLnTx/>
                  <a:uFillTx/>
                  <a:latin typeface="BNPP Sans" panose="02000000000000000000" pitchFamily="50" charset="0"/>
                </a:rPr>
                <a:t>T</a:t>
              </a:r>
              <a:r>
                <a:rPr kumimoji="0" lang="en-US" sz="4400" b="0" i="0" u="none" strike="noStrike" kern="0" cap="none" spc="0" normalizeH="0" baseline="0" noProof="0" dirty="0" smtClean="0">
                  <a:ln>
                    <a:noFill/>
                  </a:ln>
                  <a:solidFill>
                    <a:srgbClr val="FF3333"/>
                  </a:solidFill>
                  <a:effectLst/>
                  <a:uLnTx/>
                  <a:uFillTx/>
                  <a:latin typeface="BNPP Sans Light" panose="02000503020000020004" pitchFamily="50" charset="0"/>
                </a:rPr>
                <a:t>W</a:t>
              </a:r>
              <a:r>
                <a:rPr kumimoji="0" lang="en-US" sz="4400" b="0" i="0" u="none" strike="noStrike" kern="0" cap="none" spc="0" normalizeH="0" baseline="0" noProof="0" dirty="0" smtClean="0">
                  <a:ln>
                    <a:noFill/>
                  </a:ln>
                  <a:solidFill>
                    <a:srgbClr val="CC0099"/>
                  </a:solidFill>
                  <a:effectLst/>
                  <a:uLnTx/>
                  <a:uFillTx/>
                  <a:latin typeface="BNPP Sans Light" panose="02000503020000020004" pitchFamily="50" charset="0"/>
                </a:rPr>
                <a:t>E</a:t>
              </a:r>
              <a:r>
                <a:rPr kumimoji="0" lang="en-US" sz="4400" b="0" i="0" u="none" strike="noStrike" kern="0" cap="none" spc="0" normalizeH="0" baseline="0" noProof="0" dirty="0" smtClean="0">
                  <a:ln>
                    <a:noFill/>
                  </a:ln>
                  <a:solidFill>
                    <a:srgbClr val="8F2EA2"/>
                  </a:solidFill>
                  <a:effectLst/>
                  <a:uLnTx/>
                  <a:uFillTx/>
                  <a:latin typeface="BNPP Sans Light" panose="02000503020000020004" pitchFamily="50" charset="0"/>
                </a:rPr>
                <a:t>S</a:t>
              </a:r>
              <a:r>
                <a:rPr kumimoji="0" lang="en-US" sz="4400" b="0" i="0" u="none" strike="noStrike" kern="0" cap="none" spc="0" normalizeH="0" baseline="0" noProof="0" dirty="0" smtClean="0">
                  <a:ln>
                    <a:noFill/>
                  </a:ln>
                  <a:solidFill>
                    <a:srgbClr val="0070C0"/>
                  </a:solidFill>
                  <a:effectLst/>
                  <a:uLnTx/>
                  <a:uFillTx/>
                  <a:latin typeface="BNPP Sans Light" panose="02000503020000020004" pitchFamily="50" charset="0"/>
                </a:rPr>
                <a:t>T</a:t>
              </a:r>
            </a:p>
          </p:txBody>
        </p:sp>
        <p:sp>
          <p:nvSpPr>
            <p:cNvPr id="11" name="TextBox 10"/>
            <p:cNvSpPr txBox="1"/>
            <p:nvPr userDrawn="1"/>
          </p:nvSpPr>
          <p:spPr>
            <a:xfrm>
              <a:off x="2143124" y="1818917"/>
              <a:ext cx="3190875" cy="178510"/>
            </a:xfrm>
            <a:prstGeom prst="rect">
              <a:avLst/>
            </a:prstGeom>
            <a:noFill/>
          </p:spPr>
          <p:txBody>
            <a:bodyPr wrap="square" rtlCol="0">
              <a:spAutoFit/>
            </a:bodyPr>
            <a:lstStyle/>
            <a:p>
              <a:pPr marL="0" marR="0" lvl="0" indent="0" algn="r" defTabSz="685749" eaLnBrk="1" fontAlgn="auto" latinLnBrk="0" hangingPunct="1">
                <a:lnSpc>
                  <a:spcPct val="70000"/>
                </a:lnSpc>
                <a:spcBef>
                  <a:spcPts val="0"/>
                </a:spcBef>
                <a:spcAft>
                  <a:spcPts val="0"/>
                </a:spcAft>
                <a:buClrTx/>
                <a:buSzTx/>
                <a:buFontTx/>
                <a:buNone/>
                <a:tabLst/>
                <a:defRPr/>
              </a:pPr>
              <a:r>
                <a:rPr kumimoji="0" lang="en-US" sz="800" b="0" i="0" u="none" strike="noStrike" kern="0" cap="all" spc="300" normalizeH="0" baseline="0" noProof="0" dirty="0" smtClean="0">
                  <a:ln>
                    <a:noFill/>
                  </a:ln>
                  <a:solidFill>
                    <a:srgbClr val="858585"/>
                  </a:solidFill>
                  <a:effectLst/>
                  <a:uLnTx/>
                  <a:uFillTx/>
                </a:rPr>
                <a:t>An LGBTAQ Resource Group</a:t>
              </a:r>
            </a:p>
          </p:txBody>
        </p:sp>
      </p:grpSp>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041009" y="13447"/>
            <a:ext cx="3436862" cy="6858000"/>
          </a:xfrm>
          <a:prstGeom prst="rect">
            <a:avLst/>
          </a:prstGeom>
        </p:spPr>
      </p:pic>
      <p:sp>
        <p:nvSpPr>
          <p:cNvPr id="14" name="Subtitle 2"/>
          <p:cNvSpPr txBox="1">
            <a:spLocks/>
          </p:cNvSpPr>
          <p:nvPr/>
        </p:nvSpPr>
        <p:spPr>
          <a:xfrm>
            <a:off x="4800598" y="5971902"/>
            <a:ext cx="6754905" cy="5238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r>
              <a:rPr lang="en-US" sz="1600" b="1" cap="small" dirty="0" smtClean="0">
                <a:solidFill>
                  <a:schemeClr val="bg1"/>
                </a:solidFill>
              </a:rPr>
              <a:t>Out &amp; Equal Summit 2016 – Leadership Day Seminar</a:t>
            </a:r>
          </a:p>
          <a:p>
            <a:pPr algn="r">
              <a:spcBef>
                <a:spcPts val="0"/>
              </a:spcBef>
            </a:pPr>
            <a:r>
              <a:rPr lang="en-US" sz="1200" b="1" dirty="0" smtClean="0">
                <a:solidFill>
                  <a:schemeClr val="bg1"/>
                </a:solidFill>
              </a:rPr>
              <a:t>Tuesday, October 4</a:t>
            </a:r>
            <a:r>
              <a:rPr lang="en-US" sz="1200" b="1" baseline="30000" dirty="0" smtClean="0">
                <a:solidFill>
                  <a:schemeClr val="bg1"/>
                </a:solidFill>
              </a:rPr>
              <a:t>th</a:t>
            </a:r>
            <a:r>
              <a:rPr lang="en-US" sz="1200" b="1" dirty="0" smtClean="0">
                <a:solidFill>
                  <a:schemeClr val="bg1"/>
                </a:solidFill>
              </a:rPr>
              <a:t>, </a:t>
            </a:r>
            <a:r>
              <a:rPr lang="en-US" sz="1200" b="1" dirty="0">
                <a:solidFill>
                  <a:schemeClr val="bg1"/>
                </a:solidFill>
              </a:rPr>
              <a:t>Walt Disney World Swan and Dolphin Resort, </a:t>
            </a:r>
            <a:r>
              <a:rPr lang="en-US" sz="1200" b="1" dirty="0" smtClean="0">
                <a:solidFill>
                  <a:schemeClr val="bg1"/>
                </a:solidFill>
              </a:rPr>
              <a:t>FL</a:t>
            </a:r>
          </a:p>
          <a:p>
            <a:pPr algn="r">
              <a:spcBef>
                <a:spcPts val="0"/>
              </a:spcBef>
            </a:pPr>
            <a:endParaRPr lang="en-US" sz="1200" dirty="0">
              <a:solidFill>
                <a:schemeClr val="bg1"/>
              </a:solidFill>
            </a:endParaRPr>
          </a:p>
        </p:txBody>
      </p:sp>
      <p:sp>
        <p:nvSpPr>
          <p:cNvPr id="15" name="Rectangle 14"/>
          <p:cNvSpPr/>
          <p:nvPr/>
        </p:nvSpPr>
        <p:spPr>
          <a:xfrm>
            <a:off x="1041009" y="3639793"/>
            <a:ext cx="3436862" cy="3231654"/>
          </a:xfrm>
          <a:prstGeom prst="rect">
            <a:avLst/>
          </a:prstGeom>
          <a:solidFill>
            <a:srgbClr val="7F7F7F">
              <a:alpha val="50196"/>
            </a:srgbClr>
          </a:solidFill>
        </p:spPr>
        <p:txBody>
          <a:bodyPr wrap="square">
            <a:spAutoFit/>
          </a:bodyPr>
          <a:lstStyle/>
          <a:p>
            <a:pPr algn="just"/>
            <a:r>
              <a:rPr lang="en-US" sz="1200" b="1" dirty="0">
                <a:solidFill>
                  <a:schemeClr val="bg1"/>
                </a:solidFill>
                <a:latin typeface="Calibri" panose="020F0502020204030204" pitchFamily="34" charset="0"/>
              </a:rPr>
              <a:t>Understanding and developing the key elements of a successful framework to build and grow an Employee Resource Group (ERG) is the focus of this seminar. We will explore </a:t>
            </a:r>
            <a:r>
              <a:rPr lang="en-US" sz="1200" b="1" dirty="0" smtClean="0">
                <a:solidFill>
                  <a:schemeClr val="bg1"/>
                </a:solidFill>
                <a:latin typeface="Calibri" panose="020F0502020204030204" pitchFamily="34" charset="0"/>
              </a:rPr>
              <a:t>elements </a:t>
            </a:r>
            <a:r>
              <a:rPr lang="en-US" sz="1200" b="1" dirty="0">
                <a:solidFill>
                  <a:schemeClr val="bg1"/>
                </a:solidFill>
                <a:latin typeface="Calibri" panose="020F0502020204030204" pitchFamily="34" charset="0"/>
              </a:rPr>
              <a:t>that should be in your </a:t>
            </a:r>
            <a:r>
              <a:rPr lang="en-US" sz="1200" b="1" dirty="0" smtClean="0">
                <a:solidFill>
                  <a:schemeClr val="bg1"/>
                </a:solidFill>
                <a:latin typeface="Calibri" panose="020F0502020204030204" pitchFamily="34" charset="0"/>
              </a:rPr>
              <a:t>strategy and how quantifying versus qualifying success is important. </a:t>
            </a:r>
            <a:r>
              <a:rPr lang="en-US" sz="1200" b="1" dirty="0">
                <a:solidFill>
                  <a:schemeClr val="bg1"/>
                </a:solidFill>
                <a:latin typeface="Calibri" panose="020F0502020204030204" pitchFamily="34" charset="0"/>
              </a:rPr>
              <a:t>We’ll go beyond awareness and look how you build in accountability through communication, content development, internal/external resources and positioning statements that impact everyone from top executives to frontline employees. We will also look at ways to respond to common challenges from existing ERG members, executive sponsors and the general employee population, and provide you with a variety of templates, timelines and processes that are adaptable in any business environment. </a:t>
            </a:r>
          </a:p>
        </p:txBody>
      </p:sp>
    </p:spTree>
    <p:extLst>
      <p:ext uri="{BB962C8B-B14F-4D97-AF65-F5344CB8AC3E}">
        <p14:creationId xmlns:p14="http://schemas.microsoft.com/office/powerpoint/2010/main" val="3047729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Oval 16"/>
          <p:cNvSpPr/>
          <p:nvPr/>
        </p:nvSpPr>
        <p:spPr>
          <a:xfrm>
            <a:off x="6138896" y="2625223"/>
            <a:ext cx="3514612" cy="3514612"/>
          </a:xfrm>
          <a:prstGeom prst="ellipse">
            <a:avLst/>
          </a:prstGeom>
          <a:solidFill>
            <a:srgbClr val="8BF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255500" y="2660189"/>
            <a:ext cx="3514612" cy="3514612"/>
          </a:xfrm>
          <a:prstGeom prst="ellips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Who &amp; How</a:t>
            </a:r>
            <a:endParaRPr lang="en-US" dirty="0"/>
          </a:p>
        </p:txBody>
      </p:sp>
      <p:sp>
        <p:nvSpPr>
          <p:cNvPr id="8" name="Slide Number Placeholder 7"/>
          <p:cNvSpPr>
            <a:spLocks noGrp="1"/>
          </p:cNvSpPr>
          <p:nvPr>
            <p:ph type="sldNum" sz="quarter" idx="12"/>
          </p:nvPr>
        </p:nvSpPr>
        <p:spPr/>
        <p:txBody>
          <a:bodyPr/>
          <a:lstStyle/>
          <a:p>
            <a:fld id="{5FB82C68-21B0-4D10-9FE3-8B3C5F565363}" type="slidenum">
              <a:rPr lang="en-US" smtClean="0"/>
              <a:t>10</a:t>
            </a:fld>
            <a:endParaRPr lang="en-US" dirty="0"/>
          </a:p>
        </p:txBody>
      </p:sp>
      <p:sp>
        <p:nvSpPr>
          <p:cNvPr id="9" name="TextBox 1"/>
          <p:cNvSpPr txBox="1">
            <a:spLocks noChangeArrowheads="1"/>
          </p:cNvSpPr>
          <p:nvPr/>
        </p:nvSpPr>
        <p:spPr bwMode="auto">
          <a:xfrm>
            <a:off x="981635" y="1451290"/>
            <a:ext cx="106097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buChar char="•"/>
              <a:defRPr>
                <a:solidFill>
                  <a:srgbClr val="404040"/>
                </a:solidFill>
                <a:latin typeface="Arial" charset="0"/>
                <a:ea typeface="MS PGothic"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9pPr>
          </a:lstStyle>
          <a:p>
            <a:pPr eaLnBrk="1" hangingPunct="1">
              <a:spcBef>
                <a:spcPct val="0"/>
              </a:spcBef>
              <a:spcAft>
                <a:spcPct val="0"/>
              </a:spcAft>
              <a:buFont typeface="Arial" charset="0"/>
              <a:buNone/>
            </a:pPr>
            <a:r>
              <a:rPr lang="en-US" altLang="en-US" sz="2400" b="1" dirty="0" smtClean="0">
                <a:solidFill>
                  <a:schemeClr val="tx1"/>
                </a:solidFill>
                <a:latin typeface="Calibri" charset="0"/>
              </a:rPr>
              <a:t>Building </a:t>
            </a:r>
            <a:r>
              <a:rPr lang="en-US" altLang="en-US" sz="2400" b="1" dirty="0">
                <a:solidFill>
                  <a:schemeClr val="tx1"/>
                </a:solidFill>
                <a:latin typeface="Calibri" charset="0"/>
              </a:rPr>
              <a:t>Your Mission &amp; Vision Statements</a:t>
            </a:r>
          </a:p>
          <a:p>
            <a:pPr eaLnBrk="1" hangingPunct="1">
              <a:spcBef>
                <a:spcPct val="0"/>
              </a:spcBef>
              <a:spcAft>
                <a:spcPct val="0"/>
              </a:spcAft>
              <a:buFont typeface="Arial" charset="0"/>
              <a:buNone/>
            </a:pPr>
            <a:r>
              <a:rPr lang="en-US" altLang="en-US" dirty="0">
                <a:solidFill>
                  <a:schemeClr val="tx1"/>
                </a:solidFill>
                <a:latin typeface="Calibri" charset="0"/>
              </a:rPr>
              <a:t>Developing (or refining) your Mission and Vision statements is both an art and science. Below is a high-level framework you can use to develop your statements that will have impact for your target audience.</a:t>
            </a:r>
          </a:p>
        </p:txBody>
      </p:sp>
      <p:sp>
        <p:nvSpPr>
          <p:cNvPr id="2" name="Rectangle 1"/>
          <p:cNvSpPr/>
          <p:nvPr/>
        </p:nvSpPr>
        <p:spPr>
          <a:xfrm>
            <a:off x="2754765" y="4318857"/>
            <a:ext cx="2517692" cy="954107"/>
          </a:xfrm>
          <a:prstGeom prst="rect">
            <a:avLst/>
          </a:prstGeom>
        </p:spPr>
        <p:txBody>
          <a:bodyPr wrap="square">
            <a:spAutoFit/>
          </a:bodyPr>
          <a:lstStyle/>
          <a:p>
            <a:pPr marL="171450" lvl="0" indent="-171450" defTabSz="457200" fontAlgn="base">
              <a:spcBef>
                <a:spcPct val="0"/>
              </a:spcBef>
              <a:spcAft>
                <a:spcPct val="0"/>
              </a:spcAft>
              <a:buFont typeface="Arial" charset="0"/>
              <a:buChar char="•"/>
            </a:pPr>
            <a:r>
              <a:rPr lang="en-US" altLang="en-US" sz="1400" dirty="0">
                <a:solidFill>
                  <a:schemeClr val="tx2"/>
                </a:solidFill>
                <a:latin typeface="Calibri" charset="0"/>
                <a:ea typeface="MS PGothic" charset="-128"/>
              </a:rPr>
              <a:t>ERG Leaders</a:t>
            </a:r>
          </a:p>
          <a:p>
            <a:pPr marL="171450" lvl="0" indent="-171450" defTabSz="457200" fontAlgn="base">
              <a:spcBef>
                <a:spcPct val="0"/>
              </a:spcBef>
              <a:spcAft>
                <a:spcPct val="0"/>
              </a:spcAft>
              <a:buFont typeface="Arial" charset="0"/>
              <a:buChar char="•"/>
            </a:pPr>
            <a:r>
              <a:rPr lang="en-US" altLang="en-US" sz="1400" dirty="0">
                <a:solidFill>
                  <a:schemeClr val="tx2"/>
                </a:solidFill>
                <a:latin typeface="Calibri" charset="0"/>
                <a:ea typeface="MS PGothic" charset="-128"/>
              </a:rPr>
              <a:t>Executive Sponsors</a:t>
            </a:r>
          </a:p>
          <a:p>
            <a:pPr marL="171450" lvl="0" indent="-171450" defTabSz="457200" fontAlgn="base">
              <a:spcBef>
                <a:spcPct val="0"/>
              </a:spcBef>
              <a:spcAft>
                <a:spcPct val="0"/>
              </a:spcAft>
              <a:buFont typeface="Arial" charset="0"/>
              <a:buChar char="•"/>
            </a:pPr>
            <a:r>
              <a:rPr lang="en-US" altLang="en-US" sz="1400" dirty="0">
                <a:solidFill>
                  <a:schemeClr val="tx2"/>
                </a:solidFill>
                <a:latin typeface="Calibri" charset="0"/>
                <a:ea typeface="MS PGothic" charset="-128"/>
              </a:rPr>
              <a:t>Diversity &amp; </a:t>
            </a:r>
            <a:r>
              <a:rPr lang="en-US" altLang="en-US" sz="1400" dirty="0" smtClean="0">
                <a:solidFill>
                  <a:schemeClr val="tx2"/>
                </a:solidFill>
                <a:latin typeface="Calibri" charset="0"/>
                <a:ea typeface="MS PGothic" charset="-128"/>
              </a:rPr>
              <a:t>Inclusion Council</a:t>
            </a:r>
          </a:p>
          <a:p>
            <a:pPr marL="171450" lvl="0" indent="-171450" defTabSz="457200" fontAlgn="base">
              <a:spcBef>
                <a:spcPct val="0"/>
              </a:spcBef>
              <a:spcAft>
                <a:spcPct val="0"/>
              </a:spcAft>
              <a:buFont typeface="Arial" charset="0"/>
              <a:buChar char="•"/>
            </a:pPr>
            <a:r>
              <a:rPr lang="en-US" altLang="en-US" sz="1400" dirty="0" smtClean="0">
                <a:solidFill>
                  <a:schemeClr val="tx2"/>
                </a:solidFill>
                <a:latin typeface="Calibri" charset="0"/>
                <a:ea typeface="MS PGothic" charset="-128"/>
              </a:rPr>
              <a:t>ERG Members </a:t>
            </a:r>
            <a:endParaRPr lang="en-US" altLang="en-US" sz="1400" dirty="0">
              <a:solidFill>
                <a:schemeClr val="tx2"/>
              </a:solidFill>
              <a:latin typeface="Calibri" charset="0"/>
              <a:ea typeface="MS PGothic" charset="-128"/>
            </a:endParaRPr>
          </a:p>
        </p:txBody>
      </p:sp>
      <p:sp>
        <p:nvSpPr>
          <p:cNvPr id="3" name="Rectangle 2"/>
          <p:cNvSpPr/>
          <p:nvPr/>
        </p:nvSpPr>
        <p:spPr>
          <a:xfrm>
            <a:off x="6581109" y="4120290"/>
            <a:ext cx="2885781" cy="1600438"/>
          </a:xfrm>
          <a:prstGeom prst="rect">
            <a:avLst/>
          </a:prstGeom>
        </p:spPr>
        <p:txBody>
          <a:bodyPr wrap="square">
            <a:spAutoFit/>
          </a:bodyPr>
          <a:lstStyle/>
          <a:p>
            <a:pPr marL="228600" lvl="0" indent="-228600" defTabSz="457200" fontAlgn="base">
              <a:spcBef>
                <a:spcPct val="0"/>
              </a:spcBef>
              <a:spcAft>
                <a:spcPct val="0"/>
              </a:spcAft>
              <a:buFont typeface="Calibri" charset="0"/>
              <a:buAutoNum type="arabicPeriod"/>
            </a:pPr>
            <a:r>
              <a:rPr lang="en-US" altLang="en-US" sz="1400" dirty="0">
                <a:solidFill>
                  <a:schemeClr val="tx2"/>
                </a:solidFill>
                <a:latin typeface="Calibri" charset="0"/>
                <a:ea typeface="MS PGothic" charset="-128"/>
              </a:rPr>
              <a:t>Establish who is involved</a:t>
            </a:r>
          </a:p>
          <a:p>
            <a:pPr marL="228600" lvl="0" indent="-228600" defTabSz="457200" fontAlgn="base">
              <a:spcBef>
                <a:spcPct val="0"/>
              </a:spcBef>
              <a:spcAft>
                <a:spcPct val="0"/>
              </a:spcAft>
              <a:buFont typeface="Calibri" charset="0"/>
              <a:buAutoNum type="arabicPeriod"/>
            </a:pPr>
            <a:r>
              <a:rPr lang="en-US" altLang="en-US" sz="1400" dirty="0">
                <a:solidFill>
                  <a:schemeClr val="tx2"/>
                </a:solidFill>
                <a:latin typeface="Calibri" charset="0"/>
                <a:ea typeface="MS PGothic" charset="-128"/>
              </a:rPr>
              <a:t>Brainstorm without limitations</a:t>
            </a:r>
          </a:p>
          <a:p>
            <a:pPr marL="228600" lvl="0" indent="-228600" defTabSz="457200" fontAlgn="base">
              <a:spcBef>
                <a:spcPct val="0"/>
              </a:spcBef>
              <a:spcAft>
                <a:spcPct val="0"/>
              </a:spcAft>
              <a:buFont typeface="Calibri" charset="0"/>
              <a:buAutoNum type="arabicPeriod"/>
            </a:pPr>
            <a:r>
              <a:rPr lang="en-US" altLang="en-US" sz="1400" dirty="0">
                <a:solidFill>
                  <a:schemeClr val="tx2"/>
                </a:solidFill>
                <a:latin typeface="Calibri" charset="0"/>
                <a:ea typeface="MS PGothic" charset="-128"/>
              </a:rPr>
              <a:t>Review the questions to the left</a:t>
            </a:r>
          </a:p>
          <a:p>
            <a:pPr marL="228600" lvl="0" indent="-228600" defTabSz="457200" fontAlgn="base">
              <a:spcBef>
                <a:spcPct val="0"/>
              </a:spcBef>
              <a:spcAft>
                <a:spcPct val="0"/>
              </a:spcAft>
              <a:buFont typeface="Calibri" charset="0"/>
              <a:buAutoNum type="arabicPeriod"/>
            </a:pPr>
            <a:r>
              <a:rPr lang="en-US" altLang="en-US" sz="1400" dirty="0">
                <a:solidFill>
                  <a:schemeClr val="tx2"/>
                </a:solidFill>
                <a:latin typeface="Calibri" charset="0"/>
                <a:ea typeface="MS PGothic" charset="-128"/>
              </a:rPr>
              <a:t>Draft options to “sleep on”</a:t>
            </a:r>
          </a:p>
          <a:p>
            <a:pPr marL="228600" lvl="0" indent="-228600" defTabSz="457200" fontAlgn="base">
              <a:spcBef>
                <a:spcPct val="0"/>
              </a:spcBef>
              <a:spcAft>
                <a:spcPct val="0"/>
              </a:spcAft>
              <a:buFont typeface="Calibri" charset="0"/>
              <a:buAutoNum type="arabicPeriod"/>
            </a:pPr>
            <a:r>
              <a:rPr lang="en-US" altLang="en-US" sz="1400" dirty="0">
                <a:solidFill>
                  <a:schemeClr val="tx2"/>
                </a:solidFill>
                <a:latin typeface="Calibri" charset="0"/>
                <a:ea typeface="MS PGothic" charset="-128"/>
              </a:rPr>
              <a:t>Regroup and refine </a:t>
            </a:r>
          </a:p>
          <a:p>
            <a:pPr marL="228600" lvl="0" indent="-228600" defTabSz="457200" fontAlgn="base">
              <a:spcBef>
                <a:spcPct val="0"/>
              </a:spcBef>
              <a:spcAft>
                <a:spcPct val="0"/>
              </a:spcAft>
              <a:buFont typeface="Calibri" charset="0"/>
              <a:buAutoNum type="arabicPeriod"/>
            </a:pPr>
            <a:r>
              <a:rPr lang="en-US" altLang="en-US" sz="1400" dirty="0">
                <a:solidFill>
                  <a:schemeClr val="tx2"/>
                </a:solidFill>
                <a:latin typeface="Calibri" charset="0"/>
                <a:ea typeface="MS PGothic" charset="-128"/>
              </a:rPr>
              <a:t>Ensure alignment with D&amp;I mission/vision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229" y="2841073"/>
            <a:ext cx="1379141" cy="137914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123188" y="3582621"/>
            <a:ext cx="1517504" cy="584775"/>
          </a:xfrm>
          <a:prstGeom prst="rect">
            <a:avLst/>
          </a:prstGeom>
          <a:noFill/>
        </p:spPr>
        <p:txBody>
          <a:bodyPr wrap="square" rtlCol="0">
            <a:spAutoFit/>
          </a:bodyPr>
          <a:lstStyle/>
          <a:p>
            <a:pPr algn="ctr"/>
            <a:r>
              <a:rPr lang="en-US" sz="3200" b="1" dirty="0" smtClean="0">
                <a:solidFill>
                  <a:schemeClr val="accent6">
                    <a:lumMod val="75000"/>
                  </a:schemeClr>
                </a:solidFill>
                <a:latin typeface="Calibri" panose="020F0502020204030204" pitchFamily="34" charset="0"/>
              </a:rPr>
              <a:t>WHO</a:t>
            </a:r>
            <a:endParaRPr lang="en-US" sz="3200" b="1" dirty="0">
              <a:solidFill>
                <a:schemeClr val="accent6">
                  <a:lumMod val="75000"/>
                </a:schemeClr>
              </a:solidFill>
              <a:latin typeface="Calibri" panose="020F0502020204030204" pitchFamily="34" charset="0"/>
            </a:endParaRPr>
          </a:p>
        </p:txBody>
      </p:sp>
      <p:sp>
        <p:nvSpPr>
          <p:cNvPr id="15" name="TextBox 14"/>
          <p:cNvSpPr txBox="1"/>
          <p:nvPr/>
        </p:nvSpPr>
        <p:spPr>
          <a:xfrm>
            <a:off x="7943979" y="3573921"/>
            <a:ext cx="1517504" cy="584775"/>
          </a:xfrm>
          <a:prstGeom prst="rect">
            <a:avLst/>
          </a:prstGeom>
          <a:noFill/>
        </p:spPr>
        <p:txBody>
          <a:bodyPr wrap="square" rtlCol="0">
            <a:spAutoFit/>
          </a:bodyPr>
          <a:lstStyle/>
          <a:p>
            <a:pPr algn="ctr"/>
            <a:r>
              <a:rPr lang="en-US" sz="3200" b="1" dirty="0" smtClean="0">
                <a:solidFill>
                  <a:schemeClr val="bg2">
                    <a:lumMod val="25000"/>
                  </a:schemeClr>
                </a:solidFill>
                <a:latin typeface="Calibri" panose="020F0502020204030204" pitchFamily="34" charset="0"/>
              </a:rPr>
              <a:t>HOW</a:t>
            </a:r>
            <a:endParaRPr lang="en-US" sz="3200" b="1" dirty="0">
              <a:solidFill>
                <a:schemeClr val="bg2">
                  <a:lumMod val="25000"/>
                </a:schemeClr>
              </a:solidFill>
              <a:latin typeface="Calibri" panose="020F0502020204030204" pitchFamily="3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324" y="2725858"/>
            <a:ext cx="1376413" cy="1376413"/>
          </a:xfrm>
          <a:prstGeom prst="rect">
            <a:avLst/>
          </a:prstGeom>
          <a:ln>
            <a:noFill/>
          </a:ln>
          <a:effectLst>
            <a:outerShdw blurRad="292100" dist="177800" dir="2700000" algn="tl" rotWithShape="0">
              <a:srgbClr val="333333">
                <a:alpha val="65000"/>
              </a:srgbClr>
            </a:outerShdw>
          </a:effectLst>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Tree>
    <p:extLst>
      <p:ext uri="{BB962C8B-B14F-4D97-AF65-F5344CB8AC3E}">
        <p14:creationId xmlns:p14="http://schemas.microsoft.com/office/powerpoint/2010/main" val="700687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P spid="2" grpId="0"/>
      <p:bldP spid="3" grpId="0"/>
      <p:bldP spid="6"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68188" y="3845535"/>
            <a:ext cx="10493187" cy="21921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68188" y="1417857"/>
            <a:ext cx="10493187" cy="19743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Title 4"/>
          <p:cNvSpPr>
            <a:spLocks noGrp="1"/>
          </p:cNvSpPr>
          <p:nvPr>
            <p:ph type="title"/>
          </p:nvPr>
        </p:nvSpPr>
        <p:spPr/>
        <p:txBody>
          <a:bodyPr/>
          <a:lstStyle/>
          <a:p>
            <a:r>
              <a:rPr lang="en-US" dirty="0" smtClean="0"/>
              <a:t>Questions To Answer</a:t>
            </a:r>
            <a:endParaRPr lang="en-US" dirty="0"/>
          </a:p>
        </p:txBody>
      </p:sp>
      <p:sp>
        <p:nvSpPr>
          <p:cNvPr id="2" name="Rectangle 1"/>
          <p:cNvSpPr/>
          <p:nvPr/>
        </p:nvSpPr>
        <p:spPr>
          <a:xfrm>
            <a:off x="2940648" y="1454664"/>
            <a:ext cx="3435012" cy="1900777"/>
          </a:xfrm>
          <a:prstGeom prst="rect">
            <a:avLst/>
          </a:prstGeom>
        </p:spPr>
        <p:txBody>
          <a:bodyPr>
            <a:spAutoFit/>
          </a:bodyPr>
          <a:lstStyle/>
          <a:p>
            <a:pPr marL="285750" indent="-285750" defTabSz="457200" fontAlgn="base">
              <a:lnSpc>
                <a:spcPct val="150000"/>
              </a:lnSpc>
              <a:spcBef>
                <a:spcPct val="0"/>
              </a:spcBef>
              <a:spcAft>
                <a:spcPct val="0"/>
              </a:spcAft>
              <a:buFont typeface="Wingdings" panose="05000000000000000000" pitchFamily="2" charset="2"/>
              <a:buChar char="ü"/>
            </a:pPr>
            <a:r>
              <a:rPr lang="en-US" altLang="en-US" sz="1600" dirty="0">
                <a:latin typeface="Calibri" charset="0"/>
                <a:ea typeface="MS PGothic" charset="-128"/>
              </a:rPr>
              <a:t>Why does your ERG exist?</a:t>
            </a:r>
          </a:p>
          <a:p>
            <a:pPr marL="285750" indent="-285750" defTabSz="457200" fontAlgn="base">
              <a:lnSpc>
                <a:spcPct val="150000"/>
              </a:lnSpc>
              <a:spcBef>
                <a:spcPct val="0"/>
              </a:spcBef>
              <a:spcAft>
                <a:spcPct val="0"/>
              </a:spcAft>
              <a:buFont typeface="Wingdings" panose="05000000000000000000" pitchFamily="2" charset="2"/>
              <a:buChar char="ü"/>
            </a:pPr>
            <a:r>
              <a:rPr lang="en-US" altLang="en-US" sz="1600" dirty="0">
                <a:latin typeface="Calibri" charset="0"/>
                <a:ea typeface="MS PGothic" charset="-128"/>
              </a:rPr>
              <a:t>Who is your target audience?</a:t>
            </a:r>
          </a:p>
          <a:p>
            <a:pPr marL="285750" indent="-285750" defTabSz="457200" fontAlgn="base">
              <a:lnSpc>
                <a:spcPct val="150000"/>
              </a:lnSpc>
              <a:spcBef>
                <a:spcPct val="0"/>
              </a:spcBef>
              <a:spcAft>
                <a:spcPct val="0"/>
              </a:spcAft>
              <a:buFont typeface="Wingdings" panose="05000000000000000000" pitchFamily="2" charset="2"/>
              <a:buChar char="ü"/>
            </a:pPr>
            <a:r>
              <a:rPr lang="en-US" altLang="en-US" sz="1600" dirty="0">
                <a:latin typeface="Calibri" charset="0"/>
                <a:ea typeface="MS PGothic" charset="-128"/>
              </a:rPr>
              <a:t>What does your ERG do?</a:t>
            </a:r>
          </a:p>
          <a:p>
            <a:pPr marL="285750" indent="-285750" defTabSz="457200" fontAlgn="base">
              <a:lnSpc>
                <a:spcPct val="150000"/>
              </a:lnSpc>
              <a:spcBef>
                <a:spcPct val="0"/>
              </a:spcBef>
              <a:spcAft>
                <a:spcPct val="0"/>
              </a:spcAft>
              <a:buFont typeface="Wingdings" panose="05000000000000000000" pitchFamily="2" charset="2"/>
              <a:buChar char="ü"/>
            </a:pPr>
            <a:r>
              <a:rPr lang="en-US" altLang="en-US" sz="1600" dirty="0">
                <a:latin typeface="Calibri" charset="0"/>
                <a:ea typeface="MS PGothic" charset="-128"/>
              </a:rPr>
              <a:t>What value to you provide?</a:t>
            </a:r>
          </a:p>
          <a:p>
            <a:pPr marL="285750" indent="-285750" defTabSz="457200" fontAlgn="base">
              <a:lnSpc>
                <a:spcPct val="150000"/>
              </a:lnSpc>
              <a:spcBef>
                <a:spcPct val="0"/>
              </a:spcBef>
              <a:spcAft>
                <a:spcPct val="0"/>
              </a:spcAft>
              <a:buFont typeface="Wingdings" panose="05000000000000000000" pitchFamily="2" charset="2"/>
              <a:buChar char="ü"/>
            </a:pPr>
            <a:r>
              <a:rPr lang="en-US" altLang="en-US" sz="1600" dirty="0">
                <a:latin typeface="Calibri" charset="0"/>
                <a:ea typeface="MS PGothic" charset="-128"/>
              </a:rPr>
              <a:t>What roles does your ERG play?</a:t>
            </a:r>
          </a:p>
        </p:txBody>
      </p:sp>
      <p:sp>
        <p:nvSpPr>
          <p:cNvPr id="3" name="Rectangle 2"/>
          <p:cNvSpPr/>
          <p:nvPr/>
        </p:nvSpPr>
        <p:spPr>
          <a:xfrm>
            <a:off x="2961858" y="3917313"/>
            <a:ext cx="6827604" cy="2062103"/>
          </a:xfrm>
          <a:prstGeom prst="rect">
            <a:avLst/>
          </a:prstGeom>
        </p:spPr>
        <p:txBody>
          <a:bodyPr wrap="square">
            <a:spAutoFit/>
          </a:bodyPr>
          <a:lstStyle/>
          <a:p>
            <a:pPr marL="285750" indent="-285750" defTabSz="457200" fontAlgn="base">
              <a:spcBef>
                <a:spcPct val="0"/>
              </a:spcBef>
              <a:spcAft>
                <a:spcPct val="0"/>
              </a:spcAft>
              <a:buFont typeface="Wingdings" panose="05000000000000000000" pitchFamily="2" charset="2"/>
              <a:buChar char="ü"/>
            </a:pPr>
            <a:r>
              <a:rPr lang="en-US" altLang="en-US" sz="1600" dirty="0">
                <a:latin typeface="Calibri" charset="0"/>
                <a:ea typeface="MS PGothic" charset="-128"/>
              </a:rPr>
              <a:t>Where do we see ourselves in five years, and how are we going to get there?</a:t>
            </a:r>
          </a:p>
          <a:p>
            <a:pPr marL="285750" indent="-285750" defTabSz="457200" fontAlgn="base">
              <a:spcBef>
                <a:spcPct val="0"/>
              </a:spcBef>
              <a:spcAft>
                <a:spcPct val="0"/>
              </a:spcAft>
              <a:buFont typeface="Wingdings" panose="05000000000000000000" pitchFamily="2" charset="2"/>
              <a:buChar char="ü"/>
            </a:pPr>
            <a:r>
              <a:rPr lang="en-US" altLang="en-US" sz="1600" dirty="0">
                <a:latin typeface="Calibri" charset="0"/>
                <a:ea typeface="MS PGothic" charset="-128"/>
              </a:rPr>
              <a:t>What problems do we hope to solve in the next few years?</a:t>
            </a:r>
          </a:p>
          <a:p>
            <a:pPr marL="285750" indent="-285750" defTabSz="457200" fontAlgn="base">
              <a:spcBef>
                <a:spcPct val="0"/>
              </a:spcBef>
              <a:spcAft>
                <a:spcPct val="0"/>
              </a:spcAft>
              <a:buFont typeface="Wingdings" panose="05000000000000000000" pitchFamily="2" charset="2"/>
              <a:buChar char="ü"/>
            </a:pPr>
            <a:r>
              <a:rPr lang="en-US" altLang="en-US" sz="1600" dirty="0">
                <a:latin typeface="Calibri" charset="0"/>
                <a:ea typeface="MS PGothic" charset="-128"/>
              </a:rPr>
              <a:t>What do we hope to achieve?</a:t>
            </a:r>
          </a:p>
          <a:p>
            <a:pPr marL="285750" indent="-285750" defTabSz="457200" fontAlgn="base">
              <a:spcBef>
                <a:spcPct val="0"/>
              </a:spcBef>
              <a:spcAft>
                <a:spcPct val="0"/>
              </a:spcAft>
              <a:buFont typeface="Wingdings" panose="05000000000000000000" pitchFamily="2" charset="2"/>
              <a:buChar char="ü"/>
            </a:pPr>
            <a:r>
              <a:rPr lang="en-US" altLang="en-US" sz="1600" dirty="0">
                <a:latin typeface="Calibri" charset="0"/>
                <a:ea typeface="MS PGothic" charset="-128"/>
              </a:rPr>
              <a:t>Does it describe what you do?</a:t>
            </a:r>
          </a:p>
          <a:p>
            <a:pPr marL="285750" indent="-285750" defTabSz="457200" fontAlgn="base">
              <a:spcBef>
                <a:spcPct val="0"/>
              </a:spcBef>
              <a:spcAft>
                <a:spcPct val="0"/>
              </a:spcAft>
              <a:buFont typeface="Wingdings" panose="05000000000000000000" pitchFamily="2" charset="2"/>
              <a:buChar char="ü"/>
            </a:pPr>
            <a:r>
              <a:rPr lang="en-US" altLang="en-US" sz="1600" dirty="0">
                <a:latin typeface="Calibri" charset="0"/>
                <a:ea typeface="MS PGothic" charset="-128"/>
              </a:rPr>
              <a:t>Has it gone beyond simple? Is it over-engineered?</a:t>
            </a:r>
          </a:p>
          <a:p>
            <a:pPr marL="285750" indent="-285750" defTabSz="457200" fontAlgn="base">
              <a:spcBef>
                <a:spcPct val="0"/>
              </a:spcBef>
              <a:spcAft>
                <a:spcPct val="0"/>
              </a:spcAft>
              <a:buFont typeface="Wingdings" panose="05000000000000000000" pitchFamily="2" charset="2"/>
              <a:buChar char="ü"/>
            </a:pPr>
            <a:r>
              <a:rPr lang="en-US" altLang="en-US" sz="1600" dirty="0">
                <a:latin typeface="Calibri" charset="0"/>
                <a:ea typeface="MS PGothic" charset="-128"/>
              </a:rPr>
              <a:t>Is it easy to recite/explain? </a:t>
            </a:r>
          </a:p>
          <a:p>
            <a:pPr marL="285750" indent="-285750" defTabSz="457200" fontAlgn="base">
              <a:spcBef>
                <a:spcPct val="0"/>
              </a:spcBef>
              <a:spcAft>
                <a:spcPct val="0"/>
              </a:spcAft>
              <a:buFont typeface="Wingdings" panose="05000000000000000000" pitchFamily="2" charset="2"/>
              <a:buChar char="ü"/>
            </a:pPr>
            <a:r>
              <a:rPr lang="en-US" altLang="en-US" sz="1600" dirty="0">
                <a:latin typeface="Calibri" charset="0"/>
                <a:ea typeface="MS PGothic" charset="-128"/>
              </a:rPr>
              <a:t>Can you explain it to your friend that DOESN’T work in your industry?</a:t>
            </a:r>
          </a:p>
          <a:p>
            <a:pPr marL="285750" indent="-285750" defTabSz="457200" fontAlgn="base">
              <a:spcBef>
                <a:spcPct val="0"/>
              </a:spcBef>
              <a:spcAft>
                <a:spcPct val="0"/>
              </a:spcAft>
              <a:buFont typeface="Wingdings" panose="05000000000000000000" pitchFamily="2" charset="2"/>
              <a:buChar char="ü"/>
            </a:pPr>
            <a:r>
              <a:rPr lang="en-US" altLang="en-US" sz="1600" dirty="0">
                <a:latin typeface="Calibri" charset="0"/>
                <a:ea typeface="MS PGothic" charset="-128"/>
              </a:rPr>
              <a:t>Did you sleep on it? </a:t>
            </a:r>
          </a:p>
        </p:txBody>
      </p:sp>
      <p:pic>
        <p:nvPicPr>
          <p:cNvPr id="4" name="Picture 3"/>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19434" y="1600415"/>
            <a:ext cx="1231313" cy="1641750"/>
          </a:xfrm>
          <a:prstGeom prst="rect">
            <a:avLst/>
          </a:prstGeom>
        </p:spPr>
      </p:pic>
      <p:pic>
        <p:nvPicPr>
          <p:cNvPr id="8" name="Picture 7"/>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18171" y="4362877"/>
            <a:ext cx="1547791" cy="755838"/>
          </a:xfrm>
          <a:prstGeom prst="rect">
            <a:avLst/>
          </a:prstGeom>
        </p:spPr>
      </p:pic>
      <p:sp>
        <p:nvSpPr>
          <p:cNvPr id="10" name="Rectangle 9"/>
          <p:cNvSpPr/>
          <p:nvPr/>
        </p:nvSpPr>
        <p:spPr>
          <a:xfrm>
            <a:off x="8845990" y="1911953"/>
            <a:ext cx="2348720" cy="923330"/>
          </a:xfrm>
          <a:prstGeom prst="rect">
            <a:avLst/>
          </a:prstGeom>
        </p:spPr>
        <p:txBody>
          <a:bodyPr wrap="none">
            <a:spAutoFit/>
          </a:bodyPr>
          <a:lstStyle/>
          <a:p>
            <a:r>
              <a:rPr lang="en-US" altLang="en-US" sz="5400" b="1" cap="small" dirty="0">
                <a:solidFill>
                  <a:srgbClr val="B2B2B2"/>
                </a:solidFill>
                <a:effectLst>
                  <a:outerShdw blurRad="38100" dist="38100" dir="2700000" algn="tl">
                    <a:srgbClr val="000000">
                      <a:alpha val="43137"/>
                    </a:srgbClr>
                  </a:outerShdw>
                </a:effectLst>
                <a:latin typeface="Calibri" charset="0"/>
              </a:rPr>
              <a:t>Mission</a:t>
            </a:r>
            <a:endParaRPr lang="en-US" sz="5400" cap="small" dirty="0">
              <a:solidFill>
                <a:srgbClr val="B2B2B2"/>
              </a:solidFill>
              <a:effectLst>
                <a:outerShdw blurRad="38100" dist="38100" dir="2700000" algn="tl">
                  <a:srgbClr val="000000">
                    <a:alpha val="43137"/>
                  </a:srgbClr>
                </a:outerShdw>
              </a:effectLst>
            </a:endParaRPr>
          </a:p>
        </p:txBody>
      </p:sp>
      <p:sp>
        <p:nvSpPr>
          <p:cNvPr id="16" name="Rectangle 15"/>
          <p:cNvSpPr/>
          <p:nvPr/>
        </p:nvSpPr>
        <p:spPr>
          <a:xfrm>
            <a:off x="8996674" y="4243365"/>
            <a:ext cx="2047355" cy="923330"/>
          </a:xfrm>
          <a:prstGeom prst="rect">
            <a:avLst/>
          </a:prstGeom>
        </p:spPr>
        <p:txBody>
          <a:bodyPr wrap="none">
            <a:spAutoFit/>
          </a:bodyPr>
          <a:lstStyle/>
          <a:p>
            <a:r>
              <a:rPr lang="en-US" altLang="en-US" sz="5400" b="1" cap="small" dirty="0">
                <a:solidFill>
                  <a:schemeClr val="accent6">
                    <a:lumMod val="60000"/>
                    <a:lumOff val="40000"/>
                  </a:schemeClr>
                </a:solidFill>
                <a:effectLst>
                  <a:outerShdw blurRad="38100" dist="38100" dir="2700000" algn="tl">
                    <a:srgbClr val="000000">
                      <a:alpha val="43137"/>
                    </a:srgbClr>
                  </a:outerShdw>
                </a:effectLst>
                <a:latin typeface="Calibri" charset="0"/>
              </a:rPr>
              <a:t>Vision </a:t>
            </a:r>
            <a:endParaRPr lang="en-US" sz="5400" cap="small" dirty="0">
              <a:solidFill>
                <a:schemeClr val="accent6">
                  <a:lumMod val="60000"/>
                  <a:lumOff val="40000"/>
                </a:schemeClr>
              </a:solidFill>
              <a:effectLst>
                <a:outerShdw blurRad="38100" dist="38100" dir="2700000" algn="tl">
                  <a:srgbClr val="000000">
                    <a:alpha val="43137"/>
                  </a:srgbClr>
                </a:outerShdw>
              </a:effectLst>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
        <p:nvSpPr>
          <p:cNvPr id="11" name="Slide Number Placeholder 10"/>
          <p:cNvSpPr>
            <a:spLocks noGrp="1"/>
          </p:cNvSpPr>
          <p:nvPr>
            <p:ph type="sldNum" sz="quarter" idx="12"/>
          </p:nvPr>
        </p:nvSpPr>
        <p:spPr/>
        <p:txBody>
          <a:bodyPr/>
          <a:lstStyle/>
          <a:p>
            <a:fld id="{5FB82C68-21B0-4D10-9FE3-8B3C5F565363}" type="slidenum">
              <a:rPr lang="en-US" smtClean="0"/>
              <a:pPr/>
              <a:t>11</a:t>
            </a:fld>
            <a:endParaRPr lang="en-US"/>
          </a:p>
        </p:txBody>
      </p:sp>
    </p:spTree>
    <p:extLst>
      <p:ext uri="{BB962C8B-B14F-4D97-AF65-F5344CB8AC3E}">
        <p14:creationId xmlns:p14="http://schemas.microsoft.com/office/powerpoint/2010/main" val="3538117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2" grpId="0"/>
      <p:bldP spid="3" grpId="0"/>
      <p:bldP spid="10"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903253" y="1046921"/>
            <a:ext cx="8385494" cy="5596120"/>
          </a:xfrm>
          <a:prstGeom prst="rect">
            <a:avLst/>
          </a:prstGeom>
        </p:spPr>
      </p:pic>
      <p:sp>
        <p:nvSpPr>
          <p:cNvPr id="5" name="Title 4"/>
          <p:cNvSpPr>
            <a:spLocks noGrp="1"/>
          </p:cNvSpPr>
          <p:nvPr>
            <p:ph type="title"/>
          </p:nvPr>
        </p:nvSpPr>
        <p:spPr/>
        <p:txBody>
          <a:bodyPr/>
          <a:lstStyle/>
          <a:p>
            <a:r>
              <a:rPr lang="en-US" dirty="0" smtClean="0"/>
              <a:t>Content Is King</a:t>
            </a:r>
            <a:endParaRPr lang="en-US" dirty="0"/>
          </a:p>
        </p:txBody>
      </p:sp>
      <p:sp>
        <p:nvSpPr>
          <p:cNvPr id="4" name="TextBox 1"/>
          <p:cNvSpPr txBox="1">
            <a:spLocks noChangeArrowheads="1"/>
          </p:cNvSpPr>
          <p:nvPr/>
        </p:nvSpPr>
        <p:spPr bwMode="auto">
          <a:xfrm>
            <a:off x="510988" y="2407024"/>
            <a:ext cx="1084281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buChar char="•"/>
              <a:defRPr>
                <a:solidFill>
                  <a:srgbClr val="404040"/>
                </a:solidFill>
                <a:latin typeface="Arial" charset="0"/>
                <a:ea typeface="MS PGothic"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9pPr>
          </a:lstStyle>
          <a:p>
            <a:pPr algn="just" defTabSz="457200" eaLnBrk="1" fontAlgn="base" hangingPunct="1">
              <a:spcBef>
                <a:spcPct val="0"/>
              </a:spcBef>
              <a:spcAft>
                <a:spcPct val="0"/>
              </a:spcAft>
              <a:buNone/>
            </a:pPr>
            <a:r>
              <a:rPr lang="en-US" altLang="en-US" sz="3200" b="1" dirty="0">
                <a:solidFill>
                  <a:prstClr val="black"/>
                </a:solidFill>
                <a:latin typeface="Calibri" panose="020F0502020204030204" pitchFamily="34" charset="0"/>
              </a:rPr>
              <a:t>Relevant</a:t>
            </a:r>
            <a:r>
              <a:rPr lang="en-US" altLang="en-US" sz="3200" dirty="0">
                <a:solidFill>
                  <a:prstClr val="black"/>
                </a:solidFill>
                <a:latin typeface="Calibri" panose="020F0502020204030204" pitchFamily="34" charset="0"/>
              </a:rPr>
              <a:t> and </a:t>
            </a:r>
            <a:r>
              <a:rPr lang="en-US" altLang="en-US" sz="3200" b="1" dirty="0">
                <a:solidFill>
                  <a:prstClr val="black"/>
                </a:solidFill>
                <a:latin typeface="Calibri" panose="020F0502020204030204" pitchFamily="34" charset="0"/>
              </a:rPr>
              <a:t>timely</a:t>
            </a:r>
            <a:r>
              <a:rPr lang="en-US" altLang="en-US" sz="3200" dirty="0">
                <a:solidFill>
                  <a:prstClr val="black"/>
                </a:solidFill>
                <a:latin typeface="Calibri" panose="020F0502020204030204" pitchFamily="34" charset="0"/>
              </a:rPr>
              <a:t> content delivered via </a:t>
            </a:r>
            <a:r>
              <a:rPr lang="en-US" altLang="en-US" sz="3200" b="1" dirty="0">
                <a:solidFill>
                  <a:prstClr val="black"/>
                </a:solidFill>
                <a:latin typeface="Calibri" panose="020F0502020204030204" pitchFamily="34" charset="0"/>
              </a:rPr>
              <a:t>multiple channels </a:t>
            </a:r>
            <a:r>
              <a:rPr lang="en-US" altLang="en-US" sz="3200" dirty="0">
                <a:solidFill>
                  <a:prstClr val="black"/>
                </a:solidFill>
                <a:latin typeface="Calibri" panose="020F0502020204030204" pitchFamily="34" charset="0"/>
              </a:rPr>
              <a:t>is key to a successful communications strategy. Communications can be defined in many ways and delivered in a variety of formats, thus consistency in your overall messaging and maximization of communication channels will enable  increased engagement of employees. </a:t>
            </a:r>
          </a:p>
        </p:txBody>
      </p:sp>
      <p:sp>
        <p:nvSpPr>
          <p:cNvPr id="3" name="Slide Number Placeholder 2"/>
          <p:cNvSpPr>
            <a:spLocks noGrp="1"/>
          </p:cNvSpPr>
          <p:nvPr>
            <p:ph type="sldNum" sz="quarter" idx="12"/>
          </p:nvPr>
        </p:nvSpPr>
        <p:spPr/>
        <p:txBody>
          <a:bodyPr/>
          <a:lstStyle/>
          <a:p>
            <a:fld id="{5FB82C68-21B0-4D10-9FE3-8B3C5F565363}" type="slidenum">
              <a:rPr lang="en-US" smtClean="0"/>
              <a:pPr/>
              <a:t>12</a:t>
            </a:fld>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Tree>
    <p:extLst>
      <p:ext uri="{BB962C8B-B14F-4D97-AF65-F5344CB8AC3E}">
        <p14:creationId xmlns:p14="http://schemas.microsoft.com/office/powerpoint/2010/main" val="1426351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Channel Choices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105824112"/>
              </p:ext>
            </p:extLst>
          </p:nvPr>
        </p:nvGraphicFramePr>
        <p:xfrm>
          <a:off x="932330" y="1308810"/>
          <a:ext cx="10421470" cy="5103218"/>
        </p:xfrm>
        <a:graphic>
          <a:graphicData uri="http://schemas.openxmlformats.org/drawingml/2006/table">
            <a:tbl>
              <a:tblPr/>
              <a:tblGrid>
                <a:gridCol w="3050085"/>
                <a:gridCol w="3775895"/>
                <a:gridCol w="3595490"/>
              </a:tblGrid>
              <a:tr h="735143">
                <a:tc gridSpan="3">
                  <a:txBody>
                    <a:bodyPr/>
                    <a:lstStyle>
                      <a:lvl1pPr marL="0" algn="l" defTabSz="914400" rtl="0" eaLnBrk="0" latinLnBrk="0" hangingPunct="0">
                        <a:defRPr sz="1800" kern="1200">
                          <a:solidFill>
                            <a:schemeClr val="tx1"/>
                          </a:solidFill>
                          <a:latin typeface="Calibri" charset="0"/>
                          <a:ea typeface="MS PGothic" charset="-128"/>
                        </a:defRPr>
                      </a:lvl1pPr>
                      <a:lvl2pPr marL="742950" indent="-285750" algn="l" defTabSz="914400" rtl="0" eaLnBrk="0" latinLnBrk="0" hangingPunct="0">
                        <a:defRPr sz="1800" kern="1200">
                          <a:solidFill>
                            <a:schemeClr val="tx1"/>
                          </a:solidFill>
                          <a:latin typeface="Calibri" charset="0"/>
                          <a:ea typeface="MS PGothic" charset="-128"/>
                        </a:defRPr>
                      </a:lvl2pPr>
                      <a:lvl3pPr marL="1143000" indent="-228600" algn="l" defTabSz="914400" rtl="0" eaLnBrk="0" latinLnBrk="0" hangingPunct="0">
                        <a:defRPr sz="1800" kern="1200">
                          <a:solidFill>
                            <a:schemeClr val="tx1"/>
                          </a:solidFill>
                          <a:latin typeface="Calibri" charset="0"/>
                          <a:ea typeface="MS PGothic" charset="-128"/>
                        </a:defRPr>
                      </a:lvl3pPr>
                      <a:lvl4pPr marL="1600200" indent="-228600" algn="l" defTabSz="914400" rtl="0" eaLnBrk="0" latinLnBrk="0" hangingPunct="0">
                        <a:defRPr sz="1800" kern="1200">
                          <a:solidFill>
                            <a:schemeClr val="tx1"/>
                          </a:solidFill>
                          <a:latin typeface="Calibri" charset="0"/>
                          <a:ea typeface="MS PGothic" charset="-128"/>
                        </a:defRPr>
                      </a:lvl4pPr>
                      <a:lvl5pPr marL="2057400" indent="-228600" algn="l" defTabSz="914400" rtl="0" eaLnBrk="0" latinLnBrk="0" hangingPunct="0">
                        <a:defRPr sz="1800" kern="1200">
                          <a:solidFill>
                            <a:schemeClr val="tx1"/>
                          </a:solidFill>
                          <a:latin typeface="Calibri" charset="0"/>
                          <a:ea typeface="MS PGothic" charset="-128"/>
                        </a:defRPr>
                      </a:lvl5pPr>
                      <a:lvl6pPr marL="25146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6pPr>
                      <a:lvl7pPr marL="29718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7pPr>
                      <a:lvl8pPr marL="34290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8pPr>
                      <a:lvl9pPr marL="38862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9pPr>
                    </a:lstStyle>
                    <a:p>
                      <a:pPr marL="0" marR="0" lvl="0" indent="0" algn="just" defTabSz="457200" rtl="0" eaLnBrk="1" fontAlgn="base" latinLnBrk="0" hangingPunct="1">
                        <a:lnSpc>
                          <a:spcPct val="100000"/>
                        </a:lnSpc>
                        <a:spcBef>
                          <a:spcPct val="0"/>
                        </a:spcBef>
                        <a:spcAft>
                          <a:spcPct val="0"/>
                        </a:spcAft>
                        <a:buClrTx/>
                        <a:buSzTx/>
                        <a:buFont typeface="Arial" charset="0"/>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MS PGothic" charset="-128"/>
                        </a:rPr>
                        <a:t>Using one, or all, of these communications channels depends on the message and initiative. Usually, any message will utilize multiple channels (at least 2) to maximize visibility. </a:t>
                      </a:r>
                    </a:p>
                  </a:txBody>
                  <a:tcPr marT="45735" marB="45735" horzOverflow="overflow">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ysClr val="window" lastClr="FFFFFF"/>
                    </a:solidFill>
                  </a:tcPr>
                </a:tc>
                <a:tc hMerge="1">
                  <a:txBody>
                    <a:bodyPr/>
                    <a:lstStyle/>
                    <a:p>
                      <a:endParaRPr lang="en-US"/>
                    </a:p>
                  </a:txBody>
                  <a:tcPr/>
                </a:tc>
                <a:tc hMerge="1">
                  <a:txBody>
                    <a:bodyPr/>
                    <a:lstStyle/>
                    <a:p>
                      <a:endParaRPr lang="en-US"/>
                    </a:p>
                  </a:txBody>
                  <a:tcPr/>
                </a:tc>
              </a:tr>
              <a:tr h="1506071">
                <a:tc>
                  <a:txBody>
                    <a:bodyPr/>
                    <a:lstStyle>
                      <a:lvl1pPr marL="0" algn="l" defTabSz="914400" rtl="0" eaLnBrk="0" latinLnBrk="0" hangingPunct="0">
                        <a:defRPr sz="1800" kern="1200">
                          <a:solidFill>
                            <a:schemeClr val="tx1"/>
                          </a:solidFill>
                          <a:latin typeface="Calibri" charset="0"/>
                          <a:ea typeface="MS PGothic" charset="-128"/>
                        </a:defRPr>
                      </a:lvl1pPr>
                      <a:lvl2pPr marL="742950" indent="-285750" algn="l" defTabSz="914400" rtl="0" eaLnBrk="0" latinLnBrk="0" hangingPunct="0">
                        <a:defRPr sz="1800" kern="1200">
                          <a:solidFill>
                            <a:schemeClr val="tx1"/>
                          </a:solidFill>
                          <a:latin typeface="Calibri" charset="0"/>
                          <a:ea typeface="MS PGothic" charset="-128"/>
                        </a:defRPr>
                      </a:lvl2pPr>
                      <a:lvl3pPr marL="1143000" indent="-228600" algn="l" defTabSz="914400" rtl="0" eaLnBrk="0" latinLnBrk="0" hangingPunct="0">
                        <a:defRPr sz="1800" kern="1200">
                          <a:solidFill>
                            <a:schemeClr val="tx1"/>
                          </a:solidFill>
                          <a:latin typeface="Calibri" charset="0"/>
                          <a:ea typeface="MS PGothic" charset="-128"/>
                        </a:defRPr>
                      </a:lvl3pPr>
                      <a:lvl4pPr marL="1600200" indent="-228600" algn="l" defTabSz="914400" rtl="0" eaLnBrk="0" latinLnBrk="0" hangingPunct="0">
                        <a:defRPr sz="1800" kern="1200">
                          <a:solidFill>
                            <a:schemeClr val="tx1"/>
                          </a:solidFill>
                          <a:latin typeface="Calibri" charset="0"/>
                          <a:ea typeface="MS PGothic" charset="-128"/>
                        </a:defRPr>
                      </a:lvl4pPr>
                      <a:lvl5pPr marL="2057400" indent="-228600" algn="l" defTabSz="914400" rtl="0" eaLnBrk="0" latinLnBrk="0" hangingPunct="0">
                        <a:defRPr sz="1800" kern="1200">
                          <a:solidFill>
                            <a:schemeClr val="tx1"/>
                          </a:solidFill>
                          <a:latin typeface="Calibri" charset="0"/>
                          <a:ea typeface="MS PGothic" charset="-128"/>
                        </a:defRPr>
                      </a:lvl5pPr>
                      <a:lvl6pPr marL="25146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6pPr>
                      <a:lvl7pPr marL="29718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7pPr>
                      <a:lvl8pPr marL="34290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8pPr>
                      <a:lvl9pPr marL="38862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9pPr>
                    </a:lstStyle>
                    <a:p>
                      <a:pPr marL="0" marR="0" lvl="0" indent="0" algn="ctr" defTabSz="457200" rtl="0" eaLnBrk="1" fontAlgn="base" latinLnBrk="0" hangingPunct="1">
                        <a:lnSpc>
                          <a:spcPct val="100000"/>
                        </a:lnSpc>
                        <a:spcBef>
                          <a:spcPct val="0"/>
                        </a:spcBef>
                        <a:spcAft>
                          <a:spcPct val="0"/>
                        </a:spcAft>
                        <a:buClrTx/>
                        <a:buSzTx/>
                        <a:buFont typeface="Arial" charset="0"/>
                        <a:buNone/>
                        <a:tabLst/>
                      </a:pPr>
                      <a:endParaRPr kumimoji="0" lang="en-US" altLang="en-US" sz="3200" b="1" i="0" u="none" strike="noStrike" cap="none" normalizeH="0" baseline="0" dirty="0" smtClean="0">
                        <a:ln>
                          <a:noFill/>
                        </a:ln>
                        <a:solidFill>
                          <a:schemeClr val="tx1"/>
                        </a:solidFill>
                        <a:effectLst/>
                        <a:latin typeface="Calibri" panose="020F0502020204030204" pitchFamily="34" charset="0"/>
                        <a:ea typeface="MS PGothic" charset="-128"/>
                      </a:endParaRPr>
                    </a:p>
                    <a:p>
                      <a:pPr marL="0" marR="0" lvl="0" indent="0" algn="ctr" defTabSz="457200" rtl="0" eaLnBrk="1" fontAlgn="base" latinLnBrk="0" hangingPunct="1">
                        <a:lnSpc>
                          <a:spcPct val="100000"/>
                        </a:lnSpc>
                        <a:spcBef>
                          <a:spcPct val="0"/>
                        </a:spcBef>
                        <a:spcAft>
                          <a:spcPct val="0"/>
                        </a:spcAft>
                        <a:buClrTx/>
                        <a:buSzTx/>
                        <a:buFont typeface="Arial" charset="0"/>
                        <a:buNone/>
                        <a:tabLst/>
                      </a:pPr>
                      <a:endParaRPr kumimoji="0" lang="en-US" altLang="en-US" sz="3200" b="1" i="0" u="none" strike="noStrike" cap="none" normalizeH="0" baseline="0" dirty="0" smtClean="0">
                        <a:ln>
                          <a:noFill/>
                        </a:ln>
                        <a:solidFill>
                          <a:schemeClr val="tx1"/>
                        </a:solidFill>
                        <a:effectLst/>
                        <a:latin typeface="Calibri" panose="020F0502020204030204" pitchFamily="34" charset="0"/>
                        <a:ea typeface="MS PGothic" charset="-128"/>
                      </a:endParaRPr>
                    </a:p>
                    <a:p>
                      <a:pPr marL="0" marR="0" lvl="0" indent="0" algn="r" defTabSz="457200" rtl="0" eaLnBrk="1" fontAlgn="base" latinLnBrk="0" hangingPunct="1">
                        <a:lnSpc>
                          <a:spcPct val="100000"/>
                        </a:lnSpc>
                        <a:spcBef>
                          <a:spcPct val="0"/>
                        </a:spcBef>
                        <a:spcAft>
                          <a:spcPct val="0"/>
                        </a:spcAft>
                        <a:buClrTx/>
                        <a:buSzTx/>
                        <a:buFont typeface="Arial" charset="0"/>
                        <a:buNone/>
                        <a:tabLst/>
                      </a:pPr>
                      <a:r>
                        <a:rPr kumimoji="0" lang="en-US" altLang="en-US" sz="3200" b="1" i="0" u="none" strike="noStrike" cap="none" normalizeH="0" baseline="0" dirty="0" smtClean="0">
                          <a:ln>
                            <a:noFill/>
                          </a:ln>
                          <a:solidFill>
                            <a:schemeClr val="tx1"/>
                          </a:solidFill>
                          <a:effectLst/>
                          <a:latin typeface="Calibri" panose="020F0502020204030204" pitchFamily="34" charset="0"/>
                          <a:ea typeface="MS PGothic" charset="-128"/>
                        </a:rPr>
                        <a:t>ONLINE</a:t>
                      </a:r>
                      <a:endParaRPr kumimoji="0" lang="en-US" altLang="en-US" sz="3200" b="1" i="0" u="none" strike="noStrike" cap="none" normalizeH="0" baseline="0" dirty="0">
                        <a:ln>
                          <a:noFill/>
                        </a:ln>
                        <a:solidFill>
                          <a:schemeClr val="tx1"/>
                        </a:solidFill>
                        <a:effectLst/>
                        <a:latin typeface="Calibri" panose="020F0502020204030204" pitchFamily="34" charset="0"/>
                        <a:ea typeface="MS PGothic" charset="-128"/>
                      </a:endParaRPr>
                    </a:p>
                  </a:txBody>
                  <a:tcPr marT="45735" marB="4573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0" latinLnBrk="0" hangingPunct="0">
                        <a:defRPr sz="1800" kern="1200">
                          <a:solidFill>
                            <a:schemeClr val="tx1"/>
                          </a:solidFill>
                          <a:latin typeface="Calibri" charset="0"/>
                          <a:ea typeface="MS PGothic" charset="-128"/>
                        </a:defRPr>
                      </a:lvl1pPr>
                      <a:lvl2pPr marL="742950" indent="-285750" algn="l" defTabSz="914400" rtl="0" eaLnBrk="0" latinLnBrk="0" hangingPunct="0">
                        <a:defRPr sz="1800" kern="1200">
                          <a:solidFill>
                            <a:schemeClr val="tx1"/>
                          </a:solidFill>
                          <a:latin typeface="Calibri" charset="0"/>
                          <a:ea typeface="MS PGothic" charset="-128"/>
                        </a:defRPr>
                      </a:lvl2pPr>
                      <a:lvl3pPr marL="1143000" indent="-228600" algn="l" defTabSz="914400" rtl="0" eaLnBrk="0" latinLnBrk="0" hangingPunct="0">
                        <a:defRPr sz="1800" kern="1200">
                          <a:solidFill>
                            <a:schemeClr val="tx1"/>
                          </a:solidFill>
                          <a:latin typeface="Calibri" charset="0"/>
                          <a:ea typeface="MS PGothic" charset="-128"/>
                        </a:defRPr>
                      </a:lvl3pPr>
                      <a:lvl4pPr marL="1600200" indent="-228600" algn="l" defTabSz="914400" rtl="0" eaLnBrk="0" latinLnBrk="0" hangingPunct="0">
                        <a:defRPr sz="1800" kern="1200">
                          <a:solidFill>
                            <a:schemeClr val="tx1"/>
                          </a:solidFill>
                          <a:latin typeface="Calibri" charset="0"/>
                          <a:ea typeface="MS PGothic" charset="-128"/>
                        </a:defRPr>
                      </a:lvl4pPr>
                      <a:lvl5pPr marL="2057400" indent="-228600" algn="l" defTabSz="914400" rtl="0" eaLnBrk="0" latinLnBrk="0" hangingPunct="0">
                        <a:defRPr sz="1800" kern="1200">
                          <a:solidFill>
                            <a:schemeClr val="tx1"/>
                          </a:solidFill>
                          <a:latin typeface="Calibri" charset="0"/>
                          <a:ea typeface="MS PGothic" charset="-128"/>
                        </a:defRPr>
                      </a:lvl5pPr>
                      <a:lvl6pPr marL="25146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6pPr>
                      <a:lvl7pPr marL="29718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7pPr>
                      <a:lvl8pPr marL="34290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8pPr>
                      <a:lvl9pPr marL="38862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9pPr>
                    </a:lstStyle>
                    <a:p>
                      <a:pPr marL="0" marR="0" lvl="0" indent="0" algn="ctr" defTabSz="457200" rtl="0" eaLnBrk="1" fontAlgn="base" latinLnBrk="0" hangingPunct="1">
                        <a:lnSpc>
                          <a:spcPct val="100000"/>
                        </a:lnSpc>
                        <a:spcBef>
                          <a:spcPct val="0"/>
                        </a:spcBef>
                        <a:spcAft>
                          <a:spcPct val="0"/>
                        </a:spcAft>
                        <a:buClrTx/>
                        <a:buSzTx/>
                        <a:buFont typeface="Arial" charset="0"/>
                        <a:buNone/>
                        <a:tabLst/>
                      </a:pPr>
                      <a:endParaRPr kumimoji="0" lang="en-US" altLang="en-US" sz="3200" b="1" i="0" u="none" strike="noStrike" cap="none" normalizeH="0" baseline="0" dirty="0" smtClean="0">
                        <a:ln>
                          <a:noFill/>
                        </a:ln>
                        <a:solidFill>
                          <a:schemeClr val="tx1"/>
                        </a:solidFill>
                        <a:effectLst/>
                        <a:latin typeface="Calibri" panose="020F0502020204030204" pitchFamily="34" charset="0"/>
                        <a:ea typeface="MS PGothic" charset="-128"/>
                      </a:endParaRPr>
                    </a:p>
                    <a:p>
                      <a:pPr marL="0" marR="0" lvl="0" indent="0" algn="ctr" defTabSz="457200" rtl="0" eaLnBrk="1" fontAlgn="base" latinLnBrk="0" hangingPunct="1">
                        <a:lnSpc>
                          <a:spcPct val="100000"/>
                        </a:lnSpc>
                        <a:spcBef>
                          <a:spcPct val="0"/>
                        </a:spcBef>
                        <a:spcAft>
                          <a:spcPct val="0"/>
                        </a:spcAft>
                        <a:buClrTx/>
                        <a:buSzTx/>
                        <a:buFont typeface="Arial" charset="0"/>
                        <a:buNone/>
                        <a:tabLst/>
                      </a:pPr>
                      <a:endParaRPr kumimoji="0" lang="en-US" altLang="en-US" sz="3200" b="1" i="0" u="none" strike="noStrike" cap="none" normalizeH="0" baseline="0" dirty="0" smtClean="0">
                        <a:ln>
                          <a:noFill/>
                        </a:ln>
                        <a:solidFill>
                          <a:schemeClr val="tx1"/>
                        </a:solidFill>
                        <a:effectLst/>
                        <a:latin typeface="Calibri" panose="020F0502020204030204" pitchFamily="34" charset="0"/>
                        <a:ea typeface="MS PGothic" charset="-128"/>
                      </a:endParaRPr>
                    </a:p>
                    <a:p>
                      <a:pPr marL="0" marR="0" lvl="0" indent="0" algn="r" defTabSz="457200" rtl="0" eaLnBrk="1" fontAlgn="base" latinLnBrk="0" hangingPunct="1">
                        <a:lnSpc>
                          <a:spcPct val="100000"/>
                        </a:lnSpc>
                        <a:spcBef>
                          <a:spcPct val="0"/>
                        </a:spcBef>
                        <a:spcAft>
                          <a:spcPct val="0"/>
                        </a:spcAft>
                        <a:buClrTx/>
                        <a:buSzTx/>
                        <a:buFont typeface="Arial" charset="0"/>
                        <a:buNone/>
                        <a:tabLst/>
                      </a:pPr>
                      <a:r>
                        <a:rPr kumimoji="0" lang="en-US" altLang="en-US" sz="3200" b="1" i="0" u="none" strike="noStrike" cap="none" normalizeH="0" baseline="0" dirty="0" smtClean="0">
                          <a:ln>
                            <a:noFill/>
                          </a:ln>
                          <a:solidFill>
                            <a:schemeClr val="tx1"/>
                          </a:solidFill>
                          <a:effectLst/>
                          <a:latin typeface="Calibri" panose="020F0502020204030204" pitchFamily="34" charset="0"/>
                          <a:ea typeface="MS PGothic" charset="-128"/>
                        </a:rPr>
                        <a:t>LIVE</a:t>
                      </a:r>
                      <a:endParaRPr kumimoji="0" lang="en-US" altLang="en-US" sz="3200" b="1" i="0" u="none" strike="noStrike" cap="none" normalizeH="0" baseline="0" dirty="0">
                        <a:ln>
                          <a:noFill/>
                        </a:ln>
                        <a:solidFill>
                          <a:schemeClr val="tx1"/>
                        </a:solidFill>
                        <a:effectLst/>
                        <a:latin typeface="Calibri" panose="020F0502020204030204" pitchFamily="34" charset="0"/>
                        <a:ea typeface="MS PGothic" charset="-128"/>
                      </a:endParaRPr>
                    </a:p>
                  </a:txBody>
                  <a:tcPr marT="45735" marB="4573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FF99"/>
                    </a:solidFill>
                  </a:tcPr>
                </a:tc>
                <a:tc>
                  <a:txBody>
                    <a:bodyPr/>
                    <a:lstStyle>
                      <a:lvl1pPr marL="0" algn="l" defTabSz="914400" rtl="0" eaLnBrk="0" latinLnBrk="0" hangingPunct="0">
                        <a:defRPr sz="1800" kern="1200">
                          <a:solidFill>
                            <a:schemeClr val="tx1"/>
                          </a:solidFill>
                          <a:latin typeface="Calibri" charset="0"/>
                          <a:ea typeface="MS PGothic" charset="-128"/>
                        </a:defRPr>
                      </a:lvl1pPr>
                      <a:lvl2pPr marL="742950" indent="-285750" algn="l" defTabSz="914400" rtl="0" eaLnBrk="0" latinLnBrk="0" hangingPunct="0">
                        <a:defRPr sz="1800" kern="1200">
                          <a:solidFill>
                            <a:schemeClr val="tx1"/>
                          </a:solidFill>
                          <a:latin typeface="Calibri" charset="0"/>
                          <a:ea typeface="MS PGothic" charset="-128"/>
                        </a:defRPr>
                      </a:lvl2pPr>
                      <a:lvl3pPr marL="1143000" indent="-228600" algn="l" defTabSz="914400" rtl="0" eaLnBrk="0" latinLnBrk="0" hangingPunct="0">
                        <a:defRPr sz="1800" kern="1200">
                          <a:solidFill>
                            <a:schemeClr val="tx1"/>
                          </a:solidFill>
                          <a:latin typeface="Calibri" charset="0"/>
                          <a:ea typeface="MS PGothic" charset="-128"/>
                        </a:defRPr>
                      </a:lvl3pPr>
                      <a:lvl4pPr marL="1600200" indent="-228600" algn="l" defTabSz="914400" rtl="0" eaLnBrk="0" latinLnBrk="0" hangingPunct="0">
                        <a:defRPr sz="1800" kern="1200">
                          <a:solidFill>
                            <a:schemeClr val="tx1"/>
                          </a:solidFill>
                          <a:latin typeface="Calibri" charset="0"/>
                          <a:ea typeface="MS PGothic" charset="-128"/>
                        </a:defRPr>
                      </a:lvl4pPr>
                      <a:lvl5pPr marL="2057400" indent="-228600" algn="l" defTabSz="914400" rtl="0" eaLnBrk="0" latinLnBrk="0" hangingPunct="0">
                        <a:defRPr sz="1800" kern="1200">
                          <a:solidFill>
                            <a:schemeClr val="tx1"/>
                          </a:solidFill>
                          <a:latin typeface="Calibri" charset="0"/>
                          <a:ea typeface="MS PGothic" charset="-128"/>
                        </a:defRPr>
                      </a:lvl5pPr>
                      <a:lvl6pPr marL="25146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6pPr>
                      <a:lvl7pPr marL="29718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7pPr>
                      <a:lvl8pPr marL="34290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8pPr>
                      <a:lvl9pPr marL="38862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9pPr>
                    </a:lstStyle>
                    <a:p>
                      <a:pPr marL="0" marR="0" lvl="0" indent="0" algn="ctr" defTabSz="457200" rtl="0" eaLnBrk="1" fontAlgn="base" latinLnBrk="0" hangingPunct="1">
                        <a:lnSpc>
                          <a:spcPct val="100000"/>
                        </a:lnSpc>
                        <a:spcBef>
                          <a:spcPct val="0"/>
                        </a:spcBef>
                        <a:spcAft>
                          <a:spcPct val="0"/>
                        </a:spcAft>
                        <a:buClrTx/>
                        <a:buSzTx/>
                        <a:buFont typeface="Arial" charset="0"/>
                        <a:buNone/>
                        <a:tabLst/>
                      </a:pPr>
                      <a:endParaRPr kumimoji="0" lang="en-US" altLang="en-US" sz="3200" b="1" i="0" u="none" strike="noStrike" cap="none" normalizeH="0" baseline="0" dirty="0" smtClean="0">
                        <a:ln>
                          <a:noFill/>
                        </a:ln>
                        <a:solidFill>
                          <a:schemeClr val="tx1"/>
                        </a:solidFill>
                        <a:effectLst/>
                        <a:latin typeface="Calibri" panose="020F0502020204030204" pitchFamily="34" charset="0"/>
                        <a:ea typeface="MS PGothic" charset="-128"/>
                      </a:endParaRPr>
                    </a:p>
                    <a:p>
                      <a:pPr marL="0" marR="0" lvl="0" indent="0" algn="ctr" defTabSz="457200" rtl="0" eaLnBrk="1" fontAlgn="base" latinLnBrk="0" hangingPunct="1">
                        <a:lnSpc>
                          <a:spcPct val="100000"/>
                        </a:lnSpc>
                        <a:spcBef>
                          <a:spcPct val="0"/>
                        </a:spcBef>
                        <a:spcAft>
                          <a:spcPct val="0"/>
                        </a:spcAft>
                        <a:buClrTx/>
                        <a:buSzTx/>
                        <a:buFont typeface="Arial" charset="0"/>
                        <a:buNone/>
                        <a:tabLst/>
                      </a:pPr>
                      <a:endParaRPr kumimoji="0" lang="en-US" altLang="en-US" sz="3200" b="1" i="0" u="none" strike="noStrike" cap="none" normalizeH="0" baseline="0" dirty="0" smtClean="0">
                        <a:ln>
                          <a:noFill/>
                        </a:ln>
                        <a:solidFill>
                          <a:schemeClr val="tx1"/>
                        </a:solidFill>
                        <a:effectLst/>
                        <a:latin typeface="Calibri" panose="020F0502020204030204" pitchFamily="34" charset="0"/>
                        <a:ea typeface="MS PGothic" charset="-128"/>
                      </a:endParaRPr>
                    </a:p>
                    <a:p>
                      <a:pPr marL="0" marR="0" lvl="0" indent="0" algn="r" defTabSz="457200" rtl="0" eaLnBrk="1" fontAlgn="base" latinLnBrk="0" hangingPunct="1">
                        <a:lnSpc>
                          <a:spcPct val="100000"/>
                        </a:lnSpc>
                        <a:spcBef>
                          <a:spcPct val="0"/>
                        </a:spcBef>
                        <a:spcAft>
                          <a:spcPct val="0"/>
                        </a:spcAft>
                        <a:buClrTx/>
                        <a:buSzTx/>
                        <a:buFont typeface="Arial" charset="0"/>
                        <a:buNone/>
                        <a:tabLst/>
                      </a:pPr>
                      <a:r>
                        <a:rPr kumimoji="0" lang="en-US" altLang="en-US" sz="3200" b="1" i="0" u="none" strike="noStrike" cap="none" normalizeH="0" baseline="0" dirty="0" smtClean="0">
                          <a:ln>
                            <a:noFill/>
                          </a:ln>
                          <a:solidFill>
                            <a:schemeClr val="tx1"/>
                          </a:solidFill>
                          <a:effectLst/>
                          <a:latin typeface="Calibri" panose="020F0502020204030204" pitchFamily="34" charset="0"/>
                          <a:ea typeface="MS PGothic" charset="-128"/>
                        </a:rPr>
                        <a:t>PRINT</a:t>
                      </a:r>
                      <a:endParaRPr kumimoji="0" lang="en-US" altLang="en-US" sz="3200" b="1" i="0" u="none" strike="noStrike" cap="none" normalizeH="0" baseline="0" dirty="0">
                        <a:ln>
                          <a:noFill/>
                        </a:ln>
                        <a:solidFill>
                          <a:schemeClr val="tx1"/>
                        </a:solidFill>
                        <a:effectLst/>
                        <a:latin typeface="Calibri" panose="020F0502020204030204" pitchFamily="34" charset="0"/>
                        <a:ea typeface="MS PGothic" charset="-128"/>
                      </a:endParaRPr>
                    </a:p>
                  </a:txBody>
                  <a:tcPr marT="45735" marB="45735"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CC00"/>
                    </a:solidFill>
                  </a:tcPr>
                </a:tc>
              </a:tr>
              <a:tr h="2813565">
                <a:tc>
                  <a:txBody>
                    <a:bodyPr/>
                    <a:lstStyle>
                      <a:lvl1pPr marL="171450" indent="-171450" algn="l" defTabSz="914400" rtl="0" eaLnBrk="0" latinLnBrk="0" hangingPunct="0">
                        <a:defRPr sz="1800" kern="1200">
                          <a:solidFill>
                            <a:schemeClr val="tx1"/>
                          </a:solidFill>
                          <a:latin typeface="Calibri" charset="0"/>
                          <a:ea typeface="MS PGothic" charset="-128"/>
                        </a:defRPr>
                      </a:lvl1pPr>
                      <a:lvl2pPr marL="742950" indent="-285750" algn="l" defTabSz="914400" rtl="0" eaLnBrk="0" latinLnBrk="0" hangingPunct="0">
                        <a:defRPr sz="1800" kern="1200">
                          <a:solidFill>
                            <a:schemeClr val="tx1"/>
                          </a:solidFill>
                          <a:latin typeface="Calibri" charset="0"/>
                          <a:ea typeface="MS PGothic" charset="-128"/>
                        </a:defRPr>
                      </a:lvl2pPr>
                      <a:lvl3pPr marL="1143000" indent="-228600" algn="l" defTabSz="914400" rtl="0" eaLnBrk="0" latinLnBrk="0" hangingPunct="0">
                        <a:defRPr sz="1800" kern="1200">
                          <a:solidFill>
                            <a:schemeClr val="tx1"/>
                          </a:solidFill>
                          <a:latin typeface="Calibri" charset="0"/>
                          <a:ea typeface="MS PGothic" charset="-128"/>
                        </a:defRPr>
                      </a:lvl3pPr>
                      <a:lvl4pPr marL="1600200" indent="-228600" algn="l" defTabSz="914400" rtl="0" eaLnBrk="0" latinLnBrk="0" hangingPunct="0">
                        <a:defRPr sz="1800" kern="1200">
                          <a:solidFill>
                            <a:schemeClr val="tx1"/>
                          </a:solidFill>
                          <a:latin typeface="Calibri" charset="0"/>
                          <a:ea typeface="MS PGothic" charset="-128"/>
                        </a:defRPr>
                      </a:lvl4pPr>
                      <a:lvl5pPr marL="2057400" indent="-228600" algn="l" defTabSz="914400" rtl="0" eaLnBrk="0" latinLnBrk="0" hangingPunct="0">
                        <a:defRPr sz="1800" kern="1200">
                          <a:solidFill>
                            <a:schemeClr val="tx1"/>
                          </a:solidFill>
                          <a:latin typeface="Calibri" charset="0"/>
                          <a:ea typeface="MS PGothic" charset="-128"/>
                        </a:defRPr>
                      </a:lvl5pPr>
                      <a:lvl6pPr marL="25146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6pPr>
                      <a:lvl7pPr marL="29718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7pPr>
                      <a:lvl8pPr marL="34290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8pPr>
                      <a:lvl9pPr marL="38862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9pPr>
                    </a:lstStyle>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ü"/>
                        <a:tabLst/>
                      </a:pPr>
                      <a:r>
                        <a:rPr kumimoji="0" lang="en-US" altLang="en-US" sz="2000" b="0" i="0" u="none" strike="noStrike" cap="none" normalizeH="0" baseline="0" dirty="0">
                          <a:ln>
                            <a:noFill/>
                          </a:ln>
                          <a:solidFill>
                            <a:schemeClr val="tx1"/>
                          </a:solidFill>
                          <a:effectLst/>
                          <a:latin typeface="Calibri" panose="020F0502020204030204" pitchFamily="34" charset="0"/>
                          <a:ea typeface="MS PGothic" charset="-128"/>
                        </a:rPr>
                        <a:t>Email</a:t>
                      </a:r>
                    </a:p>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ü"/>
                        <a:tabLst/>
                      </a:pPr>
                      <a:r>
                        <a:rPr kumimoji="0" lang="en-US" altLang="en-US" sz="2000" b="0" i="0" u="none" strike="noStrike" cap="none" normalizeH="0" baseline="0" dirty="0">
                          <a:ln>
                            <a:noFill/>
                          </a:ln>
                          <a:solidFill>
                            <a:schemeClr val="tx1"/>
                          </a:solidFill>
                          <a:effectLst/>
                          <a:latin typeface="Calibri" panose="020F0502020204030204" pitchFamily="34" charset="0"/>
                          <a:ea typeface="MS PGothic" charset="-128"/>
                        </a:rPr>
                        <a:t>Intranet Site</a:t>
                      </a:r>
                    </a:p>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ü"/>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MS PGothic" charset="-128"/>
                        </a:rPr>
                        <a:t>eNewsletter</a:t>
                      </a:r>
                      <a:endParaRPr kumimoji="0" lang="en-US" altLang="en-US" sz="2000" b="0" i="0" u="none" strike="noStrike" cap="none" normalizeH="0" baseline="0" dirty="0">
                        <a:ln>
                          <a:noFill/>
                        </a:ln>
                        <a:solidFill>
                          <a:schemeClr val="tx1"/>
                        </a:solidFill>
                        <a:effectLst/>
                        <a:latin typeface="Calibri" panose="020F0502020204030204" pitchFamily="34" charset="0"/>
                        <a:ea typeface="MS PGothic" charset="-128"/>
                      </a:endParaRPr>
                    </a:p>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ü"/>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MS PGothic" charset="-128"/>
                        </a:rPr>
                        <a:t>WebEx/Webcasts</a:t>
                      </a:r>
                      <a:endParaRPr kumimoji="0" lang="en-US" altLang="en-US" sz="2000" b="0" i="0" u="none" strike="noStrike" cap="none" normalizeH="0" baseline="0" dirty="0">
                        <a:ln>
                          <a:noFill/>
                        </a:ln>
                        <a:solidFill>
                          <a:schemeClr val="tx1"/>
                        </a:solidFill>
                        <a:effectLst/>
                        <a:latin typeface="Calibri" panose="020F0502020204030204" pitchFamily="34" charset="0"/>
                        <a:ea typeface="MS PGothic" charset="-128"/>
                      </a:endParaRPr>
                    </a:p>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ü"/>
                        <a:tabLst/>
                      </a:pPr>
                      <a:r>
                        <a:rPr kumimoji="0" lang="en-US" altLang="en-US" sz="2000" b="0" i="0" u="none" strike="noStrike" cap="none" normalizeH="0" baseline="0" dirty="0">
                          <a:ln>
                            <a:noFill/>
                          </a:ln>
                          <a:solidFill>
                            <a:schemeClr val="tx1"/>
                          </a:solidFill>
                          <a:effectLst/>
                          <a:latin typeface="Calibri" panose="020F0502020204030204" pitchFamily="34" charset="0"/>
                          <a:ea typeface="MS PGothic" charset="-128"/>
                        </a:rPr>
                        <a:t>eLearning</a:t>
                      </a:r>
                    </a:p>
                  </a:txBody>
                  <a:tcPr marL="365760" marT="45735" marB="45735" horzOverflow="overflow">
                    <a:lnL w="12700" cap="flat" cmpd="sng" algn="ctr">
                      <a:solidFill>
                        <a:sysClr val="window" lastClr="FFFFFF"/>
                      </a:solidFill>
                      <a:prstDash val="solid"/>
                      <a:round/>
                      <a:headEnd type="none" w="med" len="med"/>
                      <a:tailEnd type="none" w="med" len="med"/>
                    </a:lnL>
                    <a:lnR w="12700" cap="flat" cmpd="sng" algn="ctr">
                      <a:solidFill>
                        <a:srgbClr val="C4BD9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ysClr val="window" lastClr="FFFFFF"/>
                    </a:solidFill>
                  </a:tcPr>
                </a:tc>
                <a:tc>
                  <a:txBody>
                    <a:bodyPr/>
                    <a:lstStyle>
                      <a:lvl1pPr marL="171450" indent="-171450" algn="l" defTabSz="914400" rtl="0" eaLnBrk="0" latinLnBrk="0" hangingPunct="0">
                        <a:defRPr sz="1800" kern="1200">
                          <a:solidFill>
                            <a:schemeClr val="tx1"/>
                          </a:solidFill>
                          <a:latin typeface="Calibri" charset="0"/>
                          <a:ea typeface="MS PGothic" charset="-128"/>
                        </a:defRPr>
                      </a:lvl1pPr>
                      <a:lvl2pPr marL="742950" indent="-285750" algn="l" defTabSz="914400" rtl="0" eaLnBrk="0" latinLnBrk="0" hangingPunct="0">
                        <a:defRPr sz="1800" kern="1200">
                          <a:solidFill>
                            <a:schemeClr val="tx1"/>
                          </a:solidFill>
                          <a:latin typeface="Calibri" charset="0"/>
                          <a:ea typeface="MS PGothic" charset="-128"/>
                        </a:defRPr>
                      </a:lvl2pPr>
                      <a:lvl3pPr marL="1143000" indent="-228600" algn="l" defTabSz="914400" rtl="0" eaLnBrk="0" latinLnBrk="0" hangingPunct="0">
                        <a:defRPr sz="1800" kern="1200">
                          <a:solidFill>
                            <a:schemeClr val="tx1"/>
                          </a:solidFill>
                          <a:latin typeface="Calibri" charset="0"/>
                          <a:ea typeface="MS PGothic" charset="-128"/>
                        </a:defRPr>
                      </a:lvl3pPr>
                      <a:lvl4pPr marL="1600200" indent="-228600" algn="l" defTabSz="914400" rtl="0" eaLnBrk="0" latinLnBrk="0" hangingPunct="0">
                        <a:defRPr sz="1800" kern="1200">
                          <a:solidFill>
                            <a:schemeClr val="tx1"/>
                          </a:solidFill>
                          <a:latin typeface="Calibri" charset="0"/>
                          <a:ea typeface="MS PGothic" charset="-128"/>
                        </a:defRPr>
                      </a:lvl4pPr>
                      <a:lvl5pPr marL="2057400" indent="-228600" algn="l" defTabSz="914400" rtl="0" eaLnBrk="0" latinLnBrk="0" hangingPunct="0">
                        <a:defRPr sz="1800" kern="1200">
                          <a:solidFill>
                            <a:schemeClr val="tx1"/>
                          </a:solidFill>
                          <a:latin typeface="Calibri" charset="0"/>
                          <a:ea typeface="MS PGothic" charset="-128"/>
                        </a:defRPr>
                      </a:lvl5pPr>
                      <a:lvl6pPr marL="25146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6pPr>
                      <a:lvl7pPr marL="29718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7pPr>
                      <a:lvl8pPr marL="34290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8pPr>
                      <a:lvl9pPr marL="38862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9pPr>
                    </a:lstStyle>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ü"/>
                        <a:tabLst/>
                      </a:pPr>
                      <a:r>
                        <a:rPr kumimoji="0" lang="en-US" altLang="en-US" sz="2000" b="0" i="0" u="none" strike="noStrike" cap="none" normalizeH="0" baseline="0" dirty="0">
                          <a:ln>
                            <a:noFill/>
                          </a:ln>
                          <a:solidFill>
                            <a:schemeClr val="tx1"/>
                          </a:solidFill>
                          <a:effectLst/>
                          <a:latin typeface="Calibri" panose="020F0502020204030204" pitchFamily="34" charset="0"/>
                          <a:ea typeface="MS PGothic" charset="-128"/>
                        </a:rPr>
                        <a:t>Teleconference</a:t>
                      </a:r>
                    </a:p>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ü"/>
                        <a:tabLst/>
                      </a:pPr>
                      <a:r>
                        <a:rPr kumimoji="0" lang="en-US" altLang="en-US" sz="2000" b="0" i="0" u="none" strike="noStrike" cap="none" normalizeH="0" baseline="0" dirty="0">
                          <a:ln>
                            <a:noFill/>
                          </a:ln>
                          <a:solidFill>
                            <a:schemeClr val="tx1"/>
                          </a:solidFill>
                          <a:effectLst/>
                          <a:latin typeface="Calibri" panose="020F0502020204030204" pitchFamily="34" charset="0"/>
                          <a:ea typeface="MS PGothic" charset="-128"/>
                        </a:rPr>
                        <a:t>In-Person Meetings</a:t>
                      </a:r>
                    </a:p>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ü"/>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MS PGothic" charset="-128"/>
                        </a:rPr>
                        <a:t>WebEx/Webcasts</a:t>
                      </a:r>
                    </a:p>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ü"/>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MS PGothic" charset="-128"/>
                        </a:rPr>
                        <a:t>Mixers</a:t>
                      </a:r>
                    </a:p>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ü"/>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MS PGothic" charset="-128"/>
                        </a:rPr>
                        <a:t>Forums/Panels</a:t>
                      </a:r>
                      <a:endParaRPr kumimoji="0" lang="en-US" altLang="en-US" sz="2000" b="0" i="0" u="none" strike="noStrike" cap="none" normalizeH="0" baseline="0" dirty="0">
                        <a:ln>
                          <a:noFill/>
                        </a:ln>
                        <a:solidFill>
                          <a:schemeClr val="tx1"/>
                        </a:solidFill>
                        <a:effectLst/>
                        <a:latin typeface="Calibri" panose="020F0502020204030204" pitchFamily="34" charset="0"/>
                        <a:ea typeface="MS PGothic" charset="-128"/>
                      </a:endParaRPr>
                    </a:p>
                  </a:txBody>
                  <a:tcPr marL="365760" marT="45735" marB="45735" horzOverflow="overflow">
                    <a:lnL w="12700" cap="flat" cmpd="sng" algn="ctr">
                      <a:solidFill>
                        <a:srgbClr val="C4BD97"/>
                      </a:solidFill>
                      <a:prstDash val="solid"/>
                      <a:round/>
                      <a:headEnd type="none" w="med" len="med"/>
                      <a:tailEnd type="none" w="med" len="med"/>
                    </a:lnL>
                    <a:lnR w="12700" cap="flat" cmpd="sng" algn="ctr">
                      <a:solidFill>
                        <a:srgbClr val="C4BD97"/>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ysClr val="window" lastClr="FFFFFF"/>
                    </a:solidFill>
                  </a:tcPr>
                </a:tc>
                <a:tc>
                  <a:txBody>
                    <a:bodyPr/>
                    <a:lstStyle>
                      <a:lvl1pPr marL="171450" indent="-171450" algn="l" defTabSz="914400" rtl="0" eaLnBrk="0" latinLnBrk="0" hangingPunct="0">
                        <a:defRPr sz="1800" kern="1200">
                          <a:solidFill>
                            <a:schemeClr val="tx1"/>
                          </a:solidFill>
                          <a:latin typeface="Calibri" charset="0"/>
                          <a:ea typeface="MS PGothic" charset="-128"/>
                        </a:defRPr>
                      </a:lvl1pPr>
                      <a:lvl2pPr marL="742950" indent="-285750" algn="l" defTabSz="914400" rtl="0" eaLnBrk="0" latinLnBrk="0" hangingPunct="0">
                        <a:defRPr sz="1800" kern="1200">
                          <a:solidFill>
                            <a:schemeClr val="tx1"/>
                          </a:solidFill>
                          <a:latin typeface="Calibri" charset="0"/>
                          <a:ea typeface="MS PGothic" charset="-128"/>
                        </a:defRPr>
                      </a:lvl2pPr>
                      <a:lvl3pPr marL="1143000" indent="-228600" algn="l" defTabSz="914400" rtl="0" eaLnBrk="0" latinLnBrk="0" hangingPunct="0">
                        <a:defRPr sz="1800" kern="1200">
                          <a:solidFill>
                            <a:schemeClr val="tx1"/>
                          </a:solidFill>
                          <a:latin typeface="Calibri" charset="0"/>
                          <a:ea typeface="MS PGothic" charset="-128"/>
                        </a:defRPr>
                      </a:lvl3pPr>
                      <a:lvl4pPr marL="1600200" indent="-228600" algn="l" defTabSz="914400" rtl="0" eaLnBrk="0" latinLnBrk="0" hangingPunct="0">
                        <a:defRPr sz="1800" kern="1200">
                          <a:solidFill>
                            <a:schemeClr val="tx1"/>
                          </a:solidFill>
                          <a:latin typeface="Calibri" charset="0"/>
                          <a:ea typeface="MS PGothic" charset="-128"/>
                        </a:defRPr>
                      </a:lvl4pPr>
                      <a:lvl5pPr marL="2057400" indent="-228600" algn="l" defTabSz="914400" rtl="0" eaLnBrk="0" latinLnBrk="0" hangingPunct="0">
                        <a:defRPr sz="1800" kern="1200">
                          <a:solidFill>
                            <a:schemeClr val="tx1"/>
                          </a:solidFill>
                          <a:latin typeface="Calibri" charset="0"/>
                          <a:ea typeface="MS PGothic" charset="-128"/>
                        </a:defRPr>
                      </a:lvl5pPr>
                      <a:lvl6pPr marL="25146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6pPr>
                      <a:lvl7pPr marL="29718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7pPr>
                      <a:lvl8pPr marL="34290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8pPr>
                      <a:lvl9pPr marL="3886200" indent="-228600" algn="l" defTabSz="457200" rtl="0" eaLnBrk="0" fontAlgn="base" latinLnBrk="0" hangingPunct="0">
                        <a:spcBef>
                          <a:spcPct val="0"/>
                        </a:spcBef>
                        <a:spcAft>
                          <a:spcPct val="0"/>
                        </a:spcAft>
                        <a:defRPr sz="1800" kern="1200">
                          <a:solidFill>
                            <a:schemeClr val="tx1"/>
                          </a:solidFill>
                          <a:latin typeface="Calibri" charset="0"/>
                          <a:ea typeface="MS PGothic" charset="-128"/>
                        </a:defRPr>
                      </a:lvl9pPr>
                    </a:lstStyle>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ü"/>
                        <a:tabLst/>
                      </a:pPr>
                      <a:r>
                        <a:rPr kumimoji="0" lang="en-US" altLang="en-US" sz="2000" b="0" i="0" u="none" strike="noStrike" cap="none" normalizeH="0" baseline="0" dirty="0">
                          <a:ln>
                            <a:noFill/>
                          </a:ln>
                          <a:solidFill>
                            <a:schemeClr val="tx1"/>
                          </a:solidFill>
                          <a:effectLst/>
                          <a:latin typeface="Calibri" panose="020F0502020204030204" pitchFamily="34" charset="0"/>
                          <a:ea typeface="MS PGothic" charset="-128"/>
                        </a:rPr>
                        <a:t>Newsletters</a:t>
                      </a:r>
                    </a:p>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ü"/>
                        <a:tabLst/>
                      </a:pPr>
                      <a:r>
                        <a:rPr kumimoji="0" lang="en-US" altLang="en-US" sz="2000" b="0" i="0" u="none" strike="noStrike" cap="none" normalizeH="0" baseline="0" dirty="0">
                          <a:ln>
                            <a:noFill/>
                          </a:ln>
                          <a:solidFill>
                            <a:schemeClr val="tx1"/>
                          </a:solidFill>
                          <a:effectLst/>
                          <a:latin typeface="Calibri" panose="020F0502020204030204" pitchFamily="34" charset="0"/>
                          <a:ea typeface="MS PGothic" charset="-128"/>
                        </a:rPr>
                        <a:t>Flyers</a:t>
                      </a:r>
                    </a:p>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ü"/>
                        <a:tabLst/>
                      </a:pPr>
                      <a:r>
                        <a:rPr kumimoji="0" lang="en-US" altLang="en-US" sz="2000" b="0" i="0" u="none" strike="noStrike" cap="none" normalizeH="0" baseline="0" dirty="0">
                          <a:ln>
                            <a:noFill/>
                          </a:ln>
                          <a:solidFill>
                            <a:schemeClr val="tx1"/>
                          </a:solidFill>
                          <a:effectLst/>
                          <a:latin typeface="Calibri" panose="020F0502020204030204" pitchFamily="34" charset="0"/>
                          <a:ea typeface="MS PGothic" charset="-128"/>
                        </a:rPr>
                        <a:t>Resource Guides</a:t>
                      </a:r>
                    </a:p>
                    <a:p>
                      <a:pPr marL="285750" marR="0" lvl="0" indent="-285750" algn="l" defTabSz="457200" rtl="0" eaLnBrk="1" fontAlgn="base" latinLnBrk="0" hangingPunct="1">
                        <a:lnSpc>
                          <a:spcPct val="150000"/>
                        </a:lnSpc>
                        <a:spcBef>
                          <a:spcPct val="0"/>
                        </a:spcBef>
                        <a:spcAft>
                          <a:spcPct val="0"/>
                        </a:spcAft>
                        <a:buClrTx/>
                        <a:buSzTx/>
                        <a:buFont typeface="Wingdings" panose="05000000000000000000" pitchFamily="2" charset="2"/>
                        <a:buChar char="ü"/>
                        <a:tabLst/>
                      </a:pPr>
                      <a:endParaRPr kumimoji="0" lang="en-US" altLang="en-US" sz="2000" b="0" i="0" u="none" strike="noStrike" cap="none" normalizeH="0" baseline="0" dirty="0">
                        <a:ln>
                          <a:noFill/>
                        </a:ln>
                        <a:solidFill>
                          <a:schemeClr val="tx1"/>
                        </a:solidFill>
                        <a:effectLst/>
                        <a:latin typeface="Calibri" panose="020F0502020204030204" pitchFamily="34" charset="0"/>
                        <a:ea typeface="MS PGothic" charset="-128"/>
                      </a:endParaRPr>
                    </a:p>
                  </a:txBody>
                  <a:tcPr marL="365760" marT="45735" marB="45735" horzOverflow="overflow">
                    <a:lnL w="12700" cap="flat" cmpd="sng" algn="ctr">
                      <a:solidFill>
                        <a:srgbClr val="C4BD97"/>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a:noFill/>
                    </a:lnTlToBr>
                    <a:lnBlToTr>
                      <a:noFill/>
                    </a:lnBlToTr>
                    <a:solidFill>
                      <a:sysClr val="window" lastClr="FFFFFF"/>
                    </a:solidFill>
                  </a:tcPr>
                </a:tc>
              </a:tr>
            </a:tbl>
          </a:graphicData>
        </a:graphic>
      </p:graphicFrame>
      <p:cxnSp>
        <p:nvCxnSpPr>
          <p:cNvPr id="9" name="Straight Connector 8"/>
          <p:cNvCxnSpPr/>
          <p:nvPr/>
        </p:nvCxnSpPr>
        <p:spPr>
          <a:xfrm>
            <a:off x="1524000" y="1177865"/>
            <a:ext cx="9144000" cy="0"/>
          </a:xfrm>
          <a:prstGeom prst="line">
            <a:avLst/>
          </a:prstGeom>
          <a:ln>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43000" y="2163178"/>
            <a:ext cx="1339194" cy="1339194"/>
          </a:xfrm>
          <a:prstGeom prst="rect">
            <a:avLst/>
          </a:prstGeom>
        </p:spPr>
      </p:pic>
      <p:pic>
        <p:nvPicPr>
          <p:cNvPr id="13" name="Picture 12"/>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235824" y="1814223"/>
            <a:ext cx="2011071" cy="2011071"/>
          </a:xfrm>
          <a:prstGeom prst="rect">
            <a:avLst/>
          </a:prstGeom>
        </p:spPr>
      </p:pic>
      <p:pic>
        <p:nvPicPr>
          <p:cNvPr id="14" name="Picture 13"/>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108576" y="2163178"/>
            <a:ext cx="1325638" cy="1325638"/>
          </a:xfrm>
          <a:prstGeom prst="rect">
            <a:avLst/>
          </a:prstGeom>
        </p:spPr>
      </p:pic>
      <p:sp>
        <p:nvSpPr>
          <p:cNvPr id="3" name="Slide Number Placeholder 2"/>
          <p:cNvSpPr>
            <a:spLocks noGrp="1"/>
          </p:cNvSpPr>
          <p:nvPr>
            <p:ph type="sldNum" sz="quarter" idx="12"/>
          </p:nvPr>
        </p:nvSpPr>
        <p:spPr/>
        <p:txBody>
          <a:bodyPr/>
          <a:lstStyle/>
          <a:p>
            <a:fld id="{5FB82C68-21B0-4D10-9FE3-8B3C5F565363}" type="slidenum">
              <a:rPr lang="en-US" smtClean="0"/>
              <a:pPr/>
              <a:t>13</a:t>
            </a:fld>
            <a:endParaRPr lang="en-US"/>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Tree>
    <p:extLst>
      <p:ext uri="{BB962C8B-B14F-4D97-AF65-F5344CB8AC3E}">
        <p14:creationId xmlns:p14="http://schemas.microsoft.com/office/powerpoint/2010/main" val="1091585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tretch>
            <a:fillRect/>
          </a:stretch>
        </p:blipFill>
        <p:spPr>
          <a:xfrm>
            <a:off x="722071" y="1928676"/>
            <a:ext cx="4681224" cy="4681224"/>
          </a:xfrm>
          <a:prstGeom prst="rect">
            <a:avLst/>
          </a:prstGeom>
        </p:spPr>
      </p:pic>
      <p:pic>
        <p:nvPicPr>
          <p:cNvPr id="11" name="Picture 10"/>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44153" y="1873001"/>
            <a:ext cx="4896616" cy="4896616"/>
          </a:xfrm>
          <a:prstGeom prst="rect">
            <a:avLst/>
          </a:prstGeom>
        </p:spPr>
      </p:pic>
      <p:sp>
        <p:nvSpPr>
          <p:cNvPr id="2" name="Rectangle 1"/>
          <p:cNvSpPr/>
          <p:nvPr/>
        </p:nvSpPr>
        <p:spPr>
          <a:xfrm>
            <a:off x="0" y="1954427"/>
            <a:ext cx="12192000" cy="465547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Static Versus Fresh</a:t>
            </a:r>
            <a:endParaRPr lang="en-US" dirty="0"/>
          </a:p>
        </p:txBody>
      </p:sp>
      <p:sp>
        <p:nvSpPr>
          <p:cNvPr id="12" name="Rectangle 11"/>
          <p:cNvSpPr/>
          <p:nvPr/>
        </p:nvSpPr>
        <p:spPr>
          <a:xfrm>
            <a:off x="539410" y="932797"/>
            <a:ext cx="2091663" cy="1107996"/>
          </a:xfrm>
          <a:prstGeom prst="rect">
            <a:avLst/>
          </a:prstGeom>
        </p:spPr>
        <p:txBody>
          <a:bodyPr wrap="none">
            <a:spAutoFit/>
          </a:bodyPr>
          <a:lstStyle/>
          <a:p>
            <a:pPr algn="ctr" defTabSz="457200" fontAlgn="base">
              <a:spcBef>
                <a:spcPct val="0"/>
              </a:spcBef>
              <a:spcAft>
                <a:spcPct val="0"/>
              </a:spcAft>
            </a:pPr>
            <a:r>
              <a:rPr lang="en-US" altLang="en-US" sz="6600" b="1" cap="small" dirty="0">
                <a:solidFill>
                  <a:schemeClr val="accent2">
                    <a:lumMod val="75000"/>
                  </a:schemeClr>
                </a:solidFill>
                <a:latin typeface="Calibri" panose="020F0502020204030204" pitchFamily="34" charset="0"/>
                <a:ea typeface="MS PGothic" charset="-128"/>
              </a:rPr>
              <a:t>Static</a:t>
            </a:r>
          </a:p>
        </p:txBody>
      </p:sp>
      <p:sp>
        <p:nvSpPr>
          <p:cNvPr id="13" name="Rectangle 12"/>
          <p:cNvSpPr/>
          <p:nvPr/>
        </p:nvSpPr>
        <p:spPr>
          <a:xfrm>
            <a:off x="539411" y="2617900"/>
            <a:ext cx="5046544" cy="3016210"/>
          </a:xfrm>
          <a:prstGeom prst="rect">
            <a:avLst/>
          </a:prstGeom>
        </p:spPr>
        <p:txBody>
          <a:bodyPr wrap="square">
            <a:spAutoFit/>
          </a:bodyPr>
          <a:lstStyle/>
          <a:p>
            <a:pPr defTabSz="457200" fontAlgn="base">
              <a:spcBef>
                <a:spcPct val="0"/>
              </a:spcBef>
              <a:spcAft>
                <a:spcPts val="600"/>
              </a:spcAft>
            </a:pPr>
            <a:r>
              <a:rPr lang="en-US" altLang="en-US" sz="2000" b="1" dirty="0">
                <a:latin typeface="Calibri" panose="020F0502020204030204" pitchFamily="34" charset="0"/>
                <a:ea typeface="MS PGothic" charset="-128"/>
              </a:rPr>
              <a:t>Lists</a:t>
            </a:r>
            <a:r>
              <a:rPr lang="en-US" altLang="en-US" sz="2000" dirty="0">
                <a:latin typeface="Calibri" panose="020F0502020204030204" pitchFamily="34" charset="0"/>
                <a:ea typeface="MS PGothic" charset="-128"/>
              </a:rPr>
              <a:t>: Sharing LGBTA listings of internal and external resource sites.</a:t>
            </a:r>
          </a:p>
          <a:p>
            <a:pPr defTabSz="457200" fontAlgn="base">
              <a:spcBef>
                <a:spcPct val="0"/>
              </a:spcBef>
              <a:spcAft>
                <a:spcPts val="600"/>
              </a:spcAft>
            </a:pPr>
            <a:r>
              <a:rPr lang="en-US" altLang="en-US" sz="2000" b="1" dirty="0">
                <a:latin typeface="Calibri" panose="020F0502020204030204" pitchFamily="34" charset="0"/>
                <a:ea typeface="MS PGothic" charset="-128"/>
              </a:rPr>
              <a:t>Statements/Facts: </a:t>
            </a:r>
            <a:r>
              <a:rPr lang="en-US" altLang="en-US" sz="2000" dirty="0">
                <a:latin typeface="Calibri" panose="020F0502020204030204" pitchFamily="34" charset="0"/>
                <a:ea typeface="MS PGothic" charset="-128"/>
              </a:rPr>
              <a:t>Placing key messages, such as Mission/Vision Statements, and relevant group/community data.</a:t>
            </a:r>
          </a:p>
          <a:p>
            <a:pPr defTabSz="457200" fontAlgn="base">
              <a:spcBef>
                <a:spcPct val="0"/>
              </a:spcBef>
              <a:spcAft>
                <a:spcPts val="600"/>
              </a:spcAft>
            </a:pPr>
            <a:r>
              <a:rPr lang="en-US" altLang="en-US" sz="2000" b="1" dirty="0">
                <a:latin typeface="Calibri" panose="020F0502020204030204" pitchFamily="34" charset="0"/>
                <a:ea typeface="MS PGothic" charset="-128"/>
              </a:rPr>
              <a:t>Contacts: </a:t>
            </a:r>
            <a:r>
              <a:rPr lang="en-US" altLang="en-US" sz="2000" dirty="0">
                <a:latin typeface="Calibri" panose="020F0502020204030204" pitchFamily="34" charset="0"/>
                <a:ea typeface="MS PGothic" charset="-128"/>
              </a:rPr>
              <a:t>Providing contact information and resources to engage employees for further dialogue and participation ensure authenticity and personalization of the group. </a:t>
            </a:r>
            <a:endParaRPr lang="en-US" altLang="en-US" sz="2000" b="1" dirty="0">
              <a:latin typeface="Calibri" panose="020F0502020204030204" pitchFamily="34" charset="0"/>
              <a:ea typeface="MS PGothic" charset="-128"/>
            </a:endParaRPr>
          </a:p>
        </p:txBody>
      </p:sp>
      <p:sp>
        <p:nvSpPr>
          <p:cNvPr id="14" name="Rectangle 13"/>
          <p:cNvSpPr/>
          <p:nvPr/>
        </p:nvSpPr>
        <p:spPr>
          <a:xfrm>
            <a:off x="5820239" y="2607295"/>
            <a:ext cx="5866969" cy="3323987"/>
          </a:xfrm>
          <a:prstGeom prst="rect">
            <a:avLst/>
          </a:prstGeom>
        </p:spPr>
        <p:txBody>
          <a:bodyPr wrap="square">
            <a:spAutoFit/>
          </a:bodyPr>
          <a:lstStyle/>
          <a:p>
            <a:pPr defTabSz="457200" fontAlgn="base">
              <a:spcBef>
                <a:spcPct val="0"/>
              </a:spcBef>
              <a:spcAft>
                <a:spcPts val="600"/>
              </a:spcAft>
            </a:pPr>
            <a:r>
              <a:rPr lang="en-US" altLang="en-US" sz="2000" b="1" dirty="0">
                <a:latin typeface="Calibri" panose="020F0502020204030204" pitchFamily="34" charset="0"/>
                <a:ea typeface="MS PGothic" charset="-128"/>
              </a:rPr>
              <a:t>Stories</a:t>
            </a:r>
            <a:r>
              <a:rPr lang="en-US" altLang="en-US" sz="2000" dirty="0">
                <a:latin typeface="Calibri" panose="020F0502020204030204" pitchFamily="34" charset="0"/>
                <a:ea typeface="MS PGothic" charset="-128"/>
              </a:rPr>
              <a:t>: Highlights and in-depth articles about recent events (internal and external) that align with your overall mission/vision. </a:t>
            </a:r>
          </a:p>
          <a:p>
            <a:pPr defTabSz="457200" fontAlgn="base">
              <a:spcBef>
                <a:spcPct val="0"/>
              </a:spcBef>
              <a:spcAft>
                <a:spcPts val="600"/>
              </a:spcAft>
            </a:pPr>
            <a:r>
              <a:rPr lang="en-US" altLang="en-US" sz="2000" b="1" dirty="0">
                <a:latin typeface="Calibri" panose="020F0502020204030204" pitchFamily="34" charset="0"/>
                <a:ea typeface="MS PGothic" charset="-128"/>
              </a:rPr>
              <a:t>Series</a:t>
            </a:r>
            <a:r>
              <a:rPr lang="en-US" altLang="en-US" sz="2000" dirty="0">
                <a:latin typeface="Calibri" panose="020F0502020204030204" pitchFamily="34" charset="0"/>
                <a:ea typeface="MS PGothic" charset="-128"/>
              </a:rPr>
              <a:t>: Modules/series of educational content (via email, articles, WebEx, in-person, etc.) that are relevant and current, aligning with LGBTA topics/issues. </a:t>
            </a:r>
          </a:p>
          <a:p>
            <a:pPr defTabSz="457200" fontAlgn="base">
              <a:spcBef>
                <a:spcPct val="0"/>
              </a:spcBef>
              <a:spcAft>
                <a:spcPts val="600"/>
              </a:spcAft>
            </a:pPr>
            <a:r>
              <a:rPr lang="en-US" altLang="en-US" sz="2000" b="1" dirty="0">
                <a:latin typeface="Calibri" panose="020F0502020204030204" pitchFamily="34" charset="0"/>
                <a:ea typeface="MS PGothic" charset="-128"/>
              </a:rPr>
              <a:t>Panels/Forums:</a:t>
            </a:r>
            <a:r>
              <a:rPr lang="en-US" altLang="en-US" sz="2000" dirty="0">
                <a:latin typeface="Calibri" panose="020F0502020204030204" pitchFamily="34" charset="0"/>
                <a:ea typeface="MS PGothic" charset="-128"/>
              </a:rPr>
              <a:t> Engaging via live events stimulates exploratory conversations and feedback loops essential to authentic engagement. </a:t>
            </a:r>
          </a:p>
        </p:txBody>
      </p:sp>
      <p:sp>
        <p:nvSpPr>
          <p:cNvPr id="15" name="Rectangle 14"/>
          <p:cNvSpPr/>
          <p:nvPr/>
        </p:nvSpPr>
        <p:spPr>
          <a:xfrm>
            <a:off x="5820239" y="932797"/>
            <a:ext cx="2024721" cy="1107996"/>
          </a:xfrm>
          <a:prstGeom prst="rect">
            <a:avLst/>
          </a:prstGeom>
        </p:spPr>
        <p:txBody>
          <a:bodyPr wrap="none">
            <a:spAutoFit/>
          </a:bodyPr>
          <a:lstStyle/>
          <a:p>
            <a:pPr algn="ctr" defTabSz="457200" fontAlgn="base">
              <a:spcBef>
                <a:spcPct val="0"/>
              </a:spcBef>
              <a:spcAft>
                <a:spcPct val="0"/>
              </a:spcAft>
            </a:pPr>
            <a:r>
              <a:rPr lang="en-US" altLang="en-US" sz="6600" b="1" cap="small" dirty="0">
                <a:solidFill>
                  <a:srgbClr val="00B050"/>
                </a:solidFill>
                <a:latin typeface="Calibri" panose="020F0502020204030204" pitchFamily="34" charset="0"/>
                <a:ea typeface="MS PGothic" charset="-128"/>
              </a:rPr>
              <a:t>Fresh</a:t>
            </a:r>
          </a:p>
        </p:txBody>
      </p:sp>
      <p:sp>
        <p:nvSpPr>
          <p:cNvPr id="3" name="Slide Number Placeholder 2"/>
          <p:cNvSpPr>
            <a:spLocks noGrp="1"/>
          </p:cNvSpPr>
          <p:nvPr>
            <p:ph type="sldNum" sz="quarter" idx="12"/>
          </p:nvPr>
        </p:nvSpPr>
        <p:spPr/>
        <p:txBody>
          <a:bodyPr/>
          <a:lstStyle/>
          <a:p>
            <a:fld id="{5FB82C68-21B0-4D10-9FE3-8B3C5F565363}" type="slidenum">
              <a:rPr lang="en-US" smtClean="0"/>
              <a:pPr/>
              <a:t>14</a:t>
            </a:fld>
            <a:endParaRPr lang="en-US"/>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Tree>
    <p:extLst>
      <p:ext uri="{BB962C8B-B14F-4D97-AF65-F5344CB8AC3E}">
        <p14:creationId xmlns:p14="http://schemas.microsoft.com/office/powerpoint/2010/main" val="3741337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760856" y="2046118"/>
            <a:ext cx="3571967" cy="3571967"/>
          </a:xfrm>
          <a:prstGeom prst="ellipse">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633369" y="2084524"/>
            <a:ext cx="3571967" cy="3571967"/>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Formal Versus Informal</a:t>
            </a:r>
            <a:endParaRPr lang="en-US" dirty="0"/>
          </a:p>
        </p:txBody>
      </p:sp>
      <p:sp>
        <p:nvSpPr>
          <p:cNvPr id="9" name="Rectangle 8"/>
          <p:cNvSpPr/>
          <p:nvPr/>
        </p:nvSpPr>
        <p:spPr>
          <a:xfrm>
            <a:off x="6096000" y="4272300"/>
            <a:ext cx="4572000" cy="923330"/>
          </a:xfrm>
          <a:prstGeom prst="rect">
            <a:avLst/>
          </a:prstGeom>
        </p:spPr>
        <p:txBody>
          <a:bodyPr>
            <a:spAutoFit/>
          </a:bodyPr>
          <a:lstStyle/>
          <a:p>
            <a:pPr defTabSz="457200" fontAlgn="base">
              <a:spcBef>
                <a:spcPct val="0"/>
              </a:spcBef>
              <a:spcAft>
                <a:spcPts val="600"/>
              </a:spcAft>
            </a:pPr>
            <a:r>
              <a:rPr lang="en-US" altLang="en-US" dirty="0">
                <a:latin typeface="Calibri" panose="020F0502020204030204" pitchFamily="34" charset="0"/>
                <a:ea typeface="MS PGothic" charset="-128"/>
              </a:rPr>
              <a:t>Email distribution to ERG Members and/or ERG summits/workshops that seeks to engage and inform members at an individual level. </a:t>
            </a:r>
            <a:endParaRPr lang="en-US" altLang="en-US" b="1" dirty="0">
              <a:latin typeface="Calibri" panose="020F0502020204030204" pitchFamily="34" charset="0"/>
              <a:ea typeface="MS PGothic" charset="-128"/>
            </a:endParaRPr>
          </a:p>
        </p:txBody>
      </p:sp>
      <p:sp>
        <p:nvSpPr>
          <p:cNvPr id="10" name="Rectangle 9"/>
          <p:cNvSpPr/>
          <p:nvPr/>
        </p:nvSpPr>
        <p:spPr>
          <a:xfrm>
            <a:off x="7762752" y="3323913"/>
            <a:ext cx="3591048" cy="923330"/>
          </a:xfrm>
          <a:prstGeom prst="rect">
            <a:avLst/>
          </a:prstGeom>
        </p:spPr>
        <p:txBody>
          <a:bodyPr wrap="none">
            <a:spAutoFit/>
          </a:bodyPr>
          <a:lstStyle/>
          <a:p>
            <a:pPr algn="ctr" defTabSz="457200" fontAlgn="base">
              <a:spcBef>
                <a:spcPct val="0"/>
              </a:spcBef>
              <a:spcAft>
                <a:spcPct val="0"/>
              </a:spcAft>
            </a:pPr>
            <a:r>
              <a:rPr lang="en-US" altLang="en-US" sz="5400" b="1" dirty="0">
                <a:solidFill>
                  <a:schemeClr val="bg2">
                    <a:lumMod val="50000"/>
                  </a:schemeClr>
                </a:solidFill>
                <a:latin typeface="Showcard Gothic" panose="04020904020102020604" pitchFamily="82" charset="0"/>
                <a:ea typeface="MS PGothic" charset="-128"/>
              </a:rPr>
              <a:t>INFORMAL</a:t>
            </a:r>
          </a:p>
        </p:txBody>
      </p:sp>
      <p:sp>
        <p:nvSpPr>
          <p:cNvPr id="14" name="Rectangle 13"/>
          <p:cNvSpPr/>
          <p:nvPr/>
        </p:nvSpPr>
        <p:spPr>
          <a:xfrm>
            <a:off x="546086" y="4309490"/>
            <a:ext cx="4572000" cy="923330"/>
          </a:xfrm>
          <a:prstGeom prst="rect">
            <a:avLst/>
          </a:prstGeom>
        </p:spPr>
        <p:txBody>
          <a:bodyPr>
            <a:spAutoFit/>
          </a:bodyPr>
          <a:lstStyle/>
          <a:p>
            <a:pPr defTabSz="457200" fontAlgn="base">
              <a:spcBef>
                <a:spcPct val="0"/>
              </a:spcBef>
              <a:spcAft>
                <a:spcPts val="600"/>
              </a:spcAft>
            </a:pPr>
            <a:r>
              <a:rPr lang="en-US" altLang="en-US" dirty="0">
                <a:latin typeface="Calibri" panose="020F0502020204030204" pitchFamily="34" charset="0"/>
                <a:ea typeface="MS PGothic" charset="-128"/>
              </a:rPr>
              <a:t>Intranet articles and presentations (by ERG Leaders) that provide reporting, initiative updates and/or recap of accomplishments. </a:t>
            </a:r>
          </a:p>
        </p:txBody>
      </p:sp>
      <p:sp>
        <p:nvSpPr>
          <p:cNvPr id="15" name="Rectangle 14"/>
          <p:cNvSpPr/>
          <p:nvPr/>
        </p:nvSpPr>
        <p:spPr>
          <a:xfrm>
            <a:off x="1715933" y="3323913"/>
            <a:ext cx="3353740" cy="923330"/>
          </a:xfrm>
          <a:prstGeom prst="rect">
            <a:avLst/>
          </a:prstGeom>
        </p:spPr>
        <p:txBody>
          <a:bodyPr wrap="none">
            <a:spAutoFit/>
          </a:bodyPr>
          <a:lstStyle/>
          <a:p>
            <a:pPr algn="ctr" defTabSz="457200" fontAlgn="base">
              <a:spcBef>
                <a:spcPct val="0"/>
              </a:spcBef>
              <a:spcAft>
                <a:spcPct val="0"/>
              </a:spcAft>
            </a:pPr>
            <a:r>
              <a:rPr lang="en-US" altLang="en-US" sz="5400" b="1" dirty="0">
                <a:solidFill>
                  <a:schemeClr val="bg2">
                    <a:lumMod val="50000"/>
                  </a:schemeClr>
                </a:solidFill>
                <a:latin typeface="Broadway" panose="04040905080B02020502" pitchFamily="82" charset="0"/>
                <a:ea typeface="MS PGothic" charset="-128"/>
              </a:rPr>
              <a:t>FORMAL</a:t>
            </a: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34258" t="24069" r="33401" b="23602"/>
          <a:stretch/>
        </p:blipFill>
        <p:spPr>
          <a:xfrm>
            <a:off x="147353" y="1072673"/>
            <a:ext cx="2670187" cy="3236864"/>
          </a:xfrm>
          <a:prstGeom prst="rect">
            <a:avLst/>
          </a:prstGeom>
        </p:spPr>
      </p:pic>
      <p:pic>
        <p:nvPicPr>
          <p:cNvPr id="19" name="Picture 18"/>
          <p:cNvPicPr>
            <a:picLocks noChangeAspect="1"/>
          </p:cNvPicPr>
          <p:nvPr/>
        </p:nvPicPr>
        <p:blipFill rotWithShape="1">
          <a:blip r:embed="rId3" cstate="print">
            <a:duotone>
              <a:prstClr val="black"/>
              <a:srgbClr val="FF9900">
                <a:tint val="45000"/>
                <a:satMod val="400000"/>
              </a:srgbClr>
            </a:duotone>
            <a:extLst>
              <a:ext uri="{28A0092B-C50C-407E-A947-70E740481C1C}">
                <a14:useLocalDpi xmlns:a14="http://schemas.microsoft.com/office/drawing/2010/main" val="0"/>
              </a:ext>
            </a:extLst>
          </a:blip>
          <a:srcRect l="14299" t="8515" r="14462" b="9581"/>
          <a:stretch/>
        </p:blipFill>
        <p:spPr>
          <a:xfrm>
            <a:off x="5477833" y="1252285"/>
            <a:ext cx="2659172" cy="3057250"/>
          </a:xfrm>
          <a:prstGeom prst="rect">
            <a:avLst/>
          </a:prstGeom>
        </p:spPr>
      </p:pic>
      <p:sp>
        <p:nvSpPr>
          <p:cNvPr id="3" name="Slide Number Placeholder 2"/>
          <p:cNvSpPr>
            <a:spLocks noGrp="1"/>
          </p:cNvSpPr>
          <p:nvPr>
            <p:ph type="sldNum" sz="quarter" idx="12"/>
          </p:nvPr>
        </p:nvSpPr>
        <p:spPr/>
        <p:txBody>
          <a:bodyPr/>
          <a:lstStyle/>
          <a:p>
            <a:fld id="{5FB82C68-21B0-4D10-9FE3-8B3C5F565363}" type="slidenum">
              <a:rPr lang="en-US" smtClean="0"/>
              <a:pPr/>
              <a:t>15</a:t>
            </a:fld>
            <a:endParaRPr lang="en-US"/>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Tree>
    <p:extLst>
      <p:ext uri="{BB962C8B-B14F-4D97-AF65-F5344CB8AC3E}">
        <p14:creationId xmlns:p14="http://schemas.microsoft.com/office/powerpoint/2010/main" val="652570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9" grpId="0"/>
      <p:bldP spid="10"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Share Your Story</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30" y="1072672"/>
            <a:ext cx="4664244" cy="5127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C:\Users\kneppj69\AppData\Local\Temp\SNAGHTML2883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6767" y="1653989"/>
            <a:ext cx="4381952" cy="4886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8719" y="1151541"/>
            <a:ext cx="2733107" cy="55047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1768698" y="2944724"/>
            <a:ext cx="2112275" cy="524827"/>
          </a:xfrm>
          <a:prstGeom prst="roundRect">
            <a:avLst/>
          </a:prstGeom>
          <a:solidFill>
            <a:schemeClr val="accent4">
              <a:lumMod val="40000"/>
              <a:lumOff val="60000"/>
            </a:schemeClr>
          </a:solidFill>
          <a:ln>
            <a:solidFill>
              <a:schemeClr val="accent2">
                <a:lumMod val="75000"/>
              </a:schemeClr>
            </a:solidFill>
            <a:prstDash val="dash"/>
          </a:ln>
        </p:spPr>
        <p:style>
          <a:lnRef idx="1">
            <a:schemeClr val="dk1"/>
          </a:lnRef>
          <a:fillRef idx="2">
            <a:schemeClr val="dk1"/>
          </a:fillRef>
          <a:effectRef idx="1">
            <a:schemeClr val="dk1"/>
          </a:effectRef>
          <a:fontRef idx="minor">
            <a:schemeClr val="dk1"/>
          </a:fontRef>
        </p:style>
        <p:txBody>
          <a:bodyPr rtlCol="0" anchor="ctr"/>
          <a:lstStyle/>
          <a:p>
            <a:pPr algn="ctr"/>
            <a:r>
              <a:rPr lang="en-US" sz="1400" b="1" cap="small" dirty="0"/>
              <a:t>Community Engagement</a:t>
            </a:r>
          </a:p>
          <a:p>
            <a:pPr algn="ctr"/>
            <a:r>
              <a:rPr lang="en-US" sz="1400" b="1" cap="small" dirty="0"/>
              <a:t>ERG Partnership</a:t>
            </a:r>
          </a:p>
        </p:txBody>
      </p:sp>
      <p:sp>
        <p:nvSpPr>
          <p:cNvPr id="11" name="Rounded Rectangle 10"/>
          <p:cNvSpPr/>
          <p:nvPr/>
        </p:nvSpPr>
        <p:spPr>
          <a:xfrm>
            <a:off x="6096000" y="3680421"/>
            <a:ext cx="2323503" cy="524827"/>
          </a:xfrm>
          <a:prstGeom prst="roundRect">
            <a:avLst/>
          </a:prstGeom>
          <a:solidFill>
            <a:schemeClr val="accent4">
              <a:lumMod val="40000"/>
              <a:lumOff val="60000"/>
            </a:schemeClr>
          </a:solidFill>
          <a:ln>
            <a:solidFill>
              <a:schemeClr val="accent2">
                <a:lumMod val="75000"/>
              </a:schemeClr>
            </a:solidFill>
            <a:prstDash val="dash"/>
          </a:ln>
        </p:spPr>
        <p:style>
          <a:lnRef idx="1">
            <a:schemeClr val="dk1"/>
          </a:lnRef>
          <a:fillRef idx="2">
            <a:schemeClr val="dk1"/>
          </a:fillRef>
          <a:effectRef idx="1">
            <a:schemeClr val="dk1"/>
          </a:effectRef>
          <a:fontRef idx="minor">
            <a:schemeClr val="dk1"/>
          </a:fontRef>
        </p:style>
        <p:txBody>
          <a:bodyPr rtlCol="0" anchor="ctr"/>
          <a:lstStyle/>
          <a:p>
            <a:pPr algn="ctr"/>
            <a:r>
              <a:rPr lang="en-US" sz="1400" b="1" cap="small" dirty="0"/>
              <a:t>Employee Engagement</a:t>
            </a:r>
          </a:p>
          <a:p>
            <a:pPr algn="ctr"/>
            <a:r>
              <a:rPr lang="en-US" sz="1400" b="1" cap="small" dirty="0"/>
              <a:t>Community Engagement</a:t>
            </a:r>
          </a:p>
        </p:txBody>
      </p:sp>
      <p:sp>
        <p:nvSpPr>
          <p:cNvPr id="12" name="Rounded Rectangle 11"/>
          <p:cNvSpPr/>
          <p:nvPr/>
        </p:nvSpPr>
        <p:spPr>
          <a:xfrm>
            <a:off x="9501259" y="4960051"/>
            <a:ext cx="2112275" cy="524827"/>
          </a:xfrm>
          <a:prstGeom prst="roundRect">
            <a:avLst/>
          </a:prstGeom>
          <a:solidFill>
            <a:schemeClr val="accent4">
              <a:lumMod val="40000"/>
              <a:lumOff val="60000"/>
            </a:schemeClr>
          </a:solidFill>
          <a:ln>
            <a:solidFill>
              <a:schemeClr val="accent2">
                <a:lumMod val="75000"/>
              </a:schemeClr>
            </a:solidFill>
            <a:prstDash val="dash"/>
          </a:ln>
        </p:spPr>
        <p:style>
          <a:lnRef idx="1">
            <a:schemeClr val="dk1"/>
          </a:lnRef>
          <a:fillRef idx="2">
            <a:schemeClr val="dk1"/>
          </a:fillRef>
          <a:effectRef idx="1">
            <a:schemeClr val="dk1"/>
          </a:effectRef>
          <a:fontRef idx="minor">
            <a:schemeClr val="dk1"/>
          </a:fontRef>
        </p:style>
        <p:txBody>
          <a:bodyPr rtlCol="0" anchor="ctr"/>
          <a:lstStyle/>
          <a:p>
            <a:pPr algn="ctr"/>
            <a:r>
              <a:rPr lang="en-US" sz="1400" b="1" cap="small" dirty="0"/>
              <a:t>Employee Education</a:t>
            </a:r>
          </a:p>
          <a:p>
            <a:pPr algn="ctr"/>
            <a:r>
              <a:rPr lang="en-US" sz="1400" b="1" cap="small" dirty="0"/>
              <a:t>Employee Engagement</a:t>
            </a:r>
          </a:p>
        </p:txBody>
      </p:sp>
      <p:sp>
        <p:nvSpPr>
          <p:cNvPr id="4" name="Slide Number Placeholder 3"/>
          <p:cNvSpPr>
            <a:spLocks noGrp="1"/>
          </p:cNvSpPr>
          <p:nvPr>
            <p:ph type="sldNum" sz="quarter" idx="12"/>
          </p:nvPr>
        </p:nvSpPr>
        <p:spPr/>
        <p:txBody>
          <a:bodyPr/>
          <a:lstStyle/>
          <a:p>
            <a:fld id="{5FB82C68-21B0-4D10-9FE3-8B3C5F565363}" type="slidenum">
              <a:rPr lang="en-US" smtClean="0"/>
              <a:pPr/>
              <a:t>16</a:t>
            </a:fld>
            <a:endParaRPr lang="en-US"/>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Tree>
    <p:extLst>
      <p:ext uri="{BB962C8B-B14F-4D97-AF65-F5344CB8AC3E}">
        <p14:creationId xmlns:p14="http://schemas.microsoft.com/office/powerpoint/2010/main" val="187393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animEffect transition="in" filter="fade">
                                      <p:cBhvr>
                                        <p:cTn id="15" dur="500"/>
                                        <p:tgtEl>
                                          <p:spTgt spid="10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fade">
                                      <p:cBhvr>
                                        <p:cTn id="23" dur="500"/>
                                        <p:tgtEl>
                                          <p:spTgt spid="10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2660" y="1110248"/>
            <a:ext cx="4146246" cy="5033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en-US" dirty="0" smtClean="0"/>
              <a:t>Actionable Emails</a:t>
            </a:r>
            <a:endParaRPr lang="en-US" dirty="0"/>
          </a:p>
        </p:txBody>
      </p:sp>
      <p:sp>
        <p:nvSpPr>
          <p:cNvPr id="2" name="Oval 1"/>
          <p:cNvSpPr/>
          <p:nvPr/>
        </p:nvSpPr>
        <p:spPr>
          <a:xfrm>
            <a:off x="2808217" y="1691801"/>
            <a:ext cx="422455" cy="422455"/>
          </a:xfrm>
          <a:prstGeom prst="ellipse">
            <a:avLst/>
          </a:prstGeom>
          <a:solidFill>
            <a:srgbClr val="00206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1" name="Oval 10"/>
          <p:cNvSpPr/>
          <p:nvPr/>
        </p:nvSpPr>
        <p:spPr>
          <a:xfrm>
            <a:off x="4144985" y="2944239"/>
            <a:ext cx="422455" cy="422455"/>
          </a:xfrm>
          <a:prstGeom prst="ellipse">
            <a:avLst/>
          </a:prstGeom>
          <a:solidFill>
            <a:srgbClr val="00206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2" name="Oval 11"/>
          <p:cNvSpPr/>
          <p:nvPr/>
        </p:nvSpPr>
        <p:spPr>
          <a:xfrm>
            <a:off x="2808240" y="5932725"/>
            <a:ext cx="422455" cy="422455"/>
          </a:xfrm>
          <a:prstGeom prst="ellipse">
            <a:avLst/>
          </a:prstGeom>
          <a:solidFill>
            <a:srgbClr val="00206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3" name="Oval 12"/>
          <p:cNvSpPr/>
          <p:nvPr/>
        </p:nvSpPr>
        <p:spPr>
          <a:xfrm>
            <a:off x="5711951" y="2651852"/>
            <a:ext cx="422455" cy="422455"/>
          </a:xfrm>
          <a:prstGeom prst="ellipse">
            <a:avLst/>
          </a:prstGeom>
          <a:solidFill>
            <a:srgbClr val="00206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4" name="Oval 13"/>
          <p:cNvSpPr/>
          <p:nvPr/>
        </p:nvSpPr>
        <p:spPr>
          <a:xfrm>
            <a:off x="5711951" y="3702186"/>
            <a:ext cx="422455" cy="422455"/>
          </a:xfrm>
          <a:prstGeom prst="ellipse">
            <a:avLst/>
          </a:prstGeom>
          <a:solidFill>
            <a:srgbClr val="00206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5" name="Oval 14"/>
          <p:cNvSpPr/>
          <p:nvPr/>
        </p:nvSpPr>
        <p:spPr>
          <a:xfrm>
            <a:off x="5711951" y="4790121"/>
            <a:ext cx="422455" cy="422455"/>
          </a:xfrm>
          <a:prstGeom prst="ellipse">
            <a:avLst/>
          </a:prstGeom>
          <a:solidFill>
            <a:srgbClr val="00206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3" name="TextBox 2"/>
          <p:cNvSpPr txBox="1"/>
          <p:nvPr/>
        </p:nvSpPr>
        <p:spPr>
          <a:xfrm>
            <a:off x="6201612" y="2570692"/>
            <a:ext cx="4435778" cy="584775"/>
          </a:xfrm>
          <a:prstGeom prst="rect">
            <a:avLst/>
          </a:prstGeom>
          <a:noFill/>
        </p:spPr>
        <p:txBody>
          <a:bodyPr wrap="square" rtlCol="0">
            <a:spAutoFit/>
          </a:bodyPr>
          <a:lstStyle/>
          <a:p>
            <a:r>
              <a:rPr lang="en-US" sz="1600" b="1" dirty="0"/>
              <a:t>MAIN SECTION</a:t>
            </a:r>
            <a:r>
              <a:rPr lang="en-US" sz="1600" dirty="0"/>
              <a:t>: Includes summary section to provide overall message/instructions.</a:t>
            </a:r>
          </a:p>
        </p:txBody>
      </p:sp>
      <p:sp>
        <p:nvSpPr>
          <p:cNvPr id="16" name="TextBox 15"/>
          <p:cNvSpPr txBox="1"/>
          <p:nvPr/>
        </p:nvSpPr>
        <p:spPr>
          <a:xfrm>
            <a:off x="6192012" y="3621026"/>
            <a:ext cx="4435778" cy="584775"/>
          </a:xfrm>
          <a:prstGeom prst="rect">
            <a:avLst/>
          </a:prstGeom>
          <a:noFill/>
        </p:spPr>
        <p:txBody>
          <a:bodyPr wrap="square" rtlCol="0">
            <a:spAutoFit/>
          </a:bodyPr>
          <a:lstStyle/>
          <a:p>
            <a:r>
              <a:rPr lang="en-US" sz="1600" b="1" dirty="0"/>
              <a:t>SIDE BAR</a:t>
            </a:r>
            <a:r>
              <a:rPr lang="en-US" sz="1600" dirty="0"/>
              <a:t>: Includes action links, key resources/references, and contacts.</a:t>
            </a:r>
          </a:p>
        </p:txBody>
      </p:sp>
      <p:sp>
        <p:nvSpPr>
          <p:cNvPr id="17" name="TextBox 16"/>
          <p:cNvSpPr txBox="1"/>
          <p:nvPr/>
        </p:nvSpPr>
        <p:spPr>
          <a:xfrm>
            <a:off x="6182412" y="4585850"/>
            <a:ext cx="4435778" cy="830997"/>
          </a:xfrm>
          <a:prstGeom prst="rect">
            <a:avLst/>
          </a:prstGeom>
          <a:noFill/>
        </p:spPr>
        <p:txBody>
          <a:bodyPr wrap="square" rtlCol="0">
            <a:spAutoFit/>
          </a:bodyPr>
          <a:lstStyle/>
          <a:p>
            <a:r>
              <a:rPr lang="en-US" sz="1600" b="1" dirty="0"/>
              <a:t>FOOTER</a:t>
            </a:r>
            <a:r>
              <a:rPr lang="en-US" sz="1600" dirty="0"/>
              <a:t>: Consistent reference to main OUTWest email for questions and membership registration. Included in all communications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2090" y="1585560"/>
            <a:ext cx="940110" cy="940110"/>
          </a:xfrm>
          <a:prstGeom prst="rect">
            <a:avLst/>
          </a:prstGeom>
        </p:spPr>
      </p:pic>
      <p:sp>
        <p:nvSpPr>
          <p:cNvPr id="18" name="TextBox 17"/>
          <p:cNvSpPr txBox="1"/>
          <p:nvPr/>
        </p:nvSpPr>
        <p:spPr>
          <a:xfrm>
            <a:off x="7022021" y="2099275"/>
            <a:ext cx="3029695" cy="523220"/>
          </a:xfrm>
          <a:prstGeom prst="rect">
            <a:avLst/>
          </a:prstGeom>
          <a:noFill/>
        </p:spPr>
        <p:txBody>
          <a:bodyPr wrap="square" rtlCol="0">
            <a:spAutoFit/>
          </a:bodyPr>
          <a:lstStyle/>
          <a:p>
            <a:r>
              <a:rPr lang="en-US" sz="2800" b="1" dirty="0">
                <a:solidFill>
                  <a:srgbClr val="002060"/>
                </a:solidFill>
                <a:effectLst>
                  <a:outerShdw blurRad="38100" dist="38100" dir="2700000" algn="tl">
                    <a:srgbClr val="000000">
                      <a:alpha val="43137"/>
                    </a:srgbClr>
                  </a:outerShdw>
                </a:effectLst>
              </a:rPr>
              <a:t>ACTION EMAIL</a:t>
            </a:r>
            <a:endParaRPr lang="en-US" sz="2800" dirty="0">
              <a:solidFill>
                <a:srgbClr val="002060"/>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fld id="{5FB82C68-21B0-4D10-9FE3-8B3C5F565363}" type="slidenum">
              <a:rPr lang="en-US" smtClean="0"/>
              <a:pPr/>
              <a:t>17</a:t>
            </a:fld>
            <a:endParaRPr lang="en-US"/>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Tree>
    <p:extLst>
      <p:ext uri="{BB962C8B-B14F-4D97-AF65-F5344CB8AC3E}">
        <p14:creationId xmlns:p14="http://schemas.microsoft.com/office/powerpoint/2010/main" val="2524058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Call To Action Communications</a:t>
            </a:r>
            <a:endParaRPr lang="en-US" dirty="0"/>
          </a:p>
        </p:txBody>
      </p:sp>
      <p:pic>
        <p:nvPicPr>
          <p:cNvPr id="3074" name="Picture 2" descr="C:\Users\kneppj69\AppData\Local\Temp\SNAGHTML1734ba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82" y="1311264"/>
            <a:ext cx="8576229" cy="45756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ular Callout 1"/>
          <p:cNvSpPr/>
          <p:nvPr/>
        </p:nvSpPr>
        <p:spPr>
          <a:xfrm>
            <a:off x="8169871" y="2050080"/>
            <a:ext cx="3717329" cy="1849567"/>
          </a:xfrm>
          <a:prstGeom prst="wedgeRectCallout">
            <a:avLst>
              <a:gd name="adj1" fmla="val -62115"/>
              <a:gd name="adj2" fmla="val -39001"/>
            </a:avLst>
          </a:prstGeom>
          <a:solidFill>
            <a:srgbClr val="FFFF99"/>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solidFill>
                  <a:sysClr val="windowText" lastClr="000000"/>
                </a:solidFill>
              </a:rPr>
              <a:t>Action items/links </a:t>
            </a:r>
            <a:r>
              <a:rPr lang="en-US" sz="1600" dirty="0">
                <a:solidFill>
                  <a:sysClr val="windowText" lastClr="000000"/>
                </a:solidFill>
              </a:rPr>
              <a:t>for responding prominently displayed at top for ease of reference and access. Programmed to either go to site for registration or generates email with automatic subject line. </a:t>
            </a:r>
          </a:p>
        </p:txBody>
      </p:sp>
      <p:sp>
        <p:nvSpPr>
          <p:cNvPr id="4" name="Slide Number Placeholder 3"/>
          <p:cNvSpPr>
            <a:spLocks noGrp="1"/>
          </p:cNvSpPr>
          <p:nvPr>
            <p:ph type="sldNum" sz="quarter" idx="12"/>
          </p:nvPr>
        </p:nvSpPr>
        <p:spPr/>
        <p:txBody>
          <a:bodyPr/>
          <a:lstStyle/>
          <a:p>
            <a:fld id="{5FB82C68-21B0-4D10-9FE3-8B3C5F565363}" type="slidenum">
              <a:rPr lang="en-US" smtClean="0"/>
              <a:pPr/>
              <a:t>18</a:t>
            </a:fld>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Tree>
    <p:extLst>
      <p:ext uri="{BB962C8B-B14F-4D97-AF65-F5344CB8AC3E}">
        <p14:creationId xmlns:p14="http://schemas.microsoft.com/office/powerpoint/2010/main" val="3110466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82" y="1176196"/>
            <a:ext cx="6134194" cy="5199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en-US" dirty="0" smtClean="0"/>
              <a:t>Informational Emails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2090" y="1585560"/>
            <a:ext cx="940110" cy="940110"/>
          </a:xfrm>
          <a:prstGeom prst="rect">
            <a:avLst/>
          </a:prstGeom>
        </p:spPr>
      </p:pic>
      <p:sp>
        <p:nvSpPr>
          <p:cNvPr id="11" name="TextBox 10"/>
          <p:cNvSpPr txBox="1"/>
          <p:nvPr/>
        </p:nvSpPr>
        <p:spPr>
          <a:xfrm>
            <a:off x="7022021" y="2099275"/>
            <a:ext cx="3029695" cy="523220"/>
          </a:xfrm>
          <a:prstGeom prst="rect">
            <a:avLst/>
          </a:prstGeom>
          <a:noFill/>
        </p:spPr>
        <p:txBody>
          <a:bodyPr wrap="square" rtlCol="0">
            <a:spAutoFit/>
          </a:bodyPr>
          <a:lstStyle/>
          <a:p>
            <a:r>
              <a:rPr lang="en-US" sz="2800" b="1" dirty="0">
                <a:solidFill>
                  <a:srgbClr val="002060"/>
                </a:solidFill>
                <a:effectLst>
                  <a:outerShdw blurRad="38100" dist="38100" dir="2700000" algn="tl">
                    <a:srgbClr val="000000">
                      <a:alpha val="43137"/>
                    </a:srgbClr>
                  </a:outerShdw>
                </a:effectLst>
              </a:rPr>
              <a:t>INFO EMAIL</a:t>
            </a:r>
            <a:endParaRPr lang="en-US" sz="2800" dirty="0">
              <a:solidFill>
                <a:srgbClr val="002060"/>
              </a:solidFill>
              <a:effectLst>
                <a:outerShdw blurRad="38100" dist="38100" dir="2700000" algn="tl">
                  <a:srgbClr val="000000">
                    <a:alpha val="43137"/>
                  </a:srgbClr>
                </a:outerShdw>
              </a:effectLst>
            </a:endParaRPr>
          </a:p>
        </p:txBody>
      </p:sp>
      <p:sp>
        <p:nvSpPr>
          <p:cNvPr id="12" name="TextBox 11"/>
          <p:cNvSpPr txBox="1"/>
          <p:nvPr/>
        </p:nvSpPr>
        <p:spPr>
          <a:xfrm>
            <a:off x="7022020" y="2718432"/>
            <a:ext cx="3615370" cy="2246769"/>
          </a:xfrm>
          <a:prstGeom prst="rect">
            <a:avLst/>
          </a:prstGeom>
          <a:noFill/>
        </p:spPr>
        <p:txBody>
          <a:bodyPr wrap="square" rtlCol="0">
            <a:spAutoFit/>
          </a:bodyPr>
          <a:lstStyle/>
          <a:p>
            <a:r>
              <a:rPr lang="en-US" sz="2800" dirty="0"/>
              <a:t>Same sections, but </a:t>
            </a:r>
            <a:r>
              <a:rPr lang="en-US" sz="2800" b="1" dirty="0"/>
              <a:t>SIDE BAR </a:t>
            </a:r>
            <a:r>
              <a:rPr lang="en-US" sz="2800" dirty="0"/>
              <a:t>is focused on general </a:t>
            </a:r>
            <a:r>
              <a:rPr lang="en-US" sz="2800" dirty="0" smtClean="0"/>
              <a:t>resource </a:t>
            </a:r>
            <a:r>
              <a:rPr lang="en-US" sz="2800" dirty="0"/>
              <a:t>references and contacts. </a:t>
            </a:r>
          </a:p>
        </p:txBody>
      </p:sp>
      <p:sp>
        <p:nvSpPr>
          <p:cNvPr id="3" name="Slide Number Placeholder 2"/>
          <p:cNvSpPr>
            <a:spLocks noGrp="1"/>
          </p:cNvSpPr>
          <p:nvPr>
            <p:ph type="sldNum" sz="quarter" idx="12"/>
          </p:nvPr>
        </p:nvSpPr>
        <p:spPr/>
        <p:txBody>
          <a:bodyPr/>
          <a:lstStyle/>
          <a:p>
            <a:fld id="{5FB82C68-21B0-4D10-9FE3-8B3C5F565363}" type="slidenum">
              <a:rPr lang="en-US" smtClean="0"/>
              <a:pPr/>
              <a:t>19</a:t>
            </a:fld>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Tree>
    <p:extLst>
      <p:ext uri="{BB962C8B-B14F-4D97-AF65-F5344CB8AC3E}">
        <p14:creationId xmlns:p14="http://schemas.microsoft.com/office/powerpoint/2010/main" val="2113303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721170"/>
          </a:xfrm>
        </p:spPr>
        <p:txBody>
          <a:bodyPr/>
          <a:lstStyle/>
          <a:p>
            <a:r>
              <a:rPr lang="en-US" dirty="0" smtClean="0"/>
              <a:t>Seminar Agenda</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689822600"/>
              </p:ext>
            </p:extLst>
          </p:nvPr>
        </p:nvGraphicFramePr>
        <p:xfrm>
          <a:off x="810956" y="1136236"/>
          <a:ext cx="9829800" cy="4798727"/>
        </p:xfrm>
        <a:graphic>
          <a:graphicData uri="http://schemas.openxmlformats.org/drawingml/2006/table">
            <a:tbl>
              <a:tblPr/>
              <a:tblGrid>
                <a:gridCol w="9829800"/>
              </a:tblGrid>
              <a:tr h="371475">
                <a:tc>
                  <a:txBody>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ea typeface="MS PGothic" charset="-128"/>
                        </a:rPr>
                        <a:t>MORNING</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4BD97"/>
                      </a:solidFill>
                      <a:prstDash val="solid"/>
                      <a:round/>
                      <a:headEnd type="none" w="med" len="med"/>
                      <a:tailEnd type="none" w="med" len="med"/>
                    </a:lnT>
                    <a:lnB w="12700" cap="flat" cmpd="sng" algn="ctr">
                      <a:solidFill>
                        <a:srgbClr val="C4BD97"/>
                      </a:solidFill>
                      <a:prstDash val="solid"/>
                      <a:round/>
                      <a:headEnd type="none" w="med" len="med"/>
                      <a:tailEnd type="none" w="med" len="med"/>
                    </a:lnB>
                    <a:lnTlToBr>
                      <a:noFill/>
                    </a:lnTlToBr>
                    <a:lnBlToTr>
                      <a:noFill/>
                    </a:lnBlToTr>
                    <a:noFill/>
                  </a:tcPr>
                </a:tc>
              </a:tr>
              <a:tr h="1158875">
                <a:tc>
                  <a:txBody>
                    <a:bodyPr/>
                    <a:lstStyle>
                      <a:lvl1pPr marL="285750" indent="-285750"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marL="285750" marR="0" lvl="0" indent="-285750" algn="l" defTabSz="457200" rtl="0" eaLnBrk="1" fontAlgn="base" latinLnBrk="0" hangingPunct="1">
                        <a:lnSpc>
                          <a:spcPct val="100000"/>
                        </a:lnSpc>
                        <a:spcBef>
                          <a:spcPct val="0"/>
                        </a:spcBef>
                        <a:spcAft>
                          <a:spcPts val="600"/>
                        </a:spcAft>
                        <a:buClr>
                          <a:schemeClr val="accent2"/>
                        </a:buClr>
                        <a:buSzTx/>
                        <a:buFont typeface="Wingdings" charset="2"/>
                        <a:buChar char="q"/>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MS PGothic" charset="-128"/>
                        </a:rPr>
                        <a:t>Introductions</a:t>
                      </a:r>
                      <a:endParaRPr kumimoji="0" lang="en-US" altLang="en-US" sz="1200" b="0" i="0" u="none" strike="noStrike" cap="none" normalizeH="0" baseline="0" dirty="0">
                        <a:ln>
                          <a:noFill/>
                        </a:ln>
                        <a:solidFill>
                          <a:schemeClr val="tx1"/>
                        </a:solidFill>
                        <a:effectLst/>
                        <a:latin typeface="Calibri" panose="020F0502020204030204" pitchFamily="34" charset="0"/>
                        <a:ea typeface="MS PGothic" charset="-128"/>
                      </a:endParaRPr>
                    </a:p>
                    <a:p>
                      <a:pPr marL="285750" marR="0" lvl="0" indent="-285750" algn="l" defTabSz="457200" rtl="0" eaLnBrk="1" fontAlgn="base" latinLnBrk="0" hangingPunct="1">
                        <a:lnSpc>
                          <a:spcPct val="100000"/>
                        </a:lnSpc>
                        <a:spcBef>
                          <a:spcPct val="0"/>
                        </a:spcBef>
                        <a:spcAft>
                          <a:spcPts val="600"/>
                        </a:spcAft>
                        <a:buClr>
                          <a:schemeClr val="accent2"/>
                        </a:buClr>
                        <a:buSzTx/>
                        <a:buFont typeface="Wingdings" charset="2"/>
                        <a:buChar char="q"/>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MS PGothic" charset="-128"/>
                        </a:rPr>
                        <a:t>Goals </a:t>
                      </a:r>
                      <a:r>
                        <a:rPr kumimoji="0" lang="en-US" altLang="en-US" sz="1200" b="0" i="0" u="none" strike="noStrike" cap="none" normalizeH="0" baseline="0" dirty="0">
                          <a:ln>
                            <a:noFill/>
                          </a:ln>
                          <a:solidFill>
                            <a:schemeClr val="tx1"/>
                          </a:solidFill>
                          <a:effectLst/>
                          <a:latin typeface="Calibri" panose="020F0502020204030204" pitchFamily="34" charset="0"/>
                          <a:ea typeface="MS PGothic" charset="-128"/>
                        </a:rPr>
                        <a:t>of </a:t>
                      </a:r>
                      <a:r>
                        <a:rPr kumimoji="0" lang="en-US" altLang="en-US" sz="1200" b="0" i="0" u="none" strike="noStrike" cap="none" normalizeH="0" baseline="0" dirty="0" smtClean="0">
                          <a:ln>
                            <a:noFill/>
                          </a:ln>
                          <a:solidFill>
                            <a:schemeClr val="tx1"/>
                          </a:solidFill>
                          <a:effectLst/>
                          <a:latin typeface="Calibri" panose="020F0502020204030204" pitchFamily="34" charset="0"/>
                          <a:ea typeface="MS PGothic" charset="-128"/>
                        </a:rPr>
                        <a:t>Participants</a:t>
                      </a:r>
                    </a:p>
                    <a:p>
                      <a:pPr marL="285750" marR="0" lvl="0" indent="-285750" algn="l" defTabSz="457200" rtl="0" eaLnBrk="1" fontAlgn="base" latinLnBrk="0" hangingPunct="1">
                        <a:lnSpc>
                          <a:spcPct val="100000"/>
                        </a:lnSpc>
                        <a:spcBef>
                          <a:spcPct val="0"/>
                        </a:spcBef>
                        <a:spcAft>
                          <a:spcPts val="600"/>
                        </a:spcAft>
                        <a:buClr>
                          <a:schemeClr val="accent2"/>
                        </a:buClr>
                        <a:buSzTx/>
                        <a:buFont typeface="Wingdings" charset="2"/>
                        <a:buChar char="q"/>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MS PGothic" charset="-128"/>
                        </a:rPr>
                        <a:t>Seminar Objectives</a:t>
                      </a:r>
                      <a:endParaRPr kumimoji="0" lang="en-US" altLang="en-US" sz="1200" b="0" i="0" u="none" strike="noStrike" cap="none" normalizeH="0" baseline="0" dirty="0">
                        <a:ln>
                          <a:noFill/>
                        </a:ln>
                        <a:solidFill>
                          <a:schemeClr val="tx1"/>
                        </a:solidFill>
                        <a:effectLst/>
                        <a:latin typeface="Calibri" panose="020F0502020204030204" pitchFamily="34" charset="0"/>
                        <a:ea typeface="MS PGothic" charset="-128"/>
                      </a:endParaRPr>
                    </a:p>
                    <a:p>
                      <a:pPr marL="285750" marR="0" lvl="0" indent="-285750" algn="l" defTabSz="457200" rtl="0" eaLnBrk="1" fontAlgn="base" latinLnBrk="0" hangingPunct="1">
                        <a:lnSpc>
                          <a:spcPct val="100000"/>
                        </a:lnSpc>
                        <a:spcBef>
                          <a:spcPct val="0"/>
                        </a:spcBef>
                        <a:spcAft>
                          <a:spcPts val="600"/>
                        </a:spcAft>
                        <a:buClr>
                          <a:schemeClr val="accent2"/>
                        </a:buClr>
                        <a:buSzTx/>
                        <a:buFont typeface="Wingdings" charset="2"/>
                        <a:buChar char="q"/>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MS PGothic" charset="-128"/>
                        </a:rPr>
                        <a:t>Communications</a:t>
                      </a:r>
                    </a:p>
                    <a:p>
                      <a:pPr marL="285750" marR="0" lvl="0" indent="-285750" algn="l" defTabSz="457200" rtl="0" eaLnBrk="1" fontAlgn="base" latinLnBrk="0" hangingPunct="1">
                        <a:lnSpc>
                          <a:spcPct val="100000"/>
                        </a:lnSpc>
                        <a:spcBef>
                          <a:spcPct val="0"/>
                        </a:spcBef>
                        <a:spcAft>
                          <a:spcPts val="600"/>
                        </a:spcAft>
                        <a:buClr>
                          <a:schemeClr val="accent2"/>
                        </a:buClr>
                        <a:buSzTx/>
                        <a:buFont typeface="Wingdings" charset="2"/>
                        <a:buChar char="q"/>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MS PGothic" charset="-128"/>
                        </a:rPr>
                        <a:t>Exercise – Content Creation Carousel </a:t>
                      </a:r>
                    </a:p>
                    <a:p>
                      <a:pPr marL="285750" marR="0" lvl="0" indent="-285750" algn="l" defTabSz="457200" rtl="0" eaLnBrk="1" fontAlgn="base" latinLnBrk="0" hangingPunct="1">
                        <a:lnSpc>
                          <a:spcPct val="100000"/>
                        </a:lnSpc>
                        <a:spcBef>
                          <a:spcPct val="0"/>
                        </a:spcBef>
                        <a:spcAft>
                          <a:spcPts val="600"/>
                        </a:spcAft>
                        <a:buClr>
                          <a:schemeClr val="accent2"/>
                        </a:buClr>
                        <a:buSzTx/>
                        <a:buFont typeface="Wingdings" panose="05000000000000000000" pitchFamily="2" charset="2"/>
                        <a:buChar char="Ø"/>
                        <a:tabLst/>
                      </a:pPr>
                      <a:r>
                        <a:rPr kumimoji="0" lang="en-US" altLang="en-US" sz="1200" b="1" i="0" u="none" strike="noStrike" cap="none" normalizeH="0" baseline="0" dirty="0" smtClean="0">
                          <a:ln>
                            <a:noFill/>
                          </a:ln>
                          <a:solidFill>
                            <a:schemeClr val="tx1"/>
                          </a:solidFill>
                          <a:effectLst/>
                          <a:latin typeface="Calibri" panose="020F0502020204030204" pitchFamily="34" charset="0"/>
                          <a:ea typeface="MS PGothic" charset="-128"/>
                        </a:rPr>
                        <a:t>BIO BREAK</a:t>
                      </a:r>
                      <a:endParaRPr kumimoji="0" lang="en-US" altLang="en-US" sz="1200" b="1" i="0" u="none" strike="noStrike" cap="none" normalizeH="0" baseline="0" dirty="0">
                        <a:ln>
                          <a:noFill/>
                        </a:ln>
                        <a:solidFill>
                          <a:schemeClr val="tx1"/>
                        </a:solidFill>
                        <a:effectLst/>
                        <a:latin typeface="Calibri" panose="020F0502020204030204" pitchFamily="34" charset="0"/>
                        <a:ea typeface="MS PGothic" charset="-128"/>
                      </a:endParaRPr>
                    </a:p>
                    <a:p>
                      <a:pPr marL="285750" marR="0" lvl="0" indent="-285750" algn="l" defTabSz="457200" rtl="0" eaLnBrk="1" fontAlgn="base" latinLnBrk="0" hangingPunct="1">
                        <a:lnSpc>
                          <a:spcPct val="100000"/>
                        </a:lnSpc>
                        <a:spcBef>
                          <a:spcPct val="0"/>
                        </a:spcBef>
                        <a:spcAft>
                          <a:spcPts val="600"/>
                        </a:spcAft>
                        <a:buClr>
                          <a:schemeClr val="accent2"/>
                        </a:buClr>
                        <a:buSzTx/>
                        <a:buFont typeface="Wingdings" charset="2"/>
                        <a:buChar char="q"/>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MS PGothic" charset="-128"/>
                        </a:rPr>
                        <a:t>Leadership</a:t>
                      </a:r>
                    </a:p>
                    <a:p>
                      <a:pPr marL="285750" marR="0" lvl="0" indent="-285750" algn="l" defTabSz="457200" rtl="0" eaLnBrk="1" fontAlgn="base" latinLnBrk="0" hangingPunct="1">
                        <a:lnSpc>
                          <a:spcPct val="100000"/>
                        </a:lnSpc>
                        <a:spcBef>
                          <a:spcPct val="0"/>
                        </a:spcBef>
                        <a:spcAft>
                          <a:spcPts val="600"/>
                        </a:spcAft>
                        <a:buClr>
                          <a:schemeClr val="accent2"/>
                        </a:buClr>
                        <a:buSzTx/>
                        <a:buFont typeface="Wingdings" charset="2"/>
                        <a:buChar char="q"/>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MS PGothic" charset="-128"/>
                        </a:rPr>
                        <a:t>Panel Discussion </a:t>
                      </a:r>
                      <a:endParaRPr kumimoji="0" lang="en-US" altLang="en-US" sz="1200" b="0" i="0" u="none" strike="noStrike" cap="none" normalizeH="0" baseline="0" dirty="0">
                        <a:ln>
                          <a:noFill/>
                        </a:ln>
                        <a:solidFill>
                          <a:schemeClr val="tx1"/>
                        </a:solidFill>
                        <a:effectLst/>
                        <a:latin typeface="Calibri" panose="020F0502020204030204" pitchFamily="34" charset="0"/>
                        <a:ea typeface="MS PGothic" charset="-128"/>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4BD97"/>
                      </a:solidFill>
                      <a:prstDash val="solid"/>
                      <a:round/>
                      <a:headEnd type="none" w="med" len="med"/>
                      <a:tailEnd type="none" w="med" len="med"/>
                    </a:lnT>
                    <a:lnB w="12700" cap="flat" cmpd="sng" algn="ctr">
                      <a:solidFill>
                        <a:srgbClr val="C4BD97"/>
                      </a:solidFill>
                      <a:prstDash val="solid"/>
                      <a:round/>
                      <a:headEnd type="none" w="med" len="med"/>
                      <a:tailEnd type="none" w="med" len="med"/>
                    </a:lnB>
                    <a:lnTlToBr>
                      <a:noFill/>
                    </a:lnTlToBr>
                    <a:lnBlToTr>
                      <a:noFill/>
                    </a:lnBlToTr>
                    <a:noFill/>
                  </a:tcPr>
                </a:tc>
              </a:tr>
              <a:tr h="657273">
                <a:tc>
                  <a:txBody>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ea typeface="MS PGothic" charset="-128"/>
                        </a:rPr>
                        <a:t>LUNCH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MS PGothic" charset="-128"/>
                        </a:rPr>
                        <a:t>Have fun and network!</a:t>
                      </a:r>
                      <a:endParaRPr kumimoji="0" lang="en-US" altLang="en-US" sz="1200" b="0" i="0" u="none" strike="noStrike" cap="none" normalizeH="0" baseline="0" dirty="0">
                        <a:ln>
                          <a:noFill/>
                        </a:ln>
                        <a:solidFill>
                          <a:schemeClr val="tx1"/>
                        </a:solidFill>
                        <a:effectLst/>
                        <a:latin typeface="Calibri" panose="020F0502020204030204" pitchFamily="34" charset="0"/>
                        <a:ea typeface="MS PGothic"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4BD97"/>
                      </a:solidFill>
                      <a:prstDash val="solid"/>
                      <a:round/>
                      <a:headEnd type="none" w="med" len="med"/>
                      <a:tailEnd type="none" w="med" len="med"/>
                    </a:lnT>
                    <a:lnB w="12700" cap="flat" cmpd="sng" algn="ctr">
                      <a:solidFill>
                        <a:srgbClr val="C4BD97"/>
                      </a:solidFill>
                      <a:prstDash val="solid"/>
                      <a:round/>
                      <a:headEnd type="none" w="med" len="med"/>
                      <a:tailEnd type="none" w="med" len="med"/>
                    </a:lnB>
                    <a:lnTlToBr>
                      <a:noFill/>
                    </a:lnTlToBr>
                    <a:lnBlToTr>
                      <a:noFill/>
                    </a:lnBlToTr>
                    <a:noFill/>
                  </a:tcPr>
                </a:tc>
              </a:tr>
              <a:tr h="371475">
                <a:tc>
                  <a:txBody>
                    <a:bodyPr/>
                    <a:lstStyle>
                      <a:lvl1pPr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Calibri" panose="020F0502020204030204" pitchFamily="34" charset="0"/>
                          <a:ea typeface="MS PGothic" charset="-128"/>
                        </a:rPr>
                        <a:t>AFTERNOON</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4BD97"/>
                      </a:solidFill>
                      <a:prstDash val="solid"/>
                      <a:round/>
                      <a:headEnd type="none" w="med" len="med"/>
                      <a:tailEnd type="none" w="med" len="med"/>
                    </a:lnT>
                    <a:lnB w="12700" cap="flat" cmpd="sng" algn="ctr">
                      <a:solidFill>
                        <a:srgbClr val="C4BD97"/>
                      </a:solidFill>
                      <a:prstDash val="solid"/>
                      <a:round/>
                      <a:headEnd type="none" w="med" len="med"/>
                      <a:tailEnd type="none" w="med" len="med"/>
                    </a:lnB>
                    <a:lnTlToBr>
                      <a:noFill/>
                    </a:lnTlToBr>
                    <a:lnBlToTr>
                      <a:noFill/>
                    </a:lnBlToTr>
                    <a:noFill/>
                  </a:tcPr>
                </a:tc>
              </a:tr>
              <a:tr h="944563">
                <a:tc>
                  <a:txBody>
                    <a:bodyPr/>
                    <a:lstStyle>
                      <a:lvl1pPr marL="285750" indent="-285750" eaLnBrk="0" hangingPunct="0">
                        <a:defRPr>
                          <a:solidFill>
                            <a:schemeClr val="tx1"/>
                          </a:solidFill>
                          <a:latin typeface="Calibri" charset="0"/>
                          <a:ea typeface="MS PGothic" charset="-128"/>
                        </a:defRPr>
                      </a:lvl1pPr>
                      <a:lvl2pPr marL="742950" indent="-285750" eaLnBrk="0" hangingPunct="0">
                        <a:defRPr>
                          <a:solidFill>
                            <a:schemeClr val="tx1"/>
                          </a:solidFill>
                          <a:latin typeface="Calibri" charset="0"/>
                          <a:ea typeface="MS PGothic" charset="-128"/>
                        </a:defRPr>
                      </a:lvl2pPr>
                      <a:lvl3pPr marL="1143000" indent="-228600" eaLnBrk="0" hangingPunct="0">
                        <a:defRPr>
                          <a:solidFill>
                            <a:schemeClr val="tx1"/>
                          </a:solidFill>
                          <a:latin typeface="Calibri" charset="0"/>
                          <a:ea typeface="MS PGothic" charset="-128"/>
                        </a:defRPr>
                      </a:lvl3pPr>
                      <a:lvl4pPr marL="1600200" indent="-228600" eaLnBrk="0" hangingPunct="0">
                        <a:defRPr>
                          <a:solidFill>
                            <a:schemeClr val="tx1"/>
                          </a:solidFill>
                          <a:latin typeface="Calibri" charset="0"/>
                          <a:ea typeface="MS PGothic" charset="-128"/>
                        </a:defRPr>
                      </a:lvl4pPr>
                      <a:lvl5pPr marL="2057400" indent="-228600" eaLnBrk="0" hangingPunct="0">
                        <a:defRPr>
                          <a:solidFill>
                            <a:schemeClr val="tx1"/>
                          </a:solidFill>
                          <a:latin typeface="Calibri" charset="0"/>
                          <a:ea typeface="MS PGothic" charset="-128"/>
                        </a:defRPr>
                      </a:lvl5pPr>
                      <a:lvl6pPr marL="2514600" indent="-228600" defTabSz="457200" eaLnBrk="0" fontAlgn="base" hangingPunct="0">
                        <a:spcBef>
                          <a:spcPct val="0"/>
                        </a:spcBef>
                        <a:spcAft>
                          <a:spcPct val="0"/>
                        </a:spcAft>
                        <a:defRPr>
                          <a:solidFill>
                            <a:schemeClr val="tx1"/>
                          </a:solidFill>
                          <a:latin typeface="Calibri" charset="0"/>
                          <a:ea typeface="MS PGothic" charset="-128"/>
                        </a:defRPr>
                      </a:lvl6pPr>
                      <a:lvl7pPr marL="2971800" indent="-228600" defTabSz="457200" eaLnBrk="0" fontAlgn="base" hangingPunct="0">
                        <a:spcBef>
                          <a:spcPct val="0"/>
                        </a:spcBef>
                        <a:spcAft>
                          <a:spcPct val="0"/>
                        </a:spcAft>
                        <a:defRPr>
                          <a:solidFill>
                            <a:schemeClr val="tx1"/>
                          </a:solidFill>
                          <a:latin typeface="Calibri" charset="0"/>
                          <a:ea typeface="MS PGothic" charset="-128"/>
                        </a:defRPr>
                      </a:lvl7pPr>
                      <a:lvl8pPr marL="3429000" indent="-228600" defTabSz="457200" eaLnBrk="0" fontAlgn="base" hangingPunct="0">
                        <a:spcBef>
                          <a:spcPct val="0"/>
                        </a:spcBef>
                        <a:spcAft>
                          <a:spcPct val="0"/>
                        </a:spcAft>
                        <a:defRPr>
                          <a:solidFill>
                            <a:schemeClr val="tx1"/>
                          </a:solidFill>
                          <a:latin typeface="Calibri" charset="0"/>
                          <a:ea typeface="MS PGothic" charset="-128"/>
                        </a:defRPr>
                      </a:lvl8pPr>
                      <a:lvl9pPr marL="3886200" indent="-228600" defTabSz="457200" eaLnBrk="0" fontAlgn="base" hangingPunct="0">
                        <a:spcBef>
                          <a:spcPct val="0"/>
                        </a:spcBef>
                        <a:spcAft>
                          <a:spcPct val="0"/>
                        </a:spcAft>
                        <a:defRPr>
                          <a:solidFill>
                            <a:schemeClr val="tx1"/>
                          </a:solidFill>
                          <a:latin typeface="Calibri" charset="0"/>
                          <a:ea typeface="MS PGothic" charset="-128"/>
                        </a:defRPr>
                      </a:lvl9pPr>
                    </a:lstStyle>
                    <a:p>
                      <a:pPr marL="285750" marR="0" lvl="0" indent="-285750" algn="l" defTabSz="457200" rtl="0" eaLnBrk="1" fontAlgn="base" latinLnBrk="0" hangingPunct="1">
                        <a:lnSpc>
                          <a:spcPct val="100000"/>
                        </a:lnSpc>
                        <a:spcBef>
                          <a:spcPct val="0"/>
                        </a:spcBef>
                        <a:spcAft>
                          <a:spcPts val="600"/>
                        </a:spcAft>
                        <a:buClr>
                          <a:schemeClr val="accent2"/>
                        </a:buClr>
                        <a:buSzTx/>
                        <a:buFont typeface="Wingdings" charset="2"/>
                        <a:buChar char="q"/>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MS PGothic" charset="-128"/>
                        </a:rPr>
                        <a:t>Exercise – TEDTalk Time OUT</a:t>
                      </a:r>
                    </a:p>
                    <a:p>
                      <a:pPr marL="285750" marR="0" lvl="0" indent="-285750" algn="l" defTabSz="457200" rtl="0" eaLnBrk="1" fontAlgn="base" latinLnBrk="0" hangingPunct="1">
                        <a:lnSpc>
                          <a:spcPct val="100000"/>
                        </a:lnSpc>
                        <a:spcBef>
                          <a:spcPct val="0"/>
                        </a:spcBef>
                        <a:spcAft>
                          <a:spcPts val="600"/>
                        </a:spcAft>
                        <a:buClr>
                          <a:schemeClr val="accent2"/>
                        </a:buClr>
                        <a:buSzTx/>
                        <a:buFont typeface="Wingdings" charset="2"/>
                        <a:buChar char="q"/>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MS PGothic" charset="-128"/>
                        </a:rPr>
                        <a:t>Results</a:t>
                      </a:r>
                    </a:p>
                    <a:p>
                      <a:pPr marL="285750" marR="0" lvl="0" indent="-285750" algn="l" defTabSz="457200" rtl="0" eaLnBrk="1" fontAlgn="base" latinLnBrk="0" hangingPunct="1">
                        <a:lnSpc>
                          <a:spcPct val="100000"/>
                        </a:lnSpc>
                        <a:spcBef>
                          <a:spcPct val="0"/>
                        </a:spcBef>
                        <a:spcAft>
                          <a:spcPts val="600"/>
                        </a:spcAft>
                        <a:buClr>
                          <a:schemeClr val="accent2"/>
                        </a:buClr>
                        <a:buSzTx/>
                        <a:buFont typeface="Wingdings" panose="05000000000000000000" pitchFamily="2" charset="2"/>
                        <a:buChar char="Ø"/>
                        <a:tabLst/>
                      </a:pPr>
                      <a:r>
                        <a:rPr kumimoji="0" lang="en-US" altLang="en-US" sz="1200" b="1" i="0" u="none" strike="noStrike" cap="none" normalizeH="0" baseline="0" dirty="0" smtClean="0">
                          <a:ln>
                            <a:noFill/>
                          </a:ln>
                          <a:solidFill>
                            <a:schemeClr val="tx1"/>
                          </a:solidFill>
                          <a:effectLst/>
                          <a:latin typeface="Calibri" panose="020F0502020204030204" pitchFamily="34" charset="0"/>
                          <a:ea typeface="MS PGothic" charset="-128"/>
                        </a:rPr>
                        <a:t>BIO BREAK</a:t>
                      </a:r>
                    </a:p>
                    <a:p>
                      <a:pPr marL="285750" marR="0" lvl="0" indent="-285750" algn="l" defTabSz="457200" rtl="0" eaLnBrk="1" fontAlgn="base" latinLnBrk="0" hangingPunct="1">
                        <a:lnSpc>
                          <a:spcPct val="100000"/>
                        </a:lnSpc>
                        <a:spcBef>
                          <a:spcPct val="0"/>
                        </a:spcBef>
                        <a:spcAft>
                          <a:spcPts val="600"/>
                        </a:spcAft>
                        <a:buClr>
                          <a:schemeClr val="accent2"/>
                        </a:buClr>
                        <a:buSzTx/>
                        <a:buFont typeface="Wingdings" charset="2"/>
                        <a:buChar char="q"/>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MS PGothic" charset="-128"/>
                        </a:rPr>
                        <a:t>Resources</a:t>
                      </a:r>
                      <a:endParaRPr kumimoji="0" lang="en-US" altLang="en-US" sz="1200" b="0" i="0" u="none" strike="noStrike" cap="none" normalizeH="0" baseline="0" dirty="0">
                        <a:ln>
                          <a:noFill/>
                        </a:ln>
                        <a:solidFill>
                          <a:schemeClr val="tx1"/>
                        </a:solidFill>
                        <a:effectLst/>
                        <a:latin typeface="Calibri" panose="020F0502020204030204" pitchFamily="34" charset="0"/>
                        <a:ea typeface="MS PGothic" charset="-128"/>
                      </a:endParaRPr>
                    </a:p>
                    <a:p>
                      <a:pPr marL="285750" marR="0" lvl="0" indent="-285750" algn="l" defTabSz="457200" rtl="0" eaLnBrk="1" fontAlgn="base" latinLnBrk="0" hangingPunct="1">
                        <a:lnSpc>
                          <a:spcPct val="100000"/>
                        </a:lnSpc>
                        <a:spcBef>
                          <a:spcPct val="0"/>
                        </a:spcBef>
                        <a:spcAft>
                          <a:spcPts val="600"/>
                        </a:spcAft>
                        <a:buClr>
                          <a:schemeClr val="accent2"/>
                        </a:buClr>
                        <a:buSzTx/>
                        <a:buFont typeface="Wingdings" charset="2"/>
                        <a:buChar char="q"/>
                        <a:tabLst/>
                      </a:pPr>
                      <a:r>
                        <a:rPr kumimoji="0" lang="en-US" altLang="en-US" sz="1200" b="0" i="0" u="none" strike="noStrike" cap="none" normalizeH="0" baseline="0" dirty="0" smtClean="0">
                          <a:ln>
                            <a:noFill/>
                          </a:ln>
                          <a:solidFill>
                            <a:schemeClr val="tx1"/>
                          </a:solidFill>
                          <a:effectLst/>
                          <a:latin typeface="Calibri" panose="020F0502020204030204" pitchFamily="34" charset="0"/>
                          <a:ea typeface="MS PGothic" charset="-128"/>
                        </a:rPr>
                        <a:t>Filling </a:t>
                      </a:r>
                      <a:r>
                        <a:rPr kumimoji="0" lang="en-US" altLang="en-US" sz="1200" b="0" i="0" u="none" strike="noStrike" cap="none" normalizeH="0" baseline="0" dirty="0">
                          <a:ln>
                            <a:noFill/>
                          </a:ln>
                          <a:solidFill>
                            <a:schemeClr val="tx1"/>
                          </a:solidFill>
                          <a:effectLst/>
                          <a:latin typeface="Calibri" panose="020F0502020204030204" pitchFamily="34" charset="0"/>
                          <a:ea typeface="MS PGothic" charset="-128"/>
                        </a:rPr>
                        <a:t>In Your Roadmap</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C4BD97"/>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pic>
        <p:nvPicPr>
          <p:cNvPr id="2" name="Picture 1"/>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0640756" y="66455"/>
            <a:ext cx="1069781" cy="1069781"/>
          </a:xfrm>
          <a:prstGeom prst="rect">
            <a:avLst/>
          </a:prstGeom>
        </p:spPr>
      </p:pic>
      <p:sp>
        <p:nvSpPr>
          <p:cNvPr id="3" name="Slide Number Placeholder 2"/>
          <p:cNvSpPr>
            <a:spLocks noGrp="1"/>
          </p:cNvSpPr>
          <p:nvPr>
            <p:ph type="sldNum" sz="quarter" idx="12"/>
          </p:nvPr>
        </p:nvSpPr>
        <p:spPr/>
        <p:txBody>
          <a:bodyPr/>
          <a:lstStyle/>
          <a:p>
            <a:fld id="{5FB82C68-21B0-4D10-9FE3-8B3C5F565363}" type="slidenum">
              <a:rPr lang="en-US" smtClean="0"/>
              <a:t>2</a:t>
            </a:fld>
            <a:endParaRPr lang="en-US"/>
          </a:p>
        </p:txBody>
      </p:sp>
      <p:sp>
        <p:nvSpPr>
          <p:cNvPr id="6" name="Freeform 96"/>
          <p:cNvSpPr>
            <a:spLocks noEditPoints="1"/>
          </p:cNvSpPr>
          <p:nvPr/>
        </p:nvSpPr>
        <p:spPr bwMode="auto">
          <a:xfrm>
            <a:off x="1954366" y="2810436"/>
            <a:ext cx="285617" cy="286359"/>
          </a:xfrm>
          <a:custGeom>
            <a:avLst/>
            <a:gdLst>
              <a:gd name="T0" fmla="*/ 0 w 326"/>
              <a:gd name="T1" fmla="*/ 326 h 326"/>
              <a:gd name="T2" fmla="*/ 326 w 326"/>
              <a:gd name="T3" fmla="*/ 0 h 326"/>
              <a:gd name="T4" fmla="*/ 214 w 326"/>
              <a:gd name="T5" fmla="*/ 46 h 326"/>
              <a:gd name="T6" fmla="*/ 214 w 326"/>
              <a:gd name="T7" fmla="*/ 85 h 326"/>
              <a:gd name="T8" fmla="*/ 214 w 326"/>
              <a:gd name="T9" fmla="*/ 46 h 326"/>
              <a:gd name="T10" fmla="*/ 136 w 326"/>
              <a:gd name="T11" fmla="*/ 65 h 326"/>
              <a:gd name="T12" fmla="*/ 97 w 326"/>
              <a:gd name="T13" fmla="*/ 65 h 326"/>
              <a:gd name="T14" fmla="*/ 158 w 326"/>
              <a:gd name="T15" fmla="*/ 180 h 326"/>
              <a:gd name="T16" fmla="*/ 140 w 326"/>
              <a:gd name="T17" fmla="*/ 124 h 326"/>
              <a:gd name="T18" fmla="*/ 138 w 326"/>
              <a:gd name="T19" fmla="*/ 124 h 326"/>
              <a:gd name="T20" fmla="*/ 138 w 326"/>
              <a:gd name="T21" fmla="*/ 174 h 326"/>
              <a:gd name="T22" fmla="*/ 138 w 326"/>
              <a:gd name="T23" fmla="*/ 281 h 326"/>
              <a:gd name="T24" fmla="*/ 118 w 326"/>
              <a:gd name="T25" fmla="*/ 184 h 326"/>
              <a:gd name="T26" fmla="*/ 102 w 326"/>
              <a:gd name="T27" fmla="*/ 275 h 326"/>
              <a:gd name="T28" fmla="*/ 90 w 326"/>
              <a:gd name="T29" fmla="*/ 274 h 326"/>
              <a:gd name="T30" fmla="*/ 95 w 326"/>
              <a:gd name="T31" fmla="*/ 174 h 326"/>
              <a:gd name="T32" fmla="*/ 94 w 326"/>
              <a:gd name="T33" fmla="*/ 123 h 326"/>
              <a:gd name="T34" fmla="*/ 81 w 326"/>
              <a:gd name="T35" fmla="*/ 176 h 326"/>
              <a:gd name="T36" fmla="*/ 71 w 326"/>
              <a:gd name="T37" fmla="*/ 174 h 326"/>
              <a:gd name="T38" fmla="*/ 113 w 326"/>
              <a:gd name="T39" fmla="*/ 89 h 326"/>
              <a:gd name="T40" fmla="*/ 153 w 326"/>
              <a:gd name="T41" fmla="*/ 115 h 326"/>
              <a:gd name="T42" fmla="*/ 158 w 326"/>
              <a:gd name="T43" fmla="*/ 180 h 326"/>
              <a:gd name="T44" fmla="*/ 245 w 326"/>
              <a:gd name="T45" fmla="*/ 176 h 326"/>
              <a:gd name="T46" fmla="*/ 233 w 326"/>
              <a:gd name="T47" fmla="*/ 123 h 326"/>
              <a:gd name="T48" fmla="*/ 231 w 326"/>
              <a:gd name="T49" fmla="*/ 146 h 326"/>
              <a:gd name="T50" fmla="*/ 232 w 326"/>
              <a:gd name="T51" fmla="*/ 206 h 326"/>
              <a:gd name="T52" fmla="*/ 224 w 326"/>
              <a:gd name="T53" fmla="*/ 281 h 326"/>
              <a:gd name="T54" fmla="*/ 216 w 326"/>
              <a:gd name="T55" fmla="*/ 206 h 326"/>
              <a:gd name="T56" fmla="*/ 209 w 326"/>
              <a:gd name="T57" fmla="*/ 276 h 326"/>
              <a:gd name="T58" fmla="*/ 199 w 326"/>
              <a:gd name="T59" fmla="*/ 276 h 326"/>
              <a:gd name="T60" fmla="*/ 178 w 326"/>
              <a:gd name="T61" fmla="*/ 206 h 326"/>
              <a:gd name="T62" fmla="*/ 197 w 326"/>
              <a:gd name="T63" fmla="*/ 124 h 326"/>
              <a:gd name="T64" fmla="*/ 194 w 326"/>
              <a:gd name="T65" fmla="*/ 124 h 326"/>
              <a:gd name="T66" fmla="*/ 177 w 326"/>
              <a:gd name="T67" fmla="*/ 180 h 326"/>
              <a:gd name="T68" fmla="*/ 182 w 326"/>
              <a:gd name="T69" fmla="*/ 115 h 326"/>
              <a:gd name="T70" fmla="*/ 214 w 326"/>
              <a:gd name="T71" fmla="*/ 89 h 326"/>
              <a:gd name="T72" fmla="*/ 256 w 326"/>
              <a:gd name="T73" fmla="*/ 17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26">
                <a:moveTo>
                  <a:pt x="0" y="0"/>
                </a:moveTo>
                <a:cubicBezTo>
                  <a:pt x="0" y="326"/>
                  <a:pt x="0" y="326"/>
                  <a:pt x="0" y="326"/>
                </a:cubicBezTo>
                <a:cubicBezTo>
                  <a:pt x="326" y="326"/>
                  <a:pt x="326" y="326"/>
                  <a:pt x="326" y="326"/>
                </a:cubicBezTo>
                <a:cubicBezTo>
                  <a:pt x="326" y="0"/>
                  <a:pt x="326" y="0"/>
                  <a:pt x="326" y="0"/>
                </a:cubicBezTo>
                <a:lnTo>
                  <a:pt x="0" y="0"/>
                </a:lnTo>
                <a:close/>
                <a:moveTo>
                  <a:pt x="214" y="46"/>
                </a:moveTo>
                <a:cubicBezTo>
                  <a:pt x="225" y="46"/>
                  <a:pt x="233" y="55"/>
                  <a:pt x="233" y="66"/>
                </a:cubicBezTo>
                <a:cubicBezTo>
                  <a:pt x="233" y="76"/>
                  <a:pt x="225" y="85"/>
                  <a:pt x="214" y="85"/>
                </a:cubicBezTo>
                <a:cubicBezTo>
                  <a:pt x="203" y="85"/>
                  <a:pt x="195" y="76"/>
                  <a:pt x="195" y="66"/>
                </a:cubicBezTo>
                <a:cubicBezTo>
                  <a:pt x="195" y="55"/>
                  <a:pt x="203" y="46"/>
                  <a:pt x="214" y="46"/>
                </a:cubicBezTo>
                <a:close/>
                <a:moveTo>
                  <a:pt x="117" y="46"/>
                </a:moveTo>
                <a:cubicBezTo>
                  <a:pt x="127" y="46"/>
                  <a:pt x="136" y="55"/>
                  <a:pt x="136" y="65"/>
                </a:cubicBezTo>
                <a:cubicBezTo>
                  <a:pt x="136" y="76"/>
                  <a:pt x="127" y="84"/>
                  <a:pt x="117" y="84"/>
                </a:cubicBezTo>
                <a:cubicBezTo>
                  <a:pt x="106" y="84"/>
                  <a:pt x="97" y="76"/>
                  <a:pt x="97" y="65"/>
                </a:cubicBezTo>
                <a:cubicBezTo>
                  <a:pt x="97" y="55"/>
                  <a:pt x="106" y="46"/>
                  <a:pt x="117" y="46"/>
                </a:cubicBezTo>
                <a:close/>
                <a:moveTo>
                  <a:pt x="158" y="180"/>
                </a:moveTo>
                <a:cubicBezTo>
                  <a:pt x="155" y="181"/>
                  <a:pt x="152" y="179"/>
                  <a:pt x="152" y="176"/>
                </a:cubicBezTo>
                <a:cubicBezTo>
                  <a:pt x="152" y="176"/>
                  <a:pt x="152" y="176"/>
                  <a:pt x="140" y="124"/>
                </a:cubicBezTo>
                <a:cubicBezTo>
                  <a:pt x="140" y="123"/>
                  <a:pt x="140" y="123"/>
                  <a:pt x="139" y="123"/>
                </a:cubicBezTo>
                <a:cubicBezTo>
                  <a:pt x="138" y="123"/>
                  <a:pt x="138" y="123"/>
                  <a:pt x="138" y="124"/>
                </a:cubicBezTo>
                <a:cubicBezTo>
                  <a:pt x="138" y="124"/>
                  <a:pt x="138" y="124"/>
                  <a:pt x="138" y="174"/>
                </a:cubicBezTo>
                <a:cubicBezTo>
                  <a:pt x="138" y="174"/>
                  <a:pt x="138" y="174"/>
                  <a:pt x="138" y="174"/>
                </a:cubicBezTo>
                <a:cubicBezTo>
                  <a:pt x="138" y="174"/>
                  <a:pt x="138" y="174"/>
                  <a:pt x="143" y="274"/>
                </a:cubicBezTo>
                <a:cubicBezTo>
                  <a:pt x="144" y="278"/>
                  <a:pt x="141" y="280"/>
                  <a:pt x="138" y="281"/>
                </a:cubicBezTo>
                <a:cubicBezTo>
                  <a:pt x="134" y="281"/>
                  <a:pt x="131" y="279"/>
                  <a:pt x="131" y="275"/>
                </a:cubicBezTo>
                <a:cubicBezTo>
                  <a:pt x="131" y="275"/>
                  <a:pt x="131" y="275"/>
                  <a:pt x="118" y="184"/>
                </a:cubicBezTo>
                <a:cubicBezTo>
                  <a:pt x="117" y="180"/>
                  <a:pt x="116" y="180"/>
                  <a:pt x="115" y="184"/>
                </a:cubicBezTo>
                <a:cubicBezTo>
                  <a:pt x="115" y="184"/>
                  <a:pt x="115" y="184"/>
                  <a:pt x="102" y="275"/>
                </a:cubicBezTo>
                <a:cubicBezTo>
                  <a:pt x="102" y="279"/>
                  <a:pt x="99" y="281"/>
                  <a:pt x="95" y="281"/>
                </a:cubicBezTo>
                <a:cubicBezTo>
                  <a:pt x="92" y="280"/>
                  <a:pt x="90" y="278"/>
                  <a:pt x="90" y="274"/>
                </a:cubicBezTo>
                <a:cubicBezTo>
                  <a:pt x="90" y="274"/>
                  <a:pt x="90" y="274"/>
                  <a:pt x="95" y="174"/>
                </a:cubicBezTo>
                <a:cubicBezTo>
                  <a:pt x="95" y="174"/>
                  <a:pt x="95" y="174"/>
                  <a:pt x="95" y="174"/>
                </a:cubicBezTo>
                <a:cubicBezTo>
                  <a:pt x="95" y="174"/>
                  <a:pt x="95" y="174"/>
                  <a:pt x="95" y="124"/>
                </a:cubicBezTo>
                <a:cubicBezTo>
                  <a:pt x="95" y="123"/>
                  <a:pt x="95" y="123"/>
                  <a:pt x="94" y="123"/>
                </a:cubicBezTo>
                <a:cubicBezTo>
                  <a:pt x="93" y="123"/>
                  <a:pt x="93" y="123"/>
                  <a:pt x="93" y="124"/>
                </a:cubicBezTo>
                <a:cubicBezTo>
                  <a:pt x="93" y="124"/>
                  <a:pt x="93" y="124"/>
                  <a:pt x="81" y="176"/>
                </a:cubicBezTo>
                <a:cubicBezTo>
                  <a:pt x="81" y="179"/>
                  <a:pt x="78" y="181"/>
                  <a:pt x="75" y="180"/>
                </a:cubicBezTo>
                <a:cubicBezTo>
                  <a:pt x="72" y="179"/>
                  <a:pt x="70" y="177"/>
                  <a:pt x="71" y="174"/>
                </a:cubicBezTo>
                <a:cubicBezTo>
                  <a:pt x="71" y="174"/>
                  <a:pt x="71" y="174"/>
                  <a:pt x="80" y="115"/>
                </a:cubicBezTo>
                <a:cubicBezTo>
                  <a:pt x="82" y="100"/>
                  <a:pt x="91" y="89"/>
                  <a:pt x="113" y="89"/>
                </a:cubicBezTo>
                <a:cubicBezTo>
                  <a:pt x="113" y="89"/>
                  <a:pt x="113" y="89"/>
                  <a:pt x="121" y="89"/>
                </a:cubicBezTo>
                <a:cubicBezTo>
                  <a:pt x="142" y="89"/>
                  <a:pt x="151" y="100"/>
                  <a:pt x="153" y="115"/>
                </a:cubicBezTo>
                <a:cubicBezTo>
                  <a:pt x="153" y="115"/>
                  <a:pt x="153" y="115"/>
                  <a:pt x="162" y="174"/>
                </a:cubicBezTo>
                <a:cubicBezTo>
                  <a:pt x="163" y="177"/>
                  <a:pt x="161" y="179"/>
                  <a:pt x="158" y="180"/>
                </a:cubicBezTo>
                <a:close/>
                <a:moveTo>
                  <a:pt x="252" y="180"/>
                </a:moveTo>
                <a:cubicBezTo>
                  <a:pt x="249" y="181"/>
                  <a:pt x="246" y="179"/>
                  <a:pt x="245" y="176"/>
                </a:cubicBezTo>
                <a:cubicBezTo>
                  <a:pt x="245" y="176"/>
                  <a:pt x="245" y="176"/>
                  <a:pt x="234" y="124"/>
                </a:cubicBezTo>
                <a:cubicBezTo>
                  <a:pt x="234" y="123"/>
                  <a:pt x="233" y="123"/>
                  <a:pt x="233" y="123"/>
                </a:cubicBezTo>
                <a:cubicBezTo>
                  <a:pt x="232" y="123"/>
                  <a:pt x="231" y="123"/>
                  <a:pt x="231" y="124"/>
                </a:cubicBezTo>
                <a:cubicBezTo>
                  <a:pt x="231" y="124"/>
                  <a:pt x="231" y="124"/>
                  <a:pt x="231" y="146"/>
                </a:cubicBezTo>
                <a:cubicBezTo>
                  <a:pt x="231" y="146"/>
                  <a:pt x="231" y="146"/>
                  <a:pt x="250" y="206"/>
                </a:cubicBezTo>
                <a:cubicBezTo>
                  <a:pt x="250" y="206"/>
                  <a:pt x="250" y="206"/>
                  <a:pt x="232" y="206"/>
                </a:cubicBezTo>
                <a:cubicBezTo>
                  <a:pt x="232" y="206"/>
                  <a:pt x="232" y="206"/>
                  <a:pt x="229" y="276"/>
                </a:cubicBezTo>
                <a:cubicBezTo>
                  <a:pt x="229" y="279"/>
                  <a:pt x="227" y="281"/>
                  <a:pt x="224" y="281"/>
                </a:cubicBezTo>
                <a:cubicBezTo>
                  <a:pt x="221" y="281"/>
                  <a:pt x="219" y="279"/>
                  <a:pt x="219" y="276"/>
                </a:cubicBezTo>
                <a:cubicBezTo>
                  <a:pt x="219" y="276"/>
                  <a:pt x="219" y="276"/>
                  <a:pt x="216" y="206"/>
                </a:cubicBezTo>
                <a:cubicBezTo>
                  <a:pt x="216" y="206"/>
                  <a:pt x="216" y="206"/>
                  <a:pt x="212" y="206"/>
                </a:cubicBezTo>
                <a:cubicBezTo>
                  <a:pt x="212" y="206"/>
                  <a:pt x="212" y="206"/>
                  <a:pt x="209" y="276"/>
                </a:cubicBezTo>
                <a:cubicBezTo>
                  <a:pt x="209" y="279"/>
                  <a:pt x="207" y="281"/>
                  <a:pt x="204" y="281"/>
                </a:cubicBezTo>
                <a:cubicBezTo>
                  <a:pt x="201" y="281"/>
                  <a:pt x="199" y="279"/>
                  <a:pt x="199" y="276"/>
                </a:cubicBezTo>
                <a:cubicBezTo>
                  <a:pt x="199" y="276"/>
                  <a:pt x="199" y="276"/>
                  <a:pt x="196" y="206"/>
                </a:cubicBezTo>
                <a:cubicBezTo>
                  <a:pt x="196" y="206"/>
                  <a:pt x="196" y="206"/>
                  <a:pt x="178" y="206"/>
                </a:cubicBezTo>
                <a:cubicBezTo>
                  <a:pt x="178" y="206"/>
                  <a:pt x="178" y="206"/>
                  <a:pt x="197" y="146"/>
                </a:cubicBezTo>
                <a:cubicBezTo>
                  <a:pt x="197" y="146"/>
                  <a:pt x="197" y="146"/>
                  <a:pt x="197" y="124"/>
                </a:cubicBezTo>
                <a:cubicBezTo>
                  <a:pt x="197" y="123"/>
                  <a:pt x="196" y="123"/>
                  <a:pt x="196" y="123"/>
                </a:cubicBezTo>
                <a:cubicBezTo>
                  <a:pt x="195" y="123"/>
                  <a:pt x="194" y="123"/>
                  <a:pt x="194" y="124"/>
                </a:cubicBezTo>
                <a:cubicBezTo>
                  <a:pt x="194" y="124"/>
                  <a:pt x="194" y="124"/>
                  <a:pt x="183" y="176"/>
                </a:cubicBezTo>
                <a:cubicBezTo>
                  <a:pt x="182" y="179"/>
                  <a:pt x="180" y="181"/>
                  <a:pt x="177" y="180"/>
                </a:cubicBezTo>
                <a:cubicBezTo>
                  <a:pt x="174" y="180"/>
                  <a:pt x="172" y="177"/>
                  <a:pt x="172" y="174"/>
                </a:cubicBezTo>
                <a:cubicBezTo>
                  <a:pt x="172" y="174"/>
                  <a:pt x="172" y="174"/>
                  <a:pt x="182" y="115"/>
                </a:cubicBezTo>
                <a:cubicBezTo>
                  <a:pt x="184" y="100"/>
                  <a:pt x="197" y="89"/>
                  <a:pt x="214" y="89"/>
                </a:cubicBezTo>
                <a:cubicBezTo>
                  <a:pt x="214" y="89"/>
                  <a:pt x="214" y="89"/>
                  <a:pt x="214" y="89"/>
                </a:cubicBezTo>
                <a:cubicBezTo>
                  <a:pt x="231" y="89"/>
                  <a:pt x="245" y="100"/>
                  <a:pt x="246" y="115"/>
                </a:cubicBezTo>
                <a:cubicBezTo>
                  <a:pt x="246" y="115"/>
                  <a:pt x="246" y="115"/>
                  <a:pt x="256" y="174"/>
                </a:cubicBezTo>
                <a:cubicBezTo>
                  <a:pt x="256" y="177"/>
                  <a:pt x="254" y="180"/>
                  <a:pt x="252" y="180"/>
                </a:cubicBezTo>
                <a:close/>
              </a:path>
            </a:pathLst>
          </a:custGeom>
          <a:solidFill>
            <a:srgbClr val="ED7D3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2290484" y="2810436"/>
            <a:ext cx="291352" cy="292415"/>
          </a:xfrm>
          <a:custGeom>
            <a:avLst/>
            <a:gdLst>
              <a:gd name="T0" fmla="*/ 191 w 232"/>
              <a:gd name="T1" fmla="*/ 165 h 232"/>
              <a:gd name="T2" fmla="*/ 158 w 232"/>
              <a:gd name="T3" fmla="*/ 174 h 232"/>
              <a:gd name="T4" fmla="*/ 156 w 232"/>
              <a:gd name="T5" fmla="*/ 134 h 232"/>
              <a:gd name="T6" fmla="*/ 185 w 232"/>
              <a:gd name="T7" fmla="*/ 114 h 232"/>
              <a:gd name="T8" fmla="*/ 232 w 232"/>
              <a:gd name="T9" fmla="*/ 0 h 232"/>
              <a:gd name="T10" fmla="*/ 0 w 232"/>
              <a:gd name="T11" fmla="*/ 232 h 232"/>
              <a:gd name="T12" fmla="*/ 232 w 232"/>
              <a:gd name="T13" fmla="*/ 0 h 232"/>
              <a:gd name="T14" fmla="*/ 125 w 232"/>
              <a:gd name="T15" fmla="*/ 68 h 232"/>
              <a:gd name="T16" fmla="*/ 124 w 232"/>
              <a:gd name="T17" fmla="*/ 81 h 232"/>
              <a:gd name="T18" fmla="*/ 139 w 232"/>
              <a:gd name="T19" fmla="*/ 61 h 232"/>
              <a:gd name="T20" fmla="*/ 124 w 232"/>
              <a:gd name="T21" fmla="*/ 42 h 232"/>
              <a:gd name="T22" fmla="*/ 139 w 232"/>
              <a:gd name="T23" fmla="*/ 22 h 232"/>
              <a:gd name="T24" fmla="*/ 125 w 232"/>
              <a:gd name="T25" fmla="*/ 29 h 232"/>
              <a:gd name="T26" fmla="*/ 125 w 232"/>
              <a:gd name="T27" fmla="*/ 55 h 232"/>
              <a:gd name="T28" fmla="*/ 94 w 232"/>
              <a:gd name="T29" fmla="*/ 61 h 232"/>
              <a:gd name="T30" fmla="*/ 79 w 232"/>
              <a:gd name="T31" fmla="*/ 81 h 232"/>
              <a:gd name="T32" fmla="*/ 93 w 232"/>
              <a:gd name="T33" fmla="*/ 74 h 232"/>
              <a:gd name="T34" fmla="*/ 93 w 232"/>
              <a:gd name="T35" fmla="*/ 49 h 232"/>
              <a:gd name="T36" fmla="*/ 93 w 232"/>
              <a:gd name="T37" fmla="*/ 35 h 232"/>
              <a:gd name="T38" fmla="*/ 94 w 232"/>
              <a:gd name="T39" fmla="*/ 22 h 232"/>
              <a:gd name="T40" fmla="*/ 79 w 232"/>
              <a:gd name="T41" fmla="*/ 42 h 232"/>
              <a:gd name="T42" fmla="*/ 94 w 232"/>
              <a:gd name="T43" fmla="*/ 61 h 232"/>
              <a:gd name="T44" fmla="*/ 52 w 232"/>
              <a:gd name="T45" fmla="*/ 68 h 232"/>
              <a:gd name="T46" fmla="*/ 50 w 232"/>
              <a:gd name="T47" fmla="*/ 81 h 232"/>
              <a:gd name="T48" fmla="*/ 65 w 232"/>
              <a:gd name="T49" fmla="*/ 61 h 232"/>
              <a:gd name="T50" fmla="*/ 50 w 232"/>
              <a:gd name="T51" fmla="*/ 42 h 232"/>
              <a:gd name="T52" fmla="*/ 65 w 232"/>
              <a:gd name="T53" fmla="*/ 22 h 232"/>
              <a:gd name="T54" fmla="*/ 52 w 232"/>
              <a:gd name="T55" fmla="*/ 29 h 232"/>
              <a:gd name="T56" fmla="*/ 52 w 232"/>
              <a:gd name="T57" fmla="*/ 55 h 232"/>
              <a:gd name="T58" fmla="*/ 26 w 232"/>
              <a:gd name="T59" fmla="*/ 107 h 232"/>
              <a:gd name="T60" fmla="*/ 156 w 232"/>
              <a:gd name="T61" fmla="*/ 87 h 232"/>
              <a:gd name="T62" fmla="*/ 26 w 232"/>
              <a:gd name="T63" fmla="*/ 107 h 232"/>
              <a:gd name="T64" fmla="*/ 188 w 232"/>
              <a:gd name="T65" fmla="*/ 103 h 232"/>
              <a:gd name="T66" fmla="*/ 156 w 232"/>
              <a:gd name="T67" fmla="*/ 112 h 232"/>
              <a:gd name="T68" fmla="*/ 26 w 232"/>
              <a:gd name="T69" fmla="*/ 170 h 232"/>
              <a:gd name="T70" fmla="*/ 116 w 232"/>
              <a:gd name="T71" fmla="*/ 210 h 232"/>
              <a:gd name="T72" fmla="*/ 174 w 232"/>
              <a:gd name="T73" fmla="*/ 192 h 232"/>
              <a:gd name="T74" fmla="*/ 201 w 232"/>
              <a:gd name="T75" fmla="*/ 16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92" y="121"/>
                </a:moveTo>
                <a:cubicBezTo>
                  <a:pt x="198" y="133"/>
                  <a:pt x="196" y="153"/>
                  <a:pt x="191" y="165"/>
                </a:cubicBezTo>
                <a:cubicBezTo>
                  <a:pt x="187" y="174"/>
                  <a:pt x="183" y="179"/>
                  <a:pt x="177" y="180"/>
                </a:cubicBezTo>
                <a:cubicBezTo>
                  <a:pt x="168" y="183"/>
                  <a:pt x="158" y="174"/>
                  <a:pt x="158" y="174"/>
                </a:cubicBezTo>
                <a:cubicBezTo>
                  <a:pt x="157" y="174"/>
                  <a:pt x="156" y="171"/>
                  <a:pt x="156" y="170"/>
                </a:cubicBezTo>
                <a:cubicBezTo>
                  <a:pt x="156" y="134"/>
                  <a:pt x="156" y="134"/>
                  <a:pt x="156" y="134"/>
                </a:cubicBezTo>
                <a:cubicBezTo>
                  <a:pt x="156" y="134"/>
                  <a:pt x="157" y="130"/>
                  <a:pt x="158" y="130"/>
                </a:cubicBezTo>
                <a:cubicBezTo>
                  <a:pt x="158" y="129"/>
                  <a:pt x="171" y="109"/>
                  <a:pt x="185" y="114"/>
                </a:cubicBezTo>
                <a:cubicBezTo>
                  <a:pt x="188" y="115"/>
                  <a:pt x="191" y="117"/>
                  <a:pt x="192" y="121"/>
                </a:cubicBezTo>
                <a:close/>
                <a:moveTo>
                  <a:pt x="232" y="0"/>
                </a:moveTo>
                <a:cubicBezTo>
                  <a:pt x="232" y="232"/>
                  <a:pt x="232" y="232"/>
                  <a:pt x="232" y="232"/>
                </a:cubicBezTo>
                <a:cubicBezTo>
                  <a:pt x="0" y="232"/>
                  <a:pt x="0" y="232"/>
                  <a:pt x="0" y="232"/>
                </a:cubicBezTo>
                <a:cubicBezTo>
                  <a:pt x="0" y="0"/>
                  <a:pt x="0" y="0"/>
                  <a:pt x="0" y="0"/>
                </a:cubicBezTo>
                <a:lnTo>
                  <a:pt x="232" y="0"/>
                </a:lnTo>
                <a:close/>
                <a:moveTo>
                  <a:pt x="131" y="61"/>
                </a:moveTo>
                <a:cubicBezTo>
                  <a:pt x="131" y="64"/>
                  <a:pt x="129" y="65"/>
                  <a:pt x="125" y="68"/>
                </a:cubicBezTo>
                <a:cubicBezTo>
                  <a:pt x="121" y="71"/>
                  <a:pt x="116" y="74"/>
                  <a:pt x="116" y="81"/>
                </a:cubicBezTo>
                <a:cubicBezTo>
                  <a:pt x="124" y="81"/>
                  <a:pt x="124" y="81"/>
                  <a:pt x="124" y="81"/>
                </a:cubicBezTo>
                <a:cubicBezTo>
                  <a:pt x="124" y="78"/>
                  <a:pt x="126" y="77"/>
                  <a:pt x="130" y="74"/>
                </a:cubicBezTo>
                <a:cubicBezTo>
                  <a:pt x="134" y="72"/>
                  <a:pt x="139" y="68"/>
                  <a:pt x="139" y="61"/>
                </a:cubicBezTo>
                <a:cubicBezTo>
                  <a:pt x="139" y="55"/>
                  <a:pt x="134" y="51"/>
                  <a:pt x="130" y="49"/>
                </a:cubicBezTo>
                <a:cubicBezTo>
                  <a:pt x="126" y="46"/>
                  <a:pt x="124" y="45"/>
                  <a:pt x="124" y="42"/>
                </a:cubicBezTo>
                <a:cubicBezTo>
                  <a:pt x="124" y="39"/>
                  <a:pt x="126" y="38"/>
                  <a:pt x="130" y="35"/>
                </a:cubicBezTo>
                <a:cubicBezTo>
                  <a:pt x="134" y="33"/>
                  <a:pt x="139" y="29"/>
                  <a:pt x="139" y="22"/>
                </a:cubicBezTo>
                <a:cubicBezTo>
                  <a:pt x="131" y="22"/>
                  <a:pt x="131" y="22"/>
                  <a:pt x="131" y="22"/>
                </a:cubicBezTo>
                <a:cubicBezTo>
                  <a:pt x="131" y="25"/>
                  <a:pt x="129" y="26"/>
                  <a:pt x="125" y="29"/>
                </a:cubicBezTo>
                <a:cubicBezTo>
                  <a:pt x="121" y="32"/>
                  <a:pt x="116" y="35"/>
                  <a:pt x="116" y="42"/>
                </a:cubicBezTo>
                <a:cubicBezTo>
                  <a:pt x="116" y="49"/>
                  <a:pt x="121" y="52"/>
                  <a:pt x="125" y="55"/>
                </a:cubicBezTo>
                <a:cubicBezTo>
                  <a:pt x="129" y="57"/>
                  <a:pt x="131" y="59"/>
                  <a:pt x="131" y="61"/>
                </a:cubicBezTo>
                <a:close/>
                <a:moveTo>
                  <a:pt x="94" y="61"/>
                </a:moveTo>
                <a:cubicBezTo>
                  <a:pt x="94" y="64"/>
                  <a:pt x="93" y="65"/>
                  <a:pt x="89" y="68"/>
                </a:cubicBezTo>
                <a:cubicBezTo>
                  <a:pt x="85" y="71"/>
                  <a:pt x="79" y="74"/>
                  <a:pt x="79" y="81"/>
                </a:cubicBezTo>
                <a:cubicBezTo>
                  <a:pt x="87" y="81"/>
                  <a:pt x="87" y="81"/>
                  <a:pt x="87" y="81"/>
                </a:cubicBezTo>
                <a:cubicBezTo>
                  <a:pt x="87" y="78"/>
                  <a:pt x="89" y="77"/>
                  <a:pt x="93" y="74"/>
                </a:cubicBezTo>
                <a:cubicBezTo>
                  <a:pt x="97" y="72"/>
                  <a:pt x="102" y="68"/>
                  <a:pt x="102" y="61"/>
                </a:cubicBezTo>
                <a:cubicBezTo>
                  <a:pt x="102" y="55"/>
                  <a:pt x="97" y="51"/>
                  <a:pt x="93" y="49"/>
                </a:cubicBezTo>
                <a:cubicBezTo>
                  <a:pt x="89" y="46"/>
                  <a:pt x="87" y="45"/>
                  <a:pt x="87" y="42"/>
                </a:cubicBezTo>
                <a:cubicBezTo>
                  <a:pt x="87" y="39"/>
                  <a:pt x="89" y="38"/>
                  <a:pt x="93" y="35"/>
                </a:cubicBezTo>
                <a:cubicBezTo>
                  <a:pt x="97" y="33"/>
                  <a:pt x="102" y="29"/>
                  <a:pt x="102" y="22"/>
                </a:cubicBezTo>
                <a:cubicBezTo>
                  <a:pt x="94" y="22"/>
                  <a:pt x="94" y="22"/>
                  <a:pt x="94" y="22"/>
                </a:cubicBezTo>
                <a:cubicBezTo>
                  <a:pt x="94" y="25"/>
                  <a:pt x="93" y="26"/>
                  <a:pt x="89" y="29"/>
                </a:cubicBezTo>
                <a:cubicBezTo>
                  <a:pt x="85" y="32"/>
                  <a:pt x="79" y="35"/>
                  <a:pt x="79" y="42"/>
                </a:cubicBezTo>
                <a:cubicBezTo>
                  <a:pt x="79" y="49"/>
                  <a:pt x="85" y="52"/>
                  <a:pt x="89" y="55"/>
                </a:cubicBezTo>
                <a:cubicBezTo>
                  <a:pt x="93" y="57"/>
                  <a:pt x="94" y="59"/>
                  <a:pt x="94" y="61"/>
                </a:cubicBezTo>
                <a:close/>
                <a:moveTo>
                  <a:pt x="58" y="61"/>
                </a:moveTo>
                <a:cubicBezTo>
                  <a:pt x="58" y="64"/>
                  <a:pt x="56" y="65"/>
                  <a:pt x="52" y="68"/>
                </a:cubicBezTo>
                <a:cubicBezTo>
                  <a:pt x="48" y="71"/>
                  <a:pt x="43" y="74"/>
                  <a:pt x="43" y="81"/>
                </a:cubicBezTo>
                <a:cubicBezTo>
                  <a:pt x="50" y="81"/>
                  <a:pt x="50" y="81"/>
                  <a:pt x="50" y="81"/>
                </a:cubicBezTo>
                <a:cubicBezTo>
                  <a:pt x="50" y="78"/>
                  <a:pt x="52" y="77"/>
                  <a:pt x="56" y="74"/>
                </a:cubicBezTo>
                <a:cubicBezTo>
                  <a:pt x="60" y="72"/>
                  <a:pt x="65" y="68"/>
                  <a:pt x="65" y="61"/>
                </a:cubicBezTo>
                <a:cubicBezTo>
                  <a:pt x="65" y="55"/>
                  <a:pt x="60" y="51"/>
                  <a:pt x="56" y="49"/>
                </a:cubicBezTo>
                <a:cubicBezTo>
                  <a:pt x="52" y="46"/>
                  <a:pt x="50" y="45"/>
                  <a:pt x="50" y="42"/>
                </a:cubicBezTo>
                <a:cubicBezTo>
                  <a:pt x="50" y="39"/>
                  <a:pt x="52" y="38"/>
                  <a:pt x="56" y="35"/>
                </a:cubicBezTo>
                <a:cubicBezTo>
                  <a:pt x="60" y="33"/>
                  <a:pt x="65" y="29"/>
                  <a:pt x="65" y="22"/>
                </a:cubicBezTo>
                <a:cubicBezTo>
                  <a:pt x="58" y="22"/>
                  <a:pt x="58" y="22"/>
                  <a:pt x="58" y="22"/>
                </a:cubicBezTo>
                <a:cubicBezTo>
                  <a:pt x="58" y="25"/>
                  <a:pt x="56" y="26"/>
                  <a:pt x="52" y="29"/>
                </a:cubicBezTo>
                <a:cubicBezTo>
                  <a:pt x="48" y="32"/>
                  <a:pt x="43" y="35"/>
                  <a:pt x="43" y="42"/>
                </a:cubicBezTo>
                <a:cubicBezTo>
                  <a:pt x="43" y="49"/>
                  <a:pt x="48" y="52"/>
                  <a:pt x="52" y="55"/>
                </a:cubicBezTo>
                <a:cubicBezTo>
                  <a:pt x="56" y="57"/>
                  <a:pt x="58" y="59"/>
                  <a:pt x="58" y="61"/>
                </a:cubicBezTo>
                <a:close/>
                <a:moveTo>
                  <a:pt x="26" y="107"/>
                </a:moveTo>
                <a:cubicBezTo>
                  <a:pt x="156" y="107"/>
                  <a:pt x="156" y="107"/>
                  <a:pt x="156" y="107"/>
                </a:cubicBezTo>
                <a:cubicBezTo>
                  <a:pt x="156" y="87"/>
                  <a:pt x="156" y="87"/>
                  <a:pt x="156" y="87"/>
                </a:cubicBezTo>
                <a:cubicBezTo>
                  <a:pt x="26" y="87"/>
                  <a:pt x="26" y="87"/>
                  <a:pt x="26" y="87"/>
                </a:cubicBezTo>
                <a:lnTo>
                  <a:pt x="26" y="107"/>
                </a:lnTo>
                <a:close/>
                <a:moveTo>
                  <a:pt x="203" y="117"/>
                </a:moveTo>
                <a:cubicBezTo>
                  <a:pt x="199" y="110"/>
                  <a:pt x="194" y="105"/>
                  <a:pt x="188" y="103"/>
                </a:cubicBezTo>
                <a:cubicBezTo>
                  <a:pt x="175" y="99"/>
                  <a:pt x="163" y="107"/>
                  <a:pt x="156" y="114"/>
                </a:cubicBezTo>
                <a:cubicBezTo>
                  <a:pt x="156" y="112"/>
                  <a:pt x="156" y="112"/>
                  <a:pt x="156" y="112"/>
                </a:cubicBezTo>
                <a:cubicBezTo>
                  <a:pt x="26" y="112"/>
                  <a:pt x="26" y="112"/>
                  <a:pt x="26" y="112"/>
                </a:cubicBezTo>
                <a:cubicBezTo>
                  <a:pt x="26" y="170"/>
                  <a:pt x="26" y="170"/>
                  <a:pt x="26" y="170"/>
                </a:cubicBezTo>
                <a:cubicBezTo>
                  <a:pt x="26" y="192"/>
                  <a:pt x="43" y="210"/>
                  <a:pt x="65" y="210"/>
                </a:cubicBezTo>
                <a:cubicBezTo>
                  <a:pt x="116" y="210"/>
                  <a:pt x="116" y="210"/>
                  <a:pt x="116" y="210"/>
                </a:cubicBezTo>
                <a:cubicBezTo>
                  <a:pt x="133" y="210"/>
                  <a:pt x="147" y="199"/>
                  <a:pt x="153" y="185"/>
                </a:cubicBezTo>
                <a:cubicBezTo>
                  <a:pt x="157" y="187"/>
                  <a:pt x="165" y="192"/>
                  <a:pt x="174" y="192"/>
                </a:cubicBezTo>
                <a:cubicBezTo>
                  <a:pt x="176" y="192"/>
                  <a:pt x="177" y="192"/>
                  <a:pt x="179" y="191"/>
                </a:cubicBezTo>
                <a:cubicBezTo>
                  <a:pt x="189" y="189"/>
                  <a:pt x="196" y="182"/>
                  <a:pt x="201" y="169"/>
                </a:cubicBezTo>
                <a:cubicBezTo>
                  <a:pt x="208" y="155"/>
                  <a:pt x="210" y="132"/>
                  <a:pt x="203" y="117"/>
                </a:cubicBezTo>
                <a:close/>
              </a:path>
            </a:pathLst>
          </a:custGeom>
          <a:solidFill>
            <a:srgbClr val="ED7D31"/>
          </a:solidFill>
          <a:ln>
            <a:noFill/>
          </a:ln>
          <a:extLst/>
        </p:spPr>
        <p:txBody>
          <a:bodyPr vert="horz" wrap="square" lIns="182880" tIns="91440" rIns="182880" bIns="91440" numCol="1" anchor="t" anchorCtr="0" compatLnSpc="1">
            <a:prstTxWarp prst="textNoShape">
              <a:avLst/>
            </a:prstTxWarp>
          </a:bodyPr>
          <a:lstStyle/>
          <a:p>
            <a:endParaRPr lang="en-US" sz="7200"/>
          </a:p>
        </p:txBody>
      </p:sp>
      <p:sp>
        <p:nvSpPr>
          <p:cNvPr id="9" name="Freeform 96"/>
          <p:cNvSpPr>
            <a:spLocks noEditPoints="1"/>
          </p:cNvSpPr>
          <p:nvPr/>
        </p:nvSpPr>
        <p:spPr bwMode="auto">
          <a:xfrm>
            <a:off x="1930759" y="5114365"/>
            <a:ext cx="285617" cy="286359"/>
          </a:xfrm>
          <a:custGeom>
            <a:avLst/>
            <a:gdLst>
              <a:gd name="T0" fmla="*/ 0 w 326"/>
              <a:gd name="T1" fmla="*/ 326 h 326"/>
              <a:gd name="T2" fmla="*/ 326 w 326"/>
              <a:gd name="T3" fmla="*/ 0 h 326"/>
              <a:gd name="T4" fmla="*/ 214 w 326"/>
              <a:gd name="T5" fmla="*/ 46 h 326"/>
              <a:gd name="T6" fmla="*/ 214 w 326"/>
              <a:gd name="T7" fmla="*/ 85 h 326"/>
              <a:gd name="T8" fmla="*/ 214 w 326"/>
              <a:gd name="T9" fmla="*/ 46 h 326"/>
              <a:gd name="T10" fmla="*/ 136 w 326"/>
              <a:gd name="T11" fmla="*/ 65 h 326"/>
              <a:gd name="T12" fmla="*/ 97 w 326"/>
              <a:gd name="T13" fmla="*/ 65 h 326"/>
              <a:gd name="T14" fmla="*/ 158 w 326"/>
              <a:gd name="T15" fmla="*/ 180 h 326"/>
              <a:gd name="T16" fmla="*/ 140 w 326"/>
              <a:gd name="T17" fmla="*/ 124 h 326"/>
              <a:gd name="T18" fmla="*/ 138 w 326"/>
              <a:gd name="T19" fmla="*/ 124 h 326"/>
              <a:gd name="T20" fmla="*/ 138 w 326"/>
              <a:gd name="T21" fmla="*/ 174 h 326"/>
              <a:gd name="T22" fmla="*/ 138 w 326"/>
              <a:gd name="T23" fmla="*/ 281 h 326"/>
              <a:gd name="T24" fmla="*/ 118 w 326"/>
              <a:gd name="T25" fmla="*/ 184 h 326"/>
              <a:gd name="T26" fmla="*/ 102 w 326"/>
              <a:gd name="T27" fmla="*/ 275 h 326"/>
              <a:gd name="T28" fmla="*/ 90 w 326"/>
              <a:gd name="T29" fmla="*/ 274 h 326"/>
              <a:gd name="T30" fmla="*/ 95 w 326"/>
              <a:gd name="T31" fmla="*/ 174 h 326"/>
              <a:gd name="T32" fmla="*/ 94 w 326"/>
              <a:gd name="T33" fmla="*/ 123 h 326"/>
              <a:gd name="T34" fmla="*/ 81 w 326"/>
              <a:gd name="T35" fmla="*/ 176 h 326"/>
              <a:gd name="T36" fmla="*/ 71 w 326"/>
              <a:gd name="T37" fmla="*/ 174 h 326"/>
              <a:gd name="T38" fmla="*/ 113 w 326"/>
              <a:gd name="T39" fmla="*/ 89 h 326"/>
              <a:gd name="T40" fmla="*/ 153 w 326"/>
              <a:gd name="T41" fmla="*/ 115 h 326"/>
              <a:gd name="T42" fmla="*/ 158 w 326"/>
              <a:gd name="T43" fmla="*/ 180 h 326"/>
              <a:gd name="T44" fmla="*/ 245 w 326"/>
              <a:gd name="T45" fmla="*/ 176 h 326"/>
              <a:gd name="T46" fmla="*/ 233 w 326"/>
              <a:gd name="T47" fmla="*/ 123 h 326"/>
              <a:gd name="T48" fmla="*/ 231 w 326"/>
              <a:gd name="T49" fmla="*/ 146 h 326"/>
              <a:gd name="T50" fmla="*/ 232 w 326"/>
              <a:gd name="T51" fmla="*/ 206 h 326"/>
              <a:gd name="T52" fmla="*/ 224 w 326"/>
              <a:gd name="T53" fmla="*/ 281 h 326"/>
              <a:gd name="T54" fmla="*/ 216 w 326"/>
              <a:gd name="T55" fmla="*/ 206 h 326"/>
              <a:gd name="T56" fmla="*/ 209 w 326"/>
              <a:gd name="T57" fmla="*/ 276 h 326"/>
              <a:gd name="T58" fmla="*/ 199 w 326"/>
              <a:gd name="T59" fmla="*/ 276 h 326"/>
              <a:gd name="T60" fmla="*/ 178 w 326"/>
              <a:gd name="T61" fmla="*/ 206 h 326"/>
              <a:gd name="T62" fmla="*/ 197 w 326"/>
              <a:gd name="T63" fmla="*/ 124 h 326"/>
              <a:gd name="T64" fmla="*/ 194 w 326"/>
              <a:gd name="T65" fmla="*/ 124 h 326"/>
              <a:gd name="T66" fmla="*/ 177 w 326"/>
              <a:gd name="T67" fmla="*/ 180 h 326"/>
              <a:gd name="T68" fmla="*/ 182 w 326"/>
              <a:gd name="T69" fmla="*/ 115 h 326"/>
              <a:gd name="T70" fmla="*/ 214 w 326"/>
              <a:gd name="T71" fmla="*/ 89 h 326"/>
              <a:gd name="T72" fmla="*/ 256 w 326"/>
              <a:gd name="T73" fmla="*/ 17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6" h="326">
                <a:moveTo>
                  <a:pt x="0" y="0"/>
                </a:moveTo>
                <a:cubicBezTo>
                  <a:pt x="0" y="326"/>
                  <a:pt x="0" y="326"/>
                  <a:pt x="0" y="326"/>
                </a:cubicBezTo>
                <a:cubicBezTo>
                  <a:pt x="326" y="326"/>
                  <a:pt x="326" y="326"/>
                  <a:pt x="326" y="326"/>
                </a:cubicBezTo>
                <a:cubicBezTo>
                  <a:pt x="326" y="0"/>
                  <a:pt x="326" y="0"/>
                  <a:pt x="326" y="0"/>
                </a:cubicBezTo>
                <a:lnTo>
                  <a:pt x="0" y="0"/>
                </a:lnTo>
                <a:close/>
                <a:moveTo>
                  <a:pt x="214" y="46"/>
                </a:moveTo>
                <a:cubicBezTo>
                  <a:pt x="225" y="46"/>
                  <a:pt x="233" y="55"/>
                  <a:pt x="233" y="66"/>
                </a:cubicBezTo>
                <a:cubicBezTo>
                  <a:pt x="233" y="76"/>
                  <a:pt x="225" y="85"/>
                  <a:pt x="214" y="85"/>
                </a:cubicBezTo>
                <a:cubicBezTo>
                  <a:pt x="203" y="85"/>
                  <a:pt x="195" y="76"/>
                  <a:pt x="195" y="66"/>
                </a:cubicBezTo>
                <a:cubicBezTo>
                  <a:pt x="195" y="55"/>
                  <a:pt x="203" y="46"/>
                  <a:pt x="214" y="46"/>
                </a:cubicBezTo>
                <a:close/>
                <a:moveTo>
                  <a:pt x="117" y="46"/>
                </a:moveTo>
                <a:cubicBezTo>
                  <a:pt x="127" y="46"/>
                  <a:pt x="136" y="55"/>
                  <a:pt x="136" y="65"/>
                </a:cubicBezTo>
                <a:cubicBezTo>
                  <a:pt x="136" y="76"/>
                  <a:pt x="127" y="84"/>
                  <a:pt x="117" y="84"/>
                </a:cubicBezTo>
                <a:cubicBezTo>
                  <a:pt x="106" y="84"/>
                  <a:pt x="97" y="76"/>
                  <a:pt x="97" y="65"/>
                </a:cubicBezTo>
                <a:cubicBezTo>
                  <a:pt x="97" y="55"/>
                  <a:pt x="106" y="46"/>
                  <a:pt x="117" y="46"/>
                </a:cubicBezTo>
                <a:close/>
                <a:moveTo>
                  <a:pt x="158" y="180"/>
                </a:moveTo>
                <a:cubicBezTo>
                  <a:pt x="155" y="181"/>
                  <a:pt x="152" y="179"/>
                  <a:pt x="152" y="176"/>
                </a:cubicBezTo>
                <a:cubicBezTo>
                  <a:pt x="152" y="176"/>
                  <a:pt x="152" y="176"/>
                  <a:pt x="140" y="124"/>
                </a:cubicBezTo>
                <a:cubicBezTo>
                  <a:pt x="140" y="123"/>
                  <a:pt x="140" y="123"/>
                  <a:pt x="139" y="123"/>
                </a:cubicBezTo>
                <a:cubicBezTo>
                  <a:pt x="138" y="123"/>
                  <a:pt x="138" y="123"/>
                  <a:pt x="138" y="124"/>
                </a:cubicBezTo>
                <a:cubicBezTo>
                  <a:pt x="138" y="124"/>
                  <a:pt x="138" y="124"/>
                  <a:pt x="138" y="174"/>
                </a:cubicBezTo>
                <a:cubicBezTo>
                  <a:pt x="138" y="174"/>
                  <a:pt x="138" y="174"/>
                  <a:pt x="138" y="174"/>
                </a:cubicBezTo>
                <a:cubicBezTo>
                  <a:pt x="138" y="174"/>
                  <a:pt x="138" y="174"/>
                  <a:pt x="143" y="274"/>
                </a:cubicBezTo>
                <a:cubicBezTo>
                  <a:pt x="144" y="278"/>
                  <a:pt x="141" y="280"/>
                  <a:pt x="138" y="281"/>
                </a:cubicBezTo>
                <a:cubicBezTo>
                  <a:pt x="134" y="281"/>
                  <a:pt x="131" y="279"/>
                  <a:pt x="131" y="275"/>
                </a:cubicBezTo>
                <a:cubicBezTo>
                  <a:pt x="131" y="275"/>
                  <a:pt x="131" y="275"/>
                  <a:pt x="118" y="184"/>
                </a:cubicBezTo>
                <a:cubicBezTo>
                  <a:pt x="117" y="180"/>
                  <a:pt x="116" y="180"/>
                  <a:pt x="115" y="184"/>
                </a:cubicBezTo>
                <a:cubicBezTo>
                  <a:pt x="115" y="184"/>
                  <a:pt x="115" y="184"/>
                  <a:pt x="102" y="275"/>
                </a:cubicBezTo>
                <a:cubicBezTo>
                  <a:pt x="102" y="279"/>
                  <a:pt x="99" y="281"/>
                  <a:pt x="95" y="281"/>
                </a:cubicBezTo>
                <a:cubicBezTo>
                  <a:pt x="92" y="280"/>
                  <a:pt x="90" y="278"/>
                  <a:pt x="90" y="274"/>
                </a:cubicBezTo>
                <a:cubicBezTo>
                  <a:pt x="90" y="274"/>
                  <a:pt x="90" y="274"/>
                  <a:pt x="95" y="174"/>
                </a:cubicBezTo>
                <a:cubicBezTo>
                  <a:pt x="95" y="174"/>
                  <a:pt x="95" y="174"/>
                  <a:pt x="95" y="174"/>
                </a:cubicBezTo>
                <a:cubicBezTo>
                  <a:pt x="95" y="174"/>
                  <a:pt x="95" y="174"/>
                  <a:pt x="95" y="124"/>
                </a:cubicBezTo>
                <a:cubicBezTo>
                  <a:pt x="95" y="123"/>
                  <a:pt x="95" y="123"/>
                  <a:pt x="94" y="123"/>
                </a:cubicBezTo>
                <a:cubicBezTo>
                  <a:pt x="93" y="123"/>
                  <a:pt x="93" y="123"/>
                  <a:pt x="93" y="124"/>
                </a:cubicBezTo>
                <a:cubicBezTo>
                  <a:pt x="93" y="124"/>
                  <a:pt x="93" y="124"/>
                  <a:pt x="81" y="176"/>
                </a:cubicBezTo>
                <a:cubicBezTo>
                  <a:pt x="81" y="179"/>
                  <a:pt x="78" y="181"/>
                  <a:pt x="75" y="180"/>
                </a:cubicBezTo>
                <a:cubicBezTo>
                  <a:pt x="72" y="179"/>
                  <a:pt x="70" y="177"/>
                  <a:pt x="71" y="174"/>
                </a:cubicBezTo>
                <a:cubicBezTo>
                  <a:pt x="71" y="174"/>
                  <a:pt x="71" y="174"/>
                  <a:pt x="80" y="115"/>
                </a:cubicBezTo>
                <a:cubicBezTo>
                  <a:pt x="82" y="100"/>
                  <a:pt x="91" y="89"/>
                  <a:pt x="113" y="89"/>
                </a:cubicBezTo>
                <a:cubicBezTo>
                  <a:pt x="113" y="89"/>
                  <a:pt x="113" y="89"/>
                  <a:pt x="121" y="89"/>
                </a:cubicBezTo>
                <a:cubicBezTo>
                  <a:pt x="142" y="89"/>
                  <a:pt x="151" y="100"/>
                  <a:pt x="153" y="115"/>
                </a:cubicBezTo>
                <a:cubicBezTo>
                  <a:pt x="153" y="115"/>
                  <a:pt x="153" y="115"/>
                  <a:pt x="162" y="174"/>
                </a:cubicBezTo>
                <a:cubicBezTo>
                  <a:pt x="163" y="177"/>
                  <a:pt x="161" y="179"/>
                  <a:pt x="158" y="180"/>
                </a:cubicBezTo>
                <a:close/>
                <a:moveTo>
                  <a:pt x="252" y="180"/>
                </a:moveTo>
                <a:cubicBezTo>
                  <a:pt x="249" y="181"/>
                  <a:pt x="246" y="179"/>
                  <a:pt x="245" y="176"/>
                </a:cubicBezTo>
                <a:cubicBezTo>
                  <a:pt x="245" y="176"/>
                  <a:pt x="245" y="176"/>
                  <a:pt x="234" y="124"/>
                </a:cubicBezTo>
                <a:cubicBezTo>
                  <a:pt x="234" y="123"/>
                  <a:pt x="233" y="123"/>
                  <a:pt x="233" y="123"/>
                </a:cubicBezTo>
                <a:cubicBezTo>
                  <a:pt x="232" y="123"/>
                  <a:pt x="231" y="123"/>
                  <a:pt x="231" y="124"/>
                </a:cubicBezTo>
                <a:cubicBezTo>
                  <a:pt x="231" y="124"/>
                  <a:pt x="231" y="124"/>
                  <a:pt x="231" y="146"/>
                </a:cubicBezTo>
                <a:cubicBezTo>
                  <a:pt x="231" y="146"/>
                  <a:pt x="231" y="146"/>
                  <a:pt x="250" y="206"/>
                </a:cubicBezTo>
                <a:cubicBezTo>
                  <a:pt x="250" y="206"/>
                  <a:pt x="250" y="206"/>
                  <a:pt x="232" y="206"/>
                </a:cubicBezTo>
                <a:cubicBezTo>
                  <a:pt x="232" y="206"/>
                  <a:pt x="232" y="206"/>
                  <a:pt x="229" y="276"/>
                </a:cubicBezTo>
                <a:cubicBezTo>
                  <a:pt x="229" y="279"/>
                  <a:pt x="227" y="281"/>
                  <a:pt x="224" y="281"/>
                </a:cubicBezTo>
                <a:cubicBezTo>
                  <a:pt x="221" y="281"/>
                  <a:pt x="219" y="279"/>
                  <a:pt x="219" y="276"/>
                </a:cubicBezTo>
                <a:cubicBezTo>
                  <a:pt x="219" y="276"/>
                  <a:pt x="219" y="276"/>
                  <a:pt x="216" y="206"/>
                </a:cubicBezTo>
                <a:cubicBezTo>
                  <a:pt x="216" y="206"/>
                  <a:pt x="216" y="206"/>
                  <a:pt x="212" y="206"/>
                </a:cubicBezTo>
                <a:cubicBezTo>
                  <a:pt x="212" y="206"/>
                  <a:pt x="212" y="206"/>
                  <a:pt x="209" y="276"/>
                </a:cubicBezTo>
                <a:cubicBezTo>
                  <a:pt x="209" y="279"/>
                  <a:pt x="207" y="281"/>
                  <a:pt x="204" y="281"/>
                </a:cubicBezTo>
                <a:cubicBezTo>
                  <a:pt x="201" y="281"/>
                  <a:pt x="199" y="279"/>
                  <a:pt x="199" y="276"/>
                </a:cubicBezTo>
                <a:cubicBezTo>
                  <a:pt x="199" y="276"/>
                  <a:pt x="199" y="276"/>
                  <a:pt x="196" y="206"/>
                </a:cubicBezTo>
                <a:cubicBezTo>
                  <a:pt x="196" y="206"/>
                  <a:pt x="196" y="206"/>
                  <a:pt x="178" y="206"/>
                </a:cubicBezTo>
                <a:cubicBezTo>
                  <a:pt x="178" y="206"/>
                  <a:pt x="178" y="206"/>
                  <a:pt x="197" y="146"/>
                </a:cubicBezTo>
                <a:cubicBezTo>
                  <a:pt x="197" y="146"/>
                  <a:pt x="197" y="146"/>
                  <a:pt x="197" y="124"/>
                </a:cubicBezTo>
                <a:cubicBezTo>
                  <a:pt x="197" y="123"/>
                  <a:pt x="196" y="123"/>
                  <a:pt x="196" y="123"/>
                </a:cubicBezTo>
                <a:cubicBezTo>
                  <a:pt x="195" y="123"/>
                  <a:pt x="194" y="123"/>
                  <a:pt x="194" y="124"/>
                </a:cubicBezTo>
                <a:cubicBezTo>
                  <a:pt x="194" y="124"/>
                  <a:pt x="194" y="124"/>
                  <a:pt x="183" y="176"/>
                </a:cubicBezTo>
                <a:cubicBezTo>
                  <a:pt x="182" y="179"/>
                  <a:pt x="180" y="181"/>
                  <a:pt x="177" y="180"/>
                </a:cubicBezTo>
                <a:cubicBezTo>
                  <a:pt x="174" y="180"/>
                  <a:pt x="172" y="177"/>
                  <a:pt x="172" y="174"/>
                </a:cubicBezTo>
                <a:cubicBezTo>
                  <a:pt x="172" y="174"/>
                  <a:pt x="172" y="174"/>
                  <a:pt x="182" y="115"/>
                </a:cubicBezTo>
                <a:cubicBezTo>
                  <a:pt x="184" y="100"/>
                  <a:pt x="197" y="89"/>
                  <a:pt x="214" y="89"/>
                </a:cubicBezTo>
                <a:cubicBezTo>
                  <a:pt x="214" y="89"/>
                  <a:pt x="214" y="89"/>
                  <a:pt x="214" y="89"/>
                </a:cubicBezTo>
                <a:cubicBezTo>
                  <a:pt x="231" y="89"/>
                  <a:pt x="245" y="100"/>
                  <a:pt x="246" y="115"/>
                </a:cubicBezTo>
                <a:cubicBezTo>
                  <a:pt x="246" y="115"/>
                  <a:pt x="246" y="115"/>
                  <a:pt x="256" y="174"/>
                </a:cubicBezTo>
                <a:cubicBezTo>
                  <a:pt x="256" y="177"/>
                  <a:pt x="254" y="180"/>
                  <a:pt x="252" y="180"/>
                </a:cubicBezTo>
                <a:close/>
              </a:path>
            </a:pathLst>
          </a:custGeom>
          <a:solidFill>
            <a:srgbClr val="ED7D3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p:nvSpPr>
        <p:spPr bwMode="auto">
          <a:xfrm>
            <a:off x="2266877" y="5114365"/>
            <a:ext cx="291352" cy="292415"/>
          </a:xfrm>
          <a:custGeom>
            <a:avLst/>
            <a:gdLst>
              <a:gd name="T0" fmla="*/ 191 w 232"/>
              <a:gd name="T1" fmla="*/ 165 h 232"/>
              <a:gd name="T2" fmla="*/ 158 w 232"/>
              <a:gd name="T3" fmla="*/ 174 h 232"/>
              <a:gd name="T4" fmla="*/ 156 w 232"/>
              <a:gd name="T5" fmla="*/ 134 h 232"/>
              <a:gd name="T6" fmla="*/ 185 w 232"/>
              <a:gd name="T7" fmla="*/ 114 h 232"/>
              <a:gd name="T8" fmla="*/ 232 w 232"/>
              <a:gd name="T9" fmla="*/ 0 h 232"/>
              <a:gd name="T10" fmla="*/ 0 w 232"/>
              <a:gd name="T11" fmla="*/ 232 h 232"/>
              <a:gd name="T12" fmla="*/ 232 w 232"/>
              <a:gd name="T13" fmla="*/ 0 h 232"/>
              <a:gd name="T14" fmla="*/ 125 w 232"/>
              <a:gd name="T15" fmla="*/ 68 h 232"/>
              <a:gd name="T16" fmla="*/ 124 w 232"/>
              <a:gd name="T17" fmla="*/ 81 h 232"/>
              <a:gd name="T18" fmla="*/ 139 w 232"/>
              <a:gd name="T19" fmla="*/ 61 h 232"/>
              <a:gd name="T20" fmla="*/ 124 w 232"/>
              <a:gd name="T21" fmla="*/ 42 h 232"/>
              <a:gd name="T22" fmla="*/ 139 w 232"/>
              <a:gd name="T23" fmla="*/ 22 h 232"/>
              <a:gd name="T24" fmla="*/ 125 w 232"/>
              <a:gd name="T25" fmla="*/ 29 h 232"/>
              <a:gd name="T26" fmla="*/ 125 w 232"/>
              <a:gd name="T27" fmla="*/ 55 h 232"/>
              <a:gd name="T28" fmla="*/ 94 w 232"/>
              <a:gd name="T29" fmla="*/ 61 h 232"/>
              <a:gd name="T30" fmla="*/ 79 w 232"/>
              <a:gd name="T31" fmla="*/ 81 h 232"/>
              <a:gd name="T32" fmla="*/ 93 w 232"/>
              <a:gd name="T33" fmla="*/ 74 h 232"/>
              <a:gd name="T34" fmla="*/ 93 w 232"/>
              <a:gd name="T35" fmla="*/ 49 h 232"/>
              <a:gd name="T36" fmla="*/ 93 w 232"/>
              <a:gd name="T37" fmla="*/ 35 h 232"/>
              <a:gd name="T38" fmla="*/ 94 w 232"/>
              <a:gd name="T39" fmla="*/ 22 h 232"/>
              <a:gd name="T40" fmla="*/ 79 w 232"/>
              <a:gd name="T41" fmla="*/ 42 h 232"/>
              <a:gd name="T42" fmla="*/ 94 w 232"/>
              <a:gd name="T43" fmla="*/ 61 h 232"/>
              <a:gd name="T44" fmla="*/ 52 w 232"/>
              <a:gd name="T45" fmla="*/ 68 h 232"/>
              <a:gd name="T46" fmla="*/ 50 w 232"/>
              <a:gd name="T47" fmla="*/ 81 h 232"/>
              <a:gd name="T48" fmla="*/ 65 w 232"/>
              <a:gd name="T49" fmla="*/ 61 h 232"/>
              <a:gd name="T50" fmla="*/ 50 w 232"/>
              <a:gd name="T51" fmla="*/ 42 h 232"/>
              <a:gd name="T52" fmla="*/ 65 w 232"/>
              <a:gd name="T53" fmla="*/ 22 h 232"/>
              <a:gd name="T54" fmla="*/ 52 w 232"/>
              <a:gd name="T55" fmla="*/ 29 h 232"/>
              <a:gd name="T56" fmla="*/ 52 w 232"/>
              <a:gd name="T57" fmla="*/ 55 h 232"/>
              <a:gd name="T58" fmla="*/ 26 w 232"/>
              <a:gd name="T59" fmla="*/ 107 h 232"/>
              <a:gd name="T60" fmla="*/ 156 w 232"/>
              <a:gd name="T61" fmla="*/ 87 h 232"/>
              <a:gd name="T62" fmla="*/ 26 w 232"/>
              <a:gd name="T63" fmla="*/ 107 h 232"/>
              <a:gd name="T64" fmla="*/ 188 w 232"/>
              <a:gd name="T65" fmla="*/ 103 h 232"/>
              <a:gd name="T66" fmla="*/ 156 w 232"/>
              <a:gd name="T67" fmla="*/ 112 h 232"/>
              <a:gd name="T68" fmla="*/ 26 w 232"/>
              <a:gd name="T69" fmla="*/ 170 h 232"/>
              <a:gd name="T70" fmla="*/ 116 w 232"/>
              <a:gd name="T71" fmla="*/ 210 h 232"/>
              <a:gd name="T72" fmla="*/ 174 w 232"/>
              <a:gd name="T73" fmla="*/ 192 h 232"/>
              <a:gd name="T74" fmla="*/ 201 w 232"/>
              <a:gd name="T75" fmla="*/ 16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92" y="121"/>
                </a:moveTo>
                <a:cubicBezTo>
                  <a:pt x="198" y="133"/>
                  <a:pt x="196" y="153"/>
                  <a:pt x="191" y="165"/>
                </a:cubicBezTo>
                <a:cubicBezTo>
                  <a:pt x="187" y="174"/>
                  <a:pt x="183" y="179"/>
                  <a:pt x="177" y="180"/>
                </a:cubicBezTo>
                <a:cubicBezTo>
                  <a:pt x="168" y="183"/>
                  <a:pt x="158" y="174"/>
                  <a:pt x="158" y="174"/>
                </a:cubicBezTo>
                <a:cubicBezTo>
                  <a:pt x="157" y="174"/>
                  <a:pt x="156" y="171"/>
                  <a:pt x="156" y="170"/>
                </a:cubicBezTo>
                <a:cubicBezTo>
                  <a:pt x="156" y="134"/>
                  <a:pt x="156" y="134"/>
                  <a:pt x="156" y="134"/>
                </a:cubicBezTo>
                <a:cubicBezTo>
                  <a:pt x="156" y="134"/>
                  <a:pt x="157" y="130"/>
                  <a:pt x="158" y="130"/>
                </a:cubicBezTo>
                <a:cubicBezTo>
                  <a:pt x="158" y="129"/>
                  <a:pt x="171" y="109"/>
                  <a:pt x="185" y="114"/>
                </a:cubicBezTo>
                <a:cubicBezTo>
                  <a:pt x="188" y="115"/>
                  <a:pt x="191" y="117"/>
                  <a:pt x="192" y="121"/>
                </a:cubicBezTo>
                <a:close/>
                <a:moveTo>
                  <a:pt x="232" y="0"/>
                </a:moveTo>
                <a:cubicBezTo>
                  <a:pt x="232" y="232"/>
                  <a:pt x="232" y="232"/>
                  <a:pt x="232" y="232"/>
                </a:cubicBezTo>
                <a:cubicBezTo>
                  <a:pt x="0" y="232"/>
                  <a:pt x="0" y="232"/>
                  <a:pt x="0" y="232"/>
                </a:cubicBezTo>
                <a:cubicBezTo>
                  <a:pt x="0" y="0"/>
                  <a:pt x="0" y="0"/>
                  <a:pt x="0" y="0"/>
                </a:cubicBezTo>
                <a:lnTo>
                  <a:pt x="232" y="0"/>
                </a:lnTo>
                <a:close/>
                <a:moveTo>
                  <a:pt x="131" y="61"/>
                </a:moveTo>
                <a:cubicBezTo>
                  <a:pt x="131" y="64"/>
                  <a:pt x="129" y="65"/>
                  <a:pt x="125" y="68"/>
                </a:cubicBezTo>
                <a:cubicBezTo>
                  <a:pt x="121" y="71"/>
                  <a:pt x="116" y="74"/>
                  <a:pt x="116" y="81"/>
                </a:cubicBezTo>
                <a:cubicBezTo>
                  <a:pt x="124" y="81"/>
                  <a:pt x="124" y="81"/>
                  <a:pt x="124" y="81"/>
                </a:cubicBezTo>
                <a:cubicBezTo>
                  <a:pt x="124" y="78"/>
                  <a:pt x="126" y="77"/>
                  <a:pt x="130" y="74"/>
                </a:cubicBezTo>
                <a:cubicBezTo>
                  <a:pt x="134" y="72"/>
                  <a:pt x="139" y="68"/>
                  <a:pt x="139" y="61"/>
                </a:cubicBezTo>
                <a:cubicBezTo>
                  <a:pt x="139" y="55"/>
                  <a:pt x="134" y="51"/>
                  <a:pt x="130" y="49"/>
                </a:cubicBezTo>
                <a:cubicBezTo>
                  <a:pt x="126" y="46"/>
                  <a:pt x="124" y="45"/>
                  <a:pt x="124" y="42"/>
                </a:cubicBezTo>
                <a:cubicBezTo>
                  <a:pt x="124" y="39"/>
                  <a:pt x="126" y="38"/>
                  <a:pt x="130" y="35"/>
                </a:cubicBezTo>
                <a:cubicBezTo>
                  <a:pt x="134" y="33"/>
                  <a:pt x="139" y="29"/>
                  <a:pt x="139" y="22"/>
                </a:cubicBezTo>
                <a:cubicBezTo>
                  <a:pt x="131" y="22"/>
                  <a:pt x="131" y="22"/>
                  <a:pt x="131" y="22"/>
                </a:cubicBezTo>
                <a:cubicBezTo>
                  <a:pt x="131" y="25"/>
                  <a:pt x="129" y="26"/>
                  <a:pt x="125" y="29"/>
                </a:cubicBezTo>
                <a:cubicBezTo>
                  <a:pt x="121" y="32"/>
                  <a:pt x="116" y="35"/>
                  <a:pt x="116" y="42"/>
                </a:cubicBezTo>
                <a:cubicBezTo>
                  <a:pt x="116" y="49"/>
                  <a:pt x="121" y="52"/>
                  <a:pt x="125" y="55"/>
                </a:cubicBezTo>
                <a:cubicBezTo>
                  <a:pt x="129" y="57"/>
                  <a:pt x="131" y="59"/>
                  <a:pt x="131" y="61"/>
                </a:cubicBezTo>
                <a:close/>
                <a:moveTo>
                  <a:pt x="94" y="61"/>
                </a:moveTo>
                <a:cubicBezTo>
                  <a:pt x="94" y="64"/>
                  <a:pt x="93" y="65"/>
                  <a:pt x="89" y="68"/>
                </a:cubicBezTo>
                <a:cubicBezTo>
                  <a:pt x="85" y="71"/>
                  <a:pt x="79" y="74"/>
                  <a:pt x="79" y="81"/>
                </a:cubicBezTo>
                <a:cubicBezTo>
                  <a:pt x="87" y="81"/>
                  <a:pt x="87" y="81"/>
                  <a:pt x="87" y="81"/>
                </a:cubicBezTo>
                <a:cubicBezTo>
                  <a:pt x="87" y="78"/>
                  <a:pt x="89" y="77"/>
                  <a:pt x="93" y="74"/>
                </a:cubicBezTo>
                <a:cubicBezTo>
                  <a:pt x="97" y="72"/>
                  <a:pt x="102" y="68"/>
                  <a:pt x="102" y="61"/>
                </a:cubicBezTo>
                <a:cubicBezTo>
                  <a:pt x="102" y="55"/>
                  <a:pt x="97" y="51"/>
                  <a:pt x="93" y="49"/>
                </a:cubicBezTo>
                <a:cubicBezTo>
                  <a:pt x="89" y="46"/>
                  <a:pt x="87" y="45"/>
                  <a:pt x="87" y="42"/>
                </a:cubicBezTo>
                <a:cubicBezTo>
                  <a:pt x="87" y="39"/>
                  <a:pt x="89" y="38"/>
                  <a:pt x="93" y="35"/>
                </a:cubicBezTo>
                <a:cubicBezTo>
                  <a:pt x="97" y="33"/>
                  <a:pt x="102" y="29"/>
                  <a:pt x="102" y="22"/>
                </a:cubicBezTo>
                <a:cubicBezTo>
                  <a:pt x="94" y="22"/>
                  <a:pt x="94" y="22"/>
                  <a:pt x="94" y="22"/>
                </a:cubicBezTo>
                <a:cubicBezTo>
                  <a:pt x="94" y="25"/>
                  <a:pt x="93" y="26"/>
                  <a:pt x="89" y="29"/>
                </a:cubicBezTo>
                <a:cubicBezTo>
                  <a:pt x="85" y="32"/>
                  <a:pt x="79" y="35"/>
                  <a:pt x="79" y="42"/>
                </a:cubicBezTo>
                <a:cubicBezTo>
                  <a:pt x="79" y="49"/>
                  <a:pt x="85" y="52"/>
                  <a:pt x="89" y="55"/>
                </a:cubicBezTo>
                <a:cubicBezTo>
                  <a:pt x="93" y="57"/>
                  <a:pt x="94" y="59"/>
                  <a:pt x="94" y="61"/>
                </a:cubicBezTo>
                <a:close/>
                <a:moveTo>
                  <a:pt x="58" y="61"/>
                </a:moveTo>
                <a:cubicBezTo>
                  <a:pt x="58" y="64"/>
                  <a:pt x="56" y="65"/>
                  <a:pt x="52" y="68"/>
                </a:cubicBezTo>
                <a:cubicBezTo>
                  <a:pt x="48" y="71"/>
                  <a:pt x="43" y="74"/>
                  <a:pt x="43" y="81"/>
                </a:cubicBezTo>
                <a:cubicBezTo>
                  <a:pt x="50" y="81"/>
                  <a:pt x="50" y="81"/>
                  <a:pt x="50" y="81"/>
                </a:cubicBezTo>
                <a:cubicBezTo>
                  <a:pt x="50" y="78"/>
                  <a:pt x="52" y="77"/>
                  <a:pt x="56" y="74"/>
                </a:cubicBezTo>
                <a:cubicBezTo>
                  <a:pt x="60" y="72"/>
                  <a:pt x="65" y="68"/>
                  <a:pt x="65" y="61"/>
                </a:cubicBezTo>
                <a:cubicBezTo>
                  <a:pt x="65" y="55"/>
                  <a:pt x="60" y="51"/>
                  <a:pt x="56" y="49"/>
                </a:cubicBezTo>
                <a:cubicBezTo>
                  <a:pt x="52" y="46"/>
                  <a:pt x="50" y="45"/>
                  <a:pt x="50" y="42"/>
                </a:cubicBezTo>
                <a:cubicBezTo>
                  <a:pt x="50" y="39"/>
                  <a:pt x="52" y="38"/>
                  <a:pt x="56" y="35"/>
                </a:cubicBezTo>
                <a:cubicBezTo>
                  <a:pt x="60" y="33"/>
                  <a:pt x="65" y="29"/>
                  <a:pt x="65" y="22"/>
                </a:cubicBezTo>
                <a:cubicBezTo>
                  <a:pt x="58" y="22"/>
                  <a:pt x="58" y="22"/>
                  <a:pt x="58" y="22"/>
                </a:cubicBezTo>
                <a:cubicBezTo>
                  <a:pt x="58" y="25"/>
                  <a:pt x="56" y="26"/>
                  <a:pt x="52" y="29"/>
                </a:cubicBezTo>
                <a:cubicBezTo>
                  <a:pt x="48" y="32"/>
                  <a:pt x="43" y="35"/>
                  <a:pt x="43" y="42"/>
                </a:cubicBezTo>
                <a:cubicBezTo>
                  <a:pt x="43" y="49"/>
                  <a:pt x="48" y="52"/>
                  <a:pt x="52" y="55"/>
                </a:cubicBezTo>
                <a:cubicBezTo>
                  <a:pt x="56" y="57"/>
                  <a:pt x="58" y="59"/>
                  <a:pt x="58" y="61"/>
                </a:cubicBezTo>
                <a:close/>
                <a:moveTo>
                  <a:pt x="26" y="107"/>
                </a:moveTo>
                <a:cubicBezTo>
                  <a:pt x="156" y="107"/>
                  <a:pt x="156" y="107"/>
                  <a:pt x="156" y="107"/>
                </a:cubicBezTo>
                <a:cubicBezTo>
                  <a:pt x="156" y="87"/>
                  <a:pt x="156" y="87"/>
                  <a:pt x="156" y="87"/>
                </a:cubicBezTo>
                <a:cubicBezTo>
                  <a:pt x="26" y="87"/>
                  <a:pt x="26" y="87"/>
                  <a:pt x="26" y="87"/>
                </a:cubicBezTo>
                <a:lnTo>
                  <a:pt x="26" y="107"/>
                </a:lnTo>
                <a:close/>
                <a:moveTo>
                  <a:pt x="203" y="117"/>
                </a:moveTo>
                <a:cubicBezTo>
                  <a:pt x="199" y="110"/>
                  <a:pt x="194" y="105"/>
                  <a:pt x="188" y="103"/>
                </a:cubicBezTo>
                <a:cubicBezTo>
                  <a:pt x="175" y="99"/>
                  <a:pt x="163" y="107"/>
                  <a:pt x="156" y="114"/>
                </a:cubicBezTo>
                <a:cubicBezTo>
                  <a:pt x="156" y="112"/>
                  <a:pt x="156" y="112"/>
                  <a:pt x="156" y="112"/>
                </a:cubicBezTo>
                <a:cubicBezTo>
                  <a:pt x="26" y="112"/>
                  <a:pt x="26" y="112"/>
                  <a:pt x="26" y="112"/>
                </a:cubicBezTo>
                <a:cubicBezTo>
                  <a:pt x="26" y="170"/>
                  <a:pt x="26" y="170"/>
                  <a:pt x="26" y="170"/>
                </a:cubicBezTo>
                <a:cubicBezTo>
                  <a:pt x="26" y="192"/>
                  <a:pt x="43" y="210"/>
                  <a:pt x="65" y="210"/>
                </a:cubicBezTo>
                <a:cubicBezTo>
                  <a:pt x="116" y="210"/>
                  <a:pt x="116" y="210"/>
                  <a:pt x="116" y="210"/>
                </a:cubicBezTo>
                <a:cubicBezTo>
                  <a:pt x="133" y="210"/>
                  <a:pt x="147" y="199"/>
                  <a:pt x="153" y="185"/>
                </a:cubicBezTo>
                <a:cubicBezTo>
                  <a:pt x="157" y="187"/>
                  <a:pt x="165" y="192"/>
                  <a:pt x="174" y="192"/>
                </a:cubicBezTo>
                <a:cubicBezTo>
                  <a:pt x="176" y="192"/>
                  <a:pt x="177" y="192"/>
                  <a:pt x="179" y="191"/>
                </a:cubicBezTo>
                <a:cubicBezTo>
                  <a:pt x="189" y="189"/>
                  <a:pt x="196" y="182"/>
                  <a:pt x="201" y="169"/>
                </a:cubicBezTo>
                <a:cubicBezTo>
                  <a:pt x="208" y="155"/>
                  <a:pt x="210" y="132"/>
                  <a:pt x="203" y="117"/>
                </a:cubicBezTo>
                <a:close/>
              </a:path>
            </a:pathLst>
          </a:custGeom>
          <a:solidFill>
            <a:srgbClr val="ED7D31"/>
          </a:solidFill>
          <a:ln>
            <a:noFill/>
          </a:ln>
          <a:extLst/>
        </p:spPr>
        <p:txBody>
          <a:bodyPr vert="horz" wrap="square" lIns="182880" tIns="91440" rIns="182880" bIns="91440" numCol="1" anchor="t" anchorCtr="0" compatLnSpc="1">
            <a:prstTxWarp prst="textNoShape">
              <a:avLst/>
            </a:prstTxWarp>
          </a:bodyPr>
          <a:lstStyle/>
          <a:p>
            <a:endParaRPr lang="en-US" sz="7200"/>
          </a:p>
        </p:txBody>
      </p:sp>
      <p:pic>
        <p:nvPicPr>
          <p:cNvPr id="4" name="Picture 3"/>
          <p:cNvPicPr>
            <a:picLocks noChangeAspect="1"/>
          </p:cNvPicPr>
          <p:nvPr/>
        </p:nvPicPr>
        <p:blipFill>
          <a:blip r:embed="rId4">
            <a:duotone>
              <a:prstClr val="black"/>
              <a:schemeClr val="accent2">
                <a:tint val="45000"/>
                <a:satMod val="400000"/>
              </a:schemeClr>
            </a:duotone>
          </a:blip>
          <a:stretch>
            <a:fillRect/>
          </a:stretch>
        </p:blipFill>
        <p:spPr>
          <a:xfrm>
            <a:off x="3873716" y="3688446"/>
            <a:ext cx="747823" cy="494527"/>
          </a:xfrm>
          <a:prstGeom prst="rect">
            <a:avLst/>
          </a:prstGeom>
        </p:spPr>
      </p:pic>
      <p:pic>
        <p:nvPicPr>
          <p:cNvPr id="11" name="Picture 10"/>
          <p:cNvPicPr>
            <a:picLocks noChangeAspect="1"/>
          </p:cNvPicPr>
          <p:nvPr/>
        </p:nvPicPr>
        <p:blipFill>
          <a:blip r:embed="rId4">
            <a:duotone>
              <a:prstClr val="black"/>
              <a:schemeClr val="accent2">
                <a:tint val="45000"/>
                <a:satMod val="400000"/>
              </a:schemeClr>
            </a:duotone>
          </a:blip>
          <a:stretch>
            <a:fillRect/>
          </a:stretch>
        </p:blipFill>
        <p:spPr>
          <a:xfrm>
            <a:off x="6936476" y="3688446"/>
            <a:ext cx="747823" cy="494527"/>
          </a:xfrm>
          <a:prstGeom prst="rect">
            <a:avLst/>
          </a:prstGeom>
        </p:spPr>
      </p:pic>
    </p:spTree>
    <p:extLst>
      <p:ext uri="{BB962C8B-B14F-4D97-AF65-F5344CB8AC3E}">
        <p14:creationId xmlns:p14="http://schemas.microsoft.com/office/powerpoint/2010/main" val="646512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Keep Them Engaged</a:t>
            </a:r>
            <a:endParaRPr lang="en-US" dirty="0"/>
          </a:p>
        </p:txBody>
      </p:sp>
      <p:sp>
        <p:nvSpPr>
          <p:cNvPr id="3" name="Slide Number Placeholder 2"/>
          <p:cNvSpPr>
            <a:spLocks noGrp="1"/>
          </p:cNvSpPr>
          <p:nvPr>
            <p:ph type="sldNum" sz="quarter" idx="12"/>
          </p:nvPr>
        </p:nvSpPr>
        <p:spPr/>
        <p:txBody>
          <a:bodyPr/>
          <a:lstStyle/>
          <a:p>
            <a:fld id="{5FB82C68-21B0-4D10-9FE3-8B3C5F565363}" type="slidenum">
              <a:rPr lang="en-US" smtClean="0"/>
              <a:pPr/>
              <a:t>20</a:t>
            </a:fld>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pic>
        <p:nvPicPr>
          <p:cNvPr id="4" name="Picture 3"/>
          <p:cNvPicPr>
            <a:picLocks noChangeAspect="1"/>
          </p:cNvPicPr>
          <p:nvPr/>
        </p:nvPicPr>
        <p:blipFill>
          <a:blip r:embed="rId3"/>
          <a:stretch>
            <a:fillRect/>
          </a:stretch>
        </p:blipFill>
        <p:spPr>
          <a:xfrm>
            <a:off x="7105620" y="1113013"/>
            <a:ext cx="3950103" cy="5636267"/>
          </a:xfrm>
          <a:prstGeom prst="rect">
            <a:avLst/>
          </a:prstGeom>
        </p:spPr>
      </p:pic>
      <p:sp>
        <p:nvSpPr>
          <p:cNvPr id="6" name="TextBox 5"/>
          <p:cNvSpPr txBox="1"/>
          <p:nvPr/>
        </p:nvSpPr>
        <p:spPr>
          <a:xfrm>
            <a:off x="1396808" y="1311264"/>
            <a:ext cx="5063947" cy="369332"/>
          </a:xfrm>
          <a:prstGeom prst="rect">
            <a:avLst/>
          </a:prstGeom>
          <a:noFill/>
        </p:spPr>
        <p:txBody>
          <a:bodyPr wrap="square" rtlCol="0">
            <a:spAutoFit/>
          </a:bodyPr>
          <a:lstStyle/>
          <a:p>
            <a:r>
              <a:rPr lang="en-US" b="1" dirty="0" smtClean="0"/>
              <a:t>Executive Summary / Message from Leadership</a:t>
            </a:r>
          </a:p>
        </p:txBody>
      </p:sp>
      <p:sp>
        <p:nvSpPr>
          <p:cNvPr id="8" name="TextBox 7"/>
          <p:cNvSpPr txBox="1"/>
          <p:nvPr/>
        </p:nvSpPr>
        <p:spPr>
          <a:xfrm>
            <a:off x="1396808" y="2083614"/>
            <a:ext cx="5063947" cy="369332"/>
          </a:xfrm>
          <a:prstGeom prst="rect">
            <a:avLst/>
          </a:prstGeom>
          <a:noFill/>
        </p:spPr>
        <p:txBody>
          <a:bodyPr wrap="square" rtlCol="0">
            <a:spAutoFit/>
          </a:bodyPr>
          <a:lstStyle/>
          <a:p>
            <a:r>
              <a:rPr lang="en-US" b="1" dirty="0" smtClean="0"/>
              <a:t>New Resources / Updates</a:t>
            </a:r>
          </a:p>
        </p:txBody>
      </p:sp>
      <p:sp>
        <p:nvSpPr>
          <p:cNvPr id="9" name="TextBox 8"/>
          <p:cNvSpPr txBox="1"/>
          <p:nvPr/>
        </p:nvSpPr>
        <p:spPr>
          <a:xfrm>
            <a:off x="1396808" y="2855964"/>
            <a:ext cx="5063947" cy="369332"/>
          </a:xfrm>
          <a:prstGeom prst="rect">
            <a:avLst/>
          </a:prstGeom>
          <a:noFill/>
        </p:spPr>
        <p:txBody>
          <a:bodyPr wrap="square" rtlCol="0">
            <a:spAutoFit/>
          </a:bodyPr>
          <a:lstStyle/>
          <a:p>
            <a:r>
              <a:rPr lang="en-US" b="1" dirty="0" smtClean="0"/>
              <a:t>News / Announcements</a:t>
            </a:r>
          </a:p>
        </p:txBody>
      </p:sp>
      <p:sp>
        <p:nvSpPr>
          <p:cNvPr id="10" name="TextBox 9"/>
          <p:cNvSpPr txBox="1"/>
          <p:nvPr/>
        </p:nvSpPr>
        <p:spPr>
          <a:xfrm>
            <a:off x="1396808" y="3628314"/>
            <a:ext cx="5063947" cy="369332"/>
          </a:xfrm>
          <a:prstGeom prst="rect">
            <a:avLst/>
          </a:prstGeom>
          <a:noFill/>
        </p:spPr>
        <p:txBody>
          <a:bodyPr wrap="square" rtlCol="0">
            <a:spAutoFit/>
          </a:bodyPr>
          <a:lstStyle/>
          <a:p>
            <a:r>
              <a:rPr lang="en-US" b="1" dirty="0" smtClean="0"/>
              <a:t>“How can you help?” – CALL TO ACTION</a:t>
            </a:r>
          </a:p>
        </p:txBody>
      </p:sp>
      <p:sp>
        <p:nvSpPr>
          <p:cNvPr id="11" name="TextBox 10"/>
          <p:cNvSpPr txBox="1"/>
          <p:nvPr/>
        </p:nvSpPr>
        <p:spPr>
          <a:xfrm>
            <a:off x="1396808" y="4400664"/>
            <a:ext cx="5063947" cy="369332"/>
          </a:xfrm>
          <a:prstGeom prst="rect">
            <a:avLst/>
          </a:prstGeom>
          <a:noFill/>
        </p:spPr>
        <p:txBody>
          <a:bodyPr wrap="square" rtlCol="0">
            <a:spAutoFit/>
          </a:bodyPr>
          <a:lstStyle/>
          <a:p>
            <a:r>
              <a:rPr lang="en-US" b="1" dirty="0" smtClean="0"/>
              <a:t>Resources</a:t>
            </a:r>
          </a:p>
        </p:txBody>
      </p:sp>
      <p:sp>
        <p:nvSpPr>
          <p:cNvPr id="13" name="TextBox 12"/>
          <p:cNvSpPr txBox="1"/>
          <p:nvPr/>
        </p:nvSpPr>
        <p:spPr>
          <a:xfrm>
            <a:off x="1396808" y="5945362"/>
            <a:ext cx="5063947" cy="369332"/>
          </a:xfrm>
          <a:prstGeom prst="rect">
            <a:avLst/>
          </a:prstGeom>
          <a:noFill/>
        </p:spPr>
        <p:txBody>
          <a:bodyPr wrap="square" rtlCol="0">
            <a:spAutoFit/>
          </a:bodyPr>
          <a:lstStyle/>
          <a:p>
            <a:r>
              <a:rPr lang="en-US" b="1" dirty="0" smtClean="0"/>
              <a:t>Contact Information</a:t>
            </a:r>
          </a:p>
        </p:txBody>
      </p:sp>
      <p:sp>
        <p:nvSpPr>
          <p:cNvPr id="14" name="5-Point Star 13"/>
          <p:cNvSpPr/>
          <p:nvPr/>
        </p:nvSpPr>
        <p:spPr>
          <a:xfrm>
            <a:off x="6947033" y="1998529"/>
            <a:ext cx="296329" cy="296329"/>
          </a:xfrm>
          <a:prstGeom prst="star5">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949581" y="3027776"/>
            <a:ext cx="296329" cy="296329"/>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947032" y="5151208"/>
            <a:ext cx="296329" cy="296329"/>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ross 16"/>
          <p:cNvSpPr/>
          <p:nvPr/>
        </p:nvSpPr>
        <p:spPr>
          <a:xfrm>
            <a:off x="6942181" y="6250980"/>
            <a:ext cx="296329" cy="296329"/>
          </a:xfrm>
          <a:prstGeom prst="plus">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p:cNvSpPr/>
          <p:nvPr/>
        </p:nvSpPr>
        <p:spPr>
          <a:xfrm>
            <a:off x="8854487" y="3023234"/>
            <a:ext cx="296329" cy="296329"/>
          </a:xfrm>
          <a:prstGeom prst="diamond">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8854487" y="5145686"/>
            <a:ext cx="296329" cy="296329"/>
          </a:xfrm>
          <a:prstGeom prst="triangl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913306" y="1384267"/>
            <a:ext cx="296329" cy="296329"/>
          </a:xfrm>
          <a:prstGeom prst="star5">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49272" y="2144449"/>
            <a:ext cx="296329" cy="296329"/>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49272" y="3664813"/>
            <a:ext cx="296329" cy="296329"/>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ross 22"/>
          <p:cNvSpPr/>
          <p:nvPr/>
        </p:nvSpPr>
        <p:spPr>
          <a:xfrm>
            <a:off x="949272" y="5945362"/>
            <a:ext cx="296329" cy="296329"/>
          </a:xfrm>
          <a:prstGeom prst="plus">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a:off x="949272" y="4424995"/>
            <a:ext cx="296329" cy="296329"/>
          </a:xfrm>
          <a:prstGeom prst="triangl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amond 24"/>
          <p:cNvSpPr/>
          <p:nvPr/>
        </p:nvSpPr>
        <p:spPr>
          <a:xfrm>
            <a:off x="949272" y="2904631"/>
            <a:ext cx="296329" cy="296329"/>
          </a:xfrm>
          <a:prstGeom prst="diamond">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Arrow 25"/>
          <p:cNvSpPr/>
          <p:nvPr/>
        </p:nvSpPr>
        <p:spPr>
          <a:xfrm>
            <a:off x="10613551" y="5870695"/>
            <a:ext cx="296329" cy="296329"/>
          </a:xfrm>
          <a:prstGeom prst="lef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404368" y="5173014"/>
            <a:ext cx="5063947" cy="369332"/>
          </a:xfrm>
          <a:prstGeom prst="rect">
            <a:avLst/>
          </a:prstGeom>
          <a:noFill/>
        </p:spPr>
        <p:txBody>
          <a:bodyPr wrap="square" rtlCol="0">
            <a:spAutoFit/>
          </a:bodyPr>
          <a:lstStyle/>
          <a:p>
            <a:r>
              <a:rPr lang="en-US" b="1" dirty="0" smtClean="0"/>
              <a:t>Chapter Listings</a:t>
            </a:r>
          </a:p>
        </p:txBody>
      </p:sp>
      <p:sp>
        <p:nvSpPr>
          <p:cNvPr id="28" name="Left Arrow 27"/>
          <p:cNvSpPr/>
          <p:nvPr/>
        </p:nvSpPr>
        <p:spPr>
          <a:xfrm>
            <a:off x="904174" y="5185177"/>
            <a:ext cx="296329" cy="296329"/>
          </a:xfrm>
          <a:prstGeom prst="lef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35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1000"/>
                                        <p:tgtEl>
                                          <p:spTgt spid="22"/>
                                        </p:tgtEl>
                                      </p:cBhvr>
                                    </p:animEffect>
                                    <p:anim calcmode="lin" valueType="num">
                                      <p:cBhvr>
                                        <p:cTn id="59" dur="1000" fill="hold"/>
                                        <p:tgtEl>
                                          <p:spTgt spid="22"/>
                                        </p:tgtEl>
                                        <p:attrNameLst>
                                          <p:attrName>ppt_x</p:attrName>
                                        </p:attrNameLst>
                                      </p:cBhvr>
                                      <p:tavLst>
                                        <p:tav tm="0">
                                          <p:val>
                                            <p:strVal val="#ppt_x"/>
                                          </p:val>
                                        </p:tav>
                                        <p:tav tm="100000">
                                          <p:val>
                                            <p:strVal val="#ppt_x"/>
                                          </p:val>
                                        </p:tav>
                                      </p:tavLst>
                                    </p:anim>
                                    <p:anim calcmode="lin" valueType="num">
                                      <p:cBhvr>
                                        <p:cTn id="60" dur="1000" fill="hold"/>
                                        <p:tgtEl>
                                          <p:spTgt spid="2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1000"/>
                                        <p:tgtEl>
                                          <p:spTgt spid="11"/>
                                        </p:tgtEl>
                                      </p:cBhvr>
                                    </p:animEffect>
                                    <p:anim calcmode="lin" valueType="num">
                                      <p:cBhvr>
                                        <p:cTn id="81" dur="1000" fill="hold"/>
                                        <p:tgtEl>
                                          <p:spTgt spid="11"/>
                                        </p:tgtEl>
                                        <p:attrNameLst>
                                          <p:attrName>ppt_x</p:attrName>
                                        </p:attrNameLst>
                                      </p:cBhvr>
                                      <p:tavLst>
                                        <p:tav tm="0">
                                          <p:val>
                                            <p:strVal val="#ppt_x"/>
                                          </p:val>
                                        </p:tav>
                                        <p:tav tm="100000">
                                          <p:val>
                                            <p:strVal val="#ppt_x"/>
                                          </p:val>
                                        </p:tav>
                                      </p:tavLst>
                                    </p:anim>
                                    <p:anim calcmode="lin" valueType="num">
                                      <p:cBhvr>
                                        <p:cTn id="82" dur="1000" fill="hold"/>
                                        <p:tgtEl>
                                          <p:spTgt spid="11"/>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1000"/>
                                        <p:tgtEl>
                                          <p:spTgt spid="28"/>
                                        </p:tgtEl>
                                      </p:cBhvr>
                                    </p:animEffect>
                                    <p:anim calcmode="lin" valueType="num">
                                      <p:cBhvr>
                                        <p:cTn id="93" dur="1000" fill="hold"/>
                                        <p:tgtEl>
                                          <p:spTgt spid="28"/>
                                        </p:tgtEl>
                                        <p:attrNameLst>
                                          <p:attrName>ppt_x</p:attrName>
                                        </p:attrNameLst>
                                      </p:cBhvr>
                                      <p:tavLst>
                                        <p:tav tm="0">
                                          <p:val>
                                            <p:strVal val="#ppt_x"/>
                                          </p:val>
                                        </p:tav>
                                        <p:tav tm="100000">
                                          <p:val>
                                            <p:strVal val="#ppt_x"/>
                                          </p:val>
                                        </p:tav>
                                      </p:tavLst>
                                    </p:anim>
                                    <p:anim calcmode="lin" valueType="num">
                                      <p:cBhvr>
                                        <p:cTn id="94" dur="1000" fill="hold"/>
                                        <p:tgtEl>
                                          <p:spTgt spid="28"/>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1000"/>
                                        <p:tgtEl>
                                          <p:spTgt spid="27"/>
                                        </p:tgtEl>
                                      </p:cBhvr>
                                    </p:animEffect>
                                    <p:anim calcmode="lin" valueType="num">
                                      <p:cBhvr>
                                        <p:cTn id="98" dur="1000" fill="hold"/>
                                        <p:tgtEl>
                                          <p:spTgt spid="27"/>
                                        </p:tgtEl>
                                        <p:attrNameLst>
                                          <p:attrName>ppt_x</p:attrName>
                                        </p:attrNameLst>
                                      </p:cBhvr>
                                      <p:tavLst>
                                        <p:tav tm="0">
                                          <p:val>
                                            <p:strVal val="#ppt_x"/>
                                          </p:val>
                                        </p:tav>
                                        <p:tav tm="100000">
                                          <p:val>
                                            <p:strVal val="#ppt_x"/>
                                          </p:val>
                                        </p:tav>
                                      </p:tavLst>
                                    </p:anim>
                                    <p:anim calcmode="lin" valueType="num">
                                      <p:cBhvr>
                                        <p:cTn id="99" dur="1000" fill="hold"/>
                                        <p:tgtEl>
                                          <p:spTgt spid="27"/>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1000"/>
                                        <p:tgtEl>
                                          <p:spTgt spid="26"/>
                                        </p:tgtEl>
                                      </p:cBhvr>
                                    </p:animEffect>
                                    <p:anim calcmode="lin" valueType="num">
                                      <p:cBhvr>
                                        <p:cTn id="103" dur="1000" fill="hold"/>
                                        <p:tgtEl>
                                          <p:spTgt spid="26"/>
                                        </p:tgtEl>
                                        <p:attrNameLst>
                                          <p:attrName>ppt_x</p:attrName>
                                        </p:attrNameLst>
                                      </p:cBhvr>
                                      <p:tavLst>
                                        <p:tav tm="0">
                                          <p:val>
                                            <p:strVal val="#ppt_x"/>
                                          </p:val>
                                        </p:tav>
                                        <p:tav tm="100000">
                                          <p:val>
                                            <p:strVal val="#ppt_x"/>
                                          </p:val>
                                        </p:tav>
                                      </p:tavLst>
                                    </p:anim>
                                    <p:anim calcmode="lin" valueType="num">
                                      <p:cBhvr>
                                        <p:cTn id="10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animEffect transition="in" filter="fade">
                                      <p:cBhvr>
                                        <p:cTn id="109" dur="1000"/>
                                        <p:tgtEl>
                                          <p:spTgt spid="23"/>
                                        </p:tgtEl>
                                      </p:cBhvr>
                                    </p:animEffect>
                                    <p:anim calcmode="lin" valueType="num">
                                      <p:cBhvr>
                                        <p:cTn id="110" dur="1000" fill="hold"/>
                                        <p:tgtEl>
                                          <p:spTgt spid="23"/>
                                        </p:tgtEl>
                                        <p:attrNameLst>
                                          <p:attrName>ppt_x</p:attrName>
                                        </p:attrNameLst>
                                      </p:cBhvr>
                                      <p:tavLst>
                                        <p:tav tm="0">
                                          <p:val>
                                            <p:strVal val="#ppt_x"/>
                                          </p:val>
                                        </p:tav>
                                        <p:tav tm="100000">
                                          <p:val>
                                            <p:strVal val="#ppt_x"/>
                                          </p:val>
                                        </p:tav>
                                      </p:tavLst>
                                    </p:anim>
                                    <p:anim calcmode="lin" valueType="num">
                                      <p:cBhvr>
                                        <p:cTn id="111" dur="1000" fill="hold"/>
                                        <p:tgtEl>
                                          <p:spTgt spid="23"/>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13"/>
                                        </p:tgtEl>
                                        <p:attrNameLst>
                                          <p:attrName>style.visibility</p:attrName>
                                        </p:attrNameLst>
                                      </p:cBhvr>
                                      <p:to>
                                        <p:strVal val="visible"/>
                                      </p:to>
                                    </p:set>
                                    <p:animEffect transition="in" filter="fade">
                                      <p:cBhvr>
                                        <p:cTn id="114" dur="1000"/>
                                        <p:tgtEl>
                                          <p:spTgt spid="13"/>
                                        </p:tgtEl>
                                      </p:cBhvr>
                                    </p:animEffect>
                                    <p:anim calcmode="lin" valueType="num">
                                      <p:cBhvr>
                                        <p:cTn id="115" dur="1000" fill="hold"/>
                                        <p:tgtEl>
                                          <p:spTgt spid="13"/>
                                        </p:tgtEl>
                                        <p:attrNameLst>
                                          <p:attrName>ppt_x</p:attrName>
                                        </p:attrNameLst>
                                      </p:cBhvr>
                                      <p:tavLst>
                                        <p:tav tm="0">
                                          <p:val>
                                            <p:strVal val="#ppt_x"/>
                                          </p:val>
                                        </p:tav>
                                        <p:tav tm="100000">
                                          <p:val>
                                            <p:strVal val="#ppt_x"/>
                                          </p:val>
                                        </p:tav>
                                      </p:tavLst>
                                    </p:anim>
                                    <p:anim calcmode="lin" valueType="num">
                                      <p:cBhvr>
                                        <p:cTn id="116" dur="1000" fill="hold"/>
                                        <p:tgtEl>
                                          <p:spTgt spid="13"/>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fade">
                                      <p:cBhvr>
                                        <p:cTn id="119" dur="1000"/>
                                        <p:tgtEl>
                                          <p:spTgt spid="17"/>
                                        </p:tgtEl>
                                      </p:cBhvr>
                                    </p:animEffect>
                                    <p:anim calcmode="lin" valueType="num">
                                      <p:cBhvr>
                                        <p:cTn id="120" dur="1000" fill="hold"/>
                                        <p:tgtEl>
                                          <p:spTgt spid="17"/>
                                        </p:tgtEl>
                                        <p:attrNameLst>
                                          <p:attrName>ppt_x</p:attrName>
                                        </p:attrNameLst>
                                      </p:cBhvr>
                                      <p:tavLst>
                                        <p:tav tm="0">
                                          <p:val>
                                            <p:strVal val="#ppt_x"/>
                                          </p:val>
                                        </p:tav>
                                        <p:tav tm="100000">
                                          <p:val>
                                            <p:strVal val="#ppt_x"/>
                                          </p:val>
                                        </p:tav>
                                      </p:tavLst>
                                    </p:anim>
                                    <p:anim calcmode="lin" valueType="num">
                                      <p:cBhvr>
                                        <p:cTn id="1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3"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306671" y="113018"/>
            <a:ext cx="3794817" cy="6638363"/>
          </a:xfrm>
          <a:prstGeom prst="rect">
            <a:avLst/>
          </a:prstGeom>
        </p:spPr>
      </p:pic>
      <p:sp>
        <p:nvSpPr>
          <p:cNvPr id="5" name="Title 4"/>
          <p:cNvSpPr>
            <a:spLocks noGrp="1"/>
          </p:cNvSpPr>
          <p:nvPr>
            <p:ph type="title"/>
          </p:nvPr>
        </p:nvSpPr>
        <p:spPr/>
        <p:txBody>
          <a:bodyPr/>
          <a:lstStyle/>
          <a:p>
            <a:r>
              <a:rPr lang="en-US" dirty="0" smtClean="0"/>
              <a:t>Centralize Information</a:t>
            </a:r>
            <a:endParaRPr lang="en-US" dirty="0"/>
          </a:p>
        </p:txBody>
      </p:sp>
      <p:sp>
        <p:nvSpPr>
          <p:cNvPr id="2" name="Oval 1"/>
          <p:cNvSpPr/>
          <p:nvPr/>
        </p:nvSpPr>
        <p:spPr>
          <a:xfrm>
            <a:off x="8493968" y="2451093"/>
            <a:ext cx="192025" cy="192025"/>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493968" y="1776642"/>
            <a:ext cx="192025" cy="192025"/>
          </a:xfrm>
          <a:prstGeom prst="ellipse">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696190" y="613231"/>
            <a:ext cx="192025" cy="192025"/>
          </a:xfrm>
          <a:prstGeom prst="ellipse">
            <a:avLst/>
          </a:prstGeom>
          <a:solidFill>
            <a:srgbClr val="FF0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821839" y="1680630"/>
            <a:ext cx="192025" cy="192025"/>
          </a:xfrm>
          <a:prstGeom prst="ellipse">
            <a:avLst/>
          </a:prstGeom>
          <a:solidFill>
            <a:schemeClr val="accent3">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698933" y="3057039"/>
            <a:ext cx="192025" cy="192025"/>
          </a:xfrm>
          <a:prstGeom prst="ellipse">
            <a:avLst/>
          </a:prstGeom>
          <a:solidFill>
            <a:srgbClr val="FFFF9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27499" y="3482630"/>
            <a:ext cx="192025" cy="192025"/>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7499" y="2944786"/>
            <a:ext cx="192025" cy="192025"/>
          </a:xfrm>
          <a:prstGeom prst="ellipse">
            <a:avLst/>
          </a:prstGeom>
          <a:solidFill>
            <a:schemeClr val="accent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27499" y="1331254"/>
            <a:ext cx="192025" cy="192025"/>
          </a:xfrm>
          <a:prstGeom prst="ellipse">
            <a:avLst/>
          </a:prstGeom>
          <a:solidFill>
            <a:srgbClr val="FF0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27499" y="2406942"/>
            <a:ext cx="192025" cy="192025"/>
          </a:xfrm>
          <a:prstGeom prst="ellipse">
            <a:avLst/>
          </a:prstGeom>
          <a:solidFill>
            <a:schemeClr val="accent3">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27499" y="4558319"/>
            <a:ext cx="192025" cy="192025"/>
          </a:xfrm>
          <a:prstGeom prst="ellipse">
            <a:avLst/>
          </a:prstGeom>
          <a:solidFill>
            <a:srgbClr val="FFFF9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45897" y="3412423"/>
            <a:ext cx="5641770" cy="307777"/>
          </a:xfrm>
          <a:prstGeom prst="rect">
            <a:avLst/>
          </a:prstGeom>
          <a:noFill/>
        </p:spPr>
        <p:txBody>
          <a:bodyPr wrap="square" rtlCol="0">
            <a:spAutoFit/>
          </a:bodyPr>
          <a:lstStyle/>
          <a:p>
            <a:r>
              <a:rPr lang="en-US" sz="1400" dirty="0"/>
              <a:t>Iconic and easy to scan for key resources and </a:t>
            </a:r>
            <a:r>
              <a:rPr lang="en-US" sz="1400" dirty="0" smtClean="0"/>
              <a:t>messages</a:t>
            </a:r>
            <a:endParaRPr lang="en-US" sz="1400" dirty="0"/>
          </a:p>
        </p:txBody>
      </p:sp>
      <p:sp>
        <p:nvSpPr>
          <p:cNvPr id="22" name="TextBox 21"/>
          <p:cNvSpPr txBox="1"/>
          <p:nvPr/>
        </p:nvSpPr>
        <p:spPr>
          <a:xfrm>
            <a:off x="645897" y="1236379"/>
            <a:ext cx="5641770" cy="307777"/>
          </a:xfrm>
          <a:prstGeom prst="rect">
            <a:avLst/>
          </a:prstGeom>
          <a:noFill/>
        </p:spPr>
        <p:txBody>
          <a:bodyPr wrap="square" rtlCol="0">
            <a:spAutoFit/>
          </a:bodyPr>
          <a:lstStyle/>
          <a:p>
            <a:r>
              <a:rPr lang="en-US" sz="1400" dirty="0"/>
              <a:t>Membership/Subscriber instructions prominent and easy to </a:t>
            </a:r>
            <a:r>
              <a:rPr lang="en-US" sz="1400" dirty="0" smtClean="0"/>
              <a:t>access </a:t>
            </a:r>
            <a:endParaRPr lang="en-US" sz="1400" dirty="0"/>
          </a:p>
        </p:txBody>
      </p:sp>
      <p:sp>
        <p:nvSpPr>
          <p:cNvPr id="23" name="TextBox 22"/>
          <p:cNvSpPr txBox="1"/>
          <p:nvPr/>
        </p:nvSpPr>
        <p:spPr>
          <a:xfrm>
            <a:off x="645897" y="2324401"/>
            <a:ext cx="5641770" cy="307777"/>
          </a:xfrm>
          <a:prstGeom prst="rect">
            <a:avLst/>
          </a:prstGeom>
          <a:noFill/>
        </p:spPr>
        <p:txBody>
          <a:bodyPr wrap="square" rtlCol="0">
            <a:spAutoFit/>
          </a:bodyPr>
          <a:lstStyle/>
          <a:p>
            <a:r>
              <a:rPr lang="en-US" sz="1400" dirty="0" smtClean="0"/>
              <a:t>Executive </a:t>
            </a:r>
            <a:r>
              <a:rPr lang="en-US" sz="1400" dirty="0"/>
              <a:t>messaging positioned as priority </a:t>
            </a:r>
            <a:r>
              <a:rPr lang="en-US" sz="1400" dirty="0" smtClean="0"/>
              <a:t>item</a:t>
            </a:r>
            <a:endParaRPr lang="en-US" sz="1400" dirty="0"/>
          </a:p>
        </p:txBody>
      </p:sp>
      <p:sp>
        <p:nvSpPr>
          <p:cNvPr id="24" name="TextBox 23"/>
          <p:cNvSpPr txBox="1"/>
          <p:nvPr/>
        </p:nvSpPr>
        <p:spPr>
          <a:xfrm>
            <a:off x="645897" y="4500443"/>
            <a:ext cx="5641770" cy="307777"/>
          </a:xfrm>
          <a:prstGeom prst="rect">
            <a:avLst/>
          </a:prstGeom>
          <a:noFill/>
        </p:spPr>
        <p:txBody>
          <a:bodyPr wrap="square" rtlCol="0">
            <a:spAutoFit/>
          </a:bodyPr>
          <a:lstStyle/>
          <a:p>
            <a:r>
              <a:rPr lang="en-US" sz="1400" dirty="0"/>
              <a:t>Easy access to local/chapter information to promote </a:t>
            </a:r>
            <a:r>
              <a:rPr lang="en-US" sz="1400" dirty="0" smtClean="0"/>
              <a:t>engagement</a:t>
            </a:r>
            <a:endParaRPr lang="en-US" sz="1400" dirty="0"/>
          </a:p>
        </p:txBody>
      </p:sp>
      <p:sp>
        <p:nvSpPr>
          <p:cNvPr id="25" name="TextBox 24"/>
          <p:cNvSpPr txBox="1"/>
          <p:nvPr/>
        </p:nvSpPr>
        <p:spPr>
          <a:xfrm>
            <a:off x="645897" y="2868412"/>
            <a:ext cx="5641770" cy="307777"/>
          </a:xfrm>
          <a:prstGeom prst="rect">
            <a:avLst/>
          </a:prstGeom>
          <a:noFill/>
        </p:spPr>
        <p:txBody>
          <a:bodyPr wrap="square" rtlCol="0">
            <a:spAutoFit/>
          </a:bodyPr>
          <a:lstStyle/>
          <a:p>
            <a:r>
              <a:rPr lang="en-US" sz="1400" dirty="0"/>
              <a:t>Mission and Vision statement prominently </a:t>
            </a:r>
            <a:r>
              <a:rPr lang="en-US" sz="1400" dirty="0" smtClean="0"/>
              <a:t>displayed </a:t>
            </a:r>
            <a:endParaRPr lang="en-US" sz="1400" dirty="0"/>
          </a:p>
        </p:txBody>
      </p:sp>
      <p:sp>
        <p:nvSpPr>
          <p:cNvPr id="27" name="Oval 26"/>
          <p:cNvSpPr/>
          <p:nvPr/>
        </p:nvSpPr>
        <p:spPr>
          <a:xfrm>
            <a:off x="8256343" y="3057039"/>
            <a:ext cx="192025" cy="192025"/>
          </a:xfrm>
          <a:prstGeom prst="ellipse">
            <a:avLst/>
          </a:prstGeom>
          <a:solidFill>
            <a:srgbClr val="8BF72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27499" y="4020474"/>
            <a:ext cx="192025" cy="192025"/>
          </a:xfrm>
          <a:prstGeom prst="ellipse">
            <a:avLst/>
          </a:prstGeom>
          <a:solidFill>
            <a:srgbClr val="8BF72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45897" y="3956434"/>
            <a:ext cx="5641770" cy="307777"/>
          </a:xfrm>
          <a:prstGeom prst="rect">
            <a:avLst/>
          </a:prstGeom>
          <a:noFill/>
        </p:spPr>
        <p:txBody>
          <a:bodyPr wrap="square" rtlCol="0">
            <a:spAutoFit/>
          </a:bodyPr>
          <a:lstStyle/>
          <a:p>
            <a:r>
              <a:rPr lang="en-US" sz="1400" dirty="0"/>
              <a:t>News feeds/stories integrated throughout the </a:t>
            </a:r>
            <a:r>
              <a:rPr lang="en-US" sz="1400" dirty="0" smtClean="0"/>
              <a:t>site </a:t>
            </a:r>
            <a:endParaRPr lang="en-US" sz="1400" dirty="0"/>
          </a:p>
        </p:txBody>
      </p:sp>
      <p:sp>
        <p:nvSpPr>
          <p:cNvPr id="4" name="Slide Number Placeholder 3"/>
          <p:cNvSpPr>
            <a:spLocks noGrp="1"/>
          </p:cNvSpPr>
          <p:nvPr>
            <p:ph type="sldNum" sz="quarter" idx="12"/>
          </p:nvPr>
        </p:nvSpPr>
        <p:spPr/>
        <p:txBody>
          <a:bodyPr/>
          <a:lstStyle/>
          <a:p>
            <a:fld id="{5FB82C68-21B0-4D10-9FE3-8B3C5F565363}" type="slidenum">
              <a:rPr lang="en-US" smtClean="0"/>
              <a:pPr/>
              <a:t>21</a:t>
            </a:fld>
            <a:endParaRPr lang="en-US"/>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
        <p:nvSpPr>
          <p:cNvPr id="32" name="Oval 31"/>
          <p:cNvSpPr/>
          <p:nvPr/>
        </p:nvSpPr>
        <p:spPr>
          <a:xfrm>
            <a:off x="8256343" y="5122630"/>
            <a:ext cx="192025" cy="192025"/>
          </a:xfrm>
          <a:prstGeom prst="ellipse">
            <a:avLst/>
          </a:prstGeom>
          <a:solidFill>
            <a:srgbClr val="8BF72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27499" y="1869098"/>
            <a:ext cx="192025" cy="192025"/>
          </a:xfrm>
          <a:prstGeom prst="ellipse">
            <a:avLst/>
          </a:prstGeom>
          <a:solidFill>
            <a:srgbClr val="009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45897" y="1780390"/>
            <a:ext cx="5641770" cy="307777"/>
          </a:xfrm>
          <a:prstGeom prst="rect">
            <a:avLst/>
          </a:prstGeom>
          <a:noFill/>
        </p:spPr>
        <p:txBody>
          <a:bodyPr wrap="square" rtlCol="0">
            <a:spAutoFit/>
          </a:bodyPr>
          <a:lstStyle/>
          <a:p>
            <a:r>
              <a:rPr lang="en-US" sz="1400" dirty="0" smtClean="0"/>
              <a:t>Clear placement of monthly email newsletter</a:t>
            </a:r>
            <a:endParaRPr lang="en-US" sz="1400" dirty="0"/>
          </a:p>
        </p:txBody>
      </p:sp>
      <p:sp>
        <p:nvSpPr>
          <p:cNvPr id="35" name="Oval 34"/>
          <p:cNvSpPr/>
          <p:nvPr/>
        </p:nvSpPr>
        <p:spPr>
          <a:xfrm>
            <a:off x="9688738" y="1124494"/>
            <a:ext cx="192025" cy="192025"/>
          </a:xfrm>
          <a:prstGeom prst="ellipse">
            <a:avLst/>
          </a:prstGeom>
          <a:solidFill>
            <a:srgbClr val="0099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20018761">
            <a:off x="6891982" y="3729874"/>
            <a:ext cx="1359884" cy="338554"/>
          </a:xfrm>
          <a:prstGeom prst="rect">
            <a:avLst/>
          </a:prstGeom>
          <a:noFill/>
          <a:ln w="38100"/>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r>
              <a:rPr lang="en-US" sz="1600" b="1" dirty="0" smtClean="0"/>
              <a:t>BLOG STYLE</a:t>
            </a:r>
            <a:endParaRPr lang="en-US" sz="1600" b="1" dirty="0"/>
          </a:p>
        </p:txBody>
      </p:sp>
      <p:sp>
        <p:nvSpPr>
          <p:cNvPr id="37" name="TextBox 36"/>
          <p:cNvSpPr txBox="1"/>
          <p:nvPr/>
        </p:nvSpPr>
        <p:spPr>
          <a:xfrm rot="20018761">
            <a:off x="6556275" y="5757983"/>
            <a:ext cx="1897759" cy="338554"/>
          </a:xfrm>
          <a:prstGeom prst="rect">
            <a:avLst/>
          </a:prstGeom>
          <a:noFill/>
          <a:ln w="38100"/>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ctr"/>
            <a:r>
              <a:rPr lang="en-US" sz="1600" b="1" dirty="0" smtClean="0"/>
              <a:t>CORPORATE STYLE</a:t>
            </a:r>
            <a:endParaRPr lang="en-US" sz="1600" b="1" dirty="0"/>
          </a:p>
        </p:txBody>
      </p:sp>
    </p:spTree>
    <p:extLst>
      <p:ext uri="{BB962C8B-B14F-4D97-AF65-F5344CB8AC3E}">
        <p14:creationId xmlns:p14="http://schemas.microsoft.com/office/powerpoint/2010/main" val="3551250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500" fill="hold"/>
                                        <p:tgtEl>
                                          <p:spTgt spid="35"/>
                                        </p:tgtEl>
                                        <p:attrNameLst>
                                          <p:attrName>ppt_w</p:attrName>
                                        </p:attrNameLst>
                                      </p:cBhvr>
                                      <p:tavLst>
                                        <p:tav tm="0">
                                          <p:val>
                                            <p:fltVal val="0"/>
                                          </p:val>
                                        </p:tav>
                                        <p:tav tm="100000">
                                          <p:val>
                                            <p:strVal val="#ppt_w"/>
                                          </p:val>
                                        </p:tav>
                                      </p:tavLst>
                                    </p:anim>
                                    <p:anim calcmode="lin" valueType="num">
                                      <p:cBhvr>
                                        <p:cTn id="35" dur="500" fill="hold"/>
                                        <p:tgtEl>
                                          <p:spTgt spid="35"/>
                                        </p:tgtEl>
                                        <p:attrNameLst>
                                          <p:attrName>ppt_h</p:attrName>
                                        </p:attrNameLst>
                                      </p:cBhvr>
                                      <p:tavLst>
                                        <p:tav tm="0">
                                          <p:val>
                                            <p:fltVal val="0"/>
                                          </p:val>
                                        </p:tav>
                                        <p:tav tm="100000">
                                          <p:val>
                                            <p:strVal val="#ppt_h"/>
                                          </p:val>
                                        </p:tav>
                                      </p:tavLst>
                                    </p:anim>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500" fill="hold"/>
                                        <p:tgtEl>
                                          <p:spTgt spid="12"/>
                                        </p:tgtEl>
                                        <p:attrNameLst>
                                          <p:attrName>ppt_w</p:attrName>
                                        </p:attrNameLst>
                                      </p:cBhvr>
                                      <p:tavLst>
                                        <p:tav tm="0">
                                          <p:val>
                                            <p:fltVal val="0"/>
                                          </p:val>
                                        </p:tav>
                                        <p:tav tm="100000">
                                          <p:val>
                                            <p:strVal val="#ppt_w"/>
                                          </p:val>
                                        </p:tav>
                                      </p:tavLst>
                                    </p:anim>
                                    <p:anim calcmode="lin" valueType="num">
                                      <p:cBhvr>
                                        <p:cTn id="69" dur="500" fill="hold"/>
                                        <p:tgtEl>
                                          <p:spTgt spid="12"/>
                                        </p:tgtEl>
                                        <p:attrNameLst>
                                          <p:attrName>ppt_h</p:attrName>
                                        </p:attrNameLst>
                                      </p:cBhvr>
                                      <p:tavLst>
                                        <p:tav tm="0">
                                          <p:val>
                                            <p:fltVal val="0"/>
                                          </p:val>
                                        </p:tav>
                                        <p:tav tm="100000">
                                          <p:val>
                                            <p:strVal val="#ppt_h"/>
                                          </p:val>
                                        </p:tav>
                                      </p:tavLst>
                                    </p:anim>
                                    <p:animEffect transition="in" filter="fade">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p:cTn id="75" dur="500" fill="hold"/>
                                        <p:tgtEl>
                                          <p:spTgt spid="16"/>
                                        </p:tgtEl>
                                        <p:attrNameLst>
                                          <p:attrName>ppt_w</p:attrName>
                                        </p:attrNameLst>
                                      </p:cBhvr>
                                      <p:tavLst>
                                        <p:tav tm="0">
                                          <p:val>
                                            <p:fltVal val="0"/>
                                          </p:val>
                                        </p:tav>
                                        <p:tav tm="100000">
                                          <p:val>
                                            <p:strVal val="#ppt_w"/>
                                          </p:val>
                                        </p:tav>
                                      </p:tavLst>
                                    </p:anim>
                                    <p:anim calcmode="lin" valueType="num">
                                      <p:cBhvr>
                                        <p:cTn id="76" dur="500" fill="hold"/>
                                        <p:tgtEl>
                                          <p:spTgt spid="16"/>
                                        </p:tgtEl>
                                        <p:attrNameLst>
                                          <p:attrName>ppt_h</p:attrName>
                                        </p:attrNameLst>
                                      </p:cBhvr>
                                      <p:tavLst>
                                        <p:tav tm="0">
                                          <p:val>
                                            <p:fltVal val="0"/>
                                          </p:val>
                                        </p:tav>
                                        <p:tav tm="100000">
                                          <p:val>
                                            <p:strVal val="#ppt_h"/>
                                          </p:val>
                                        </p:tav>
                                      </p:tavLst>
                                    </p:anim>
                                    <p:animEffect transition="in" filter="fade">
                                      <p:cBhvr>
                                        <p:cTn id="77" dur="500"/>
                                        <p:tgtEl>
                                          <p:spTgt spid="16"/>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500" fill="hold"/>
                                        <p:tgtEl>
                                          <p:spTgt spid="21"/>
                                        </p:tgtEl>
                                        <p:attrNameLst>
                                          <p:attrName>ppt_w</p:attrName>
                                        </p:attrNameLst>
                                      </p:cBhvr>
                                      <p:tavLst>
                                        <p:tav tm="0">
                                          <p:val>
                                            <p:fltVal val="0"/>
                                          </p:val>
                                        </p:tav>
                                        <p:tav tm="100000">
                                          <p:val>
                                            <p:strVal val="#ppt_w"/>
                                          </p:val>
                                        </p:tav>
                                      </p:tavLst>
                                    </p:anim>
                                    <p:anim calcmode="lin" valueType="num">
                                      <p:cBhvr>
                                        <p:cTn id="81" dur="500" fill="hold"/>
                                        <p:tgtEl>
                                          <p:spTgt spid="21"/>
                                        </p:tgtEl>
                                        <p:attrNameLst>
                                          <p:attrName>ppt_h</p:attrName>
                                        </p:attrNameLst>
                                      </p:cBhvr>
                                      <p:tavLst>
                                        <p:tav tm="0">
                                          <p:val>
                                            <p:fltVal val="0"/>
                                          </p:val>
                                        </p:tav>
                                        <p:tav tm="100000">
                                          <p:val>
                                            <p:strVal val="#ppt_h"/>
                                          </p:val>
                                        </p:tav>
                                      </p:tavLst>
                                    </p:anim>
                                    <p:animEffect transition="in" filter="fade">
                                      <p:cBhvr>
                                        <p:cTn id="82" dur="500"/>
                                        <p:tgtEl>
                                          <p:spTgt spid="21"/>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
                                        </p:tgtEl>
                                        <p:attrNameLst>
                                          <p:attrName>style.visibility</p:attrName>
                                        </p:attrNameLst>
                                      </p:cBhvr>
                                      <p:to>
                                        <p:strVal val="visible"/>
                                      </p:to>
                                    </p:set>
                                    <p:anim calcmode="lin" valueType="num">
                                      <p:cBhvr>
                                        <p:cTn id="85" dur="500" fill="hold"/>
                                        <p:tgtEl>
                                          <p:spTgt spid="2"/>
                                        </p:tgtEl>
                                        <p:attrNameLst>
                                          <p:attrName>ppt_w</p:attrName>
                                        </p:attrNameLst>
                                      </p:cBhvr>
                                      <p:tavLst>
                                        <p:tav tm="0">
                                          <p:val>
                                            <p:fltVal val="0"/>
                                          </p:val>
                                        </p:tav>
                                        <p:tav tm="100000">
                                          <p:val>
                                            <p:strVal val="#ppt_w"/>
                                          </p:val>
                                        </p:tav>
                                      </p:tavLst>
                                    </p:anim>
                                    <p:anim calcmode="lin" valueType="num">
                                      <p:cBhvr>
                                        <p:cTn id="86" dur="500" fill="hold"/>
                                        <p:tgtEl>
                                          <p:spTgt spid="2"/>
                                        </p:tgtEl>
                                        <p:attrNameLst>
                                          <p:attrName>ppt_h</p:attrName>
                                        </p:attrNameLst>
                                      </p:cBhvr>
                                      <p:tavLst>
                                        <p:tav tm="0">
                                          <p:val>
                                            <p:fltVal val="0"/>
                                          </p:val>
                                        </p:tav>
                                        <p:tav tm="100000">
                                          <p:val>
                                            <p:strVal val="#ppt_h"/>
                                          </p:val>
                                        </p:tav>
                                      </p:tavLst>
                                    </p:anim>
                                    <p:animEffect transition="in" filter="fade">
                                      <p:cBhvr>
                                        <p:cTn id="87" dur="500"/>
                                        <p:tgtEl>
                                          <p:spTgt spid="2"/>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p:cTn id="92" dur="500" fill="hold"/>
                                        <p:tgtEl>
                                          <p:spTgt spid="28"/>
                                        </p:tgtEl>
                                        <p:attrNameLst>
                                          <p:attrName>ppt_w</p:attrName>
                                        </p:attrNameLst>
                                      </p:cBhvr>
                                      <p:tavLst>
                                        <p:tav tm="0">
                                          <p:val>
                                            <p:fltVal val="0"/>
                                          </p:val>
                                        </p:tav>
                                        <p:tav tm="100000">
                                          <p:val>
                                            <p:strVal val="#ppt_w"/>
                                          </p:val>
                                        </p:tav>
                                      </p:tavLst>
                                    </p:anim>
                                    <p:anim calcmode="lin" valueType="num">
                                      <p:cBhvr>
                                        <p:cTn id="93" dur="500" fill="hold"/>
                                        <p:tgtEl>
                                          <p:spTgt spid="28"/>
                                        </p:tgtEl>
                                        <p:attrNameLst>
                                          <p:attrName>ppt_h</p:attrName>
                                        </p:attrNameLst>
                                      </p:cBhvr>
                                      <p:tavLst>
                                        <p:tav tm="0">
                                          <p:val>
                                            <p:fltVal val="0"/>
                                          </p:val>
                                        </p:tav>
                                        <p:tav tm="100000">
                                          <p:val>
                                            <p:strVal val="#ppt_h"/>
                                          </p:val>
                                        </p:tav>
                                      </p:tavLst>
                                    </p:anim>
                                    <p:animEffect transition="in" filter="fade">
                                      <p:cBhvr>
                                        <p:cTn id="94" dur="500"/>
                                        <p:tgtEl>
                                          <p:spTgt spid="2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p:cTn id="97" dur="500" fill="hold"/>
                                        <p:tgtEl>
                                          <p:spTgt spid="29"/>
                                        </p:tgtEl>
                                        <p:attrNameLst>
                                          <p:attrName>ppt_w</p:attrName>
                                        </p:attrNameLst>
                                      </p:cBhvr>
                                      <p:tavLst>
                                        <p:tav tm="0">
                                          <p:val>
                                            <p:fltVal val="0"/>
                                          </p:val>
                                        </p:tav>
                                        <p:tav tm="100000">
                                          <p:val>
                                            <p:strVal val="#ppt_w"/>
                                          </p:val>
                                        </p:tav>
                                      </p:tavLst>
                                    </p:anim>
                                    <p:anim calcmode="lin" valueType="num">
                                      <p:cBhvr>
                                        <p:cTn id="98" dur="500" fill="hold"/>
                                        <p:tgtEl>
                                          <p:spTgt spid="29"/>
                                        </p:tgtEl>
                                        <p:attrNameLst>
                                          <p:attrName>ppt_h</p:attrName>
                                        </p:attrNameLst>
                                      </p:cBhvr>
                                      <p:tavLst>
                                        <p:tav tm="0">
                                          <p:val>
                                            <p:fltVal val="0"/>
                                          </p:val>
                                        </p:tav>
                                        <p:tav tm="100000">
                                          <p:val>
                                            <p:strVal val="#ppt_h"/>
                                          </p:val>
                                        </p:tav>
                                      </p:tavLst>
                                    </p:anim>
                                    <p:animEffect transition="in" filter="fade">
                                      <p:cBhvr>
                                        <p:cTn id="99" dur="500"/>
                                        <p:tgtEl>
                                          <p:spTgt spid="2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p:cTn id="102" dur="500" fill="hold"/>
                                        <p:tgtEl>
                                          <p:spTgt spid="27"/>
                                        </p:tgtEl>
                                        <p:attrNameLst>
                                          <p:attrName>ppt_w</p:attrName>
                                        </p:attrNameLst>
                                      </p:cBhvr>
                                      <p:tavLst>
                                        <p:tav tm="0">
                                          <p:val>
                                            <p:fltVal val="0"/>
                                          </p:val>
                                        </p:tav>
                                        <p:tav tm="100000">
                                          <p:val>
                                            <p:strVal val="#ppt_w"/>
                                          </p:val>
                                        </p:tav>
                                      </p:tavLst>
                                    </p:anim>
                                    <p:anim calcmode="lin" valueType="num">
                                      <p:cBhvr>
                                        <p:cTn id="103" dur="500" fill="hold"/>
                                        <p:tgtEl>
                                          <p:spTgt spid="27"/>
                                        </p:tgtEl>
                                        <p:attrNameLst>
                                          <p:attrName>ppt_h</p:attrName>
                                        </p:attrNameLst>
                                      </p:cBhvr>
                                      <p:tavLst>
                                        <p:tav tm="0">
                                          <p:val>
                                            <p:fltVal val="0"/>
                                          </p:val>
                                        </p:tav>
                                        <p:tav tm="100000">
                                          <p:val>
                                            <p:strVal val="#ppt_h"/>
                                          </p:val>
                                        </p:tav>
                                      </p:tavLst>
                                    </p:anim>
                                    <p:animEffect transition="in" filter="fade">
                                      <p:cBhvr>
                                        <p:cTn id="104" dur="500"/>
                                        <p:tgtEl>
                                          <p:spTgt spid="27"/>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500" fill="hold"/>
                                        <p:tgtEl>
                                          <p:spTgt spid="32"/>
                                        </p:tgtEl>
                                        <p:attrNameLst>
                                          <p:attrName>ppt_w</p:attrName>
                                        </p:attrNameLst>
                                      </p:cBhvr>
                                      <p:tavLst>
                                        <p:tav tm="0">
                                          <p:val>
                                            <p:fltVal val="0"/>
                                          </p:val>
                                        </p:tav>
                                        <p:tav tm="100000">
                                          <p:val>
                                            <p:strVal val="#ppt_w"/>
                                          </p:val>
                                        </p:tav>
                                      </p:tavLst>
                                    </p:anim>
                                    <p:anim calcmode="lin" valueType="num">
                                      <p:cBhvr>
                                        <p:cTn id="108" dur="500" fill="hold"/>
                                        <p:tgtEl>
                                          <p:spTgt spid="32"/>
                                        </p:tgtEl>
                                        <p:attrNameLst>
                                          <p:attrName>ppt_h</p:attrName>
                                        </p:attrNameLst>
                                      </p:cBhvr>
                                      <p:tavLst>
                                        <p:tav tm="0">
                                          <p:val>
                                            <p:fltVal val="0"/>
                                          </p:val>
                                        </p:tav>
                                        <p:tav tm="100000">
                                          <p:val>
                                            <p:strVal val="#ppt_h"/>
                                          </p:val>
                                        </p:tav>
                                      </p:tavLst>
                                    </p:anim>
                                    <p:animEffect transition="in" filter="fade">
                                      <p:cBhvr>
                                        <p:cTn id="109" dur="500"/>
                                        <p:tgtEl>
                                          <p:spTgt spid="32"/>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20"/>
                                        </p:tgtEl>
                                        <p:attrNameLst>
                                          <p:attrName>style.visibility</p:attrName>
                                        </p:attrNameLst>
                                      </p:cBhvr>
                                      <p:to>
                                        <p:strVal val="visible"/>
                                      </p:to>
                                    </p:set>
                                    <p:anim calcmode="lin" valueType="num">
                                      <p:cBhvr>
                                        <p:cTn id="114" dur="500" fill="hold"/>
                                        <p:tgtEl>
                                          <p:spTgt spid="20"/>
                                        </p:tgtEl>
                                        <p:attrNameLst>
                                          <p:attrName>ppt_w</p:attrName>
                                        </p:attrNameLst>
                                      </p:cBhvr>
                                      <p:tavLst>
                                        <p:tav tm="0">
                                          <p:val>
                                            <p:fltVal val="0"/>
                                          </p:val>
                                        </p:tav>
                                        <p:tav tm="100000">
                                          <p:val>
                                            <p:strVal val="#ppt_w"/>
                                          </p:val>
                                        </p:tav>
                                      </p:tavLst>
                                    </p:anim>
                                    <p:anim calcmode="lin" valueType="num">
                                      <p:cBhvr>
                                        <p:cTn id="115" dur="500" fill="hold"/>
                                        <p:tgtEl>
                                          <p:spTgt spid="20"/>
                                        </p:tgtEl>
                                        <p:attrNameLst>
                                          <p:attrName>ppt_h</p:attrName>
                                        </p:attrNameLst>
                                      </p:cBhvr>
                                      <p:tavLst>
                                        <p:tav tm="0">
                                          <p:val>
                                            <p:fltVal val="0"/>
                                          </p:val>
                                        </p:tav>
                                        <p:tav tm="100000">
                                          <p:val>
                                            <p:strVal val="#ppt_h"/>
                                          </p:val>
                                        </p:tav>
                                      </p:tavLst>
                                    </p:anim>
                                    <p:animEffect transition="in" filter="fade">
                                      <p:cBhvr>
                                        <p:cTn id="116" dur="500"/>
                                        <p:tgtEl>
                                          <p:spTgt spid="20"/>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p:cTn id="119" dur="500" fill="hold"/>
                                        <p:tgtEl>
                                          <p:spTgt spid="24"/>
                                        </p:tgtEl>
                                        <p:attrNameLst>
                                          <p:attrName>ppt_w</p:attrName>
                                        </p:attrNameLst>
                                      </p:cBhvr>
                                      <p:tavLst>
                                        <p:tav tm="0">
                                          <p:val>
                                            <p:fltVal val="0"/>
                                          </p:val>
                                        </p:tav>
                                        <p:tav tm="100000">
                                          <p:val>
                                            <p:strVal val="#ppt_w"/>
                                          </p:val>
                                        </p:tav>
                                      </p:tavLst>
                                    </p:anim>
                                    <p:anim calcmode="lin" valueType="num">
                                      <p:cBhvr>
                                        <p:cTn id="120" dur="500" fill="hold"/>
                                        <p:tgtEl>
                                          <p:spTgt spid="24"/>
                                        </p:tgtEl>
                                        <p:attrNameLst>
                                          <p:attrName>ppt_h</p:attrName>
                                        </p:attrNameLst>
                                      </p:cBhvr>
                                      <p:tavLst>
                                        <p:tav tm="0">
                                          <p:val>
                                            <p:fltVal val="0"/>
                                          </p:val>
                                        </p:tav>
                                        <p:tav tm="100000">
                                          <p:val>
                                            <p:strVal val="#ppt_h"/>
                                          </p:val>
                                        </p:tav>
                                      </p:tavLst>
                                    </p:anim>
                                    <p:animEffect transition="in" filter="fade">
                                      <p:cBhvr>
                                        <p:cTn id="121" dur="500"/>
                                        <p:tgtEl>
                                          <p:spTgt spid="24"/>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15"/>
                                        </p:tgtEl>
                                        <p:attrNameLst>
                                          <p:attrName>style.visibility</p:attrName>
                                        </p:attrNameLst>
                                      </p:cBhvr>
                                      <p:to>
                                        <p:strVal val="visible"/>
                                      </p:to>
                                    </p:set>
                                    <p:anim calcmode="lin" valueType="num">
                                      <p:cBhvr>
                                        <p:cTn id="124" dur="500" fill="hold"/>
                                        <p:tgtEl>
                                          <p:spTgt spid="15"/>
                                        </p:tgtEl>
                                        <p:attrNameLst>
                                          <p:attrName>ppt_w</p:attrName>
                                        </p:attrNameLst>
                                      </p:cBhvr>
                                      <p:tavLst>
                                        <p:tav tm="0">
                                          <p:val>
                                            <p:fltVal val="0"/>
                                          </p:val>
                                        </p:tav>
                                        <p:tav tm="100000">
                                          <p:val>
                                            <p:strVal val="#ppt_w"/>
                                          </p:val>
                                        </p:tav>
                                      </p:tavLst>
                                    </p:anim>
                                    <p:anim calcmode="lin" valueType="num">
                                      <p:cBhvr>
                                        <p:cTn id="125" dur="500" fill="hold"/>
                                        <p:tgtEl>
                                          <p:spTgt spid="15"/>
                                        </p:tgtEl>
                                        <p:attrNameLst>
                                          <p:attrName>ppt_h</p:attrName>
                                        </p:attrNameLst>
                                      </p:cBhvr>
                                      <p:tavLst>
                                        <p:tav tm="0">
                                          <p:val>
                                            <p:fltVal val="0"/>
                                          </p:val>
                                        </p:tav>
                                        <p:tav tm="100000">
                                          <p:val>
                                            <p:strVal val="#ppt_h"/>
                                          </p:val>
                                        </p:tav>
                                      </p:tavLst>
                                    </p:anim>
                                    <p:animEffect transition="in" filter="fade">
                                      <p:cBhvr>
                                        <p:cTn id="1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27" grpId="0" animBg="1"/>
      <p:bldP spid="28" grpId="0" animBg="1"/>
      <p:bldP spid="29" grpId="0"/>
      <p:bldP spid="32" grpId="0" animBg="1"/>
      <p:bldP spid="33" grpId="0" animBg="1"/>
      <p:bldP spid="34" grpId="0"/>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Branded Flyers</a:t>
            </a:r>
            <a:endParaRPr lang="en-US" dirty="0"/>
          </a:p>
        </p:txBody>
      </p:sp>
      <p:sp>
        <p:nvSpPr>
          <p:cNvPr id="7" name="TextBox 6"/>
          <p:cNvSpPr txBox="1"/>
          <p:nvPr/>
        </p:nvSpPr>
        <p:spPr>
          <a:xfrm>
            <a:off x="8234094" y="2075296"/>
            <a:ext cx="3752497" cy="2893100"/>
          </a:xfrm>
          <a:prstGeom prst="rect">
            <a:avLst/>
          </a:prstGeom>
          <a:noFill/>
          <a:ln>
            <a:noFill/>
          </a:ln>
        </p:spPr>
        <p:txBody>
          <a:bodyPr wrap="square" rtlCol="0">
            <a:spAutoFit/>
          </a:bodyPr>
          <a:lstStyle/>
          <a:p>
            <a:pPr lvl="0">
              <a:spcAft>
                <a:spcPts val="1200"/>
              </a:spcAft>
            </a:pPr>
            <a:r>
              <a:rPr lang="en-US" sz="2800" b="1" dirty="0">
                <a:solidFill>
                  <a:prstClr val="black"/>
                </a:solidFill>
              </a:rPr>
              <a:t>ERG FLYERS</a:t>
            </a:r>
          </a:p>
          <a:p>
            <a:pPr lvl="0"/>
            <a:r>
              <a:rPr lang="en-US" dirty="0">
                <a:solidFill>
                  <a:prstClr val="black"/>
                </a:solidFill>
              </a:rPr>
              <a:t>Printed flyers for posting and email distribution to encourage registration and ease of accessing event/group information.</a:t>
            </a:r>
          </a:p>
          <a:p>
            <a:pPr lvl="0"/>
            <a:endParaRPr lang="en-US" dirty="0">
              <a:solidFill>
                <a:prstClr val="black"/>
              </a:solidFill>
            </a:endParaRPr>
          </a:p>
          <a:p>
            <a:pPr lvl="0"/>
            <a:r>
              <a:rPr lang="en-US" dirty="0">
                <a:solidFill>
                  <a:prstClr val="black"/>
                </a:solidFill>
              </a:rPr>
              <a:t>Aligned with organizational branding, presents a professional quality and employee familiarity. </a:t>
            </a:r>
          </a:p>
        </p:txBody>
      </p:sp>
      <p:sp>
        <p:nvSpPr>
          <p:cNvPr id="4" name="Slide Number Placeholder 3"/>
          <p:cNvSpPr>
            <a:spLocks noGrp="1"/>
          </p:cNvSpPr>
          <p:nvPr>
            <p:ph type="sldNum" sz="quarter" idx="12"/>
          </p:nvPr>
        </p:nvSpPr>
        <p:spPr/>
        <p:txBody>
          <a:bodyPr/>
          <a:lstStyle/>
          <a:p>
            <a:fld id="{5FB82C68-21B0-4D10-9FE3-8B3C5F565363}" type="slidenum">
              <a:rPr lang="en-US" smtClean="0"/>
              <a:pPr/>
              <a:t>22</a:t>
            </a:fld>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pic>
        <p:nvPicPr>
          <p:cNvPr id="3" name="Picture 2"/>
          <p:cNvPicPr>
            <a:picLocks noChangeAspect="1"/>
          </p:cNvPicPr>
          <p:nvPr/>
        </p:nvPicPr>
        <p:blipFill>
          <a:blip r:embed="rId3"/>
          <a:stretch>
            <a:fillRect/>
          </a:stretch>
        </p:blipFill>
        <p:spPr>
          <a:xfrm>
            <a:off x="185701" y="1169895"/>
            <a:ext cx="3816242" cy="494880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4208143" y="1169895"/>
            <a:ext cx="3819751" cy="49533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6497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966" y="3198569"/>
            <a:ext cx="4172605" cy="3296359"/>
          </a:xfrm>
          <a:prstGeom prst="rect">
            <a:avLst/>
          </a:prstGeom>
        </p:spPr>
      </p:pic>
      <p:sp>
        <p:nvSpPr>
          <p:cNvPr id="5" name="Title 4"/>
          <p:cNvSpPr>
            <a:spLocks noGrp="1"/>
          </p:cNvSpPr>
          <p:nvPr>
            <p:ph type="title"/>
          </p:nvPr>
        </p:nvSpPr>
        <p:spPr/>
        <p:txBody>
          <a:bodyPr/>
          <a:lstStyle/>
          <a:p>
            <a:r>
              <a:rPr lang="en-US" dirty="0" smtClean="0"/>
              <a:t>Finding The Muse</a:t>
            </a:r>
            <a:endParaRPr lang="en-US" dirty="0"/>
          </a:p>
        </p:txBody>
      </p:sp>
      <p:sp>
        <p:nvSpPr>
          <p:cNvPr id="7" name="TextBox 1"/>
          <p:cNvSpPr txBox="1">
            <a:spLocks noChangeArrowheads="1"/>
          </p:cNvSpPr>
          <p:nvPr/>
        </p:nvSpPr>
        <p:spPr bwMode="auto">
          <a:xfrm>
            <a:off x="838200" y="1277352"/>
            <a:ext cx="635655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buChar char="•"/>
              <a:defRPr>
                <a:solidFill>
                  <a:srgbClr val="404040"/>
                </a:solidFill>
                <a:latin typeface="Arial" charset="0"/>
                <a:ea typeface="MS PGothic"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9pPr>
          </a:lstStyle>
          <a:p>
            <a:pPr eaLnBrk="1" hangingPunct="1">
              <a:lnSpc>
                <a:spcPct val="150000"/>
              </a:lnSpc>
              <a:spcBef>
                <a:spcPct val="0"/>
              </a:spcBef>
              <a:spcAft>
                <a:spcPct val="0"/>
              </a:spcAft>
              <a:buFont typeface="Arial" charset="0"/>
              <a:buNone/>
            </a:pPr>
            <a:r>
              <a:rPr lang="en-US" altLang="en-US" sz="2000" b="1" dirty="0">
                <a:solidFill>
                  <a:schemeClr val="tx1"/>
                </a:solidFill>
                <a:latin typeface="Calibri" charset="0"/>
              </a:rPr>
              <a:t>Relevance &amp; Reflection</a:t>
            </a:r>
          </a:p>
          <a:p>
            <a:pPr lvl="1" eaLnBrk="1" hangingPunct="1">
              <a:spcBef>
                <a:spcPct val="0"/>
              </a:spcBef>
              <a:spcAft>
                <a:spcPct val="0"/>
              </a:spcAft>
              <a:buFont typeface="Wingdings" charset="2"/>
              <a:buChar char="ü"/>
            </a:pPr>
            <a:r>
              <a:rPr lang="en-US" altLang="en-US" dirty="0">
                <a:solidFill>
                  <a:schemeClr val="tx1"/>
                </a:solidFill>
                <a:latin typeface="Calibri" charset="0"/>
              </a:rPr>
              <a:t>Relevance to the audience and community</a:t>
            </a:r>
          </a:p>
          <a:p>
            <a:pPr lvl="1" eaLnBrk="1" hangingPunct="1">
              <a:spcBef>
                <a:spcPct val="0"/>
              </a:spcBef>
              <a:spcAft>
                <a:spcPct val="0"/>
              </a:spcAft>
              <a:buFont typeface="Wingdings" charset="2"/>
              <a:buChar char="ü"/>
            </a:pPr>
            <a:r>
              <a:rPr lang="en-US" altLang="en-US" dirty="0">
                <a:solidFill>
                  <a:schemeClr val="tx1"/>
                </a:solidFill>
                <a:latin typeface="Calibri" charset="0"/>
              </a:rPr>
              <a:t>Topical for current events within/impacting the community</a:t>
            </a:r>
          </a:p>
          <a:p>
            <a:pPr lvl="1" eaLnBrk="1" hangingPunct="1">
              <a:spcBef>
                <a:spcPct val="0"/>
              </a:spcBef>
              <a:spcAft>
                <a:spcPct val="0"/>
              </a:spcAft>
              <a:buFont typeface="Wingdings" charset="2"/>
              <a:buChar char="ü"/>
            </a:pPr>
            <a:r>
              <a:rPr lang="en-US" altLang="en-US" dirty="0">
                <a:solidFill>
                  <a:schemeClr val="tx1"/>
                </a:solidFill>
                <a:latin typeface="Calibri" charset="0"/>
              </a:rPr>
              <a:t>Politically informative but not positional</a:t>
            </a:r>
          </a:p>
          <a:p>
            <a:pPr lvl="1" eaLnBrk="1" hangingPunct="1">
              <a:spcBef>
                <a:spcPct val="0"/>
              </a:spcBef>
              <a:spcAft>
                <a:spcPct val="0"/>
              </a:spcAft>
              <a:buFont typeface="Wingdings" charset="2"/>
              <a:buChar char="ü"/>
            </a:pPr>
            <a:r>
              <a:rPr lang="en-US" altLang="en-US" dirty="0">
                <a:solidFill>
                  <a:schemeClr val="tx1"/>
                </a:solidFill>
                <a:latin typeface="Calibri" charset="0"/>
              </a:rPr>
              <a:t>Personally connects with the audience </a:t>
            </a:r>
          </a:p>
          <a:p>
            <a:pPr lvl="1" eaLnBrk="1" hangingPunct="1">
              <a:spcBef>
                <a:spcPct val="0"/>
              </a:spcBef>
              <a:spcAft>
                <a:spcPct val="0"/>
              </a:spcAft>
              <a:buFont typeface="Wingdings" charset="2"/>
              <a:buChar char="ü"/>
            </a:pPr>
            <a:r>
              <a:rPr lang="en-US" altLang="en-US" dirty="0">
                <a:solidFill>
                  <a:schemeClr val="tx1"/>
                </a:solidFill>
                <a:latin typeface="Calibri" charset="0"/>
              </a:rPr>
              <a:t>Engages to ignite action </a:t>
            </a:r>
          </a:p>
        </p:txBody>
      </p:sp>
      <p:sp>
        <p:nvSpPr>
          <p:cNvPr id="8" name="TextBox 1"/>
          <p:cNvSpPr txBox="1">
            <a:spLocks noChangeArrowheads="1"/>
          </p:cNvSpPr>
          <p:nvPr/>
        </p:nvSpPr>
        <p:spPr bwMode="auto">
          <a:xfrm>
            <a:off x="5724318" y="3429000"/>
            <a:ext cx="5840153"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buChar char="•"/>
              <a:defRPr>
                <a:solidFill>
                  <a:srgbClr val="404040"/>
                </a:solidFill>
                <a:latin typeface="Arial" charset="0"/>
                <a:ea typeface="MS PGothic"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9pPr>
          </a:lstStyle>
          <a:p>
            <a:pPr eaLnBrk="1" hangingPunct="1">
              <a:spcBef>
                <a:spcPct val="0"/>
              </a:spcBef>
              <a:spcAft>
                <a:spcPct val="0"/>
              </a:spcAft>
              <a:buFont typeface="Arial" charset="0"/>
              <a:buNone/>
            </a:pPr>
            <a:r>
              <a:rPr lang="en-US" altLang="en-US" sz="6600" b="1" dirty="0">
                <a:solidFill>
                  <a:srgbClr val="00FF99"/>
                </a:solidFill>
                <a:effectLst>
                  <a:outerShdw blurRad="38100" dist="38100" dir="2700000" algn="tl">
                    <a:srgbClr val="000000">
                      <a:alpha val="43137"/>
                    </a:srgbClr>
                  </a:outerShdw>
                </a:effectLst>
                <a:latin typeface="Freestyle Script" panose="030804020302050B0404" pitchFamily="66" charset="0"/>
              </a:rPr>
              <a:t>Finding</a:t>
            </a:r>
            <a:r>
              <a:rPr lang="en-US" altLang="en-US" sz="6600" b="1" dirty="0">
                <a:solidFill>
                  <a:schemeClr val="tx1"/>
                </a:solidFill>
                <a:effectLst>
                  <a:outerShdw blurRad="38100" dist="38100" dir="2700000" algn="tl">
                    <a:srgbClr val="000000">
                      <a:alpha val="43137"/>
                    </a:srgbClr>
                  </a:outerShdw>
                </a:effectLst>
                <a:latin typeface="Freestyle Script" panose="030804020302050B0404" pitchFamily="66" charset="0"/>
              </a:rPr>
              <a:t> </a:t>
            </a:r>
            <a:r>
              <a:rPr lang="en-US" altLang="en-US" sz="6600" b="1" dirty="0">
                <a:solidFill>
                  <a:srgbClr val="FF9900"/>
                </a:solidFill>
                <a:effectLst>
                  <a:outerShdw blurRad="38100" dist="38100" dir="2700000" algn="tl">
                    <a:srgbClr val="000000">
                      <a:alpha val="43137"/>
                    </a:srgbClr>
                  </a:outerShdw>
                </a:effectLst>
                <a:latin typeface="Freestyle Script" panose="030804020302050B0404" pitchFamily="66" charset="0"/>
              </a:rPr>
              <a:t>the</a:t>
            </a:r>
            <a:r>
              <a:rPr lang="en-US" altLang="en-US" sz="6600" b="1" dirty="0">
                <a:solidFill>
                  <a:schemeClr val="tx1"/>
                </a:solidFill>
                <a:effectLst>
                  <a:outerShdw blurRad="38100" dist="38100" dir="2700000" algn="tl">
                    <a:srgbClr val="000000">
                      <a:alpha val="43137"/>
                    </a:srgbClr>
                  </a:outerShdw>
                </a:effectLst>
                <a:latin typeface="Freestyle Script" panose="030804020302050B0404" pitchFamily="66" charset="0"/>
              </a:rPr>
              <a:t> </a:t>
            </a:r>
            <a:r>
              <a:rPr lang="en-US" altLang="en-US" sz="6600" b="1" dirty="0">
                <a:solidFill>
                  <a:srgbClr val="0070C0"/>
                </a:solidFill>
                <a:effectLst>
                  <a:outerShdw blurRad="38100" dist="38100" dir="2700000" algn="tl">
                    <a:srgbClr val="000000">
                      <a:alpha val="43137"/>
                    </a:srgbClr>
                  </a:outerShdw>
                </a:effectLst>
                <a:latin typeface="Freestyle Script" panose="030804020302050B0404" pitchFamily="66" charset="0"/>
              </a:rPr>
              <a:t>Muse</a:t>
            </a:r>
          </a:p>
          <a:p>
            <a:pPr eaLnBrk="1" hangingPunct="1">
              <a:spcBef>
                <a:spcPct val="0"/>
              </a:spcBef>
              <a:spcAft>
                <a:spcPct val="0"/>
              </a:spcAft>
              <a:buNone/>
            </a:pPr>
            <a:r>
              <a:rPr lang="en-US" altLang="en-US" sz="1600" dirty="0">
                <a:solidFill>
                  <a:schemeClr val="tx1"/>
                </a:solidFill>
                <a:latin typeface="Calibri" charset="0"/>
              </a:rPr>
              <a:t>Connecting with the target audience relies on the type of messages you create, but also how you contextualize them to resonate with the reader. Planning your topics that resonate is critical in order to provide an authentic voice and igniting action with your ERG members and community. </a:t>
            </a:r>
          </a:p>
        </p:txBody>
      </p:sp>
      <p:sp>
        <p:nvSpPr>
          <p:cNvPr id="4" name="Slide Number Placeholder 3"/>
          <p:cNvSpPr>
            <a:spLocks noGrp="1"/>
          </p:cNvSpPr>
          <p:nvPr>
            <p:ph type="sldNum" sz="quarter" idx="12"/>
          </p:nvPr>
        </p:nvSpPr>
        <p:spPr/>
        <p:txBody>
          <a:bodyPr/>
          <a:lstStyle/>
          <a:p>
            <a:fld id="{5FB82C68-21B0-4D10-9FE3-8B3C5F565363}" type="slidenum">
              <a:rPr lang="en-US" smtClean="0"/>
              <a:pPr/>
              <a:t>23</a:t>
            </a:fld>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Tree>
    <p:extLst>
      <p:ext uri="{BB962C8B-B14F-4D97-AF65-F5344CB8AC3E}">
        <p14:creationId xmlns:p14="http://schemas.microsoft.com/office/powerpoint/2010/main" val="2809221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Topics Tour De Force</a:t>
            </a:r>
            <a:endParaRPr lang="en-US" dirty="0"/>
          </a:p>
        </p:txBody>
      </p:sp>
      <p:pic>
        <p:nvPicPr>
          <p:cNvPr id="2" name="Picture 1"/>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9281" r="6538" b="16729"/>
          <a:stretch/>
        </p:blipFill>
        <p:spPr>
          <a:xfrm>
            <a:off x="591097" y="1204138"/>
            <a:ext cx="2029326" cy="2007379"/>
          </a:xfrm>
          <a:prstGeom prst="rect">
            <a:avLst/>
          </a:prstGeom>
        </p:spPr>
      </p:pic>
      <p:pic>
        <p:nvPicPr>
          <p:cNvPr id="3" name="Picture 2"/>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567597" y="1383436"/>
            <a:ext cx="1718197" cy="1718197"/>
          </a:xfrm>
          <a:prstGeom prst="rect">
            <a:avLst/>
          </a:prstGeom>
        </p:spPr>
      </p:pic>
      <p:pic>
        <p:nvPicPr>
          <p:cNvPr id="4" name="Picture 3"/>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04098" y="1174889"/>
            <a:ext cx="2054551" cy="2054551"/>
          </a:xfrm>
          <a:prstGeom prst="rect">
            <a:avLst/>
          </a:prstGeom>
        </p:spPr>
      </p:pic>
      <p:pic>
        <p:nvPicPr>
          <p:cNvPr id="6" name="Picture 5"/>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210445" y="1497014"/>
            <a:ext cx="1668226" cy="1668226"/>
          </a:xfrm>
          <a:prstGeom prst="rect">
            <a:avLst/>
          </a:prstGeom>
        </p:spPr>
      </p:pic>
      <p:sp>
        <p:nvSpPr>
          <p:cNvPr id="14" name="Rectangle 13"/>
          <p:cNvSpPr/>
          <p:nvPr/>
        </p:nvSpPr>
        <p:spPr>
          <a:xfrm>
            <a:off x="976229" y="3088430"/>
            <a:ext cx="1259063" cy="369332"/>
          </a:xfrm>
          <a:prstGeom prst="rect">
            <a:avLst/>
          </a:prstGeom>
        </p:spPr>
        <p:txBody>
          <a:bodyPr wrap="none">
            <a:spAutoFit/>
          </a:bodyPr>
          <a:lstStyle/>
          <a:p>
            <a:pPr algn="ctr"/>
            <a:r>
              <a:rPr lang="en-US" altLang="en-US" b="1" cap="small" dirty="0">
                <a:latin typeface="Calibri" charset="0"/>
              </a:rPr>
              <a:t>Topics Tour</a:t>
            </a:r>
            <a:endParaRPr lang="en-US" cap="small" dirty="0"/>
          </a:p>
        </p:txBody>
      </p:sp>
      <p:sp>
        <p:nvSpPr>
          <p:cNvPr id="15" name="Rectangle 14"/>
          <p:cNvSpPr/>
          <p:nvPr/>
        </p:nvSpPr>
        <p:spPr>
          <a:xfrm>
            <a:off x="3460148" y="3088430"/>
            <a:ext cx="1933094" cy="369332"/>
          </a:xfrm>
          <a:prstGeom prst="rect">
            <a:avLst/>
          </a:prstGeom>
        </p:spPr>
        <p:txBody>
          <a:bodyPr wrap="none">
            <a:spAutoFit/>
          </a:bodyPr>
          <a:lstStyle/>
          <a:p>
            <a:pPr algn="ctr"/>
            <a:r>
              <a:rPr lang="en-US" altLang="en-US" b="1" cap="small" dirty="0">
                <a:latin typeface="Calibri" charset="0"/>
              </a:rPr>
              <a:t>Politically Correct</a:t>
            </a:r>
            <a:endParaRPr lang="en-US" cap="small" dirty="0"/>
          </a:p>
        </p:txBody>
      </p:sp>
      <p:sp>
        <p:nvSpPr>
          <p:cNvPr id="16" name="Rectangle 15"/>
          <p:cNvSpPr/>
          <p:nvPr/>
        </p:nvSpPr>
        <p:spPr>
          <a:xfrm>
            <a:off x="6537314" y="3088430"/>
            <a:ext cx="1788118" cy="369332"/>
          </a:xfrm>
          <a:prstGeom prst="rect">
            <a:avLst/>
          </a:prstGeom>
        </p:spPr>
        <p:txBody>
          <a:bodyPr wrap="none">
            <a:spAutoFit/>
          </a:bodyPr>
          <a:lstStyle/>
          <a:p>
            <a:pPr algn="ctr"/>
            <a:r>
              <a:rPr lang="en-US" altLang="en-US" b="1" cap="small" dirty="0">
                <a:latin typeface="Calibri" charset="0"/>
              </a:rPr>
              <a:t>Getting Personal</a:t>
            </a:r>
            <a:endParaRPr lang="en-US" cap="small" dirty="0"/>
          </a:p>
        </p:txBody>
      </p:sp>
      <p:sp>
        <p:nvSpPr>
          <p:cNvPr id="17" name="Rectangle 16"/>
          <p:cNvSpPr/>
          <p:nvPr/>
        </p:nvSpPr>
        <p:spPr>
          <a:xfrm>
            <a:off x="9416021" y="3088430"/>
            <a:ext cx="1257075" cy="369332"/>
          </a:xfrm>
          <a:prstGeom prst="rect">
            <a:avLst/>
          </a:prstGeom>
        </p:spPr>
        <p:txBody>
          <a:bodyPr wrap="none">
            <a:spAutoFit/>
          </a:bodyPr>
          <a:lstStyle/>
          <a:p>
            <a:pPr algn="ctr"/>
            <a:r>
              <a:rPr lang="en-US" altLang="en-US" b="1" cap="small" dirty="0">
                <a:latin typeface="Calibri" charset="0"/>
              </a:rPr>
              <a:t>Fuel Action</a:t>
            </a:r>
            <a:endParaRPr lang="en-US" cap="small" dirty="0"/>
          </a:p>
        </p:txBody>
      </p:sp>
      <p:sp>
        <p:nvSpPr>
          <p:cNvPr id="18" name="Rectangle 17"/>
          <p:cNvSpPr/>
          <p:nvPr/>
        </p:nvSpPr>
        <p:spPr>
          <a:xfrm>
            <a:off x="455743" y="3470358"/>
            <a:ext cx="2448822" cy="2223686"/>
          </a:xfrm>
          <a:prstGeom prst="rect">
            <a:avLst/>
          </a:prstGeom>
        </p:spPr>
        <p:txBody>
          <a:bodyPr wrap="square">
            <a:spAutoFit/>
          </a:bodyPr>
          <a:lstStyle/>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LGBT Education</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LGBT Community Resources</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LGBT Experts/Speakers</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Workplace Rights</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Volunteer Opportunities</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Leadership Opportunities</a:t>
            </a:r>
          </a:p>
        </p:txBody>
      </p:sp>
      <p:sp>
        <p:nvSpPr>
          <p:cNvPr id="19" name="Rectangle 18"/>
          <p:cNvSpPr/>
          <p:nvPr/>
        </p:nvSpPr>
        <p:spPr>
          <a:xfrm>
            <a:off x="3130857" y="3470358"/>
            <a:ext cx="3215549" cy="1500411"/>
          </a:xfrm>
          <a:prstGeom prst="rect">
            <a:avLst/>
          </a:prstGeom>
        </p:spPr>
        <p:txBody>
          <a:bodyPr wrap="square">
            <a:spAutoFit/>
          </a:bodyPr>
          <a:lstStyle/>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Current LGBT Legal Highlights</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Recent Political Wins</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Resources for LGBT Political Education</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Company stance on LGBT issues</a:t>
            </a:r>
          </a:p>
        </p:txBody>
      </p:sp>
      <p:sp>
        <p:nvSpPr>
          <p:cNvPr id="20" name="Rectangle 19"/>
          <p:cNvSpPr/>
          <p:nvPr/>
        </p:nvSpPr>
        <p:spPr>
          <a:xfrm>
            <a:off x="6230466" y="3470358"/>
            <a:ext cx="2693701" cy="1500411"/>
          </a:xfrm>
          <a:prstGeom prst="rect">
            <a:avLst/>
          </a:prstGeom>
        </p:spPr>
        <p:txBody>
          <a:bodyPr wrap="square">
            <a:spAutoFit/>
          </a:bodyPr>
          <a:lstStyle/>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LGBT Employee Bios/Interviews</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LGBT Volunteer Event Recap</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Local Heroes/Leaders</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Employee LGBT Surveys</a:t>
            </a:r>
          </a:p>
        </p:txBody>
      </p:sp>
      <p:sp>
        <p:nvSpPr>
          <p:cNvPr id="21" name="Rectangle 20"/>
          <p:cNvSpPr/>
          <p:nvPr/>
        </p:nvSpPr>
        <p:spPr>
          <a:xfrm>
            <a:off x="9013985" y="3470358"/>
            <a:ext cx="3178015" cy="1862048"/>
          </a:xfrm>
          <a:prstGeom prst="rect">
            <a:avLst/>
          </a:prstGeom>
        </p:spPr>
        <p:txBody>
          <a:bodyPr wrap="square">
            <a:spAutoFit/>
          </a:bodyPr>
          <a:lstStyle/>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Call for Leaders</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Call for Ideas</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Event Recommendations</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Invite Community Stories</a:t>
            </a:r>
          </a:p>
          <a:p>
            <a:pPr marL="171450" indent="-171450" defTabSz="457200" fontAlgn="base">
              <a:lnSpc>
                <a:spcPct val="150000"/>
              </a:lnSpc>
              <a:spcBef>
                <a:spcPct val="0"/>
              </a:spcBef>
              <a:spcAft>
                <a:spcPts val="300"/>
              </a:spcAft>
              <a:buFont typeface="Courier New" panose="02070309020205020404" pitchFamily="49" charset="0"/>
              <a:buChar char="o"/>
            </a:pPr>
            <a:r>
              <a:rPr lang="en-US" altLang="en-US" sz="1400" dirty="0">
                <a:latin typeface="Calibri" charset="0"/>
                <a:ea typeface="MS PGothic" charset="-128"/>
              </a:rPr>
              <a:t>Reference ERG Contacts &amp; Resources</a:t>
            </a:r>
          </a:p>
        </p:txBody>
      </p:sp>
      <p:sp>
        <p:nvSpPr>
          <p:cNvPr id="8" name="Slide Number Placeholder 7"/>
          <p:cNvSpPr>
            <a:spLocks noGrp="1"/>
          </p:cNvSpPr>
          <p:nvPr>
            <p:ph type="sldNum" sz="quarter" idx="12"/>
          </p:nvPr>
        </p:nvSpPr>
        <p:spPr/>
        <p:txBody>
          <a:bodyPr/>
          <a:lstStyle/>
          <a:p>
            <a:fld id="{5FB82C68-21B0-4D10-9FE3-8B3C5F565363}" type="slidenum">
              <a:rPr lang="en-US" smtClean="0"/>
              <a:pPr/>
              <a:t>24</a:t>
            </a:fld>
            <a:endParaRPr lang="en-US"/>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Tree>
    <p:extLst>
      <p:ext uri="{BB962C8B-B14F-4D97-AF65-F5344CB8AC3E}">
        <p14:creationId xmlns:p14="http://schemas.microsoft.com/office/powerpoint/2010/main" val="4008671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freeiconspng.com/uploads/blank-stop-sign-png-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58" y="3494978"/>
            <a:ext cx="1665459" cy="16654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echonz.com/wp-content/plugins/LayerSlider/sampleslider/big-cu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8654" y="3551303"/>
            <a:ext cx="205740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902" y="1072672"/>
            <a:ext cx="10682898" cy="5249603"/>
          </a:xfrm>
          <a:prstGeom prst="rect">
            <a:avLst/>
          </a:prstGeom>
        </p:spPr>
      </p:pic>
      <p:sp>
        <p:nvSpPr>
          <p:cNvPr id="5" name="Title 4"/>
          <p:cNvSpPr>
            <a:spLocks noGrp="1"/>
          </p:cNvSpPr>
          <p:nvPr>
            <p:ph type="title"/>
          </p:nvPr>
        </p:nvSpPr>
        <p:spPr/>
        <p:txBody>
          <a:bodyPr/>
          <a:lstStyle/>
          <a:p>
            <a:r>
              <a:rPr lang="en-US" dirty="0" smtClean="0"/>
              <a:t>Group Exercise | Content Creation Carousel</a:t>
            </a:r>
            <a:endParaRPr lang="en-US" dirty="0"/>
          </a:p>
        </p:txBody>
      </p:sp>
      <p:sp>
        <p:nvSpPr>
          <p:cNvPr id="14" name="TextBox 1"/>
          <p:cNvSpPr txBox="1">
            <a:spLocks noChangeArrowheads="1"/>
          </p:cNvSpPr>
          <p:nvPr/>
        </p:nvSpPr>
        <p:spPr bwMode="auto">
          <a:xfrm>
            <a:off x="1203507" y="2368544"/>
            <a:ext cx="170650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spcAft>
                <a:spcPts val="600"/>
              </a:spcAft>
              <a:buFont typeface="Arial" charset="0"/>
              <a:buChar char="•"/>
              <a:defRPr>
                <a:solidFill>
                  <a:srgbClr val="404040"/>
                </a:solidFill>
                <a:latin typeface="Arial" charset="0"/>
                <a:ea typeface="MS PGothic"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9pPr>
          </a:lstStyle>
          <a:p>
            <a:pPr algn="ctr" eaLnBrk="1" hangingPunct="1">
              <a:lnSpc>
                <a:spcPct val="150000"/>
              </a:lnSpc>
              <a:spcBef>
                <a:spcPct val="0"/>
              </a:spcBef>
              <a:spcAft>
                <a:spcPct val="0"/>
              </a:spcAft>
              <a:buFont typeface="Arial" charset="0"/>
              <a:buNone/>
            </a:pPr>
            <a:r>
              <a:rPr lang="en-US" altLang="en-US" sz="1400" b="1" dirty="0">
                <a:solidFill>
                  <a:schemeClr val="tx1"/>
                </a:solidFill>
                <a:latin typeface="Calibri" charset="0"/>
              </a:rPr>
              <a:t>EDUCATION</a:t>
            </a:r>
            <a:endParaRPr lang="en-US" altLang="en-US" sz="1100" dirty="0">
              <a:solidFill>
                <a:schemeClr val="tx1"/>
              </a:solidFill>
              <a:latin typeface="Calibri" charset="0"/>
            </a:endParaRPr>
          </a:p>
        </p:txBody>
      </p:sp>
      <p:sp>
        <p:nvSpPr>
          <p:cNvPr id="15" name="TextBox 1"/>
          <p:cNvSpPr txBox="1">
            <a:spLocks noChangeArrowheads="1"/>
          </p:cNvSpPr>
          <p:nvPr/>
        </p:nvSpPr>
        <p:spPr bwMode="auto">
          <a:xfrm>
            <a:off x="3859958" y="2368544"/>
            <a:ext cx="170650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spcAft>
                <a:spcPts val="600"/>
              </a:spcAft>
              <a:buFont typeface="Arial" charset="0"/>
              <a:buChar char="•"/>
              <a:defRPr>
                <a:solidFill>
                  <a:srgbClr val="404040"/>
                </a:solidFill>
                <a:latin typeface="Arial" charset="0"/>
                <a:ea typeface="MS PGothic"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9pPr>
          </a:lstStyle>
          <a:p>
            <a:pPr algn="ctr" eaLnBrk="1" hangingPunct="1">
              <a:lnSpc>
                <a:spcPct val="150000"/>
              </a:lnSpc>
              <a:spcBef>
                <a:spcPct val="0"/>
              </a:spcBef>
              <a:spcAft>
                <a:spcPct val="0"/>
              </a:spcAft>
              <a:buFont typeface="Arial" charset="0"/>
              <a:buNone/>
            </a:pPr>
            <a:r>
              <a:rPr lang="en-US" altLang="en-US" sz="1400" b="1" dirty="0">
                <a:solidFill>
                  <a:schemeClr val="tx1"/>
                </a:solidFill>
                <a:latin typeface="Calibri" charset="0"/>
              </a:rPr>
              <a:t>EQUALITY</a:t>
            </a:r>
            <a:endParaRPr lang="en-US" altLang="en-US" sz="1100" dirty="0">
              <a:solidFill>
                <a:schemeClr val="tx1"/>
              </a:solidFill>
              <a:latin typeface="Calibri" charset="0"/>
            </a:endParaRPr>
          </a:p>
        </p:txBody>
      </p:sp>
      <p:sp>
        <p:nvSpPr>
          <p:cNvPr id="16" name="TextBox 1"/>
          <p:cNvSpPr txBox="1">
            <a:spLocks noChangeArrowheads="1"/>
          </p:cNvSpPr>
          <p:nvPr/>
        </p:nvSpPr>
        <p:spPr bwMode="auto">
          <a:xfrm>
            <a:off x="6413448" y="2368544"/>
            <a:ext cx="170650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spcAft>
                <a:spcPts val="600"/>
              </a:spcAft>
              <a:buFont typeface="Arial" charset="0"/>
              <a:buChar char="•"/>
              <a:defRPr>
                <a:solidFill>
                  <a:srgbClr val="404040"/>
                </a:solidFill>
                <a:latin typeface="Arial" charset="0"/>
                <a:ea typeface="MS PGothic"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9pPr>
          </a:lstStyle>
          <a:p>
            <a:pPr algn="ctr" eaLnBrk="1" hangingPunct="1">
              <a:lnSpc>
                <a:spcPct val="150000"/>
              </a:lnSpc>
              <a:spcBef>
                <a:spcPct val="0"/>
              </a:spcBef>
              <a:spcAft>
                <a:spcPct val="0"/>
              </a:spcAft>
              <a:buFont typeface="Arial" charset="0"/>
              <a:buNone/>
            </a:pPr>
            <a:r>
              <a:rPr lang="en-US" altLang="en-US" sz="1400" b="1" dirty="0">
                <a:solidFill>
                  <a:schemeClr val="tx1"/>
                </a:solidFill>
                <a:latin typeface="Calibri" charset="0"/>
              </a:rPr>
              <a:t>EVENTS</a:t>
            </a:r>
            <a:endParaRPr lang="en-US" altLang="en-US" sz="1100" dirty="0">
              <a:solidFill>
                <a:schemeClr val="tx1"/>
              </a:solidFill>
              <a:latin typeface="Calibri" charset="0"/>
            </a:endParaRPr>
          </a:p>
        </p:txBody>
      </p:sp>
      <p:sp>
        <p:nvSpPr>
          <p:cNvPr id="17" name="TextBox 1"/>
          <p:cNvSpPr txBox="1">
            <a:spLocks noChangeArrowheads="1"/>
          </p:cNvSpPr>
          <p:nvPr/>
        </p:nvSpPr>
        <p:spPr bwMode="auto">
          <a:xfrm>
            <a:off x="9069899" y="2368544"/>
            <a:ext cx="170650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spcAft>
                <a:spcPts val="600"/>
              </a:spcAft>
              <a:buFont typeface="Arial" charset="0"/>
              <a:buChar char="•"/>
              <a:defRPr>
                <a:solidFill>
                  <a:srgbClr val="404040"/>
                </a:solidFill>
                <a:latin typeface="Arial" charset="0"/>
                <a:ea typeface="MS PGothic"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9pPr>
          </a:lstStyle>
          <a:p>
            <a:pPr algn="ctr" eaLnBrk="1" hangingPunct="1">
              <a:lnSpc>
                <a:spcPct val="150000"/>
              </a:lnSpc>
              <a:spcBef>
                <a:spcPct val="0"/>
              </a:spcBef>
              <a:spcAft>
                <a:spcPct val="0"/>
              </a:spcAft>
              <a:buFont typeface="Arial" charset="0"/>
              <a:buNone/>
            </a:pPr>
            <a:r>
              <a:rPr lang="en-US" altLang="en-US" sz="1400" b="1" dirty="0">
                <a:solidFill>
                  <a:schemeClr val="tx1"/>
                </a:solidFill>
                <a:latin typeface="Calibri" charset="0"/>
              </a:rPr>
              <a:t>ENGAGE</a:t>
            </a:r>
            <a:endParaRPr lang="en-US" altLang="en-US" sz="1100" dirty="0">
              <a:solidFill>
                <a:schemeClr val="tx1"/>
              </a:solidFill>
              <a:latin typeface="Calibri" charset="0"/>
            </a:endParaRPr>
          </a:p>
        </p:txBody>
      </p:sp>
      <p:sp>
        <p:nvSpPr>
          <p:cNvPr id="4" name="Rectangle 3"/>
          <p:cNvSpPr/>
          <p:nvPr/>
        </p:nvSpPr>
        <p:spPr>
          <a:xfrm>
            <a:off x="2552893" y="3127379"/>
            <a:ext cx="2614130" cy="1200329"/>
          </a:xfrm>
          <a:prstGeom prst="rect">
            <a:avLst/>
          </a:prstGeom>
        </p:spPr>
        <p:txBody>
          <a:bodyPr wrap="square">
            <a:spAutoFit/>
          </a:bodyPr>
          <a:lstStyle/>
          <a:p>
            <a:pPr marL="342900" indent="-342900">
              <a:lnSpc>
                <a:spcPct val="200000"/>
              </a:lnSpc>
              <a:spcBef>
                <a:spcPct val="0"/>
              </a:spcBef>
              <a:spcAft>
                <a:spcPct val="0"/>
              </a:spcAft>
              <a:buFont typeface="+mj-lt"/>
              <a:buAutoNum type="arabicPeriod"/>
            </a:pPr>
            <a:r>
              <a:rPr lang="en-US" altLang="en-US" dirty="0">
                <a:latin typeface="Calibri" charset="0"/>
              </a:rPr>
              <a:t>Break out into groups</a:t>
            </a:r>
          </a:p>
          <a:p>
            <a:pPr marL="342900" indent="-342900">
              <a:lnSpc>
                <a:spcPct val="200000"/>
              </a:lnSpc>
              <a:spcBef>
                <a:spcPct val="0"/>
              </a:spcBef>
              <a:spcAft>
                <a:spcPct val="0"/>
              </a:spcAft>
              <a:buFont typeface="+mj-lt"/>
              <a:buAutoNum type="arabicPeriod"/>
            </a:pPr>
            <a:r>
              <a:rPr lang="en-US" altLang="en-US" dirty="0">
                <a:latin typeface="Calibri" charset="0"/>
              </a:rPr>
              <a:t>Brainstorm ideas </a:t>
            </a:r>
          </a:p>
        </p:txBody>
      </p:sp>
      <p:sp>
        <p:nvSpPr>
          <p:cNvPr id="20" name="Rectangle 19"/>
          <p:cNvSpPr/>
          <p:nvPr/>
        </p:nvSpPr>
        <p:spPr>
          <a:xfrm>
            <a:off x="6725214" y="3176162"/>
            <a:ext cx="2614130" cy="1754326"/>
          </a:xfrm>
          <a:prstGeom prst="rect">
            <a:avLst/>
          </a:prstGeom>
        </p:spPr>
        <p:txBody>
          <a:bodyPr wrap="square">
            <a:spAutoFit/>
          </a:bodyPr>
          <a:lstStyle/>
          <a:p>
            <a:pPr marL="231775" indent="-231775">
              <a:lnSpc>
                <a:spcPct val="200000"/>
              </a:lnSpc>
              <a:spcBef>
                <a:spcPct val="0"/>
              </a:spcBef>
              <a:spcAft>
                <a:spcPct val="0"/>
              </a:spcAft>
              <a:buFont typeface="Wingdings" charset="2"/>
              <a:buChar char="ü"/>
            </a:pPr>
            <a:r>
              <a:rPr lang="en-US" altLang="en-US" b="1" dirty="0">
                <a:latin typeface="Calibri" charset="0"/>
              </a:rPr>
              <a:t>Mix ideas</a:t>
            </a:r>
          </a:p>
          <a:p>
            <a:pPr marL="231775" indent="-231775">
              <a:lnSpc>
                <a:spcPct val="200000"/>
              </a:lnSpc>
              <a:spcBef>
                <a:spcPct val="0"/>
              </a:spcBef>
              <a:spcAft>
                <a:spcPct val="0"/>
              </a:spcAft>
              <a:buFont typeface="Wingdings" charset="2"/>
              <a:buChar char="ü"/>
            </a:pPr>
            <a:r>
              <a:rPr lang="en-US" altLang="en-US" b="1" dirty="0">
                <a:latin typeface="Calibri" charset="0"/>
              </a:rPr>
              <a:t>Match channels</a:t>
            </a:r>
          </a:p>
          <a:p>
            <a:pPr marL="231775" indent="-231775">
              <a:lnSpc>
                <a:spcPct val="200000"/>
              </a:lnSpc>
              <a:spcBef>
                <a:spcPct val="0"/>
              </a:spcBef>
              <a:spcAft>
                <a:spcPct val="0"/>
              </a:spcAft>
              <a:buFont typeface="Wingdings" charset="2"/>
              <a:buChar char="ü"/>
            </a:pPr>
            <a:r>
              <a:rPr lang="en-US" altLang="en-US" b="1" dirty="0">
                <a:latin typeface="Calibri" charset="0"/>
              </a:rPr>
              <a:t>Map story</a:t>
            </a:r>
          </a:p>
        </p:txBody>
      </p:sp>
      <p:sp>
        <p:nvSpPr>
          <p:cNvPr id="22" name="Rectangle 21"/>
          <p:cNvSpPr/>
          <p:nvPr/>
        </p:nvSpPr>
        <p:spPr>
          <a:xfrm>
            <a:off x="325816" y="3912208"/>
            <a:ext cx="1226581" cy="830997"/>
          </a:xfrm>
          <a:prstGeom prst="rect">
            <a:avLst/>
          </a:prstGeom>
        </p:spPr>
        <p:txBody>
          <a:bodyPr wrap="square" anchor="ctr">
            <a:spAutoFit/>
          </a:bodyPr>
          <a:lstStyle/>
          <a:p>
            <a:pPr algn="ctr">
              <a:spcBef>
                <a:spcPct val="0"/>
              </a:spcBef>
              <a:spcAft>
                <a:spcPct val="0"/>
              </a:spcAft>
            </a:pPr>
            <a:r>
              <a:rPr lang="en-US" altLang="en-US" sz="2400" b="1" dirty="0">
                <a:solidFill>
                  <a:schemeClr val="bg1"/>
                </a:solidFill>
                <a:latin typeface="Calibri" charset="0"/>
              </a:rPr>
              <a:t>NEVER say NO</a:t>
            </a:r>
          </a:p>
        </p:txBody>
      </p:sp>
      <p:sp>
        <p:nvSpPr>
          <p:cNvPr id="25" name="Rectangle 24"/>
          <p:cNvSpPr/>
          <p:nvPr/>
        </p:nvSpPr>
        <p:spPr>
          <a:xfrm rot="843984">
            <a:off x="10836242" y="3371354"/>
            <a:ext cx="1031500" cy="646331"/>
          </a:xfrm>
          <a:prstGeom prst="rect">
            <a:avLst/>
          </a:prstGeom>
        </p:spPr>
        <p:txBody>
          <a:bodyPr wrap="none" anchor="ctr">
            <a:spAutoFit/>
          </a:bodyPr>
          <a:lstStyle/>
          <a:p>
            <a:pPr algn="ctr">
              <a:lnSpc>
                <a:spcPct val="200000"/>
              </a:lnSpc>
              <a:spcBef>
                <a:spcPct val="0"/>
              </a:spcBef>
              <a:spcAft>
                <a:spcPct val="0"/>
              </a:spcAft>
            </a:pPr>
            <a:r>
              <a:rPr lang="en-US" altLang="en-US" b="1" dirty="0" smtClean="0">
                <a:latin typeface="Calibri" charset="0"/>
              </a:rPr>
              <a:t>OUTSIDE</a:t>
            </a:r>
            <a:endParaRPr lang="en-US" altLang="en-US" b="1" dirty="0">
              <a:latin typeface="Calibri" charset="0"/>
            </a:endParaRPr>
          </a:p>
        </p:txBody>
      </p:sp>
      <p:sp>
        <p:nvSpPr>
          <p:cNvPr id="32" name="Rectangle 31"/>
          <p:cNvSpPr/>
          <p:nvPr/>
        </p:nvSpPr>
        <p:spPr>
          <a:xfrm rot="955399">
            <a:off x="10602727" y="5055831"/>
            <a:ext cx="960648" cy="646331"/>
          </a:xfrm>
          <a:prstGeom prst="rect">
            <a:avLst/>
          </a:prstGeom>
        </p:spPr>
        <p:txBody>
          <a:bodyPr wrap="none" anchor="ctr">
            <a:spAutoFit/>
          </a:bodyPr>
          <a:lstStyle/>
          <a:p>
            <a:pPr algn="ctr">
              <a:lnSpc>
                <a:spcPct val="200000"/>
              </a:lnSpc>
              <a:spcBef>
                <a:spcPct val="0"/>
              </a:spcBef>
              <a:spcAft>
                <a:spcPct val="0"/>
              </a:spcAft>
            </a:pPr>
            <a:r>
              <a:rPr lang="en-US" altLang="en-US" b="1" dirty="0" smtClean="0">
                <a:latin typeface="Calibri" charset="0"/>
              </a:rPr>
              <a:t>the </a:t>
            </a:r>
            <a:r>
              <a:rPr lang="en-US" altLang="en-US" b="1" dirty="0">
                <a:latin typeface="Calibri" charset="0"/>
              </a:rPr>
              <a:t>BOX</a:t>
            </a:r>
          </a:p>
        </p:txBody>
      </p:sp>
      <p:sp>
        <p:nvSpPr>
          <p:cNvPr id="29" name="Rectangle 28"/>
          <p:cNvSpPr/>
          <p:nvPr/>
        </p:nvSpPr>
        <p:spPr>
          <a:xfrm rot="882015">
            <a:off x="10534902" y="4051170"/>
            <a:ext cx="1154483" cy="461665"/>
          </a:xfrm>
          <a:prstGeom prst="rect">
            <a:avLst/>
          </a:prstGeom>
        </p:spPr>
        <p:txBody>
          <a:bodyPr wrap="none">
            <a:spAutoFit/>
          </a:bodyPr>
          <a:lstStyle/>
          <a:p>
            <a:r>
              <a:rPr lang="en-US" altLang="en-US" sz="2400" dirty="0">
                <a:ln w="0"/>
                <a:solidFill>
                  <a:schemeClr val="accent6">
                    <a:lumMod val="75000"/>
                  </a:schemeClr>
                </a:solidFill>
                <a:latin typeface="Stencil" panose="040409050D0802020404" pitchFamily="82" charset="0"/>
              </a:rPr>
              <a:t>THINK</a:t>
            </a:r>
            <a:endParaRPr lang="en-US" sz="2400" dirty="0">
              <a:ln w="0"/>
              <a:solidFill>
                <a:schemeClr val="accent6">
                  <a:lumMod val="75000"/>
                </a:schemeClr>
              </a:solidFill>
              <a:latin typeface="Stencil" panose="040409050D0802020404" pitchFamily="82" charset="0"/>
            </a:endParaRPr>
          </a:p>
        </p:txBody>
      </p:sp>
      <p:sp>
        <p:nvSpPr>
          <p:cNvPr id="8" name="Slide Number Placeholder 7"/>
          <p:cNvSpPr>
            <a:spLocks noGrp="1"/>
          </p:cNvSpPr>
          <p:nvPr>
            <p:ph type="sldNum" sz="quarter" idx="12"/>
          </p:nvPr>
        </p:nvSpPr>
        <p:spPr/>
        <p:txBody>
          <a:bodyPr/>
          <a:lstStyle/>
          <a:p>
            <a:fld id="{5FB82C68-21B0-4D10-9FE3-8B3C5F565363}" type="slidenum">
              <a:rPr lang="en-US" smtClean="0"/>
              <a:pPr/>
              <a:t>25</a:t>
            </a:fld>
            <a:endParaRPr lang="en-US"/>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Tree>
    <p:extLst>
      <p:ext uri="{BB962C8B-B14F-4D97-AF65-F5344CB8AC3E}">
        <p14:creationId xmlns:p14="http://schemas.microsoft.com/office/powerpoint/2010/main" val="4001989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Leadership Essentials</a:t>
            </a:r>
            <a:endParaRPr lang="en-US" dirty="0"/>
          </a:p>
        </p:txBody>
      </p:sp>
      <p:sp>
        <p:nvSpPr>
          <p:cNvPr id="2" name="Slide Number Placeholder 1"/>
          <p:cNvSpPr>
            <a:spLocks noGrp="1"/>
          </p:cNvSpPr>
          <p:nvPr>
            <p:ph type="sldNum" sz="quarter" idx="12"/>
          </p:nvPr>
        </p:nvSpPr>
        <p:spPr/>
        <p:txBody>
          <a:bodyPr/>
          <a:lstStyle/>
          <a:p>
            <a:fld id="{5FB82C68-21B0-4D10-9FE3-8B3C5F565363}" type="slidenum">
              <a:rPr lang="en-US" smtClean="0"/>
              <a:pPr/>
              <a:t>26</a:t>
            </a:fld>
            <a:endParaRPr lang="en-US"/>
          </a:p>
        </p:txBody>
      </p:sp>
      <p:grpSp>
        <p:nvGrpSpPr>
          <p:cNvPr id="12" name="Group 11"/>
          <p:cNvGrpSpPr>
            <a:grpSpLocks noChangeAspect="1"/>
          </p:cNvGrpSpPr>
          <p:nvPr/>
        </p:nvGrpSpPr>
        <p:grpSpPr>
          <a:xfrm>
            <a:off x="9772541" y="311113"/>
            <a:ext cx="1587904" cy="722361"/>
            <a:chOff x="3186113" y="3595688"/>
            <a:chExt cx="914401" cy="439737"/>
          </a:xfr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p:grpSpPr>
        <p:sp>
          <p:nvSpPr>
            <p:cNvPr id="13" name="Freeform 29"/>
            <p:cNvSpPr>
              <a:spLocks/>
            </p:cNvSpPr>
            <p:nvPr/>
          </p:nvSpPr>
          <p:spPr bwMode="auto">
            <a:xfrm>
              <a:off x="3844926" y="3714750"/>
              <a:ext cx="255588" cy="320675"/>
            </a:xfrm>
            <a:custGeom>
              <a:avLst/>
              <a:gdLst>
                <a:gd name="T0" fmla="*/ 4493 w 4506"/>
                <a:gd name="T1" fmla="*/ 4911 h 5643"/>
                <a:gd name="T2" fmla="*/ 4451 w 4506"/>
                <a:gd name="T3" fmla="*/ 4812 h 5643"/>
                <a:gd name="T4" fmla="*/ 4360 w 4506"/>
                <a:gd name="T5" fmla="*/ 4681 h 5643"/>
                <a:gd name="T6" fmla="*/ 4204 w 4506"/>
                <a:gd name="T7" fmla="*/ 4529 h 5643"/>
                <a:gd name="T8" fmla="*/ 3962 w 4506"/>
                <a:gd name="T9" fmla="*/ 4363 h 5643"/>
                <a:gd name="T10" fmla="*/ 3657 w 4506"/>
                <a:gd name="T11" fmla="*/ 4210 h 5643"/>
                <a:gd name="T12" fmla="*/ 3365 w 4506"/>
                <a:gd name="T13" fmla="*/ 4055 h 5643"/>
                <a:gd name="T14" fmla="*/ 2897 w 4506"/>
                <a:gd name="T15" fmla="*/ 3805 h 5643"/>
                <a:gd name="T16" fmla="*/ 2591 w 4506"/>
                <a:gd name="T17" fmla="*/ 3666 h 5643"/>
                <a:gd name="T18" fmla="*/ 2246 w 4506"/>
                <a:gd name="T19" fmla="*/ 3546 h 5643"/>
                <a:gd name="T20" fmla="*/ 1863 w 4506"/>
                <a:gd name="T21" fmla="*/ 3454 h 5643"/>
                <a:gd name="T22" fmla="*/ 1963 w 4506"/>
                <a:gd name="T23" fmla="*/ 3335 h 5643"/>
                <a:gd name="T24" fmla="*/ 2056 w 4506"/>
                <a:gd name="T25" fmla="*/ 3197 h 5643"/>
                <a:gd name="T26" fmla="*/ 2194 w 4506"/>
                <a:gd name="T27" fmla="*/ 2944 h 5643"/>
                <a:gd name="T28" fmla="*/ 2357 w 4506"/>
                <a:gd name="T29" fmla="*/ 2578 h 5643"/>
                <a:gd name="T30" fmla="*/ 2446 w 4506"/>
                <a:gd name="T31" fmla="*/ 2348 h 5643"/>
                <a:gd name="T32" fmla="*/ 2490 w 4506"/>
                <a:gd name="T33" fmla="*/ 2144 h 5643"/>
                <a:gd name="T34" fmla="*/ 2504 w 4506"/>
                <a:gd name="T35" fmla="*/ 1910 h 5643"/>
                <a:gd name="T36" fmla="*/ 2503 w 4506"/>
                <a:gd name="T37" fmla="*/ 1646 h 5643"/>
                <a:gd name="T38" fmla="*/ 2511 w 4506"/>
                <a:gd name="T39" fmla="*/ 1403 h 5643"/>
                <a:gd name="T40" fmla="*/ 2518 w 4506"/>
                <a:gd name="T41" fmla="*/ 1136 h 5643"/>
                <a:gd name="T42" fmla="*/ 2503 w 4506"/>
                <a:gd name="T43" fmla="*/ 919 h 5643"/>
                <a:gd name="T44" fmla="*/ 2451 w 4506"/>
                <a:gd name="T45" fmla="*/ 738 h 5643"/>
                <a:gd name="T46" fmla="*/ 2326 w 4506"/>
                <a:gd name="T47" fmla="*/ 484 h 5643"/>
                <a:gd name="T48" fmla="*/ 2165 w 4506"/>
                <a:gd name="T49" fmla="*/ 291 h 5643"/>
                <a:gd name="T50" fmla="*/ 1973 w 4506"/>
                <a:gd name="T51" fmla="*/ 153 h 5643"/>
                <a:gd name="T52" fmla="*/ 1755 w 4506"/>
                <a:gd name="T53" fmla="*/ 64 h 5643"/>
                <a:gd name="T54" fmla="*/ 1515 w 4506"/>
                <a:gd name="T55" fmla="*/ 14 h 5643"/>
                <a:gd name="T56" fmla="*/ 1259 w 4506"/>
                <a:gd name="T57" fmla="*/ 0 h 5643"/>
                <a:gd name="T58" fmla="*/ 1003 w 4506"/>
                <a:gd name="T59" fmla="*/ 14 h 5643"/>
                <a:gd name="T60" fmla="*/ 763 w 4506"/>
                <a:gd name="T61" fmla="*/ 64 h 5643"/>
                <a:gd name="T62" fmla="*/ 546 w 4506"/>
                <a:gd name="T63" fmla="*/ 154 h 5643"/>
                <a:gd name="T64" fmla="*/ 353 w 4506"/>
                <a:gd name="T65" fmla="*/ 292 h 5643"/>
                <a:gd name="T66" fmla="*/ 193 w 4506"/>
                <a:gd name="T67" fmla="*/ 485 h 5643"/>
                <a:gd name="T68" fmla="*/ 68 w 4506"/>
                <a:gd name="T69" fmla="*/ 740 h 5643"/>
                <a:gd name="T70" fmla="*/ 15 w 4506"/>
                <a:gd name="T71" fmla="*/ 921 h 5643"/>
                <a:gd name="T72" fmla="*/ 0 w 4506"/>
                <a:gd name="T73" fmla="*/ 1137 h 5643"/>
                <a:gd name="T74" fmla="*/ 7 w 4506"/>
                <a:gd name="T75" fmla="*/ 1404 h 5643"/>
                <a:gd name="T76" fmla="*/ 16 w 4506"/>
                <a:gd name="T77" fmla="*/ 1646 h 5643"/>
                <a:gd name="T78" fmla="*/ 15 w 4506"/>
                <a:gd name="T79" fmla="*/ 1911 h 5643"/>
                <a:gd name="T80" fmla="*/ 28 w 4506"/>
                <a:gd name="T81" fmla="*/ 2145 h 5643"/>
                <a:gd name="T82" fmla="*/ 74 w 4506"/>
                <a:gd name="T83" fmla="*/ 2350 h 5643"/>
                <a:gd name="T84" fmla="*/ 151 w 4506"/>
                <a:gd name="T85" fmla="*/ 2552 h 5643"/>
                <a:gd name="T86" fmla="*/ 283 w 4506"/>
                <a:gd name="T87" fmla="*/ 2858 h 5643"/>
                <a:gd name="T88" fmla="*/ 422 w 4506"/>
                <a:gd name="T89" fmla="*/ 3129 h 5643"/>
                <a:gd name="T90" fmla="*/ 627 w 4506"/>
                <a:gd name="T91" fmla="*/ 3369 h 5643"/>
                <a:gd name="T92" fmla="*/ 990 w 4506"/>
                <a:gd name="T93" fmla="*/ 3640 h 5643"/>
                <a:gd name="T94" fmla="*/ 1248 w 4506"/>
                <a:gd name="T95" fmla="*/ 3907 h 5643"/>
                <a:gd name="T96" fmla="*/ 1418 w 4506"/>
                <a:gd name="T97" fmla="*/ 4158 h 5643"/>
                <a:gd name="T98" fmla="*/ 1519 w 4506"/>
                <a:gd name="T99" fmla="*/ 4382 h 5643"/>
                <a:gd name="T100" fmla="*/ 1568 w 4506"/>
                <a:gd name="T101" fmla="*/ 4567 h 5643"/>
                <a:gd name="T102" fmla="*/ 1583 w 4506"/>
                <a:gd name="T103" fmla="*/ 4702 h 5643"/>
                <a:gd name="T104" fmla="*/ 1584 w 4506"/>
                <a:gd name="T105" fmla="*/ 5643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6" h="5643">
                  <a:moveTo>
                    <a:pt x="4506" y="4978"/>
                  </a:moveTo>
                  <a:lnTo>
                    <a:pt x="4506" y="4974"/>
                  </a:lnTo>
                  <a:lnTo>
                    <a:pt x="4504" y="4961"/>
                  </a:lnTo>
                  <a:lnTo>
                    <a:pt x="4500" y="4940"/>
                  </a:lnTo>
                  <a:lnTo>
                    <a:pt x="4493" y="4911"/>
                  </a:lnTo>
                  <a:lnTo>
                    <a:pt x="4487" y="4894"/>
                  </a:lnTo>
                  <a:lnTo>
                    <a:pt x="4481" y="4876"/>
                  </a:lnTo>
                  <a:lnTo>
                    <a:pt x="4472" y="4856"/>
                  </a:lnTo>
                  <a:lnTo>
                    <a:pt x="4463" y="4835"/>
                  </a:lnTo>
                  <a:lnTo>
                    <a:pt x="4451" y="4812"/>
                  </a:lnTo>
                  <a:lnTo>
                    <a:pt x="4436" y="4788"/>
                  </a:lnTo>
                  <a:lnTo>
                    <a:pt x="4421" y="4763"/>
                  </a:lnTo>
                  <a:lnTo>
                    <a:pt x="4403" y="4737"/>
                  </a:lnTo>
                  <a:lnTo>
                    <a:pt x="4383" y="4709"/>
                  </a:lnTo>
                  <a:lnTo>
                    <a:pt x="4360" y="4681"/>
                  </a:lnTo>
                  <a:lnTo>
                    <a:pt x="4335" y="4652"/>
                  </a:lnTo>
                  <a:lnTo>
                    <a:pt x="4306" y="4622"/>
                  </a:lnTo>
                  <a:lnTo>
                    <a:pt x="4275" y="4592"/>
                  </a:lnTo>
                  <a:lnTo>
                    <a:pt x="4241" y="4560"/>
                  </a:lnTo>
                  <a:lnTo>
                    <a:pt x="4204" y="4529"/>
                  </a:lnTo>
                  <a:lnTo>
                    <a:pt x="4162" y="4495"/>
                  </a:lnTo>
                  <a:lnTo>
                    <a:pt x="4118" y="4463"/>
                  </a:lnTo>
                  <a:lnTo>
                    <a:pt x="4070" y="4429"/>
                  </a:lnTo>
                  <a:lnTo>
                    <a:pt x="4017" y="4396"/>
                  </a:lnTo>
                  <a:lnTo>
                    <a:pt x="3962" y="4363"/>
                  </a:lnTo>
                  <a:lnTo>
                    <a:pt x="3901" y="4329"/>
                  </a:lnTo>
                  <a:lnTo>
                    <a:pt x="3837" y="4294"/>
                  </a:lnTo>
                  <a:lnTo>
                    <a:pt x="3768" y="4261"/>
                  </a:lnTo>
                  <a:lnTo>
                    <a:pt x="3695" y="4227"/>
                  </a:lnTo>
                  <a:lnTo>
                    <a:pt x="3657" y="4210"/>
                  </a:lnTo>
                  <a:lnTo>
                    <a:pt x="3619" y="4192"/>
                  </a:lnTo>
                  <a:lnTo>
                    <a:pt x="3580" y="4172"/>
                  </a:lnTo>
                  <a:lnTo>
                    <a:pt x="3539" y="4151"/>
                  </a:lnTo>
                  <a:lnTo>
                    <a:pt x="3455" y="4104"/>
                  </a:lnTo>
                  <a:lnTo>
                    <a:pt x="3365" y="4055"/>
                  </a:lnTo>
                  <a:lnTo>
                    <a:pt x="3270" y="4002"/>
                  </a:lnTo>
                  <a:lnTo>
                    <a:pt x="3170" y="3947"/>
                  </a:lnTo>
                  <a:lnTo>
                    <a:pt x="3066" y="3890"/>
                  </a:lnTo>
                  <a:lnTo>
                    <a:pt x="2955" y="3833"/>
                  </a:lnTo>
                  <a:lnTo>
                    <a:pt x="2897" y="3805"/>
                  </a:lnTo>
                  <a:lnTo>
                    <a:pt x="2839" y="3776"/>
                  </a:lnTo>
                  <a:lnTo>
                    <a:pt x="2779" y="3749"/>
                  </a:lnTo>
                  <a:lnTo>
                    <a:pt x="2718" y="3721"/>
                  </a:lnTo>
                  <a:lnTo>
                    <a:pt x="2654" y="3693"/>
                  </a:lnTo>
                  <a:lnTo>
                    <a:pt x="2591" y="3666"/>
                  </a:lnTo>
                  <a:lnTo>
                    <a:pt x="2524" y="3640"/>
                  </a:lnTo>
                  <a:lnTo>
                    <a:pt x="2458" y="3615"/>
                  </a:lnTo>
                  <a:lnTo>
                    <a:pt x="2388" y="3591"/>
                  </a:lnTo>
                  <a:lnTo>
                    <a:pt x="2319" y="3568"/>
                  </a:lnTo>
                  <a:lnTo>
                    <a:pt x="2246" y="3546"/>
                  </a:lnTo>
                  <a:lnTo>
                    <a:pt x="2172" y="3525"/>
                  </a:lnTo>
                  <a:lnTo>
                    <a:pt x="2098" y="3505"/>
                  </a:lnTo>
                  <a:lnTo>
                    <a:pt x="2021" y="3486"/>
                  </a:lnTo>
                  <a:lnTo>
                    <a:pt x="1944" y="3469"/>
                  </a:lnTo>
                  <a:lnTo>
                    <a:pt x="1863" y="3454"/>
                  </a:lnTo>
                  <a:lnTo>
                    <a:pt x="1884" y="3432"/>
                  </a:lnTo>
                  <a:lnTo>
                    <a:pt x="1904" y="3408"/>
                  </a:lnTo>
                  <a:lnTo>
                    <a:pt x="1924" y="3385"/>
                  </a:lnTo>
                  <a:lnTo>
                    <a:pt x="1944" y="3360"/>
                  </a:lnTo>
                  <a:lnTo>
                    <a:pt x="1963" y="3335"/>
                  </a:lnTo>
                  <a:lnTo>
                    <a:pt x="1982" y="3309"/>
                  </a:lnTo>
                  <a:lnTo>
                    <a:pt x="2000" y="3281"/>
                  </a:lnTo>
                  <a:lnTo>
                    <a:pt x="2019" y="3254"/>
                  </a:lnTo>
                  <a:lnTo>
                    <a:pt x="2037" y="3226"/>
                  </a:lnTo>
                  <a:lnTo>
                    <a:pt x="2056" y="3197"/>
                  </a:lnTo>
                  <a:lnTo>
                    <a:pt x="2074" y="3168"/>
                  </a:lnTo>
                  <a:lnTo>
                    <a:pt x="2091" y="3138"/>
                  </a:lnTo>
                  <a:lnTo>
                    <a:pt x="2126" y="3075"/>
                  </a:lnTo>
                  <a:lnTo>
                    <a:pt x="2160" y="3011"/>
                  </a:lnTo>
                  <a:lnTo>
                    <a:pt x="2194" y="2944"/>
                  </a:lnTo>
                  <a:lnTo>
                    <a:pt x="2227" y="2874"/>
                  </a:lnTo>
                  <a:lnTo>
                    <a:pt x="2260" y="2804"/>
                  </a:lnTo>
                  <a:lnTo>
                    <a:pt x="2292" y="2730"/>
                  </a:lnTo>
                  <a:lnTo>
                    <a:pt x="2325" y="2654"/>
                  </a:lnTo>
                  <a:lnTo>
                    <a:pt x="2357" y="2578"/>
                  </a:lnTo>
                  <a:lnTo>
                    <a:pt x="2389" y="2499"/>
                  </a:lnTo>
                  <a:lnTo>
                    <a:pt x="2420" y="2418"/>
                  </a:lnTo>
                  <a:lnTo>
                    <a:pt x="2430" y="2394"/>
                  </a:lnTo>
                  <a:lnTo>
                    <a:pt x="2439" y="2371"/>
                  </a:lnTo>
                  <a:lnTo>
                    <a:pt x="2446" y="2348"/>
                  </a:lnTo>
                  <a:lnTo>
                    <a:pt x="2453" y="2325"/>
                  </a:lnTo>
                  <a:lnTo>
                    <a:pt x="2465" y="2280"/>
                  </a:lnTo>
                  <a:lnTo>
                    <a:pt x="2476" y="2234"/>
                  </a:lnTo>
                  <a:lnTo>
                    <a:pt x="2484" y="2189"/>
                  </a:lnTo>
                  <a:lnTo>
                    <a:pt x="2490" y="2144"/>
                  </a:lnTo>
                  <a:lnTo>
                    <a:pt x="2495" y="2098"/>
                  </a:lnTo>
                  <a:lnTo>
                    <a:pt x="2499" y="2052"/>
                  </a:lnTo>
                  <a:lnTo>
                    <a:pt x="2502" y="2005"/>
                  </a:lnTo>
                  <a:lnTo>
                    <a:pt x="2503" y="1958"/>
                  </a:lnTo>
                  <a:lnTo>
                    <a:pt x="2504" y="1910"/>
                  </a:lnTo>
                  <a:lnTo>
                    <a:pt x="2504" y="1860"/>
                  </a:lnTo>
                  <a:lnTo>
                    <a:pt x="2504" y="1809"/>
                  </a:lnTo>
                  <a:lnTo>
                    <a:pt x="2504" y="1757"/>
                  </a:lnTo>
                  <a:lnTo>
                    <a:pt x="2503" y="1703"/>
                  </a:lnTo>
                  <a:lnTo>
                    <a:pt x="2503" y="1646"/>
                  </a:lnTo>
                  <a:lnTo>
                    <a:pt x="2503" y="1602"/>
                  </a:lnTo>
                  <a:lnTo>
                    <a:pt x="2505" y="1556"/>
                  </a:lnTo>
                  <a:lnTo>
                    <a:pt x="2507" y="1507"/>
                  </a:lnTo>
                  <a:lnTo>
                    <a:pt x="2509" y="1455"/>
                  </a:lnTo>
                  <a:lnTo>
                    <a:pt x="2511" y="1403"/>
                  </a:lnTo>
                  <a:lnTo>
                    <a:pt x="2513" y="1350"/>
                  </a:lnTo>
                  <a:lnTo>
                    <a:pt x="2516" y="1296"/>
                  </a:lnTo>
                  <a:lnTo>
                    <a:pt x="2517" y="1242"/>
                  </a:lnTo>
                  <a:lnTo>
                    <a:pt x="2518" y="1188"/>
                  </a:lnTo>
                  <a:lnTo>
                    <a:pt x="2518" y="1136"/>
                  </a:lnTo>
                  <a:lnTo>
                    <a:pt x="2517" y="1084"/>
                  </a:lnTo>
                  <a:lnTo>
                    <a:pt x="2515" y="1033"/>
                  </a:lnTo>
                  <a:lnTo>
                    <a:pt x="2511" y="986"/>
                  </a:lnTo>
                  <a:lnTo>
                    <a:pt x="2506" y="940"/>
                  </a:lnTo>
                  <a:lnTo>
                    <a:pt x="2503" y="919"/>
                  </a:lnTo>
                  <a:lnTo>
                    <a:pt x="2499" y="898"/>
                  </a:lnTo>
                  <a:lnTo>
                    <a:pt x="2495" y="878"/>
                  </a:lnTo>
                  <a:lnTo>
                    <a:pt x="2490" y="859"/>
                  </a:lnTo>
                  <a:lnTo>
                    <a:pt x="2471" y="796"/>
                  </a:lnTo>
                  <a:lnTo>
                    <a:pt x="2451" y="738"/>
                  </a:lnTo>
                  <a:lnTo>
                    <a:pt x="2429" y="682"/>
                  </a:lnTo>
                  <a:lnTo>
                    <a:pt x="2405" y="628"/>
                  </a:lnTo>
                  <a:lnTo>
                    <a:pt x="2380" y="577"/>
                  </a:lnTo>
                  <a:lnTo>
                    <a:pt x="2354" y="529"/>
                  </a:lnTo>
                  <a:lnTo>
                    <a:pt x="2326" y="484"/>
                  </a:lnTo>
                  <a:lnTo>
                    <a:pt x="2296" y="441"/>
                  </a:lnTo>
                  <a:lnTo>
                    <a:pt x="2265" y="399"/>
                  </a:lnTo>
                  <a:lnTo>
                    <a:pt x="2233" y="361"/>
                  </a:lnTo>
                  <a:lnTo>
                    <a:pt x="2200" y="325"/>
                  </a:lnTo>
                  <a:lnTo>
                    <a:pt x="2165" y="291"/>
                  </a:lnTo>
                  <a:lnTo>
                    <a:pt x="2129" y="260"/>
                  </a:lnTo>
                  <a:lnTo>
                    <a:pt x="2092" y="229"/>
                  </a:lnTo>
                  <a:lnTo>
                    <a:pt x="2054" y="202"/>
                  </a:lnTo>
                  <a:lnTo>
                    <a:pt x="2014" y="177"/>
                  </a:lnTo>
                  <a:lnTo>
                    <a:pt x="1973" y="153"/>
                  </a:lnTo>
                  <a:lnTo>
                    <a:pt x="1932" y="132"/>
                  </a:lnTo>
                  <a:lnTo>
                    <a:pt x="1889" y="112"/>
                  </a:lnTo>
                  <a:lnTo>
                    <a:pt x="1845" y="94"/>
                  </a:lnTo>
                  <a:lnTo>
                    <a:pt x="1801" y="78"/>
                  </a:lnTo>
                  <a:lnTo>
                    <a:pt x="1755" y="64"/>
                  </a:lnTo>
                  <a:lnTo>
                    <a:pt x="1709" y="51"/>
                  </a:lnTo>
                  <a:lnTo>
                    <a:pt x="1661" y="40"/>
                  </a:lnTo>
                  <a:lnTo>
                    <a:pt x="1614" y="29"/>
                  </a:lnTo>
                  <a:lnTo>
                    <a:pt x="1565" y="21"/>
                  </a:lnTo>
                  <a:lnTo>
                    <a:pt x="1515" y="14"/>
                  </a:lnTo>
                  <a:lnTo>
                    <a:pt x="1466" y="9"/>
                  </a:lnTo>
                  <a:lnTo>
                    <a:pt x="1414" y="5"/>
                  </a:lnTo>
                  <a:lnTo>
                    <a:pt x="1364" y="2"/>
                  </a:lnTo>
                  <a:lnTo>
                    <a:pt x="1312" y="0"/>
                  </a:lnTo>
                  <a:lnTo>
                    <a:pt x="1259" y="0"/>
                  </a:lnTo>
                  <a:lnTo>
                    <a:pt x="1207" y="0"/>
                  </a:lnTo>
                  <a:lnTo>
                    <a:pt x="1155" y="2"/>
                  </a:lnTo>
                  <a:lnTo>
                    <a:pt x="1104" y="5"/>
                  </a:lnTo>
                  <a:lnTo>
                    <a:pt x="1053" y="9"/>
                  </a:lnTo>
                  <a:lnTo>
                    <a:pt x="1003" y="14"/>
                  </a:lnTo>
                  <a:lnTo>
                    <a:pt x="954" y="21"/>
                  </a:lnTo>
                  <a:lnTo>
                    <a:pt x="904" y="29"/>
                  </a:lnTo>
                  <a:lnTo>
                    <a:pt x="857" y="40"/>
                  </a:lnTo>
                  <a:lnTo>
                    <a:pt x="810" y="51"/>
                  </a:lnTo>
                  <a:lnTo>
                    <a:pt x="763" y="64"/>
                  </a:lnTo>
                  <a:lnTo>
                    <a:pt x="718" y="79"/>
                  </a:lnTo>
                  <a:lnTo>
                    <a:pt x="674" y="95"/>
                  </a:lnTo>
                  <a:lnTo>
                    <a:pt x="629" y="113"/>
                  </a:lnTo>
                  <a:lnTo>
                    <a:pt x="587" y="132"/>
                  </a:lnTo>
                  <a:lnTo>
                    <a:pt x="546" y="154"/>
                  </a:lnTo>
                  <a:lnTo>
                    <a:pt x="504" y="177"/>
                  </a:lnTo>
                  <a:lnTo>
                    <a:pt x="465" y="203"/>
                  </a:lnTo>
                  <a:lnTo>
                    <a:pt x="427" y="230"/>
                  </a:lnTo>
                  <a:lnTo>
                    <a:pt x="389" y="261"/>
                  </a:lnTo>
                  <a:lnTo>
                    <a:pt x="353" y="292"/>
                  </a:lnTo>
                  <a:lnTo>
                    <a:pt x="319" y="326"/>
                  </a:lnTo>
                  <a:lnTo>
                    <a:pt x="286" y="362"/>
                  </a:lnTo>
                  <a:lnTo>
                    <a:pt x="253" y="401"/>
                  </a:lnTo>
                  <a:lnTo>
                    <a:pt x="222" y="442"/>
                  </a:lnTo>
                  <a:lnTo>
                    <a:pt x="193" y="485"/>
                  </a:lnTo>
                  <a:lnTo>
                    <a:pt x="165" y="531"/>
                  </a:lnTo>
                  <a:lnTo>
                    <a:pt x="138" y="579"/>
                  </a:lnTo>
                  <a:lnTo>
                    <a:pt x="113" y="630"/>
                  </a:lnTo>
                  <a:lnTo>
                    <a:pt x="90" y="684"/>
                  </a:lnTo>
                  <a:lnTo>
                    <a:pt x="68" y="740"/>
                  </a:lnTo>
                  <a:lnTo>
                    <a:pt x="48" y="799"/>
                  </a:lnTo>
                  <a:lnTo>
                    <a:pt x="28" y="861"/>
                  </a:lnTo>
                  <a:lnTo>
                    <a:pt x="23" y="880"/>
                  </a:lnTo>
                  <a:lnTo>
                    <a:pt x="19" y="900"/>
                  </a:lnTo>
                  <a:lnTo>
                    <a:pt x="15" y="921"/>
                  </a:lnTo>
                  <a:lnTo>
                    <a:pt x="12" y="942"/>
                  </a:lnTo>
                  <a:lnTo>
                    <a:pt x="7" y="987"/>
                  </a:lnTo>
                  <a:lnTo>
                    <a:pt x="3" y="1035"/>
                  </a:lnTo>
                  <a:lnTo>
                    <a:pt x="1" y="1086"/>
                  </a:lnTo>
                  <a:lnTo>
                    <a:pt x="0" y="1137"/>
                  </a:lnTo>
                  <a:lnTo>
                    <a:pt x="0" y="1190"/>
                  </a:lnTo>
                  <a:lnTo>
                    <a:pt x="1" y="1243"/>
                  </a:lnTo>
                  <a:lnTo>
                    <a:pt x="3" y="1297"/>
                  </a:lnTo>
                  <a:lnTo>
                    <a:pt x="5" y="1351"/>
                  </a:lnTo>
                  <a:lnTo>
                    <a:pt x="7" y="1404"/>
                  </a:lnTo>
                  <a:lnTo>
                    <a:pt x="10" y="1456"/>
                  </a:lnTo>
                  <a:lnTo>
                    <a:pt x="12" y="1507"/>
                  </a:lnTo>
                  <a:lnTo>
                    <a:pt x="14" y="1556"/>
                  </a:lnTo>
                  <a:lnTo>
                    <a:pt x="15" y="1602"/>
                  </a:lnTo>
                  <a:lnTo>
                    <a:pt x="16" y="1646"/>
                  </a:lnTo>
                  <a:lnTo>
                    <a:pt x="15" y="1703"/>
                  </a:lnTo>
                  <a:lnTo>
                    <a:pt x="15" y="1757"/>
                  </a:lnTo>
                  <a:lnTo>
                    <a:pt x="15" y="1809"/>
                  </a:lnTo>
                  <a:lnTo>
                    <a:pt x="15" y="1860"/>
                  </a:lnTo>
                  <a:lnTo>
                    <a:pt x="15" y="1911"/>
                  </a:lnTo>
                  <a:lnTo>
                    <a:pt x="16" y="1959"/>
                  </a:lnTo>
                  <a:lnTo>
                    <a:pt x="17" y="2006"/>
                  </a:lnTo>
                  <a:lnTo>
                    <a:pt x="20" y="2053"/>
                  </a:lnTo>
                  <a:lnTo>
                    <a:pt x="23" y="2100"/>
                  </a:lnTo>
                  <a:lnTo>
                    <a:pt x="28" y="2145"/>
                  </a:lnTo>
                  <a:lnTo>
                    <a:pt x="36" y="2190"/>
                  </a:lnTo>
                  <a:lnTo>
                    <a:pt x="44" y="2235"/>
                  </a:lnTo>
                  <a:lnTo>
                    <a:pt x="54" y="2282"/>
                  </a:lnTo>
                  <a:lnTo>
                    <a:pt x="67" y="2327"/>
                  </a:lnTo>
                  <a:lnTo>
                    <a:pt x="74" y="2350"/>
                  </a:lnTo>
                  <a:lnTo>
                    <a:pt x="81" y="2373"/>
                  </a:lnTo>
                  <a:lnTo>
                    <a:pt x="90" y="2396"/>
                  </a:lnTo>
                  <a:lnTo>
                    <a:pt x="99" y="2420"/>
                  </a:lnTo>
                  <a:lnTo>
                    <a:pt x="125" y="2487"/>
                  </a:lnTo>
                  <a:lnTo>
                    <a:pt x="151" y="2552"/>
                  </a:lnTo>
                  <a:lnTo>
                    <a:pt x="178" y="2616"/>
                  </a:lnTo>
                  <a:lnTo>
                    <a:pt x="204" y="2678"/>
                  </a:lnTo>
                  <a:lnTo>
                    <a:pt x="230" y="2740"/>
                  </a:lnTo>
                  <a:lnTo>
                    <a:pt x="257" y="2800"/>
                  </a:lnTo>
                  <a:lnTo>
                    <a:pt x="283" y="2858"/>
                  </a:lnTo>
                  <a:lnTo>
                    <a:pt x="311" y="2916"/>
                  </a:lnTo>
                  <a:lnTo>
                    <a:pt x="338" y="2972"/>
                  </a:lnTo>
                  <a:lnTo>
                    <a:pt x="365" y="3025"/>
                  </a:lnTo>
                  <a:lnTo>
                    <a:pt x="393" y="3078"/>
                  </a:lnTo>
                  <a:lnTo>
                    <a:pt x="422" y="3129"/>
                  </a:lnTo>
                  <a:lnTo>
                    <a:pt x="451" y="3178"/>
                  </a:lnTo>
                  <a:lnTo>
                    <a:pt x="480" y="3225"/>
                  </a:lnTo>
                  <a:lnTo>
                    <a:pt x="509" y="3271"/>
                  </a:lnTo>
                  <a:lnTo>
                    <a:pt x="541" y="3315"/>
                  </a:lnTo>
                  <a:lnTo>
                    <a:pt x="627" y="3369"/>
                  </a:lnTo>
                  <a:lnTo>
                    <a:pt x="709" y="3423"/>
                  </a:lnTo>
                  <a:lnTo>
                    <a:pt x="785" y="3477"/>
                  </a:lnTo>
                  <a:lnTo>
                    <a:pt x="858" y="3532"/>
                  </a:lnTo>
                  <a:lnTo>
                    <a:pt x="927" y="3586"/>
                  </a:lnTo>
                  <a:lnTo>
                    <a:pt x="990" y="3640"/>
                  </a:lnTo>
                  <a:lnTo>
                    <a:pt x="1050" y="3694"/>
                  </a:lnTo>
                  <a:lnTo>
                    <a:pt x="1105" y="3749"/>
                  </a:lnTo>
                  <a:lnTo>
                    <a:pt x="1156" y="3802"/>
                  </a:lnTo>
                  <a:lnTo>
                    <a:pt x="1204" y="3854"/>
                  </a:lnTo>
                  <a:lnTo>
                    <a:pt x="1248" y="3907"/>
                  </a:lnTo>
                  <a:lnTo>
                    <a:pt x="1288" y="3959"/>
                  </a:lnTo>
                  <a:lnTo>
                    <a:pt x="1326" y="4010"/>
                  </a:lnTo>
                  <a:lnTo>
                    <a:pt x="1359" y="4060"/>
                  </a:lnTo>
                  <a:lnTo>
                    <a:pt x="1390" y="4109"/>
                  </a:lnTo>
                  <a:lnTo>
                    <a:pt x="1418" y="4158"/>
                  </a:lnTo>
                  <a:lnTo>
                    <a:pt x="1444" y="4205"/>
                  </a:lnTo>
                  <a:lnTo>
                    <a:pt x="1466" y="4251"/>
                  </a:lnTo>
                  <a:lnTo>
                    <a:pt x="1486" y="4296"/>
                  </a:lnTo>
                  <a:lnTo>
                    <a:pt x="1503" y="4340"/>
                  </a:lnTo>
                  <a:lnTo>
                    <a:pt x="1519" y="4382"/>
                  </a:lnTo>
                  <a:lnTo>
                    <a:pt x="1532" y="4422"/>
                  </a:lnTo>
                  <a:lnTo>
                    <a:pt x="1543" y="4461"/>
                  </a:lnTo>
                  <a:lnTo>
                    <a:pt x="1554" y="4498"/>
                  </a:lnTo>
                  <a:lnTo>
                    <a:pt x="1562" y="4534"/>
                  </a:lnTo>
                  <a:lnTo>
                    <a:pt x="1568" y="4567"/>
                  </a:lnTo>
                  <a:lnTo>
                    <a:pt x="1574" y="4598"/>
                  </a:lnTo>
                  <a:lnTo>
                    <a:pt x="1577" y="4628"/>
                  </a:lnTo>
                  <a:lnTo>
                    <a:pt x="1580" y="4655"/>
                  </a:lnTo>
                  <a:lnTo>
                    <a:pt x="1582" y="4679"/>
                  </a:lnTo>
                  <a:lnTo>
                    <a:pt x="1583" y="4702"/>
                  </a:lnTo>
                  <a:lnTo>
                    <a:pt x="1584" y="4722"/>
                  </a:lnTo>
                  <a:lnTo>
                    <a:pt x="1584" y="4726"/>
                  </a:lnTo>
                  <a:lnTo>
                    <a:pt x="1584" y="4729"/>
                  </a:lnTo>
                  <a:lnTo>
                    <a:pt x="1584" y="5642"/>
                  </a:lnTo>
                  <a:lnTo>
                    <a:pt x="1584" y="5643"/>
                  </a:lnTo>
                  <a:lnTo>
                    <a:pt x="4506" y="5642"/>
                  </a:lnTo>
                  <a:lnTo>
                    <a:pt x="4506" y="49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30"/>
            <p:cNvSpPr>
              <a:spLocks/>
            </p:cNvSpPr>
            <p:nvPr/>
          </p:nvSpPr>
          <p:spPr bwMode="auto">
            <a:xfrm>
              <a:off x="3186113" y="3714750"/>
              <a:ext cx="254000" cy="320675"/>
            </a:xfrm>
            <a:custGeom>
              <a:avLst/>
              <a:gdLst>
                <a:gd name="T0" fmla="*/ 2919 w 4491"/>
                <a:gd name="T1" fmla="*/ 4655 h 5643"/>
                <a:gd name="T2" fmla="*/ 2945 w 4491"/>
                <a:gd name="T3" fmla="*/ 4500 h 5643"/>
                <a:gd name="T4" fmla="*/ 3011 w 4491"/>
                <a:gd name="T5" fmla="*/ 4300 h 5643"/>
                <a:gd name="T6" fmla="*/ 3136 w 4491"/>
                <a:gd name="T7" fmla="*/ 4067 h 5643"/>
                <a:gd name="T8" fmla="*/ 3334 w 4491"/>
                <a:gd name="T9" fmla="*/ 3811 h 5643"/>
                <a:gd name="T10" fmla="*/ 3627 w 4491"/>
                <a:gd name="T11" fmla="*/ 3544 h 5643"/>
                <a:gd name="T12" fmla="*/ 3970 w 4491"/>
                <a:gd name="T13" fmla="*/ 3283 h 5643"/>
                <a:gd name="T14" fmla="*/ 4120 w 4491"/>
                <a:gd name="T15" fmla="*/ 3034 h 5643"/>
                <a:gd name="T16" fmla="*/ 4258 w 4491"/>
                <a:gd name="T17" fmla="*/ 2744 h 5643"/>
                <a:gd name="T18" fmla="*/ 4393 w 4491"/>
                <a:gd name="T19" fmla="*/ 2418 h 5643"/>
                <a:gd name="T20" fmla="*/ 4437 w 4491"/>
                <a:gd name="T21" fmla="*/ 2280 h 5643"/>
                <a:gd name="T22" fmla="*/ 4471 w 4491"/>
                <a:gd name="T23" fmla="*/ 2052 h 5643"/>
                <a:gd name="T24" fmla="*/ 4476 w 4491"/>
                <a:gd name="T25" fmla="*/ 1809 h 5643"/>
                <a:gd name="T26" fmla="*/ 4477 w 4491"/>
                <a:gd name="T27" fmla="*/ 1556 h 5643"/>
                <a:gd name="T28" fmla="*/ 4488 w 4491"/>
                <a:gd name="T29" fmla="*/ 1296 h 5643"/>
                <a:gd name="T30" fmla="*/ 4488 w 4491"/>
                <a:gd name="T31" fmla="*/ 1033 h 5643"/>
                <a:gd name="T32" fmla="*/ 4466 w 4491"/>
                <a:gd name="T33" fmla="*/ 878 h 5643"/>
                <a:gd name="T34" fmla="*/ 4377 w 4491"/>
                <a:gd name="T35" fmla="*/ 628 h 5643"/>
                <a:gd name="T36" fmla="*/ 4238 w 4491"/>
                <a:gd name="T37" fmla="*/ 399 h 5643"/>
                <a:gd name="T38" fmla="*/ 4063 w 4491"/>
                <a:gd name="T39" fmla="*/ 229 h 5643"/>
                <a:gd name="T40" fmla="*/ 3861 w 4491"/>
                <a:gd name="T41" fmla="*/ 112 h 5643"/>
                <a:gd name="T42" fmla="*/ 3634 w 4491"/>
                <a:gd name="T43" fmla="*/ 40 h 5643"/>
                <a:gd name="T44" fmla="*/ 3387 w 4491"/>
                <a:gd name="T45" fmla="*/ 5 h 5643"/>
                <a:gd name="T46" fmla="*/ 3127 w 4491"/>
                <a:gd name="T47" fmla="*/ 2 h 5643"/>
                <a:gd name="T48" fmla="*/ 2877 w 4491"/>
                <a:gd name="T49" fmla="*/ 29 h 5643"/>
                <a:gd name="T50" fmla="*/ 2645 w 4491"/>
                <a:gd name="T51" fmla="*/ 95 h 5643"/>
                <a:gd name="T52" fmla="*/ 2436 w 4491"/>
                <a:gd name="T53" fmla="*/ 203 h 5643"/>
                <a:gd name="T54" fmla="*/ 2257 w 4491"/>
                <a:gd name="T55" fmla="*/ 362 h 5643"/>
                <a:gd name="T56" fmla="*/ 2110 w 4491"/>
                <a:gd name="T57" fmla="*/ 579 h 5643"/>
                <a:gd name="T58" fmla="*/ 2001 w 4491"/>
                <a:gd name="T59" fmla="*/ 861 h 5643"/>
                <a:gd name="T60" fmla="*/ 1979 w 4491"/>
                <a:gd name="T61" fmla="*/ 987 h 5643"/>
                <a:gd name="T62" fmla="*/ 1974 w 4491"/>
                <a:gd name="T63" fmla="*/ 1243 h 5643"/>
                <a:gd name="T64" fmla="*/ 1984 w 4491"/>
                <a:gd name="T65" fmla="*/ 1507 h 5643"/>
                <a:gd name="T66" fmla="*/ 1988 w 4491"/>
                <a:gd name="T67" fmla="*/ 1757 h 5643"/>
                <a:gd name="T68" fmla="*/ 1990 w 4491"/>
                <a:gd name="T69" fmla="*/ 2006 h 5643"/>
                <a:gd name="T70" fmla="*/ 2016 w 4491"/>
                <a:gd name="T71" fmla="*/ 2235 h 5643"/>
                <a:gd name="T72" fmla="*/ 2061 w 4491"/>
                <a:gd name="T73" fmla="*/ 2396 h 5643"/>
                <a:gd name="T74" fmla="*/ 2199 w 4491"/>
                <a:gd name="T75" fmla="*/ 2734 h 5643"/>
                <a:gd name="T76" fmla="*/ 2365 w 4491"/>
                <a:gd name="T77" fmla="*/ 3079 h 5643"/>
                <a:gd name="T78" fmla="*/ 2471 w 4491"/>
                <a:gd name="T79" fmla="*/ 3257 h 5643"/>
                <a:gd name="T80" fmla="*/ 2565 w 4491"/>
                <a:gd name="T81" fmla="*/ 3387 h 5643"/>
                <a:gd name="T82" fmla="*/ 2470 w 4491"/>
                <a:gd name="T83" fmla="*/ 3489 h 5643"/>
                <a:gd name="T84" fmla="*/ 2105 w 4491"/>
                <a:gd name="T85" fmla="*/ 3594 h 5643"/>
                <a:gd name="T86" fmla="*/ 1779 w 4491"/>
                <a:gd name="T87" fmla="*/ 3724 h 5643"/>
                <a:gd name="T88" fmla="*/ 1433 w 4491"/>
                <a:gd name="T89" fmla="*/ 3893 h 5643"/>
                <a:gd name="T90" fmla="*/ 963 w 4491"/>
                <a:gd name="T91" fmla="*/ 4153 h 5643"/>
                <a:gd name="T92" fmla="*/ 735 w 4491"/>
                <a:gd name="T93" fmla="*/ 4262 h 5643"/>
                <a:gd name="T94" fmla="*/ 434 w 4491"/>
                <a:gd name="T95" fmla="*/ 4431 h 5643"/>
                <a:gd name="T96" fmla="*/ 230 w 4491"/>
                <a:gd name="T97" fmla="*/ 4593 h 5643"/>
                <a:gd name="T98" fmla="*/ 103 w 4491"/>
                <a:gd name="T99" fmla="*/ 4738 h 5643"/>
                <a:gd name="T100" fmla="*/ 33 w 4491"/>
                <a:gd name="T101" fmla="*/ 4856 h 5643"/>
                <a:gd name="T102" fmla="*/ 2 w 4491"/>
                <a:gd name="T103" fmla="*/ 4961 h 5643"/>
                <a:gd name="T104" fmla="*/ 2915 w 4491"/>
                <a:gd name="T105" fmla="*/ 4729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91" h="5643">
                  <a:moveTo>
                    <a:pt x="2915" y="4726"/>
                  </a:moveTo>
                  <a:lnTo>
                    <a:pt x="2915" y="4721"/>
                  </a:lnTo>
                  <a:lnTo>
                    <a:pt x="2916" y="4702"/>
                  </a:lnTo>
                  <a:lnTo>
                    <a:pt x="2917" y="4679"/>
                  </a:lnTo>
                  <a:lnTo>
                    <a:pt x="2919" y="4655"/>
                  </a:lnTo>
                  <a:lnTo>
                    <a:pt x="2921" y="4628"/>
                  </a:lnTo>
                  <a:lnTo>
                    <a:pt x="2925" y="4599"/>
                  </a:lnTo>
                  <a:lnTo>
                    <a:pt x="2930" y="4568"/>
                  </a:lnTo>
                  <a:lnTo>
                    <a:pt x="2937" y="4535"/>
                  </a:lnTo>
                  <a:lnTo>
                    <a:pt x="2945" y="4500"/>
                  </a:lnTo>
                  <a:lnTo>
                    <a:pt x="2954" y="4463"/>
                  </a:lnTo>
                  <a:lnTo>
                    <a:pt x="2966" y="4425"/>
                  </a:lnTo>
                  <a:lnTo>
                    <a:pt x="2979" y="4385"/>
                  </a:lnTo>
                  <a:lnTo>
                    <a:pt x="2994" y="4344"/>
                  </a:lnTo>
                  <a:lnTo>
                    <a:pt x="3011" y="4300"/>
                  </a:lnTo>
                  <a:lnTo>
                    <a:pt x="3031" y="4256"/>
                  </a:lnTo>
                  <a:lnTo>
                    <a:pt x="3053" y="4210"/>
                  </a:lnTo>
                  <a:lnTo>
                    <a:pt x="3077" y="4164"/>
                  </a:lnTo>
                  <a:lnTo>
                    <a:pt x="3106" y="4116"/>
                  </a:lnTo>
                  <a:lnTo>
                    <a:pt x="3136" y="4067"/>
                  </a:lnTo>
                  <a:lnTo>
                    <a:pt x="3169" y="4017"/>
                  </a:lnTo>
                  <a:lnTo>
                    <a:pt x="3205" y="3967"/>
                  </a:lnTo>
                  <a:lnTo>
                    <a:pt x="3245" y="3916"/>
                  </a:lnTo>
                  <a:lnTo>
                    <a:pt x="3288" y="3863"/>
                  </a:lnTo>
                  <a:lnTo>
                    <a:pt x="3334" y="3811"/>
                  </a:lnTo>
                  <a:lnTo>
                    <a:pt x="3385" y="3758"/>
                  </a:lnTo>
                  <a:lnTo>
                    <a:pt x="3439" y="3705"/>
                  </a:lnTo>
                  <a:lnTo>
                    <a:pt x="3498" y="3651"/>
                  </a:lnTo>
                  <a:lnTo>
                    <a:pt x="3560" y="3597"/>
                  </a:lnTo>
                  <a:lnTo>
                    <a:pt x="3627" y="3544"/>
                  </a:lnTo>
                  <a:lnTo>
                    <a:pt x="3697" y="3489"/>
                  </a:lnTo>
                  <a:lnTo>
                    <a:pt x="3773" y="3435"/>
                  </a:lnTo>
                  <a:lnTo>
                    <a:pt x="3854" y="3382"/>
                  </a:lnTo>
                  <a:lnTo>
                    <a:pt x="3938" y="3329"/>
                  </a:lnTo>
                  <a:lnTo>
                    <a:pt x="3970" y="3283"/>
                  </a:lnTo>
                  <a:lnTo>
                    <a:pt x="4001" y="3237"/>
                  </a:lnTo>
                  <a:lnTo>
                    <a:pt x="4031" y="3190"/>
                  </a:lnTo>
                  <a:lnTo>
                    <a:pt x="4061" y="3140"/>
                  </a:lnTo>
                  <a:lnTo>
                    <a:pt x="4090" y="3087"/>
                  </a:lnTo>
                  <a:lnTo>
                    <a:pt x="4120" y="3034"/>
                  </a:lnTo>
                  <a:lnTo>
                    <a:pt x="4148" y="2980"/>
                  </a:lnTo>
                  <a:lnTo>
                    <a:pt x="4176" y="2923"/>
                  </a:lnTo>
                  <a:lnTo>
                    <a:pt x="4203" y="2864"/>
                  </a:lnTo>
                  <a:lnTo>
                    <a:pt x="4231" y="2805"/>
                  </a:lnTo>
                  <a:lnTo>
                    <a:pt x="4258" y="2744"/>
                  </a:lnTo>
                  <a:lnTo>
                    <a:pt x="4285" y="2681"/>
                  </a:lnTo>
                  <a:lnTo>
                    <a:pt x="4312" y="2617"/>
                  </a:lnTo>
                  <a:lnTo>
                    <a:pt x="4339" y="2552"/>
                  </a:lnTo>
                  <a:lnTo>
                    <a:pt x="4366" y="2486"/>
                  </a:lnTo>
                  <a:lnTo>
                    <a:pt x="4393" y="2418"/>
                  </a:lnTo>
                  <a:lnTo>
                    <a:pt x="4402" y="2394"/>
                  </a:lnTo>
                  <a:lnTo>
                    <a:pt x="4410" y="2371"/>
                  </a:lnTo>
                  <a:lnTo>
                    <a:pt x="4418" y="2348"/>
                  </a:lnTo>
                  <a:lnTo>
                    <a:pt x="4425" y="2325"/>
                  </a:lnTo>
                  <a:lnTo>
                    <a:pt x="4437" y="2280"/>
                  </a:lnTo>
                  <a:lnTo>
                    <a:pt x="4447" y="2234"/>
                  </a:lnTo>
                  <a:lnTo>
                    <a:pt x="4455" y="2189"/>
                  </a:lnTo>
                  <a:lnTo>
                    <a:pt x="4462" y="2144"/>
                  </a:lnTo>
                  <a:lnTo>
                    <a:pt x="4467" y="2098"/>
                  </a:lnTo>
                  <a:lnTo>
                    <a:pt x="4471" y="2052"/>
                  </a:lnTo>
                  <a:lnTo>
                    <a:pt x="4474" y="2005"/>
                  </a:lnTo>
                  <a:lnTo>
                    <a:pt x="4476" y="1958"/>
                  </a:lnTo>
                  <a:lnTo>
                    <a:pt x="4476" y="1910"/>
                  </a:lnTo>
                  <a:lnTo>
                    <a:pt x="4477" y="1860"/>
                  </a:lnTo>
                  <a:lnTo>
                    <a:pt x="4476" y="1809"/>
                  </a:lnTo>
                  <a:lnTo>
                    <a:pt x="4476" y="1757"/>
                  </a:lnTo>
                  <a:lnTo>
                    <a:pt x="4476" y="1703"/>
                  </a:lnTo>
                  <a:lnTo>
                    <a:pt x="4476" y="1646"/>
                  </a:lnTo>
                  <a:lnTo>
                    <a:pt x="4476" y="1602"/>
                  </a:lnTo>
                  <a:lnTo>
                    <a:pt x="4477" y="1556"/>
                  </a:lnTo>
                  <a:lnTo>
                    <a:pt x="4479" y="1507"/>
                  </a:lnTo>
                  <a:lnTo>
                    <a:pt x="4481" y="1455"/>
                  </a:lnTo>
                  <a:lnTo>
                    <a:pt x="4484" y="1403"/>
                  </a:lnTo>
                  <a:lnTo>
                    <a:pt x="4486" y="1350"/>
                  </a:lnTo>
                  <a:lnTo>
                    <a:pt x="4488" y="1296"/>
                  </a:lnTo>
                  <a:lnTo>
                    <a:pt x="4490" y="1242"/>
                  </a:lnTo>
                  <a:lnTo>
                    <a:pt x="4491" y="1188"/>
                  </a:lnTo>
                  <a:lnTo>
                    <a:pt x="4491" y="1136"/>
                  </a:lnTo>
                  <a:lnTo>
                    <a:pt x="4490" y="1084"/>
                  </a:lnTo>
                  <a:lnTo>
                    <a:pt x="4488" y="1033"/>
                  </a:lnTo>
                  <a:lnTo>
                    <a:pt x="4484" y="986"/>
                  </a:lnTo>
                  <a:lnTo>
                    <a:pt x="4479" y="940"/>
                  </a:lnTo>
                  <a:lnTo>
                    <a:pt x="4475" y="919"/>
                  </a:lnTo>
                  <a:lnTo>
                    <a:pt x="4470" y="898"/>
                  </a:lnTo>
                  <a:lnTo>
                    <a:pt x="4466" y="878"/>
                  </a:lnTo>
                  <a:lnTo>
                    <a:pt x="4461" y="859"/>
                  </a:lnTo>
                  <a:lnTo>
                    <a:pt x="4443" y="796"/>
                  </a:lnTo>
                  <a:lnTo>
                    <a:pt x="4422" y="738"/>
                  </a:lnTo>
                  <a:lnTo>
                    <a:pt x="4401" y="682"/>
                  </a:lnTo>
                  <a:lnTo>
                    <a:pt x="4377" y="628"/>
                  </a:lnTo>
                  <a:lnTo>
                    <a:pt x="4353" y="577"/>
                  </a:lnTo>
                  <a:lnTo>
                    <a:pt x="4325" y="529"/>
                  </a:lnTo>
                  <a:lnTo>
                    <a:pt x="4297" y="484"/>
                  </a:lnTo>
                  <a:lnTo>
                    <a:pt x="4268" y="441"/>
                  </a:lnTo>
                  <a:lnTo>
                    <a:pt x="4238" y="399"/>
                  </a:lnTo>
                  <a:lnTo>
                    <a:pt x="4205" y="361"/>
                  </a:lnTo>
                  <a:lnTo>
                    <a:pt x="4172" y="325"/>
                  </a:lnTo>
                  <a:lnTo>
                    <a:pt x="4137" y="291"/>
                  </a:lnTo>
                  <a:lnTo>
                    <a:pt x="4101" y="260"/>
                  </a:lnTo>
                  <a:lnTo>
                    <a:pt x="4063" y="229"/>
                  </a:lnTo>
                  <a:lnTo>
                    <a:pt x="4025" y="202"/>
                  </a:lnTo>
                  <a:lnTo>
                    <a:pt x="3986" y="177"/>
                  </a:lnTo>
                  <a:lnTo>
                    <a:pt x="3945" y="153"/>
                  </a:lnTo>
                  <a:lnTo>
                    <a:pt x="3904" y="132"/>
                  </a:lnTo>
                  <a:lnTo>
                    <a:pt x="3861" y="112"/>
                  </a:lnTo>
                  <a:lnTo>
                    <a:pt x="3817" y="94"/>
                  </a:lnTo>
                  <a:lnTo>
                    <a:pt x="3773" y="78"/>
                  </a:lnTo>
                  <a:lnTo>
                    <a:pt x="3728" y="64"/>
                  </a:lnTo>
                  <a:lnTo>
                    <a:pt x="3681" y="51"/>
                  </a:lnTo>
                  <a:lnTo>
                    <a:pt x="3634" y="40"/>
                  </a:lnTo>
                  <a:lnTo>
                    <a:pt x="3585" y="29"/>
                  </a:lnTo>
                  <a:lnTo>
                    <a:pt x="3537" y="21"/>
                  </a:lnTo>
                  <a:lnTo>
                    <a:pt x="3488" y="14"/>
                  </a:lnTo>
                  <a:lnTo>
                    <a:pt x="3437" y="9"/>
                  </a:lnTo>
                  <a:lnTo>
                    <a:pt x="3387" y="5"/>
                  </a:lnTo>
                  <a:lnTo>
                    <a:pt x="3335" y="2"/>
                  </a:lnTo>
                  <a:lnTo>
                    <a:pt x="3284" y="0"/>
                  </a:lnTo>
                  <a:lnTo>
                    <a:pt x="3232" y="0"/>
                  </a:lnTo>
                  <a:lnTo>
                    <a:pt x="3179" y="0"/>
                  </a:lnTo>
                  <a:lnTo>
                    <a:pt x="3127" y="2"/>
                  </a:lnTo>
                  <a:lnTo>
                    <a:pt x="3075" y="5"/>
                  </a:lnTo>
                  <a:lnTo>
                    <a:pt x="3025" y="9"/>
                  </a:lnTo>
                  <a:lnTo>
                    <a:pt x="2975" y="14"/>
                  </a:lnTo>
                  <a:lnTo>
                    <a:pt x="2925" y="21"/>
                  </a:lnTo>
                  <a:lnTo>
                    <a:pt x="2877" y="29"/>
                  </a:lnTo>
                  <a:lnTo>
                    <a:pt x="2828" y="40"/>
                  </a:lnTo>
                  <a:lnTo>
                    <a:pt x="2781" y="51"/>
                  </a:lnTo>
                  <a:lnTo>
                    <a:pt x="2735" y="64"/>
                  </a:lnTo>
                  <a:lnTo>
                    <a:pt x="2689" y="79"/>
                  </a:lnTo>
                  <a:lnTo>
                    <a:pt x="2645" y="95"/>
                  </a:lnTo>
                  <a:lnTo>
                    <a:pt x="2602" y="113"/>
                  </a:lnTo>
                  <a:lnTo>
                    <a:pt x="2558" y="132"/>
                  </a:lnTo>
                  <a:lnTo>
                    <a:pt x="2517" y="154"/>
                  </a:lnTo>
                  <a:lnTo>
                    <a:pt x="2477" y="177"/>
                  </a:lnTo>
                  <a:lnTo>
                    <a:pt x="2436" y="203"/>
                  </a:lnTo>
                  <a:lnTo>
                    <a:pt x="2398" y="230"/>
                  </a:lnTo>
                  <a:lnTo>
                    <a:pt x="2361" y="261"/>
                  </a:lnTo>
                  <a:lnTo>
                    <a:pt x="2325" y="292"/>
                  </a:lnTo>
                  <a:lnTo>
                    <a:pt x="2290" y="326"/>
                  </a:lnTo>
                  <a:lnTo>
                    <a:pt x="2257" y="362"/>
                  </a:lnTo>
                  <a:lnTo>
                    <a:pt x="2225" y="401"/>
                  </a:lnTo>
                  <a:lnTo>
                    <a:pt x="2193" y="442"/>
                  </a:lnTo>
                  <a:lnTo>
                    <a:pt x="2164" y="485"/>
                  </a:lnTo>
                  <a:lnTo>
                    <a:pt x="2136" y="531"/>
                  </a:lnTo>
                  <a:lnTo>
                    <a:pt x="2110" y="579"/>
                  </a:lnTo>
                  <a:lnTo>
                    <a:pt x="2085" y="630"/>
                  </a:lnTo>
                  <a:lnTo>
                    <a:pt x="2061" y="684"/>
                  </a:lnTo>
                  <a:lnTo>
                    <a:pt x="2039" y="740"/>
                  </a:lnTo>
                  <a:lnTo>
                    <a:pt x="2019" y="799"/>
                  </a:lnTo>
                  <a:lnTo>
                    <a:pt x="2001" y="861"/>
                  </a:lnTo>
                  <a:lnTo>
                    <a:pt x="1996" y="880"/>
                  </a:lnTo>
                  <a:lnTo>
                    <a:pt x="1992" y="900"/>
                  </a:lnTo>
                  <a:lnTo>
                    <a:pt x="1988" y="921"/>
                  </a:lnTo>
                  <a:lnTo>
                    <a:pt x="1984" y="942"/>
                  </a:lnTo>
                  <a:lnTo>
                    <a:pt x="1979" y="987"/>
                  </a:lnTo>
                  <a:lnTo>
                    <a:pt x="1975" y="1035"/>
                  </a:lnTo>
                  <a:lnTo>
                    <a:pt x="1973" y="1086"/>
                  </a:lnTo>
                  <a:lnTo>
                    <a:pt x="1972" y="1137"/>
                  </a:lnTo>
                  <a:lnTo>
                    <a:pt x="1973" y="1190"/>
                  </a:lnTo>
                  <a:lnTo>
                    <a:pt x="1974" y="1243"/>
                  </a:lnTo>
                  <a:lnTo>
                    <a:pt x="1975" y="1297"/>
                  </a:lnTo>
                  <a:lnTo>
                    <a:pt x="1978" y="1351"/>
                  </a:lnTo>
                  <a:lnTo>
                    <a:pt x="1980" y="1404"/>
                  </a:lnTo>
                  <a:lnTo>
                    <a:pt x="1982" y="1456"/>
                  </a:lnTo>
                  <a:lnTo>
                    <a:pt x="1984" y="1507"/>
                  </a:lnTo>
                  <a:lnTo>
                    <a:pt x="1986" y="1556"/>
                  </a:lnTo>
                  <a:lnTo>
                    <a:pt x="1988" y="1602"/>
                  </a:lnTo>
                  <a:lnTo>
                    <a:pt x="1988" y="1646"/>
                  </a:lnTo>
                  <a:lnTo>
                    <a:pt x="1988" y="1703"/>
                  </a:lnTo>
                  <a:lnTo>
                    <a:pt x="1988" y="1757"/>
                  </a:lnTo>
                  <a:lnTo>
                    <a:pt x="1987" y="1809"/>
                  </a:lnTo>
                  <a:lnTo>
                    <a:pt x="1987" y="1860"/>
                  </a:lnTo>
                  <a:lnTo>
                    <a:pt x="1987" y="1911"/>
                  </a:lnTo>
                  <a:lnTo>
                    <a:pt x="1988" y="1959"/>
                  </a:lnTo>
                  <a:lnTo>
                    <a:pt x="1990" y="2006"/>
                  </a:lnTo>
                  <a:lnTo>
                    <a:pt x="1992" y="2053"/>
                  </a:lnTo>
                  <a:lnTo>
                    <a:pt x="1996" y="2100"/>
                  </a:lnTo>
                  <a:lnTo>
                    <a:pt x="2001" y="2145"/>
                  </a:lnTo>
                  <a:lnTo>
                    <a:pt x="2007" y="2190"/>
                  </a:lnTo>
                  <a:lnTo>
                    <a:pt x="2016" y="2235"/>
                  </a:lnTo>
                  <a:lnTo>
                    <a:pt x="2026" y="2282"/>
                  </a:lnTo>
                  <a:lnTo>
                    <a:pt x="2038" y="2327"/>
                  </a:lnTo>
                  <a:lnTo>
                    <a:pt x="2045" y="2350"/>
                  </a:lnTo>
                  <a:lnTo>
                    <a:pt x="2053" y="2373"/>
                  </a:lnTo>
                  <a:lnTo>
                    <a:pt x="2061" y="2396"/>
                  </a:lnTo>
                  <a:lnTo>
                    <a:pt x="2070" y="2420"/>
                  </a:lnTo>
                  <a:lnTo>
                    <a:pt x="2103" y="2501"/>
                  </a:lnTo>
                  <a:lnTo>
                    <a:pt x="2135" y="2580"/>
                  </a:lnTo>
                  <a:lnTo>
                    <a:pt x="2167" y="2657"/>
                  </a:lnTo>
                  <a:lnTo>
                    <a:pt x="2199" y="2734"/>
                  </a:lnTo>
                  <a:lnTo>
                    <a:pt x="2232" y="2807"/>
                  </a:lnTo>
                  <a:lnTo>
                    <a:pt x="2264" y="2878"/>
                  </a:lnTo>
                  <a:lnTo>
                    <a:pt x="2297" y="2948"/>
                  </a:lnTo>
                  <a:lnTo>
                    <a:pt x="2330" y="3014"/>
                  </a:lnTo>
                  <a:lnTo>
                    <a:pt x="2365" y="3079"/>
                  </a:lnTo>
                  <a:lnTo>
                    <a:pt x="2399" y="3141"/>
                  </a:lnTo>
                  <a:lnTo>
                    <a:pt x="2417" y="3171"/>
                  </a:lnTo>
                  <a:lnTo>
                    <a:pt x="2435" y="3201"/>
                  </a:lnTo>
                  <a:lnTo>
                    <a:pt x="2452" y="3229"/>
                  </a:lnTo>
                  <a:lnTo>
                    <a:pt x="2471" y="3257"/>
                  </a:lnTo>
                  <a:lnTo>
                    <a:pt x="2490" y="3284"/>
                  </a:lnTo>
                  <a:lnTo>
                    <a:pt x="2508" y="3312"/>
                  </a:lnTo>
                  <a:lnTo>
                    <a:pt x="2527" y="3338"/>
                  </a:lnTo>
                  <a:lnTo>
                    <a:pt x="2546" y="3363"/>
                  </a:lnTo>
                  <a:lnTo>
                    <a:pt x="2565" y="3387"/>
                  </a:lnTo>
                  <a:lnTo>
                    <a:pt x="2586" y="3411"/>
                  </a:lnTo>
                  <a:lnTo>
                    <a:pt x="2606" y="3434"/>
                  </a:lnTo>
                  <a:lnTo>
                    <a:pt x="2626" y="3456"/>
                  </a:lnTo>
                  <a:lnTo>
                    <a:pt x="2547" y="3472"/>
                  </a:lnTo>
                  <a:lnTo>
                    <a:pt x="2470" y="3489"/>
                  </a:lnTo>
                  <a:lnTo>
                    <a:pt x="2393" y="3508"/>
                  </a:lnTo>
                  <a:lnTo>
                    <a:pt x="2319" y="3528"/>
                  </a:lnTo>
                  <a:lnTo>
                    <a:pt x="2246" y="3549"/>
                  </a:lnTo>
                  <a:lnTo>
                    <a:pt x="2175" y="3571"/>
                  </a:lnTo>
                  <a:lnTo>
                    <a:pt x="2105" y="3594"/>
                  </a:lnTo>
                  <a:lnTo>
                    <a:pt x="2037" y="3619"/>
                  </a:lnTo>
                  <a:lnTo>
                    <a:pt x="1971" y="3644"/>
                  </a:lnTo>
                  <a:lnTo>
                    <a:pt x="1905" y="3670"/>
                  </a:lnTo>
                  <a:lnTo>
                    <a:pt x="1841" y="3696"/>
                  </a:lnTo>
                  <a:lnTo>
                    <a:pt x="1779" y="3724"/>
                  </a:lnTo>
                  <a:lnTo>
                    <a:pt x="1718" y="3752"/>
                  </a:lnTo>
                  <a:lnTo>
                    <a:pt x="1658" y="3780"/>
                  </a:lnTo>
                  <a:lnTo>
                    <a:pt x="1600" y="3808"/>
                  </a:lnTo>
                  <a:lnTo>
                    <a:pt x="1543" y="3836"/>
                  </a:lnTo>
                  <a:lnTo>
                    <a:pt x="1433" y="3893"/>
                  </a:lnTo>
                  <a:lnTo>
                    <a:pt x="1330" y="3950"/>
                  </a:lnTo>
                  <a:lnTo>
                    <a:pt x="1231" y="4005"/>
                  </a:lnTo>
                  <a:lnTo>
                    <a:pt x="1136" y="4057"/>
                  </a:lnTo>
                  <a:lnTo>
                    <a:pt x="1047" y="4106"/>
                  </a:lnTo>
                  <a:lnTo>
                    <a:pt x="963" y="4153"/>
                  </a:lnTo>
                  <a:lnTo>
                    <a:pt x="922" y="4174"/>
                  </a:lnTo>
                  <a:lnTo>
                    <a:pt x="883" y="4194"/>
                  </a:lnTo>
                  <a:lnTo>
                    <a:pt x="846" y="4212"/>
                  </a:lnTo>
                  <a:lnTo>
                    <a:pt x="808" y="4229"/>
                  </a:lnTo>
                  <a:lnTo>
                    <a:pt x="735" y="4262"/>
                  </a:lnTo>
                  <a:lnTo>
                    <a:pt x="666" y="4296"/>
                  </a:lnTo>
                  <a:lnTo>
                    <a:pt x="603" y="4331"/>
                  </a:lnTo>
                  <a:lnTo>
                    <a:pt x="542" y="4364"/>
                  </a:lnTo>
                  <a:lnTo>
                    <a:pt x="487" y="4397"/>
                  </a:lnTo>
                  <a:lnTo>
                    <a:pt x="434" y="4431"/>
                  </a:lnTo>
                  <a:lnTo>
                    <a:pt x="387" y="4464"/>
                  </a:lnTo>
                  <a:lnTo>
                    <a:pt x="343" y="4496"/>
                  </a:lnTo>
                  <a:lnTo>
                    <a:pt x="301" y="4530"/>
                  </a:lnTo>
                  <a:lnTo>
                    <a:pt x="264" y="4561"/>
                  </a:lnTo>
                  <a:lnTo>
                    <a:pt x="230" y="4593"/>
                  </a:lnTo>
                  <a:lnTo>
                    <a:pt x="199" y="4623"/>
                  </a:lnTo>
                  <a:lnTo>
                    <a:pt x="170" y="4653"/>
                  </a:lnTo>
                  <a:lnTo>
                    <a:pt x="145" y="4682"/>
                  </a:lnTo>
                  <a:lnTo>
                    <a:pt x="123" y="4710"/>
                  </a:lnTo>
                  <a:lnTo>
                    <a:pt x="103" y="4738"/>
                  </a:lnTo>
                  <a:lnTo>
                    <a:pt x="85" y="4764"/>
                  </a:lnTo>
                  <a:lnTo>
                    <a:pt x="69" y="4789"/>
                  </a:lnTo>
                  <a:lnTo>
                    <a:pt x="55" y="4813"/>
                  </a:lnTo>
                  <a:lnTo>
                    <a:pt x="43" y="4835"/>
                  </a:lnTo>
                  <a:lnTo>
                    <a:pt x="33" y="4856"/>
                  </a:lnTo>
                  <a:lnTo>
                    <a:pt x="25" y="4876"/>
                  </a:lnTo>
                  <a:lnTo>
                    <a:pt x="18" y="4894"/>
                  </a:lnTo>
                  <a:lnTo>
                    <a:pt x="13" y="4911"/>
                  </a:lnTo>
                  <a:lnTo>
                    <a:pt x="6" y="4940"/>
                  </a:lnTo>
                  <a:lnTo>
                    <a:pt x="2" y="4961"/>
                  </a:lnTo>
                  <a:lnTo>
                    <a:pt x="0" y="4974"/>
                  </a:lnTo>
                  <a:lnTo>
                    <a:pt x="0" y="4978"/>
                  </a:lnTo>
                  <a:lnTo>
                    <a:pt x="0" y="5643"/>
                  </a:lnTo>
                  <a:lnTo>
                    <a:pt x="2915" y="5643"/>
                  </a:lnTo>
                  <a:lnTo>
                    <a:pt x="2915" y="4729"/>
                  </a:lnTo>
                  <a:lnTo>
                    <a:pt x="2915" y="47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31"/>
            <p:cNvSpPr>
              <a:spLocks/>
            </p:cNvSpPr>
            <p:nvPr/>
          </p:nvSpPr>
          <p:spPr bwMode="auto">
            <a:xfrm>
              <a:off x="3390901" y="3595688"/>
              <a:ext cx="504825" cy="439737"/>
            </a:xfrm>
            <a:custGeom>
              <a:avLst/>
              <a:gdLst>
                <a:gd name="T0" fmla="*/ 7574 w 8903"/>
                <a:gd name="T1" fmla="*/ 5705 h 7756"/>
                <a:gd name="T2" fmla="*/ 6996 w 8903"/>
                <a:gd name="T3" fmla="*/ 5386 h 7756"/>
                <a:gd name="T4" fmla="*/ 6612 w 8903"/>
                <a:gd name="T5" fmla="*/ 5190 h 7756"/>
                <a:gd name="T6" fmla="*/ 6180 w 8903"/>
                <a:gd name="T7" fmla="*/ 5004 h 7756"/>
                <a:gd name="T8" fmla="*/ 5697 w 8903"/>
                <a:gd name="T9" fmla="*/ 4844 h 7756"/>
                <a:gd name="T10" fmla="*/ 5300 w 8903"/>
                <a:gd name="T11" fmla="*/ 4717 h 7756"/>
                <a:gd name="T12" fmla="*/ 5434 w 8903"/>
                <a:gd name="T13" fmla="*/ 4547 h 7756"/>
                <a:gd name="T14" fmla="*/ 5560 w 8903"/>
                <a:gd name="T15" fmla="*/ 4354 h 7756"/>
                <a:gd name="T16" fmla="*/ 5680 w 8903"/>
                <a:gd name="T17" fmla="*/ 4138 h 7756"/>
                <a:gd name="T18" fmla="*/ 5906 w 8903"/>
                <a:gd name="T19" fmla="*/ 3649 h 7756"/>
                <a:gd name="T20" fmla="*/ 6061 w 8903"/>
                <a:gd name="T21" fmla="*/ 3259 h 7756"/>
                <a:gd name="T22" fmla="*/ 6106 w 8903"/>
                <a:gd name="T23" fmla="*/ 3102 h 7756"/>
                <a:gd name="T24" fmla="*/ 6132 w 8903"/>
                <a:gd name="T25" fmla="*/ 2946 h 7756"/>
                <a:gd name="T26" fmla="*/ 6151 w 8903"/>
                <a:gd name="T27" fmla="*/ 2625 h 7756"/>
                <a:gd name="T28" fmla="*/ 6150 w 8903"/>
                <a:gd name="T29" fmla="*/ 2262 h 7756"/>
                <a:gd name="T30" fmla="*/ 6162 w 8903"/>
                <a:gd name="T31" fmla="*/ 1928 h 7756"/>
                <a:gd name="T32" fmla="*/ 6172 w 8903"/>
                <a:gd name="T33" fmla="*/ 1561 h 7756"/>
                <a:gd name="T34" fmla="*/ 6159 w 8903"/>
                <a:gd name="T35" fmla="*/ 1323 h 7756"/>
                <a:gd name="T36" fmla="*/ 6131 w 8903"/>
                <a:gd name="T37" fmla="*/ 1181 h 7756"/>
                <a:gd name="T38" fmla="*/ 5981 w 8903"/>
                <a:gd name="T39" fmla="*/ 794 h 7756"/>
                <a:gd name="T40" fmla="*/ 5780 w 8903"/>
                <a:gd name="T41" fmla="*/ 496 h 7756"/>
                <a:gd name="T42" fmla="*/ 5533 w 8903"/>
                <a:gd name="T43" fmla="*/ 278 h 7756"/>
                <a:gd name="T44" fmla="*/ 5246 w 8903"/>
                <a:gd name="T45" fmla="*/ 130 h 7756"/>
                <a:gd name="T46" fmla="*/ 4928 w 8903"/>
                <a:gd name="T47" fmla="*/ 41 h 7756"/>
                <a:gd name="T48" fmla="*/ 4584 w 8903"/>
                <a:gd name="T49" fmla="*/ 3 h 7756"/>
                <a:gd name="T50" fmla="*/ 4227 w 8903"/>
                <a:gd name="T51" fmla="*/ 7 h 7756"/>
                <a:gd name="T52" fmla="*/ 3887 w 8903"/>
                <a:gd name="T53" fmla="*/ 54 h 7756"/>
                <a:gd name="T54" fmla="*/ 3575 w 8903"/>
                <a:gd name="T55" fmla="*/ 155 h 7756"/>
                <a:gd name="T56" fmla="*/ 3296 w 8903"/>
                <a:gd name="T57" fmla="*/ 317 h 7756"/>
                <a:gd name="T58" fmla="*/ 3057 w 8903"/>
                <a:gd name="T59" fmla="*/ 551 h 7756"/>
                <a:gd name="T60" fmla="*/ 2865 w 8903"/>
                <a:gd name="T61" fmla="*/ 866 h 7756"/>
                <a:gd name="T62" fmla="*/ 2742 w 8903"/>
                <a:gd name="T63" fmla="*/ 1209 h 7756"/>
                <a:gd name="T64" fmla="*/ 2719 w 8903"/>
                <a:gd name="T65" fmla="*/ 1358 h 7756"/>
                <a:gd name="T66" fmla="*/ 2710 w 8903"/>
                <a:gd name="T67" fmla="*/ 1635 h 7756"/>
                <a:gd name="T68" fmla="*/ 2723 w 8903"/>
                <a:gd name="T69" fmla="*/ 2002 h 7756"/>
                <a:gd name="T70" fmla="*/ 2731 w 8903"/>
                <a:gd name="T71" fmla="*/ 2339 h 7756"/>
                <a:gd name="T72" fmla="*/ 2731 w 8903"/>
                <a:gd name="T73" fmla="*/ 2692 h 7756"/>
                <a:gd name="T74" fmla="*/ 2753 w 8903"/>
                <a:gd name="T75" fmla="*/ 2980 h 7756"/>
                <a:gd name="T76" fmla="*/ 2784 w 8903"/>
                <a:gd name="T77" fmla="*/ 3135 h 7756"/>
                <a:gd name="T78" fmla="*/ 2833 w 8903"/>
                <a:gd name="T79" fmla="*/ 3294 h 7756"/>
                <a:gd name="T80" fmla="*/ 3023 w 8903"/>
                <a:gd name="T81" fmla="*/ 3756 h 7756"/>
                <a:gd name="T82" fmla="*/ 3226 w 8903"/>
                <a:gd name="T83" fmla="*/ 4188 h 7756"/>
                <a:gd name="T84" fmla="*/ 3346 w 8903"/>
                <a:gd name="T85" fmla="*/ 4399 h 7756"/>
                <a:gd name="T86" fmla="*/ 3473 w 8903"/>
                <a:gd name="T87" fmla="*/ 4587 h 7756"/>
                <a:gd name="T88" fmla="*/ 3609 w 8903"/>
                <a:gd name="T89" fmla="*/ 4751 h 7756"/>
                <a:gd name="T90" fmla="*/ 3087 w 8903"/>
                <a:gd name="T91" fmla="*/ 4878 h 7756"/>
                <a:gd name="T92" fmla="*/ 2617 w 8903"/>
                <a:gd name="T93" fmla="*/ 5045 h 7756"/>
                <a:gd name="T94" fmla="*/ 2199 w 8903"/>
                <a:gd name="T95" fmla="*/ 5234 h 7756"/>
                <a:gd name="T96" fmla="*/ 1827 w 8903"/>
                <a:gd name="T97" fmla="*/ 5429 h 7756"/>
                <a:gd name="T98" fmla="*/ 1268 w 8903"/>
                <a:gd name="T99" fmla="*/ 5736 h 7756"/>
                <a:gd name="T100" fmla="*/ 916 w 8903"/>
                <a:gd name="T101" fmla="*/ 5905 h 7756"/>
                <a:gd name="T102" fmla="*/ 532 w 8903"/>
                <a:gd name="T103" fmla="*/ 6135 h 7756"/>
                <a:gd name="T104" fmla="*/ 273 w 8903"/>
                <a:gd name="T105" fmla="*/ 6354 h 7756"/>
                <a:gd name="T106" fmla="*/ 116 w 8903"/>
                <a:gd name="T107" fmla="*/ 6547 h 7756"/>
                <a:gd name="T108" fmla="*/ 35 w 8903"/>
                <a:gd name="T109" fmla="*/ 6702 h 7756"/>
                <a:gd name="T110" fmla="*/ 4 w 8903"/>
                <a:gd name="T111" fmla="*/ 6804 h 7756"/>
                <a:gd name="T112" fmla="*/ 8903 w 8903"/>
                <a:gd name="T113" fmla="*/ 7755 h 7756"/>
                <a:gd name="T114" fmla="*/ 8895 w 8903"/>
                <a:gd name="T115" fmla="*/ 6789 h 7756"/>
                <a:gd name="T116" fmla="*/ 8857 w 8903"/>
                <a:gd name="T117" fmla="*/ 6675 h 7756"/>
                <a:gd name="T118" fmla="*/ 8762 w 8903"/>
                <a:gd name="T119" fmla="*/ 6511 h 7756"/>
                <a:gd name="T120" fmla="*/ 8586 w 8903"/>
                <a:gd name="T121" fmla="*/ 6311 h 7756"/>
                <a:gd name="T122" fmla="*/ 8304 w 8903"/>
                <a:gd name="T123" fmla="*/ 6088 h 7756"/>
                <a:gd name="T124" fmla="*/ 7889 w 8903"/>
                <a:gd name="T125" fmla="*/ 5857 h 7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03" h="7756">
                  <a:moveTo>
                    <a:pt x="7788" y="5810"/>
                  </a:moveTo>
                  <a:lnTo>
                    <a:pt x="7737" y="5787"/>
                  </a:lnTo>
                  <a:lnTo>
                    <a:pt x="7685" y="5761"/>
                  </a:lnTo>
                  <a:lnTo>
                    <a:pt x="7630" y="5734"/>
                  </a:lnTo>
                  <a:lnTo>
                    <a:pt x="7574" y="5705"/>
                  </a:lnTo>
                  <a:lnTo>
                    <a:pt x="7458" y="5642"/>
                  </a:lnTo>
                  <a:lnTo>
                    <a:pt x="7334" y="5573"/>
                  </a:lnTo>
                  <a:lnTo>
                    <a:pt x="7204" y="5501"/>
                  </a:lnTo>
                  <a:lnTo>
                    <a:pt x="7067" y="5425"/>
                  </a:lnTo>
                  <a:lnTo>
                    <a:pt x="6996" y="5386"/>
                  </a:lnTo>
                  <a:lnTo>
                    <a:pt x="6923" y="5347"/>
                  </a:lnTo>
                  <a:lnTo>
                    <a:pt x="6848" y="5308"/>
                  </a:lnTo>
                  <a:lnTo>
                    <a:pt x="6771" y="5269"/>
                  </a:lnTo>
                  <a:lnTo>
                    <a:pt x="6693" y="5230"/>
                  </a:lnTo>
                  <a:lnTo>
                    <a:pt x="6612" y="5190"/>
                  </a:lnTo>
                  <a:lnTo>
                    <a:pt x="6529" y="5152"/>
                  </a:lnTo>
                  <a:lnTo>
                    <a:pt x="6445" y="5114"/>
                  </a:lnTo>
                  <a:lnTo>
                    <a:pt x="6358" y="5076"/>
                  </a:lnTo>
                  <a:lnTo>
                    <a:pt x="6270" y="5040"/>
                  </a:lnTo>
                  <a:lnTo>
                    <a:pt x="6180" y="5004"/>
                  </a:lnTo>
                  <a:lnTo>
                    <a:pt x="6087" y="4969"/>
                  </a:lnTo>
                  <a:lnTo>
                    <a:pt x="5993" y="4935"/>
                  </a:lnTo>
                  <a:lnTo>
                    <a:pt x="5896" y="4903"/>
                  </a:lnTo>
                  <a:lnTo>
                    <a:pt x="5798" y="4873"/>
                  </a:lnTo>
                  <a:lnTo>
                    <a:pt x="5697" y="4844"/>
                  </a:lnTo>
                  <a:lnTo>
                    <a:pt x="5593" y="4817"/>
                  </a:lnTo>
                  <a:lnTo>
                    <a:pt x="5488" y="4791"/>
                  </a:lnTo>
                  <a:lnTo>
                    <a:pt x="5381" y="4768"/>
                  </a:lnTo>
                  <a:lnTo>
                    <a:pt x="5271" y="4747"/>
                  </a:lnTo>
                  <a:lnTo>
                    <a:pt x="5300" y="4717"/>
                  </a:lnTo>
                  <a:lnTo>
                    <a:pt x="5327" y="4685"/>
                  </a:lnTo>
                  <a:lnTo>
                    <a:pt x="5354" y="4652"/>
                  </a:lnTo>
                  <a:lnTo>
                    <a:pt x="5381" y="4619"/>
                  </a:lnTo>
                  <a:lnTo>
                    <a:pt x="5408" y="4583"/>
                  </a:lnTo>
                  <a:lnTo>
                    <a:pt x="5434" y="4547"/>
                  </a:lnTo>
                  <a:lnTo>
                    <a:pt x="5460" y="4511"/>
                  </a:lnTo>
                  <a:lnTo>
                    <a:pt x="5485" y="4473"/>
                  </a:lnTo>
                  <a:lnTo>
                    <a:pt x="5510" y="4434"/>
                  </a:lnTo>
                  <a:lnTo>
                    <a:pt x="5536" y="4395"/>
                  </a:lnTo>
                  <a:lnTo>
                    <a:pt x="5560" y="4354"/>
                  </a:lnTo>
                  <a:lnTo>
                    <a:pt x="5584" y="4313"/>
                  </a:lnTo>
                  <a:lnTo>
                    <a:pt x="5608" y="4270"/>
                  </a:lnTo>
                  <a:lnTo>
                    <a:pt x="5632" y="4228"/>
                  </a:lnTo>
                  <a:lnTo>
                    <a:pt x="5656" y="4183"/>
                  </a:lnTo>
                  <a:lnTo>
                    <a:pt x="5680" y="4138"/>
                  </a:lnTo>
                  <a:lnTo>
                    <a:pt x="5725" y="4047"/>
                  </a:lnTo>
                  <a:lnTo>
                    <a:pt x="5771" y="3951"/>
                  </a:lnTo>
                  <a:lnTo>
                    <a:pt x="5816" y="3854"/>
                  </a:lnTo>
                  <a:lnTo>
                    <a:pt x="5861" y="3752"/>
                  </a:lnTo>
                  <a:lnTo>
                    <a:pt x="5906" y="3649"/>
                  </a:lnTo>
                  <a:lnTo>
                    <a:pt x="5949" y="3543"/>
                  </a:lnTo>
                  <a:lnTo>
                    <a:pt x="5993" y="3435"/>
                  </a:lnTo>
                  <a:lnTo>
                    <a:pt x="6038" y="3323"/>
                  </a:lnTo>
                  <a:lnTo>
                    <a:pt x="6050" y="3291"/>
                  </a:lnTo>
                  <a:lnTo>
                    <a:pt x="6061" y="3259"/>
                  </a:lnTo>
                  <a:lnTo>
                    <a:pt x="6072" y="3228"/>
                  </a:lnTo>
                  <a:lnTo>
                    <a:pt x="6081" y="3196"/>
                  </a:lnTo>
                  <a:lnTo>
                    <a:pt x="6090" y="3165"/>
                  </a:lnTo>
                  <a:lnTo>
                    <a:pt x="6098" y="3133"/>
                  </a:lnTo>
                  <a:lnTo>
                    <a:pt x="6106" y="3102"/>
                  </a:lnTo>
                  <a:lnTo>
                    <a:pt x="6112" y="3071"/>
                  </a:lnTo>
                  <a:lnTo>
                    <a:pt x="6118" y="3040"/>
                  </a:lnTo>
                  <a:lnTo>
                    <a:pt x="6124" y="3009"/>
                  </a:lnTo>
                  <a:lnTo>
                    <a:pt x="6128" y="2978"/>
                  </a:lnTo>
                  <a:lnTo>
                    <a:pt x="6132" y="2946"/>
                  </a:lnTo>
                  <a:lnTo>
                    <a:pt x="6139" y="2884"/>
                  </a:lnTo>
                  <a:lnTo>
                    <a:pt x="6144" y="2821"/>
                  </a:lnTo>
                  <a:lnTo>
                    <a:pt x="6148" y="2757"/>
                  </a:lnTo>
                  <a:lnTo>
                    <a:pt x="6150" y="2691"/>
                  </a:lnTo>
                  <a:lnTo>
                    <a:pt x="6151" y="2625"/>
                  </a:lnTo>
                  <a:lnTo>
                    <a:pt x="6151" y="2557"/>
                  </a:lnTo>
                  <a:lnTo>
                    <a:pt x="6151" y="2486"/>
                  </a:lnTo>
                  <a:lnTo>
                    <a:pt x="6150" y="2414"/>
                  </a:lnTo>
                  <a:lnTo>
                    <a:pt x="6150" y="2339"/>
                  </a:lnTo>
                  <a:lnTo>
                    <a:pt x="6150" y="2262"/>
                  </a:lnTo>
                  <a:lnTo>
                    <a:pt x="6150" y="2202"/>
                  </a:lnTo>
                  <a:lnTo>
                    <a:pt x="6152" y="2137"/>
                  </a:lnTo>
                  <a:lnTo>
                    <a:pt x="6154" y="2070"/>
                  </a:lnTo>
                  <a:lnTo>
                    <a:pt x="6159" y="2001"/>
                  </a:lnTo>
                  <a:lnTo>
                    <a:pt x="6162" y="1928"/>
                  </a:lnTo>
                  <a:lnTo>
                    <a:pt x="6165" y="1855"/>
                  </a:lnTo>
                  <a:lnTo>
                    <a:pt x="6168" y="1782"/>
                  </a:lnTo>
                  <a:lnTo>
                    <a:pt x="6170" y="1707"/>
                  </a:lnTo>
                  <a:lnTo>
                    <a:pt x="6172" y="1634"/>
                  </a:lnTo>
                  <a:lnTo>
                    <a:pt x="6172" y="1561"/>
                  </a:lnTo>
                  <a:lnTo>
                    <a:pt x="6170" y="1490"/>
                  </a:lnTo>
                  <a:lnTo>
                    <a:pt x="6167" y="1421"/>
                  </a:lnTo>
                  <a:lnTo>
                    <a:pt x="6165" y="1388"/>
                  </a:lnTo>
                  <a:lnTo>
                    <a:pt x="6162" y="1356"/>
                  </a:lnTo>
                  <a:lnTo>
                    <a:pt x="6159" y="1323"/>
                  </a:lnTo>
                  <a:lnTo>
                    <a:pt x="6154" y="1292"/>
                  </a:lnTo>
                  <a:lnTo>
                    <a:pt x="6149" y="1263"/>
                  </a:lnTo>
                  <a:lnTo>
                    <a:pt x="6144" y="1234"/>
                  </a:lnTo>
                  <a:lnTo>
                    <a:pt x="6138" y="1207"/>
                  </a:lnTo>
                  <a:lnTo>
                    <a:pt x="6131" y="1181"/>
                  </a:lnTo>
                  <a:lnTo>
                    <a:pt x="6106" y="1095"/>
                  </a:lnTo>
                  <a:lnTo>
                    <a:pt x="6078" y="1015"/>
                  </a:lnTo>
                  <a:lnTo>
                    <a:pt x="6048" y="938"/>
                  </a:lnTo>
                  <a:lnTo>
                    <a:pt x="6015" y="864"/>
                  </a:lnTo>
                  <a:lnTo>
                    <a:pt x="5981" y="794"/>
                  </a:lnTo>
                  <a:lnTo>
                    <a:pt x="5945" y="728"/>
                  </a:lnTo>
                  <a:lnTo>
                    <a:pt x="5907" y="665"/>
                  </a:lnTo>
                  <a:lnTo>
                    <a:pt x="5866" y="606"/>
                  </a:lnTo>
                  <a:lnTo>
                    <a:pt x="5824" y="550"/>
                  </a:lnTo>
                  <a:lnTo>
                    <a:pt x="5780" y="496"/>
                  </a:lnTo>
                  <a:lnTo>
                    <a:pt x="5733" y="447"/>
                  </a:lnTo>
                  <a:lnTo>
                    <a:pt x="5686" y="400"/>
                  </a:lnTo>
                  <a:lnTo>
                    <a:pt x="5636" y="357"/>
                  </a:lnTo>
                  <a:lnTo>
                    <a:pt x="5585" y="317"/>
                  </a:lnTo>
                  <a:lnTo>
                    <a:pt x="5533" y="278"/>
                  </a:lnTo>
                  <a:lnTo>
                    <a:pt x="5478" y="243"/>
                  </a:lnTo>
                  <a:lnTo>
                    <a:pt x="5422" y="211"/>
                  </a:lnTo>
                  <a:lnTo>
                    <a:pt x="5365" y="181"/>
                  </a:lnTo>
                  <a:lnTo>
                    <a:pt x="5306" y="154"/>
                  </a:lnTo>
                  <a:lnTo>
                    <a:pt x="5246" y="130"/>
                  </a:lnTo>
                  <a:lnTo>
                    <a:pt x="5185" y="108"/>
                  </a:lnTo>
                  <a:lnTo>
                    <a:pt x="5122" y="87"/>
                  </a:lnTo>
                  <a:lnTo>
                    <a:pt x="5059" y="69"/>
                  </a:lnTo>
                  <a:lnTo>
                    <a:pt x="4994" y="54"/>
                  </a:lnTo>
                  <a:lnTo>
                    <a:pt x="4928" y="41"/>
                  </a:lnTo>
                  <a:lnTo>
                    <a:pt x="4861" y="29"/>
                  </a:lnTo>
                  <a:lnTo>
                    <a:pt x="4794" y="20"/>
                  </a:lnTo>
                  <a:lnTo>
                    <a:pt x="4724" y="13"/>
                  </a:lnTo>
                  <a:lnTo>
                    <a:pt x="4655" y="7"/>
                  </a:lnTo>
                  <a:lnTo>
                    <a:pt x="4584" y="3"/>
                  </a:lnTo>
                  <a:lnTo>
                    <a:pt x="4512" y="1"/>
                  </a:lnTo>
                  <a:lnTo>
                    <a:pt x="4441" y="0"/>
                  </a:lnTo>
                  <a:lnTo>
                    <a:pt x="4369" y="1"/>
                  </a:lnTo>
                  <a:lnTo>
                    <a:pt x="4298" y="3"/>
                  </a:lnTo>
                  <a:lnTo>
                    <a:pt x="4227" y="7"/>
                  </a:lnTo>
                  <a:lnTo>
                    <a:pt x="4158" y="13"/>
                  </a:lnTo>
                  <a:lnTo>
                    <a:pt x="4088" y="20"/>
                  </a:lnTo>
                  <a:lnTo>
                    <a:pt x="4021" y="30"/>
                  </a:lnTo>
                  <a:lnTo>
                    <a:pt x="3953" y="41"/>
                  </a:lnTo>
                  <a:lnTo>
                    <a:pt x="3887" y="54"/>
                  </a:lnTo>
                  <a:lnTo>
                    <a:pt x="3823" y="70"/>
                  </a:lnTo>
                  <a:lnTo>
                    <a:pt x="3758" y="87"/>
                  </a:lnTo>
                  <a:lnTo>
                    <a:pt x="3696" y="108"/>
                  </a:lnTo>
                  <a:lnTo>
                    <a:pt x="3635" y="130"/>
                  </a:lnTo>
                  <a:lnTo>
                    <a:pt x="3575" y="155"/>
                  </a:lnTo>
                  <a:lnTo>
                    <a:pt x="3517" y="182"/>
                  </a:lnTo>
                  <a:lnTo>
                    <a:pt x="3459" y="212"/>
                  </a:lnTo>
                  <a:lnTo>
                    <a:pt x="3404" y="244"/>
                  </a:lnTo>
                  <a:lnTo>
                    <a:pt x="3349" y="279"/>
                  </a:lnTo>
                  <a:lnTo>
                    <a:pt x="3296" y="317"/>
                  </a:lnTo>
                  <a:lnTo>
                    <a:pt x="3245" y="358"/>
                  </a:lnTo>
                  <a:lnTo>
                    <a:pt x="3195" y="401"/>
                  </a:lnTo>
                  <a:lnTo>
                    <a:pt x="3148" y="448"/>
                  </a:lnTo>
                  <a:lnTo>
                    <a:pt x="3101" y="498"/>
                  </a:lnTo>
                  <a:lnTo>
                    <a:pt x="3057" y="551"/>
                  </a:lnTo>
                  <a:lnTo>
                    <a:pt x="3015" y="607"/>
                  </a:lnTo>
                  <a:lnTo>
                    <a:pt x="2974" y="666"/>
                  </a:lnTo>
                  <a:lnTo>
                    <a:pt x="2936" y="730"/>
                  </a:lnTo>
                  <a:lnTo>
                    <a:pt x="2900" y="796"/>
                  </a:lnTo>
                  <a:lnTo>
                    <a:pt x="2865" y="866"/>
                  </a:lnTo>
                  <a:lnTo>
                    <a:pt x="2833" y="940"/>
                  </a:lnTo>
                  <a:lnTo>
                    <a:pt x="2803" y="1017"/>
                  </a:lnTo>
                  <a:lnTo>
                    <a:pt x="2775" y="1098"/>
                  </a:lnTo>
                  <a:lnTo>
                    <a:pt x="2749" y="1183"/>
                  </a:lnTo>
                  <a:lnTo>
                    <a:pt x="2742" y="1209"/>
                  </a:lnTo>
                  <a:lnTo>
                    <a:pt x="2736" y="1237"/>
                  </a:lnTo>
                  <a:lnTo>
                    <a:pt x="2731" y="1265"/>
                  </a:lnTo>
                  <a:lnTo>
                    <a:pt x="2727" y="1295"/>
                  </a:lnTo>
                  <a:lnTo>
                    <a:pt x="2723" y="1325"/>
                  </a:lnTo>
                  <a:lnTo>
                    <a:pt x="2719" y="1358"/>
                  </a:lnTo>
                  <a:lnTo>
                    <a:pt x="2716" y="1390"/>
                  </a:lnTo>
                  <a:lnTo>
                    <a:pt x="2714" y="1423"/>
                  </a:lnTo>
                  <a:lnTo>
                    <a:pt x="2711" y="1492"/>
                  </a:lnTo>
                  <a:lnTo>
                    <a:pt x="2710" y="1563"/>
                  </a:lnTo>
                  <a:lnTo>
                    <a:pt x="2710" y="1635"/>
                  </a:lnTo>
                  <a:lnTo>
                    <a:pt x="2712" y="1709"/>
                  </a:lnTo>
                  <a:lnTo>
                    <a:pt x="2714" y="1783"/>
                  </a:lnTo>
                  <a:lnTo>
                    <a:pt x="2717" y="1857"/>
                  </a:lnTo>
                  <a:lnTo>
                    <a:pt x="2720" y="1929"/>
                  </a:lnTo>
                  <a:lnTo>
                    <a:pt x="2723" y="2002"/>
                  </a:lnTo>
                  <a:lnTo>
                    <a:pt x="2726" y="2071"/>
                  </a:lnTo>
                  <a:lnTo>
                    <a:pt x="2729" y="2138"/>
                  </a:lnTo>
                  <a:lnTo>
                    <a:pt x="2731" y="2202"/>
                  </a:lnTo>
                  <a:lnTo>
                    <a:pt x="2731" y="2262"/>
                  </a:lnTo>
                  <a:lnTo>
                    <a:pt x="2731" y="2339"/>
                  </a:lnTo>
                  <a:lnTo>
                    <a:pt x="2731" y="2415"/>
                  </a:lnTo>
                  <a:lnTo>
                    <a:pt x="2730" y="2487"/>
                  </a:lnTo>
                  <a:lnTo>
                    <a:pt x="2730" y="2558"/>
                  </a:lnTo>
                  <a:lnTo>
                    <a:pt x="2730" y="2626"/>
                  </a:lnTo>
                  <a:lnTo>
                    <a:pt x="2731" y="2692"/>
                  </a:lnTo>
                  <a:lnTo>
                    <a:pt x="2733" y="2758"/>
                  </a:lnTo>
                  <a:lnTo>
                    <a:pt x="2737" y="2822"/>
                  </a:lnTo>
                  <a:lnTo>
                    <a:pt x="2742" y="2885"/>
                  </a:lnTo>
                  <a:lnTo>
                    <a:pt x="2749" y="2948"/>
                  </a:lnTo>
                  <a:lnTo>
                    <a:pt x="2753" y="2980"/>
                  </a:lnTo>
                  <a:lnTo>
                    <a:pt x="2759" y="3011"/>
                  </a:lnTo>
                  <a:lnTo>
                    <a:pt x="2764" y="3042"/>
                  </a:lnTo>
                  <a:lnTo>
                    <a:pt x="2770" y="3073"/>
                  </a:lnTo>
                  <a:lnTo>
                    <a:pt x="2777" y="3104"/>
                  </a:lnTo>
                  <a:lnTo>
                    <a:pt x="2784" y="3135"/>
                  </a:lnTo>
                  <a:lnTo>
                    <a:pt x="2793" y="3167"/>
                  </a:lnTo>
                  <a:lnTo>
                    <a:pt x="2801" y="3198"/>
                  </a:lnTo>
                  <a:lnTo>
                    <a:pt x="2811" y="3230"/>
                  </a:lnTo>
                  <a:lnTo>
                    <a:pt x="2822" y="3262"/>
                  </a:lnTo>
                  <a:lnTo>
                    <a:pt x="2833" y="3294"/>
                  </a:lnTo>
                  <a:lnTo>
                    <a:pt x="2845" y="3326"/>
                  </a:lnTo>
                  <a:lnTo>
                    <a:pt x="2890" y="3438"/>
                  </a:lnTo>
                  <a:lnTo>
                    <a:pt x="2934" y="3546"/>
                  </a:lnTo>
                  <a:lnTo>
                    <a:pt x="2978" y="3653"/>
                  </a:lnTo>
                  <a:lnTo>
                    <a:pt x="3023" y="3756"/>
                  </a:lnTo>
                  <a:lnTo>
                    <a:pt x="3067" y="3858"/>
                  </a:lnTo>
                  <a:lnTo>
                    <a:pt x="3111" y="3956"/>
                  </a:lnTo>
                  <a:lnTo>
                    <a:pt x="3157" y="4051"/>
                  </a:lnTo>
                  <a:lnTo>
                    <a:pt x="3203" y="4143"/>
                  </a:lnTo>
                  <a:lnTo>
                    <a:pt x="3226" y="4188"/>
                  </a:lnTo>
                  <a:lnTo>
                    <a:pt x="3249" y="4232"/>
                  </a:lnTo>
                  <a:lnTo>
                    <a:pt x="3274" y="4275"/>
                  </a:lnTo>
                  <a:lnTo>
                    <a:pt x="3298" y="4317"/>
                  </a:lnTo>
                  <a:lnTo>
                    <a:pt x="3322" y="4358"/>
                  </a:lnTo>
                  <a:lnTo>
                    <a:pt x="3346" y="4399"/>
                  </a:lnTo>
                  <a:lnTo>
                    <a:pt x="3370" y="4439"/>
                  </a:lnTo>
                  <a:lnTo>
                    <a:pt x="3396" y="4477"/>
                  </a:lnTo>
                  <a:lnTo>
                    <a:pt x="3421" y="4515"/>
                  </a:lnTo>
                  <a:lnTo>
                    <a:pt x="3447" y="4551"/>
                  </a:lnTo>
                  <a:lnTo>
                    <a:pt x="3473" y="4587"/>
                  </a:lnTo>
                  <a:lnTo>
                    <a:pt x="3499" y="4622"/>
                  </a:lnTo>
                  <a:lnTo>
                    <a:pt x="3526" y="4656"/>
                  </a:lnTo>
                  <a:lnTo>
                    <a:pt x="3553" y="4689"/>
                  </a:lnTo>
                  <a:lnTo>
                    <a:pt x="3581" y="4720"/>
                  </a:lnTo>
                  <a:lnTo>
                    <a:pt x="3609" y="4751"/>
                  </a:lnTo>
                  <a:lnTo>
                    <a:pt x="3500" y="4772"/>
                  </a:lnTo>
                  <a:lnTo>
                    <a:pt x="3394" y="4795"/>
                  </a:lnTo>
                  <a:lnTo>
                    <a:pt x="3289" y="4821"/>
                  </a:lnTo>
                  <a:lnTo>
                    <a:pt x="3187" y="4849"/>
                  </a:lnTo>
                  <a:lnTo>
                    <a:pt x="3087" y="4878"/>
                  </a:lnTo>
                  <a:lnTo>
                    <a:pt x="2989" y="4908"/>
                  </a:lnTo>
                  <a:lnTo>
                    <a:pt x="2893" y="4940"/>
                  </a:lnTo>
                  <a:lnTo>
                    <a:pt x="2799" y="4974"/>
                  </a:lnTo>
                  <a:lnTo>
                    <a:pt x="2707" y="5009"/>
                  </a:lnTo>
                  <a:lnTo>
                    <a:pt x="2617" y="5045"/>
                  </a:lnTo>
                  <a:lnTo>
                    <a:pt x="2530" y="5081"/>
                  </a:lnTo>
                  <a:lnTo>
                    <a:pt x="2444" y="5118"/>
                  </a:lnTo>
                  <a:lnTo>
                    <a:pt x="2360" y="5156"/>
                  </a:lnTo>
                  <a:lnTo>
                    <a:pt x="2279" y="5195"/>
                  </a:lnTo>
                  <a:lnTo>
                    <a:pt x="2199" y="5234"/>
                  </a:lnTo>
                  <a:lnTo>
                    <a:pt x="2120" y="5273"/>
                  </a:lnTo>
                  <a:lnTo>
                    <a:pt x="2045" y="5312"/>
                  </a:lnTo>
                  <a:lnTo>
                    <a:pt x="1970" y="5351"/>
                  </a:lnTo>
                  <a:lnTo>
                    <a:pt x="1898" y="5390"/>
                  </a:lnTo>
                  <a:lnTo>
                    <a:pt x="1827" y="5429"/>
                  </a:lnTo>
                  <a:lnTo>
                    <a:pt x="1691" y="5504"/>
                  </a:lnTo>
                  <a:lnTo>
                    <a:pt x="1562" y="5576"/>
                  </a:lnTo>
                  <a:lnTo>
                    <a:pt x="1439" y="5645"/>
                  </a:lnTo>
                  <a:lnTo>
                    <a:pt x="1323" y="5707"/>
                  </a:lnTo>
                  <a:lnTo>
                    <a:pt x="1268" y="5736"/>
                  </a:lnTo>
                  <a:lnTo>
                    <a:pt x="1214" y="5763"/>
                  </a:lnTo>
                  <a:lnTo>
                    <a:pt x="1162" y="5789"/>
                  </a:lnTo>
                  <a:lnTo>
                    <a:pt x="1110" y="5812"/>
                  </a:lnTo>
                  <a:lnTo>
                    <a:pt x="1011" y="5859"/>
                  </a:lnTo>
                  <a:lnTo>
                    <a:pt x="916" y="5905"/>
                  </a:lnTo>
                  <a:lnTo>
                    <a:pt x="828" y="5951"/>
                  </a:lnTo>
                  <a:lnTo>
                    <a:pt x="746" y="5997"/>
                  </a:lnTo>
                  <a:lnTo>
                    <a:pt x="669" y="6044"/>
                  </a:lnTo>
                  <a:lnTo>
                    <a:pt x="597" y="6090"/>
                  </a:lnTo>
                  <a:lnTo>
                    <a:pt x="532" y="6135"/>
                  </a:lnTo>
                  <a:lnTo>
                    <a:pt x="470" y="6180"/>
                  </a:lnTo>
                  <a:lnTo>
                    <a:pt x="415" y="6226"/>
                  </a:lnTo>
                  <a:lnTo>
                    <a:pt x="364" y="6269"/>
                  </a:lnTo>
                  <a:lnTo>
                    <a:pt x="316" y="6312"/>
                  </a:lnTo>
                  <a:lnTo>
                    <a:pt x="273" y="6354"/>
                  </a:lnTo>
                  <a:lnTo>
                    <a:pt x="235" y="6395"/>
                  </a:lnTo>
                  <a:lnTo>
                    <a:pt x="199" y="6436"/>
                  </a:lnTo>
                  <a:lnTo>
                    <a:pt x="168" y="6474"/>
                  </a:lnTo>
                  <a:lnTo>
                    <a:pt x="141" y="6512"/>
                  </a:lnTo>
                  <a:lnTo>
                    <a:pt x="116" y="6547"/>
                  </a:lnTo>
                  <a:lnTo>
                    <a:pt x="94" y="6582"/>
                  </a:lnTo>
                  <a:lnTo>
                    <a:pt x="75" y="6614"/>
                  </a:lnTo>
                  <a:lnTo>
                    <a:pt x="59" y="6646"/>
                  </a:lnTo>
                  <a:lnTo>
                    <a:pt x="46" y="6675"/>
                  </a:lnTo>
                  <a:lnTo>
                    <a:pt x="35" y="6702"/>
                  </a:lnTo>
                  <a:lnTo>
                    <a:pt x="25" y="6727"/>
                  </a:lnTo>
                  <a:lnTo>
                    <a:pt x="18" y="6750"/>
                  </a:lnTo>
                  <a:lnTo>
                    <a:pt x="12" y="6771"/>
                  </a:lnTo>
                  <a:lnTo>
                    <a:pt x="8" y="6789"/>
                  </a:lnTo>
                  <a:lnTo>
                    <a:pt x="4" y="6804"/>
                  </a:lnTo>
                  <a:lnTo>
                    <a:pt x="2" y="6817"/>
                  </a:lnTo>
                  <a:lnTo>
                    <a:pt x="0" y="6835"/>
                  </a:lnTo>
                  <a:lnTo>
                    <a:pt x="0" y="6842"/>
                  </a:lnTo>
                  <a:lnTo>
                    <a:pt x="0" y="7756"/>
                  </a:lnTo>
                  <a:lnTo>
                    <a:pt x="8903" y="7755"/>
                  </a:lnTo>
                  <a:lnTo>
                    <a:pt x="8903" y="6842"/>
                  </a:lnTo>
                  <a:lnTo>
                    <a:pt x="8903" y="6835"/>
                  </a:lnTo>
                  <a:lnTo>
                    <a:pt x="8900" y="6817"/>
                  </a:lnTo>
                  <a:lnTo>
                    <a:pt x="8898" y="6804"/>
                  </a:lnTo>
                  <a:lnTo>
                    <a:pt x="8895" y="6789"/>
                  </a:lnTo>
                  <a:lnTo>
                    <a:pt x="8891" y="6770"/>
                  </a:lnTo>
                  <a:lnTo>
                    <a:pt x="8885" y="6750"/>
                  </a:lnTo>
                  <a:lnTo>
                    <a:pt x="8877" y="6727"/>
                  </a:lnTo>
                  <a:lnTo>
                    <a:pt x="8868" y="6702"/>
                  </a:lnTo>
                  <a:lnTo>
                    <a:pt x="8857" y="6675"/>
                  </a:lnTo>
                  <a:lnTo>
                    <a:pt x="8843" y="6646"/>
                  </a:lnTo>
                  <a:lnTo>
                    <a:pt x="8827" y="6614"/>
                  </a:lnTo>
                  <a:lnTo>
                    <a:pt x="8809" y="6581"/>
                  </a:lnTo>
                  <a:lnTo>
                    <a:pt x="8786" y="6547"/>
                  </a:lnTo>
                  <a:lnTo>
                    <a:pt x="8762" y="6511"/>
                  </a:lnTo>
                  <a:lnTo>
                    <a:pt x="8734" y="6473"/>
                  </a:lnTo>
                  <a:lnTo>
                    <a:pt x="8703" y="6435"/>
                  </a:lnTo>
                  <a:lnTo>
                    <a:pt x="8667" y="6394"/>
                  </a:lnTo>
                  <a:lnTo>
                    <a:pt x="8629" y="6353"/>
                  </a:lnTo>
                  <a:lnTo>
                    <a:pt x="8586" y="6311"/>
                  </a:lnTo>
                  <a:lnTo>
                    <a:pt x="8538" y="6268"/>
                  </a:lnTo>
                  <a:lnTo>
                    <a:pt x="8487" y="6223"/>
                  </a:lnTo>
                  <a:lnTo>
                    <a:pt x="8431" y="6179"/>
                  </a:lnTo>
                  <a:lnTo>
                    <a:pt x="8369" y="6134"/>
                  </a:lnTo>
                  <a:lnTo>
                    <a:pt x="8304" y="6088"/>
                  </a:lnTo>
                  <a:lnTo>
                    <a:pt x="8232" y="6042"/>
                  </a:lnTo>
                  <a:lnTo>
                    <a:pt x="8154" y="5995"/>
                  </a:lnTo>
                  <a:lnTo>
                    <a:pt x="8072" y="5949"/>
                  </a:lnTo>
                  <a:lnTo>
                    <a:pt x="7984" y="5903"/>
                  </a:lnTo>
                  <a:lnTo>
                    <a:pt x="7889" y="5857"/>
                  </a:lnTo>
                  <a:lnTo>
                    <a:pt x="7788" y="58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1" name="Content Placeholder 2"/>
          <p:cNvSpPr txBox="1">
            <a:spLocks/>
          </p:cNvSpPr>
          <p:nvPr/>
        </p:nvSpPr>
        <p:spPr>
          <a:xfrm>
            <a:off x="307211" y="3675010"/>
            <a:ext cx="3646224" cy="10986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400"/>
              </a:spcAft>
              <a:buClr>
                <a:srgbClr val="009977"/>
              </a:buClr>
              <a:buFont typeface="+mj-lt"/>
              <a:buNone/>
              <a:defRPr sz="900" b="0" kern="1200">
                <a:solidFill>
                  <a:schemeClr val="bg2">
                    <a:lumMod val="7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a:solidFill>
                  <a:schemeClr val="tx1"/>
                </a:solidFill>
              </a:rPr>
              <a:t>Motivation for Leaders vs. Audience</a:t>
            </a:r>
          </a:p>
          <a:p>
            <a:pPr marL="171450" indent="-171450">
              <a:lnSpc>
                <a:spcPct val="150000"/>
              </a:lnSpc>
              <a:buFont typeface="Arial" panose="020B0604020202020204" pitchFamily="34" charset="0"/>
              <a:buChar char="•"/>
            </a:pPr>
            <a:r>
              <a:rPr lang="en-US" sz="1600" dirty="0">
                <a:solidFill>
                  <a:schemeClr val="tx1"/>
                </a:solidFill>
              </a:rPr>
              <a:t>Accountability is Key</a:t>
            </a:r>
          </a:p>
          <a:p>
            <a:pPr marL="171450" indent="-171450">
              <a:lnSpc>
                <a:spcPct val="150000"/>
              </a:lnSpc>
              <a:buFont typeface="Arial" panose="020B0604020202020204" pitchFamily="34" charset="0"/>
              <a:buChar char="•"/>
            </a:pPr>
            <a:r>
              <a:rPr lang="en-US" sz="1600" dirty="0">
                <a:solidFill>
                  <a:schemeClr val="tx1"/>
                </a:solidFill>
              </a:rPr>
              <a:t>Tell The Story – Over and Over and Over</a:t>
            </a:r>
          </a:p>
        </p:txBody>
      </p:sp>
      <p:sp>
        <p:nvSpPr>
          <p:cNvPr id="16" name="Oval 15"/>
          <p:cNvSpPr>
            <a:spLocks noChangeAspect="1"/>
          </p:cNvSpPr>
          <p:nvPr/>
        </p:nvSpPr>
        <p:spPr>
          <a:xfrm>
            <a:off x="920235" y="1326258"/>
            <a:ext cx="1828800" cy="1828800"/>
          </a:xfrm>
          <a:prstGeom prst="ellipse">
            <a:avLst/>
          </a:prstGeom>
          <a:solidFill>
            <a:srgbClr val="009977"/>
          </a:solidFill>
          <a:ln w="190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algn="ctr"/>
            <a:endParaRPr lang="id-ID" sz="2000" dirty="0">
              <a:solidFill>
                <a:schemeClr val="bg1"/>
              </a:solidFill>
              <a:latin typeface="Arial" panose="020B0604020202020204" pitchFamily="34" charset="0"/>
              <a:cs typeface="Arial" panose="020B0604020202020204" pitchFamily="34" charset="0"/>
            </a:endParaRPr>
          </a:p>
        </p:txBody>
      </p:sp>
      <p:sp>
        <p:nvSpPr>
          <p:cNvPr id="17" name="Oval 16"/>
          <p:cNvSpPr>
            <a:spLocks noChangeAspect="1"/>
          </p:cNvSpPr>
          <p:nvPr/>
        </p:nvSpPr>
        <p:spPr>
          <a:xfrm>
            <a:off x="8665798" y="1313147"/>
            <a:ext cx="1828800" cy="1828800"/>
          </a:xfrm>
          <a:prstGeom prst="ellipse">
            <a:avLst/>
          </a:prstGeom>
          <a:solidFill>
            <a:srgbClr val="C0C0C0"/>
          </a:solidFill>
          <a:ln w="19050">
            <a:solidFill>
              <a:srgbClr val="C0C0C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algn="ctr"/>
            <a:endParaRPr lang="id-ID" sz="3200" dirty="0">
              <a:solidFill>
                <a:schemeClr val="bg1"/>
              </a:solidFill>
              <a:latin typeface="Arial" panose="020B0604020202020204" pitchFamily="34" charset="0"/>
              <a:cs typeface="Arial" panose="020B0604020202020204" pitchFamily="34" charset="0"/>
            </a:endParaRPr>
          </a:p>
        </p:txBody>
      </p:sp>
      <p:sp>
        <p:nvSpPr>
          <p:cNvPr id="21" name="Oval 20"/>
          <p:cNvSpPr>
            <a:spLocks noChangeAspect="1"/>
          </p:cNvSpPr>
          <p:nvPr/>
        </p:nvSpPr>
        <p:spPr>
          <a:xfrm>
            <a:off x="4800100" y="1313147"/>
            <a:ext cx="1828800" cy="1828800"/>
          </a:xfrm>
          <a:prstGeom prst="ellipse">
            <a:avLst/>
          </a:prstGeom>
          <a:solidFill>
            <a:schemeClr val="bg1"/>
          </a:solidFill>
          <a:ln w="38100">
            <a:solidFill>
              <a:srgbClr val="009977"/>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algn="ctr"/>
            <a:endParaRPr lang="id-ID" sz="1400" b="1" dirty="0">
              <a:solidFill>
                <a:srgbClr val="009977"/>
              </a:solidFill>
              <a:latin typeface="Arial" panose="020B0604020202020204" pitchFamily="34" charset="0"/>
              <a:cs typeface="Arial" panose="020B0604020202020204" pitchFamily="34" charset="0"/>
            </a:endParaRPr>
          </a:p>
        </p:txBody>
      </p:sp>
      <p:cxnSp>
        <p:nvCxnSpPr>
          <p:cNvPr id="22" name="Straight Connector 21"/>
          <p:cNvCxnSpPr/>
          <p:nvPr/>
        </p:nvCxnSpPr>
        <p:spPr>
          <a:xfrm flipH="1" flipV="1">
            <a:off x="864020" y="3598811"/>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8665798" y="3599147"/>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4800100" y="3562477"/>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sp>
        <p:nvSpPr>
          <p:cNvPr id="25" name="Content Placeholder 2"/>
          <p:cNvSpPr txBox="1">
            <a:spLocks/>
          </p:cNvSpPr>
          <p:nvPr/>
        </p:nvSpPr>
        <p:spPr>
          <a:xfrm>
            <a:off x="372325" y="3294347"/>
            <a:ext cx="2953177" cy="380664"/>
          </a:xfrm>
          <a:prstGeom prst="rect">
            <a:avLst/>
          </a:prstGeom>
        </p:spPr>
        <p:txBody>
          <a:bodyPr/>
          <a:lstStyle>
            <a:lvl1pPr marL="0" indent="0" algn="ctr" defTabSz="914400" rtl="0" eaLnBrk="1" latinLnBrk="0" hangingPunct="1">
              <a:lnSpc>
                <a:spcPct val="90000"/>
              </a:lnSpc>
              <a:spcBef>
                <a:spcPts val="0"/>
              </a:spcBef>
              <a:spcAft>
                <a:spcPts val="400"/>
              </a:spcAft>
              <a:buClr>
                <a:srgbClr val="009977"/>
              </a:buClr>
              <a:buFont typeface="+mj-lt"/>
              <a:buNone/>
              <a:defRPr sz="1050" b="1" kern="1200">
                <a:solidFill>
                  <a:schemeClr val="tx1">
                    <a:lumMod val="75000"/>
                    <a:lumOff val="2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Inspiration &amp; Perspiration</a:t>
            </a:r>
          </a:p>
        </p:txBody>
      </p:sp>
      <p:sp>
        <p:nvSpPr>
          <p:cNvPr id="26" name="Content Placeholder 2"/>
          <p:cNvSpPr txBox="1">
            <a:spLocks/>
          </p:cNvSpPr>
          <p:nvPr/>
        </p:nvSpPr>
        <p:spPr>
          <a:xfrm>
            <a:off x="8117888" y="3675011"/>
            <a:ext cx="3918813" cy="1900790"/>
          </a:xfrm>
          <a:prstGeom prst="rect">
            <a:avLst/>
          </a:prstGeom>
        </p:spPr>
        <p:txBody>
          <a:bodyPr/>
          <a:lstStyle>
            <a:lvl1pPr marL="0" indent="0" algn="l" defTabSz="914400" rtl="0" eaLnBrk="1" latinLnBrk="0" hangingPunct="1">
              <a:lnSpc>
                <a:spcPct val="90000"/>
              </a:lnSpc>
              <a:spcBef>
                <a:spcPts val="0"/>
              </a:spcBef>
              <a:spcAft>
                <a:spcPts val="400"/>
              </a:spcAft>
              <a:buClr>
                <a:srgbClr val="009977"/>
              </a:buClr>
              <a:buFont typeface="+mj-lt"/>
              <a:buNone/>
              <a:defRPr sz="900" b="0" kern="1200">
                <a:solidFill>
                  <a:schemeClr val="bg2">
                    <a:lumMod val="7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a:solidFill>
                  <a:schemeClr val="tx1"/>
                </a:solidFill>
              </a:rPr>
              <a:t>Be Clear &amp; Cheer</a:t>
            </a:r>
          </a:p>
          <a:p>
            <a:pPr marL="171450" indent="-171450">
              <a:lnSpc>
                <a:spcPct val="150000"/>
              </a:lnSpc>
              <a:buFont typeface="Arial" panose="020B0604020202020204" pitchFamily="34" charset="0"/>
              <a:buChar char="•"/>
            </a:pPr>
            <a:r>
              <a:rPr lang="en-US" sz="1600" dirty="0">
                <a:solidFill>
                  <a:schemeClr val="tx1"/>
                </a:solidFill>
              </a:rPr>
              <a:t>Ask, Don’t Tell</a:t>
            </a:r>
          </a:p>
          <a:p>
            <a:pPr marL="171450" indent="-171450">
              <a:lnSpc>
                <a:spcPct val="150000"/>
              </a:lnSpc>
              <a:buFont typeface="Arial" panose="020B0604020202020204" pitchFamily="34" charset="0"/>
              <a:buChar char="•"/>
            </a:pPr>
            <a:r>
              <a:rPr lang="en-US" sz="1600" dirty="0">
                <a:solidFill>
                  <a:schemeClr val="tx1"/>
                </a:solidFill>
              </a:rPr>
              <a:t>Simplify Upstream, Granulate Downstream</a:t>
            </a:r>
          </a:p>
        </p:txBody>
      </p:sp>
      <p:sp>
        <p:nvSpPr>
          <p:cNvPr id="27" name="Content Placeholder 2"/>
          <p:cNvSpPr txBox="1">
            <a:spLocks/>
          </p:cNvSpPr>
          <p:nvPr/>
        </p:nvSpPr>
        <p:spPr>
          <a:xfrm>
            <a:off x="8117888" y="3294347"/>
            <a:ext cx="2953177" cy="380664"/>
          </a:xfrm>
          <a:prstGeom prst="rect">
            <a:avLst/>
          </a:prstGeom>
        </p:spPr>
        <p:txBody>
          <a:bodyPr/>
          <a:lstStyle>
            <a:lvl1pPr marL="0" indent="0" algn="ctr" defTabSz="914400" rtl="0" eaLnBrk="1" latinLnBrk="0" hangingPunct="1">
              <a:lnSpc>
                <a:spcPct val="90000"/>
              </a:lnSpc>
              <a:spcBef>
                <a:spcPts val="0"/>
              </a:spcBef>
              <a:spcAft>
                <a:spcPts val="400"/>
              </a:spcAft>
              <a:buClr>
                <a:srgbClr val="009977"/>
              </a:buClr>
              <a:buFont typeface="+mj-lt"/>
              <a:buNone/>
              <a:defRPr sz="1050" b="1" kern="1200">
                <a:solidFill>
                  <a:schemeClr val="tx1">
                    <a:lumMod val="75000"/>
                    <a:lumOff val="2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Clarity &amp; Collaboration</a:t>
            </a:r>
          </a:p>
        </p:txBody>
      </p:sp>
      <p:sp>
        <p:nvSpPr>
          <p:cNvPr id="28" name="Content Placeholder 2"/>
          <p:cNvSpPr txBox="1">
            <a:spLocks/>
          </p:cNvSpPr>
          <p:nvPr/>
        </p:nvSpPr>
        <p:spPr>
          <a:xfrm>
            <a:off x="4106207" y="3642779"/>
            <a:ext cx="3301231" cy="1098695"/>
          </a:xfrm>
          <a:prstGeom prst="rect">
            <a:avLst/>
          </a:prstGeom>
        </p:spPr>
        <p:txBody>
          <a:bodyPr/>
          <a:lstStyle>
            <a:lvl1pPr marL="0" indent="0" algn="l" defTabSz="914400" rtl="0" eaLnBrk="1" latinLnBrk="0" hangingPunct="1">
              <a:lnSpc>
                <a:spcPct val="90000"/>
              </a:lnSpc>
              <a:spcBef>
                <a:spcPts val="0"/>
              </a:spcBef>
              <a:spcAft>
                <a:spcPts val="400"/>
              </a:spcAft>
              <a:buClr>
                <a:srgbClr val="009977"/>
              </a:buClr>
              <a:buFont typeface="+mj-lt"/>
              <a:buNone/>
              <a:defRPr sz="900" b="0" kern="1200">
                <a:solidFill>
                  <a:schemeClr val="bg2">
                    <a:lumMod val="7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a:solidFill>
                  <a:schemeClr val="tx1"/>
                </a:solidFill>
              </a:rPr>
              <a:t>Messaging | Timing | Objectives</a:t>
            </a:r>
          </a:p>
          <a:p>
            <a:pPr marL="171450" indent="-171450">
              <a:lnSpc>
                <a:spcPct val="150000"/>
              </a:lnSpc>
              <a:buFont typeface="Arial" panose="020B0604020202020204" pitchFamily="34" charset="0"/>
              <a:buChar char="•"/>
            </a:pPr>
            <a:r>
              <a:rPr lang="en-US" sz="1600" dirty="0">
                <a:solidFill>
                  <a:schemeClr val="tx1"/>
                </a:solidFill>
              </a:rPr>
              <a:t>Scope vs. Capacity</a:t>
            </a:r>
          </a:p>
        </p:txBody>
      </p:sp>
      <p:sp>
        <p:nvSpPr>
          <p:cNvPr id="29" name="Content Placeholder 2"/>
          <p:cNvSpPr txBox="1">
            <a:spLocks/>
          </p:cNvSpPr>
          <p:nvPr/>
        </p:nvSpPr>
        <p:spPr>
          <a:xfrm>
            <a:off x="3763438" y="3244859"/>
            <a:ext cx="3930680" cy="380664"/>
          </a:xfrm>
          <a:prstGeom prst="rect">
            <a:avLst/>
          </a:prstGeom>
        </p:spPr>
        <p:txBody>
          <a:bodyPr/>
          <a:lstStyle>
            <a:lvl1pPr marL="0" indent="0" algn="ctr" defTabSz="914400" rtl="0" eaLnBrk="1" latinLnBrk="0" hangingPunct="1">
              <a:lnSpc>
                <a:spcPct val="90000"/>
              </a:lnSpc>
              <a:spcBef>
                <a:spcPts val="0"/>
              </a:spcBef>
              <a:spcAft>
                <a:spcPts val="400"/>
              </a:spcAft>
              <a:buClr>
                <a:srgbClr val="009977"/>
              </a:buClr>
              <a:buFont typeface="+mj-lt"/>
              <a:buNone/>
              <a:defRPr sz="1050" b="1" kern="1200">
                <a:solidFill>
                  <a:schemeClr val="tx1">
                    <a:lumMod val="75000"/>
                    <a:lumOff val="2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Roles &amp; Responsibilities</a:t>
            </a:r>
          </a:p>
        </p:txBody>
      </p:sp>
      <p:sp>
        <p:nvSpPr>
          <p:cNvPr id="33" name="Freeform 10"/>
          <p:cNvSpPr>
            <a:spLocks noChangeAspect="1" noEditPoints="1"/>
          </p:cNvSpPr>
          <p:nvPr/>
        </p:nvSpPr>
        <p:spPr bwMode="auto">
          <a:xfrm>
            <a:off x="5114986" y="1636683"/>
            <a:ext cx="1211754" cy="1094795"/>
          </a:xfrm>
          <a:custGeom>
            <a:avLst/>
            <a:gdLst/>
            <a:ahLst/>
            <a:cxnLst>
              <a:cxn ang="0">
                <a:pos x="1781" y="50"/>
              </a:cxn>
              <a:cxn ang="0">
                <a:pos x="1965" y="201"/>
              </a:cxn>
              <a:cxn ang="0">
                <a:pos x="2058" y="422"/>
              </a:cxn>
              <a:cxn ang="0">
                <a:pos x="2033" y="670"/>
              </a:cxn>
              <a:cxn ang="0">
                <a:pos x="1901" y="866"/>
              </a:cxn>
              <a:cxn ang="0">
                <a:pos x="1690" y="980"/>
              </a:cxn>
              <a:cxn ang="0">
                <a:pos x="1440" y="980"/>
              </a:cxn>
              <a:cxn ang="0">
                <a:pos x="1229" y="866"/>
              </a:cxn>
              <a:cxn ang="0">
                <a:pos x="1097" y="670"/>
              </a:cxn>
              <a:cxn ang="0">
                <a:pos x="1072" y="422"/>
              </a:cxn>
              <a:cxn ang="0">
                <a:pos x="1165" y="201"/>
              </a:cxn>
              <a:cxn ang="0">
                <a:pos x="1349" y="50"/>
              </a:cxn>
              <a:cxn ang="0">
                <a:pos x="2596" y="287"/>
              </a:cxn>
              <a:cxn ang="0">
                <a:pos x="2784" y="333"/>
              </a:cxn>
              <a:cxn ang="0">
                <a:pos x="2922" y="460"/>
              </a:cxn>
              <a:cxn ang="0">
                <a:pos x="2987" y="638"/>
              </a:cxn>
              <a:cxn ang="0">
                <a:pos x="2958" y="830"/>
              </a:cxn>
              <a:cxn ang="0">
                <a:pos x="2846" y="980"/>
              </a:cxn>
              <a:cxn ang="0">
                <a:pos x="2676" y="1062"/>
              </a:cxn>
              <a:cxn ang="0">
                <a:pos x="2480" y="1053"/>
              </a:cxn>
              <a:cxn ang="0">
                <a:pos x="2319" y="955"/>
              </a:cxn>
              <a:cxn ang="0">
                <a:pos x="2221" y="795"/>
              </a:cxn>
              <a:cxn ang="0">
                <a:pos x="2212" y="599"/>
              </a:cxn>
              <a:cxn ang="0">
                <a:pos x="2293" y="429"/>
              </a:cxn>
              <a:cxn ang="0">
                <a:pos x="2443" y="317"/>
              </a:cxn>
              <a:cxn ang="0">
                <a:pos x="554" y="287"/>
              </a:cxn>
              <a:cxn ang="0">
                <a:pos x="738" y="344"/>
              </a:cxn>
              <a:cxn ang="0">
                <a:pos x="869" y="475"/>
              </a:cxn>
              <a:cxn ang="0">
                <a:pos x="926" y="658"/>
              </a:cxn>
              <a:cxn ang="0">
                <a:pos x="888" y="848"/>
              </a:cxn>
              <a:cxn ang="0">
                <a:pos x="769" y="992"/>
              </a:cxn>
              <a:cxn ang="0">
                <a:pos x="593" y="1065"/>
              </a:cxn>
              <a:cxn ang="0">
                <a:pos x="399" y="1047"/>
              </a:cxn>
              <a:cxn ang="0">
                <a:pos x="243" y="942"/>
              </a:cxn>
              <a:cxn ang="0">
                <a:pos x="153" y="776"/>
              </a:cxn>
              <a:cxn ang="0">
                <a:pos x="153" y="581"/>
              </a:cxn>
              <a:cxn ang="0">
                <a:pos x="243" y="415"/>
              </a:cxn>
              <a:cxn ang="0">
                <a:pos x="398" y="311"/>
              </a:cxn>
              <a:cxn ang="0">
                <a:pos x="795" y="1165"/>
              </a:cxn>
              <a:cxn ang="0">
                <a:pos x="894" y="1253"/>
              </a:cxn>
              <a:cxn ang="0">
                <a:pos x="828" y="1430"/>
              </a:cxn>
              <a:cxn ang="0">
                <a:pos x="6" y="1398"/>
              </a:cxn>
              <a:cxn ang="0">
                <a:pos x="67" y="1271"/>
              </a:cxn>
              <a:cxn ang="0">
                <a:pos x="180" y="1187"/>
              </a:cxn>
              <a:cxn ang="0">
                <a:pos x="2835" y="1164"/>
              </a:cxn>
              <a:cxn ang="0">
                <a:pos x="2975" y="1200"/>
              </a:cxn>
              <a:cxn ang="0">
                <a:pos x="3079" y="1294"/>
              </a:cxn>
              <a:cxn ang="0">
                <a:pos x="3129" y="1427"/>
              </a:cxn>
              <a:cxn ang="0">
                <a:pos x="2295" y="1391"/>
              </a:cxn>
              <a:cxn ang="0">
                <a:pos x="2214" y="1223"/>
              </a:cxn>
              <a:cxn ang="0">
                <a:pos x="1260" y="1115"/>
              </a:cxn>
              <a:cxn ang="0">
                <a:pos x="2031" y="1152"/>
              </a:cxn>
              <a:cxn ang="0">
                <a:pos x="2168" y="1266"/>
              </a:cxn>
              <a:cxn ang="0">
                <a:pos x="2239" y="1432"/>
              </a:cxn>
              <a:cxn ang="0">
                <a:pos x="894" y="1414"/>
              </a:cxn>
              <a:cxn ang="0">
                <a:pos x="972" y="1252"/>
              </a:cxn>
              <a:cxn ang="0">
                <a:pos x="1115" y="1145"/>
              </a:cxn>
            </a:cxnLst>
            <a:rect l="0" t="0" r="r" b="b"/>
            <a:pathLst>
              <a:path w="3130" h="2688">
                <a:moveTo>
                  <a:pt x="1566" y="0"/>
                </a:moveTo>
                <a:lnTo>
                  <a:pt x="1590" y="1"/>
                </a:lnTo>
                <a:lnTo>
                  <a:pt x="1616" y="3"/>
                </a:lnTo>
                <a:lnTo>
                  <a:pt x="1641" y="6"/>
                </a:lnTo>
                <a:lnTo>
                  <a:pt x="1665" y="10"/>
                </a:lnTo>
                <a:lnTo>
                  <a:pt x="1690" y="17"/>
                </a:lnTo>
                <a:lnTo>
                  <a:pt x="1713" y="23"/>
                </a:lnTo>
                <a:lnTo>
                  <a:pt x="1737" y="31"/>
                </a:lnTo>
                <a:lnTo>
                  <a:pt x="1760" y="39"/>
                </a:lnTo>
                <a:lnTo>
                  <a:pt x="1781" y="50"/>
                </a:lnTo>
                <a:lnTo>
                  <a:pt x="1803" y="61"/>
                </a:lnTo>
                <a:lnTo>
                  <a:pt x="1824" y="72"/>
                </a:lnTo>
                <a:lnTo>
                  <a:pt x="1844" y="86"/>
                </a:lnTo>
                <a:lnTo>
                  <a:pt x="1863" y="99"/>
                </a:lnTo>
                <a:lnTo>
                  <a:pt x="1882" y="114"/>
                </a:lnTo>
                <a:lnTo>
                  <a:pt x="1901" y="129"/>
                </a:lnTo>
                <a:lnTo>
                  <a:pt x="1917" y="146"/>
                </a:lnTo>
                <a:lnTo>
                  <a:pt x="1934" y="164"/>
                </a:lnTo>
                <a:lnTo>
                  <a:pt x="1949" y="181"/>
                </a:lnTo>
                <a:lnTo>
                  <a:pt x="1965" y="201"/>
                </a:lnTo>
                <a:lnTo>
                  <a:pt x="1978" y="219"/>
                </a:lnTo>
                <a:lnTo>
                  <a:pt x="1992" y="240"/>
                </a:lnTo>
                <a:lnTo>
                  <a:pt x="2003" y="261"/>
                </a:lnTo>
                <a:lnTo>
                  <a:pt x="2015" y="283"/>
                </a:lnTo>
                <a:lnTo>
                  <a:pt x="2024" y="304"/>
                </a:lnTo>
                <a:lnTo>
                  <a:pt x="2033" y="327"/>
                </a:lnTo>
                <a:lnTo>
                  <a:pt x="2042" y="350"/>
                </a:lnTo>
                <a:lnTo>
                  <a:pt x="2048" y="374"/>
                </a:lnTo>
                <a:lnTo>
                  <a:pt x="2053" y="398"/>
                </a:lnTo>
                <a:lnTo>
                  <a:pt x="2058" y="422"/>
                </a:lnTo>
                <a:lnTo>
                  <a:pt x="2061" y="447"/>
                </a:lnTo>
                <a:lnTo>
                  <a:pt x="2064" y="472"/>
                </a:lnTo>
                <a:lnTo>
                  <a:pt x="2064" y="498"/>
                </a:lnTo>
                <a:lnTo>
                  <a:pt x="2064" y="524"/>
                </a:lnTo>
                <a:lnTo>
                  <a:pt x="2061" y="549"/>
                </a:lnTo>
                <a:lnTo>
                  <a:pt x="2058" y="573"/>
                </a:lnTo>
                <a:lnTo>
                  <a:pt x="2053" y="598"/>
                </a:lnTo>
                <a:lnTo>
                  <a:pt x="2048" y="622"/>
                </a:lnTo>
                <a:lnTo>
                  <a:pt x="2042" y="646"/>
                </a:lnTo>
                <a:lnTo>
                  <a:pt x="2033" y="670"/>
                </a:lnTo>
                <a:lnTo>
                  <a:pt x="2024" y="692"/>
                </a:lnTo>
                <a:lnTo>
                  <a:pt x="2015" y="714"/>
                </a:lnTo>
                <a:lnTo>
                  <a:pt x="2003" y="735"/>
                </a:lnTo>
                <a:lnTo>
                  <a:pt x="1992" y="757"/>
                </a:lnTo>
                <a:lnTo>
                  <a:pt x="1978" y="776"/>
                </a:lnTo>
                <a:lnTo>
                  <a:pt x="1965" y="796"/>
                </a:lnTo>
                <a:lnTo>
                  <a:pt x="1949" y="815"/>
                </a:lnTo>
                <a:lnTo>
                  <a:pt x="1934" y="832"/>
                </a:lnTo>
                <a:lnTo>
                  <a:pt x="1917" y="850"/>
                </a:lnTo>
                <a:lnTo>
                  <a:pt x="1901" y="866"/>
                </a:lnTo>
                <a:lnTo>
                  <a:pt x="1882" y="882"/>
                </a:lnTo>
                <a:lnTo>
                  <a:pt x="1863" y="896"/>
                </a:lnTo>
                <a:lnTo>
                  <a:pt x="1844" y="911"/>
                </a:lnTo>
                <a:lnTo>
                  <a:pt x="1824" y="923"/>
                </a:lnTo>
                <a:lnTo>
                  <a:pt x="1803" y="936"/>
                </a:lnTo>
                <a:lnTo>
                  <a:pt x="1781" y="947"/>
                </a:lnTo>
                <a:lnTo>
                  <a:pt x="1760" y="956"/>
                </a:lnTo>
                <a:lnTo>
                  <a:pt x="1737" y="966"/>
                </a:lnTo>
                <a:lnTo>
                  <a:pt x="1713" y="973"/>
                </a:lnTo>
                <a:lnTo>
                  <a:pt x="1690" y="980"/>
                </a:lnTo>
                <a:lnTo>
                  <a:pt x="1665" y="985"/>
                </a:lnTo>
                <a:lnTo>
                  <a:pt x="1641" y="990"/>
                </a:lnTo>
                <a:lnTo>
                  <a:pt x="1616" y="994"/>
                </a:lnTo>
                <a:lnTo>
                  <a:pt x="1590" y="995"/>
                </a:lnTo>
                <a:lnTo>
                  <a:pt x="1566" y="996"/>
                </a:lnTo>
                <a:lnTo>
                  <a:pt x="1540" y="995"/>
                </a:lnTo>
                <a:lnTo>
                  <a:pt x="1514" y="994"/>
                </a:lnTo>
                <a:lnTo>
                  <a:pt x="1489" y="990"/>
                </a:lnTo>
                <a:lnTo>
                  <a:pt x="1465" y="985"/>
                </a:lnTo>
                <a:lnTo>
                  <a:pt x="1440" y="980"/>
                </a:lnTo>
                <a:lnTo>
                  <a:pt x="1417" y="973"/>
                </a:lnTo>
                <a:lnTo>
                  <a:pt x="1393" y="966"/>
                </a:lnTo>
                <a:lnTo>
                  <a:pt x="1370" y="956"/>
                </a:lnTo>
                <a:lnTo>
                  <a:pt x="1349" y="947"/>
                </a:lnTo>
                <a:lnTo>
                  <a:pt x="1327" y="936"/>
                </a:lnTo>
                <a:lnTo>
                  <a:pt x="1306" y="923"/>
                </a:lnTo>
                <a:lnTo>
                  <a:pt x="1286" y="911"/>
                </a:lnTo>
                <a:lnTo>
                  <a:pt x="1267" y="897"/>
                </a:lnTo>
                <a:lnTo>
                  <a:pt x="1248" y="882"/>
                </a:lnTo>
                <a:lnTo>
                  <a:pt x="1229" y="866"/>
                </a:lnTo>
                <a:lnTo>
                  <a:pt x="1213" y="850"/>
                </a:lnTo>
                <a:lnTo>
                  <a:pt x="1196" y="832"/>
                </a:lnTo>
                <a:lnTo>
                  <a:pt x="1181" y="815"/>
                </a:lnTo>
                <a:lnTo>
                  <a:pt x="1165" y="796"/>
                </a:lnTo>
                <a:lnTo>
                  <a:pt x="1152" y="776"/>
                </a:lnTo>
                <a:lnTo>
                  <a:pt x="1138" y="757"/>
                </a:lnTo>
                <a:lnTo>
                  <a:pt x="1127" y="735"/>
                </a:lnTo>
                <a:lnTo>
                  <a:pt x="1115" y="714"/>
                </a:lnTo>
                <a:lnTo>
                  <a:pt x="1106" y="692"/>
                </a:lnTo>
                <a:lnTo>
                  <a:pt x="1097" y="670"/>
                </a:lnTo>
                <a:lnTo>
                  <a:pt x="1088" y="646"/>
                </a:lnTo>
                <a:lnTo>
                  <a:pt x="1082" y="622"/>
                </a:lnTo>
                <a:lnTo>
                  <a:pt x="1077" y="598"/>
                </a:lnTo>
                <a:lnTo>
                  <a:pt x="1072" y="573"/>
                </a:lnTo>
                <a:lnTo>
                  <a:pt x="1069" y="549"/>
                </a:lnTo>
                <a:lnTo>
                  <a:pt x="1066" y="524"/>
                </a:lnTo>
                <a:lnTo>
                  <a:pt x="1066" y="498"/>
                </a:lnTo>
                <a:lnTo>
                  <a:pt x="1066" y="473"/>
                </a:lnTo>
                <a:lnTo>
                  <a:pt x="1069" y="447"/>
                </a:lnTo>
                <a:lnTo>
                  <a:pt x="1072" y="422"/>
                </a:lnTo>
                <a:lnTo>
                  <a:pt x="1077" y="398"/>
                </a:lnTo>
                <a:lnTo>
                  <a:pt x="1082" y="374"/>
                </a:lnTo>
                <a:lnTo>
                  <a:pt x="1088" y="350"/>
                </a:lnTo>
                <a:lnTo>
                  <a:pt x="1097" y="327"/>
                </a:lnTo>
                <a:lnTo>
                  <a:pt x="1106" y="304"/>
                </a:lnTo>
                <a:lnTo>
                  <a:pt x="1115" y="283"/>
                </a:lnTo>
                <a:lnTo>
                  <a:pt x="1127" y="261"/>
                </a:lnTo>
                <a:lnTo>
                  <a:pt x="1138" y="240"/>
                </a:lnTo>
                <a:lnTo>
                  <a:pt x="1152" y="219"/>
                </a:lnTo>
                <a:lnTo>
                  <a:pt x="1165" y="201"/>
                </a:lnTo>
                <a:lnTo>
                  <a:pt x="1181" y="181"/>
                </a:lnTo>
                <a:lnTo>
                  <a:pt x="1196" y="164"/>
                </a:lnTo>
                <a:lnTo>
                  <a:pt x="1213" y="146"/>
                </a:lnTo>
                <a:lnTo>
                  <a:pt x="1229" y="129"/>
                </a:lnTo>
                <a:lnTo>
                  <a:pt x="1248" y="114"/>
                </a:lnTo>
                <a:lnTo>
                  <a:pt x="1267" y="99"/>
                </a:lnTo>
                <a:lnTo>
                  <a:pt x="1286" y="86"/>
                </a:lnTo>
                <a:lnTo>
                  <a:pt x="1306" y="72"/>
                </a:lnTo>
                <a:lnTo>
                  <a:pt x="1327" y="61"/>
                </a:lnTo>
                <a:lnTo>
                  <a:pt x="1349" y="50"/>
                </a:lnTo>
                <a:lnTo>
                  <a:pt x="1370" y="39"/>
                </a:lnTo>
                <a:lnTo>
                  <a:pt x="1393" y="31"/>
                </a:lnTo>
                <a:lnTo>
                  <a:pt x="1417" y="23"/>
                </a:lnTo>
                <a:lnTo>
                  <a:pt x="1440" y="17"/>
                </a:lnTo>
                <a:lnTo>
                  <a:pt x="1465" y="10"/>
                </a:lnTo>
                <a:lnTo>
                  <a:pt x="1489" y="6"/>
                </a:lnTo>
                <a:lnTo>
                  <a:pt x="1514" y="3"/>
                </a:lnTo>
                <a:lnTo>
                  <a:pt x="1540" y="1"/>
                </a:lnTo>
                <a:lnTo>
                  <a:pt x="1566" y="0"/>
                </a:lnTo>
                <a:close/>
                <a:moveTo>
                  <a:pt x="2596" y="287"/>
                </a:moveTo>
                <a:lnTo>
                  <a:pt x="2616" y="287"/>
                </a:lnTo>
                <a:lnTo>
                  <a:pt x="2636" y="289"/>
                </a:lnTo>
                <a:lnTo>
                  <a:pt x="2656" y="291"/>
                </a:lnTo>
                <a:lnTo>
                  <a:pt x="2676" y="294"/>
                </a:lnTo>
                <a:lnTo>
                  <a:pt x="2694" y="299"/>
                </a:lnTo>
                <a:lnTo>
                  <a:pt x="2713" y="304"/>
                </a:lnTo>
                <a:lnTo>
                  <a:pt x="2731" y="311"/>
                </a:lnTo>
                <a:lnTo>
                  <a:pt x="2749" y="317"/>
                </a:lnTo>
                <a:lnTo>
                  <a:pt x="2766" y="325"/>
                </a:lnTo>
                <a:lnTo>
                  <a:pt x="2784" y="333"/>
                </a:lnTo>
                <a:lnTo>
                  <a:pt x="2800" y="344"/>
                </a:lnTo>
                <a:lnTo>
                  <a:pt x="2816" y="353"/>
                </a:lnTo>
                <a:lnTo>
                  <a:pt x="2831" y="364"/>
                </a:lnTo>
                <a:lnTo>
                  <a:pt x="2846" y="376"/>
                </a:lnTo>
                <a:lnTo>
                  <a:pt x="2860" y="388"/>
                </a:lnTo>
                <a:lnTo>
                  <a:pt x="2874" y="402"/>
                </a:lnTo>
                <a:lnTo>
                  <a:pt x="2887" y="415"/>
                </a:lnTo>
                <a:lnTo>
                  <a:pt x="2899" y="429"/>
                </a:lnTo>
                <a:lnTo>
                  <a:pt x="2911" y="444"/>
                </a:lnTo>
                <a:lnTo>
                  <a:pt x="2922" y="460"/>
                </a:lnTo>
                <a:lnTo>
                  <a:pt x="2932" y="475"/>
                </a:lnTo>
                <a:lnTo>
                  <a:pt x="2941" y="492"/>
                </a:lnTo>
                <a:lnTo>
                  <a:pt x="2950" y="508"/>
                </a:lnTo>
                <a:lnTo>
                  <a:pt x="2958" y="526"/>
                </a:lnTo>
                <a:lnTo>
                  <a:pt x="2965" y="543"/>
                </a:lnTo>
                <a:lnTo>
                  <a:pt x="2971" y="562"/>
                </a:lnTo>
                <a:lnTo>
                  <a:pt x="2977" y="581"/>
                </a:lnTo>
                <a:lnTo>
                  <a:pt x="2981" y="599"/>
                </a:lnTo>
                <a:lnTo>
                  <a:pt x="2984" y="619"/>
                </a:lnTo>
                <a:lnTo>
                  <a:pt x="2987" y="638"/>
                </a:lnTo>
                <a:lnTo>
                  <a:pt x="2988" y="658"/>
                </a:lnTo>
                <a:lnTo>
                  <a:pt x="2989" y="678"/>
                </a:lnTo>
                <a:lnTo>
                  <a:pt x="2988" y="699"/>
                </a:lnTo>
                <a:lnTo>
                  <a:pt x="2987" y="718"/>
                </a:lnTo>
                <a:lnTo>
                  <a:pt x="2984" y="738"/>
                </a:lnTo>
                <a:lnTo>
                  <a:pt x="2981" y="757"/>
                </a:lnTo>
                <a:lnTo>
                  <a:pt x="2977" y="776"/>
                </a:lnTo>
                <a:lnTo>
                  <a:pt x="2971" y="795"/>
                </a:lnTo>
                <a:lnTo>
                  <a:pt x="2965" y="813"/>
                </a:lnTo>
                <a:lnTo>
                  <a:pt x="2958" y="830"/>
                </a:lnTo>
                <a:lnTo>
                  <a:pt x="2950" y="848"/>
                </a:lnTo>
                <a:lnTo>
                  <a:pt x="2941" y="865"/>
                </a:lnTo>
                <a:lnTo>
                  <a:pt x="2932" y="881"/>
                </a:lnTo>
                <a:lnTo>
                  <a:pt x="2922" y="897"/>
                </a:lnTo>
                <a:lnTo>
                  <a:pt x="2911" y="913"/>
                </a:lnTo>
                <a:lnTo>
                  <a:pt x="2899" y="928"/>
                </a:lnTo>
                <a:lnTo>
                  <a:pt x="2887" y="942"/>
                </a:lnTo>
                <a:lnTo>
                  <a:pt x="2874" y="955"/>
                </a:lnTo>
                <a:lnTo>
                  <a:pt x="2860" y="968"/>
                </a:lnTo>
                <a:lnTo>
                  <a:pt x="2846" y="980"/>
                </a:lnTo>
                <a:lnTo>
                  <a:pt x="2831" y="992"/>
                </a:lnTo>
                <a:lnTo>
                  <a:pt x="2816" y="1003"/>
                </a:lnTo>
                <a:lnTo>
                  <a:pt x="2800" y="1013"/>
                </a:lnTo>
                <a:lnTo>
                  <a:pt x="2784" y="1023"/>
                </a:lnTo>
                <a:lnTo>
                  <a:pt x="2766" y="1031"/>
                </a:lnTo>
                <a:lnTo>
                  <a:pt x="2749" y="1039"/>
                </a:lnTo>
                <a:lnTo>
                  <a:pt x="2731" y="1047"/>
                </a:lnTo>
                <a:lnTo>
                  <a:pt x="2713" y="1053"/>
                </a:lnTo>
                <a:lnTo>
                  <a:pt x="2694" y="1058"/>
                </a:lnTo>
                <a:lnTo>
                  <a:pt x="2676" y="1062"/>
                </a:lnTo>
                <a:lnTo>
                  <a:pt x="2656" y="1065"/>
                </a:lnTo>
                <a:lnTo>
                  <a:pt x="2636" y="1068"/>
                </a:lnTo>
                <a:lnTo>
                  <a:pt x="2616" y="1069"/>
                </a:lnTo>
                <a:lnTo>
                  <a:pt x="2596" y="1070"/>
                </a:lnTo>
                <a:lnTo>
                  <a:pt x="2576" y="1069"/>
                </a:lnTo>
                <a:lnTo>
                  <a:pt x="2556" y="1068"/>
                </a:lnTo>
                <a:lnTo>
                  <a:pt x="2537" y="1065"/>
                </a:lnTo>
                <a:lnTo>
                  <a:pt x="2517" y="1062"/>
                </a:lnTo>
                <a:lnTo>
                  <a:pt x="2498" y="1058"/>
                </a:lnTo>
                <a:lnTo>
                  <a:pt x="2480" y="1053"/>
                </a:lnTo>
                <a:lnTo>
                  <a:pt x="2461" y="1047"/>
                </a:lnTo>
                <a:lnTo>
                  <a:pt x="2443" y="1039"/>
                </a:lnTo>
                <a:lnTo>
                  <a:pt x="2426" y="1031"/>
                </a:lnTo>
                <a:lnTo>
                  <a:pt x="2409" y="1023"/>
                </a:lnTo>
                <a:lnTo>
                  <a:pt x="2392" y="1013"/>
                </a:lnTo>
                <a:lnTo>
                  <a:pt x="2377" y="1003"/>
                </a:lnTo>
                <a:lnTo>
                  <a:pt x="2361" y="992"/>
                </a:lnTo>
                <a:lnTo>
                  <a:pt x="2347" y="980"/>
                </a:lnTo>
                <a:lnTo>
                  <a:pt x="2332" y="968"/>
                </a:lnTo>
                <a:lnTo>
                  <a:pt x="2319" y="955"/>
                </a:lnTo>
                <a:lnTo>
                  <a:pt x="2305" y="942"/>
                </a:lnTo>
                <a:lnTo>
                  <a:pt x="2293" y="928"/>
                </a:lnTo>
                <a:lnTo>
                  <a:pt x="2281" y="913"/>
                </a:lnTo>
                <a:lnTo>
                  <a:pt x="2271" y="897"/>
                </a:lnTo>
                <a:lnTo>
                  <a:pt x="2261" y="881"/>
                </a:lnTo>
                <a:lnTo>
                  <a:pt x="2251" y="865"/>
                </a:lnTo>
                <a:lnTo>
                  <a:pt x="2242" y="848"/>
                </a:lnTo>
                <a:lnTo>
                  <a:pt x="2235" y="831"/>
                </a:lnTo>
                <a:lnTo>
                  <a:pt x="2227" y="813"/>
                </a:lnTo>
                <a:lnTo>
                  <a:pt x="2221" y="795"/>
                </a:lnTo>
                <a:lnTo>
                  <a:pt x="2216" y="776"/>
                </a:lnTo>
                <a:lnTo>
                  <a:pt x="2212" y="757"/>
                </a:lnTo>
                <a:lnTo>
                  <a:pt x="2208" y="738"/>
                </a:lnTo>
                <a:lnTo>
                  <a:pt x="2206" y="718"/>
                </a:lnTo>
                <a:lnTo>
                  <a:pt x="2204" y="699"/>
                </a:lnTo>
                <a:lnTo>
                  <a:pt x="2204" y="678"/>
                </a:lnTo>
                <a:lnTo>
                  <a:pt x="2204" y="658"/>
                </a:lnTo>
                <a:lnTo>
                  <a:pt x="2206" y="639"/>
                </a:lnTo>
                <a:lnTo>
                  <a:pt x="2208" y="619"/>
                </a:lnTo>
                <a:lnTo>
                  <a:pt x="2212" y="599"/>
                </a:lnTo>
                <a:lnTo>
                  <a:pt x="2216" y="581"/>
                </a:lnTo>
                <a:lnTo>
                  <a:pt x="2221" y="562"/>
                </a:lnTo>
                <a:lnTo>
                  <a:pt x="2227" y="543"/>
                </a:lnTo>
                <a:lnTo>
                  <a:pt x="2235" y="526"/>
                </a:lnTo>
                <a:lnTo>
                  <a:pt x="2242" y="508"/>
                </a:lnTo>
                <a:lnTo>
                  <a:pt x="2251" y="492"/>
                </a:lnTo>
                <a:lnTo>
                  <a:pt x="2261" y="475"/>
                </a:lnTo>
                <a:lnTo>
                  <a:pt x="2271" y="460"/>
                </a:lnTo>
                <a:lnTo>
                  <a:pt x="2281" y="444"/>
                </a:lnTo>
                <a:lnTo>
                  <a:pt x="2293" y="429"/>
                </a:lnTo>
                <a:lnTo>
                  <a:pt x="2305" y="415"/>
                </a:lnTo>
                <a:lnTo>
                  <a:pt x="2319" y="402"/>
                </a:lnTo>
                <a:lnTo>
                  <a:pt x="2332" y="388"/>
                </a:lnTo>
                <a:lnTo>
                  <a:pt x="2347" y="376"/>
                </a:lnTo>
                <a:lnTo>
                  <a:pt x="2361" y="364"/>
                </a:lnTo>
                <a:lnTo>
                  <a:pt x="2377" y="353"/>
                </a:lnTo>
                <a:lnTo>
                  <a:pt x="2392" y="344"/>
                </a:lnTo>
                <a:lnTo>
                  <a:pt x="2409" y="333"/>
                </a:lnTo>
                <a:lnTo>
                  <a:pt x="2426" y="325"/>
                </a:lnTo>
                <a:lnTo>
                  <a:pt x="2443" y="317"/>
                </a:lnTo>
                <a:lnTo>
                  <a:pt x="2461" y="311"/>
                </a:lnTo>
                <a:lnTo>
                  <a:pt x="2480" y="304"/>
                </a:lnTo>
                <a:lnTo>
                  <a:pt x="2498" y="299"/>
                </a:lnTo>
                <a:lnTo>
                  <a:pt x="2517" y="294"/>
                </a:lnTo>
                <a:lnTo>
                  <a:pt x="2537" y="291"/>
                </a:lnTo>
                <a:lnTo>
                  <a:pt x="2556" y="289"/>
                </a:lnTo>
                <a:lnTo>
                  <a:pt x="2576" y="287"/>
                </a:lnTo>
                <a:lnTo>
                  <a:pt x="2596" y="287"/>
                </a:lnTo>
                <a:close/>
                <a:moveTo>
                  <a:pt x="534" y="287"/>
                </a:moveTo>
                <a:lnTo>
                  <a:pt x="554" y="287"/>
                </a:lnTo>
                <a:lnTo>
                  <a:pt x="574" y="289"/>
                </a:lnTo>
                <a:lnTo>
                  <a:pt x="593" y="291"/>
                </a:lnTo>
                <a:lnTo>
                  <a:pt x="613" y="294"/>
                </a:lnTo>
                <a:lnTo>
                  <a:pt x="632" y="299"/>
                </a:lnTo>
                <a:lnTo>
                  <a:pt x="650" y="304"/>
                </a:lnTo>
                <a:lnTo>
                  <a:pt x="669" y="311"/>
                </a:lnTo>
                <a:lnTo>
                  <a:pt x="687" y="317"/>
                </a:lnTo>
                <a:lnTo>
                  <a:pt x="704" y="325"/>
                </a:lnTo>
                <a:lnTo>
                  <a:pt x="721" y="333"/>
                </a:lnTo>
                <a:lnTo>
                  <a:pt x="738" y="344"/>
                </a:lnTo>
                <a:lnTo>
                  <a:pt x="753" y="353"/>
                </a:lnTo>
                <a:lnTo>
                  <a:pt x="769" y="364"/>
                </a:lnTo>
                <a:lnTo>
                  <a:pt x="783" y="376"/>
                </a:lnTo>
                <a:lnTo>
                  <a:pt x="798" y="388"/>
                </a:lnTo>
                <a:lnTo>
                  <a:pt x="811" y="402"/>
                </a:lnTo>
                <a:lnTo>
                  <a:pt x="825" y="415"/>
                </a:lnTo>
                <a:lnTo>
                  <a:pt x="837" y="429"/>
                </a:lnTo>
                <a:lnTo>
                  <a:pt x="849" y="444"/>
                </a:lnTo>
                <a:lnTo>
                  <a:pt x="859" y="460"/>
                </a:lnTo>
                <a:lnTo>
                  <a:pt x="869" y="475"/>
                </a:lnTo>
                <a:lnTo>
                  <a:pt x="879" y="492"/>
                </a:lnTo>
                <a:lnTo>
                  <a:pt x="888" y="508"/>
                </a:lnTo>
                <a:lnTo>
                  <a:pt x="895" y="526"/>
                </a:lnTo>
                <a:lnTo>
                  <a:pt x="903" y="543"/>
                </a:lnTo>
                <a:lnTo>
                  <a:pt x="909" y="562"/>
                </a:lnTo>
                <a:lnTo>
                  <a:pt x="914" y="581"/>
                </a:lnTo>
                <a:lnTo>
                  <a:pt x="918" y="599"/>
                </a:lnTo>
                <a:lnTo>
                  <a:pt x="922" y="619"/>
                </a:lnTo>
                <a:lnTo>
                  <a:pt x="924" y="638"/>
                </a:lnTo>
                <a:lnTo>
                  <a:pt x="926" y="658"/>
                </a:lnTo>
                <a:lnTo>
                  <a:pt x="926" y="678"/>
                </a:lnTo>
                <a:lnTo>
                  <a:pt x="926" y="699"/>
                </a:lnTo>
                <a:lnTo>
                  <a:pt x="924" y="718"/>
                </a:lnTo>
                <a:lnTo>
                  <a:pt x="922" y="738"/>
                </a:lnTo>
                <a:lnTo>
                  <a:pt x="918" y="757"/>
                </a:lnTo>
                <a:lnTo>
                  <a:pt x="914" y="776"/>
                </a:lnTo>
                <a:lnTo>
                  <a:pt x="909" y="795"/>
                </a:lnTo>
                <a:lnTo>
                  <a:pt x="903" y="813"/>
                </a:lnTo>
                <a:lnTo>
                  <a:pt x="895" y="830"/>
                </a:lnTo>
                <a:lnTo>
                  <a:pt x="888" y="848"/>
                </a:lnTo>
                <a:lnTo>
                  <a:pt x="879" y="865"/>
                </a:lnTo>
                <a:lnTo>
                  <a:pt x="869" y="881"/>
                </a:lnTo>
                <a:lnTo>
                  <a:pt x="859" y="897"/>
                </a:lnTo>
                <a:lnTo>
                  <a:pt x="849" y="913"/>
                </a:lnTo>
                <a:lnTo>
                  <a:pt x="837" y="928"/>
                </a:lnTo>
                <a:lnTo>
                  <a:pt x="825" y="942"/>
                </a:lnTo>
                <a:lnTo>
                  <a:pt x="811" y="955"/>
                </a:lnTo>
                <a:lnTo>
                  <a:pt x="798" y="968"/>
                </a:lnTo>
                <a:lnTo>
                  <a:pt x="783" y="980"/>
                </a:lnTo>
                <a:lnTo>
                  <a:pt x="769" y="992"/>
                </a:lnTo>
                <a:lnTo>
                  <a:pt x="753" y="1003"/>
                </a:lnTo>
                <a:lnTo>
                  <a:pt x="738" y="1013"/>
                </a:lnTo>
                <a:lnTo>
                  <a:pt x="721" y="1023"/>
                </a:lnTo>
                <a:lnTo>
                  <a:pt x="704" y="1031"/>
                </a:lnTo>
                <a:lnTo>
                  <a:pt x="687" y="1039"/>
                </a:lnTo>
                <a:lnTo>
                  <a:pt x="669" y="1047"/>
                </a:lnTo>
                <a:lnTo>
                  <a:pt x="650" y="1053"/>
                </a:lnTo>
                <a:lnTo>
                  <a:pt x="632" y="1058"/>
                </a:lnTo>
                <a:lnTo>
                  <a:pt x="613" y="1062"/>
                </a:lnTo>
                <a:lnTo>
                  <a:pt x="593" y="1065"/>
                </a:lnTo>
                <a:lnTo>
                  <a:pt x="574" y="1068"/>
                </a:lnTo>
                <a:lnTo>
                  <a:pt x="554" y="1069"/>
                </a:lnTo>
                <a:lnTo>
                  <a:pt x="534" y="1070"/>
                </a:lnTo>
                <a:lnTo>
                  <a:pt x="514" y="1069"/>
                </a:lnTo>
                <a:lnTo>
                  <a:pt x="494" y="1068"/>
                </a:lnTo>
                <a:lnTo>
                  <a:pt x="474" y="1065"/>
                </a:lnTo>
                <a:lnTo>
                  <a:pt x="454" y="1062"/>
                </a:lnTo>
                <a:lnTo>
                  <a:pt x="436" y="1058"/>
                </a:lnTo>
                <a:lnTo>
                  <a:pt x="417" y="1053"/>
                </a:lnTo>
                <a:lnTo>
                  <a:pt x="399" y="1047"/>
                </a:lnTo>
                <a:lnTo>
                  <a:pt x="381" y="1039"/>
                </a:lnTo>
                <a:lnTo>
                  <a:pt x="364" y="1031"/>
                </a:lnTo>
                <a:lnTo>
                  <a:pt x="346" y="1023"/>
                </a:lnTo>
                <a:lnTo>
                  <a:pt x="330" y="1013"/>
                </a:lnTo>
                <a:lnTo>
                  <a:pt x="314" y="1003"/>
                </a:lnTo>
                <a:lnTo>
                  <a:pt x="299" y="992"/>
                </a:lnTo>
                <a:lnTo>
                  <a:pt x="284" y="980"/>
                </a:lnTo>
                <a:lnTo>
                  <a:pt x="270" y="968"/>
                </a:lnTo>
                <a:lnTo>
                  <a:pt x="256" y="955"/>
                </a:lnTo>
                <a:lnTo>
                  <a:pt x="243" y="942"/>
                </a:lnTo>
                <a:lnTo>
                  <a:pt x="231" y="928"/>
                </a:lnTo>
                <a:lnTo>
                  <a:pt x="219" y="913"/>
                </a:lnTo>
                <a:lnTo>
                  <a:pt x="208" y="897"/>
                </a:lnTo>
                <a:lnTo>
                  <a:pt x="198" y="881"/>
                </a:lnTo>
                <a:lnTo>
                  <a:pt x="189" y="865"/>
                </a:lnTo>
                <a:lnTo>
                  <a:pt x="179" y="848"/>
                </a:lnTo>
                <a:lnTo>
                  <a:pt x="172" y="830"/>
                </a:lnTo>
                <a:lnTo>
                  <a:pt x="165" y="813"/>
                </a:lnTo>
                <a:lnTo>
                  <a:pt x="159" y="795"/>
                </a:lnTo>
                <a:lnTo>
                  <a:pt x="153" y="776"/>
                </a:lnTo>
                <a:lnTo>
                  <a:pt x="149" y="757"/>
                </a:lnTo>
                <a:lnTo>
                  <a:pt x="146" y="738"/>
                </a:lnTo>
                <a:lnTo>
                  <a:pt x="143" y="718"/>
                </a:lnTo>
                <a:lnTo>
                  <a:pt x="142" y="699"/>
                </a:lnTo>
                <a:lnTo>
                  <a:pt x="141" y="678"/>
                </a:lnTo>
                <a:lnTo>
                  <a:pt x="142" y="658"/>
                </a:lnTo>
                <a:lnTo>
                  <a:pt x="143" y="638"/>
                </a:lnTo>
                <a:lnTo>
                  <a:pt x="146" y="619"/>
                </a:lnTo>
                <a:lnTo>
                  <a:pt x="149" y="599"/>
                </a:lnTo>
                <a:lnTo>
                  <a:pt x="153" y="581"/>
                </a:lnTo>
                <a:lnTo>
                  <a:pt x="159" y="562"/>
                </a:lnTo>
                <a:lnTo>
                  <a:pt x="165" y="543"/>
                </a:lnTo>
                <a:lnTo>
                  <a:pt x="172" y="526"/>
                </a:lnTo>
                <a:lnTo>
                  <a:pt x="179" y="508"/>
                </a:lnTo>
                <a:lnTo>
                  <a:pt x="189" y="492"/>
                </a:lnTo>
                <a:lnTo>
                  <a:pt x="198" y="475"/>
                </a:lnTo>
                <a:lnTo>
                  <a:pt x="208" y="460"/>
                </a:lnTo>
                <a:lnTo>
                  <a:pt x="219" y="444"/>
                </a:lnTo>
                <a:lnTo>
                  <a:pt x="231" y="429"/>
                </a:lnTo>
                <a:lnTo>
                  <a:pt x="243" y="415"/>
                </a:lnTo>
                <a:lnTo>
                  <a:pt x="256" y="402"/>
                </a:lnTo>
                <a:lnTo>
                  <a:pt x="270" y="388"/>
                </a:lnTo>
                <a:lnTo>
                  <a:pt x="284" y="376"/>
                </a:lnTo>
                <a:lnTo>
                  <a:pt x="299" y="364"/>
                </a:lnTo>
                <a:lnTo>
                  <a:pt x="314" y="353"/>
                </a:lnTo>
                <a:lnTo>
                  <a:pt x="330" y="344"/>
                </a:lnTo>
                <a:lnTo>
                  <a:pt x="346" y="333"/>
                </a:lnTo>
                <a:lnTo>
                  <a:pt x="364" y="325"/>
                </a:lnTo>
                <a:lnTo>
                  <a:pt x="381" y="317"/>
                </a:lnTo>
                <a:lnTo>
                  <a:pt x="398" y="311"/>
                </a:lnTo>
                <a:lnTo>
                  <a:pt x="417" y="304"/>
                </a:lnTo>
                <a:lnTo>
                  <a:pt x="436" y="299"/>
                </a:lnTo>
                <a:lnTo>
                  <a:pt x="454" y="294"/>
                </a:lnTo>
                <a:lnTo>
                  <a:pt x="474" y="291"/>
                </a:lnTo>
                <a:lnTo>
                  <a:pt x="494" y="289"/>
                </a:lnTo>
                <a:lnTo>
                  <a:pt x="514" y="287"/>
                </a:lnTo>
                <a:lnTo>
                  <a:pt x="534" y="287"/>
                </a:lnTo>
                <a:close/>
                <a:moveTo>
                  <a:pt x="295" y="1164"/>
                </a:moveTo>
                <a:lnTo>
                  <a:pt x="773" y="1164"/>
                </a:lnTo>
                <a:lnTo>
                  <a:pt x="795" y="1165"/>
                </a:lnTo>
                <a:lnTo>
                  <a:pt x="815" y="1167"/>
                </a:lnTo>
                <a:lnTo>
                  <a:pt x="835" y="1171"/>
                </a:lnTo>
                <a:lnTo>
                  <a:pt x="855" y="1176"/>
                </a:lnTo>
                <a:lnTo>
                  <a:pt x="874" y="1182"/>
                </a:lnTo>
                <a:lnTo>
                  <a:pt x="892" y="1189"/>
                </a:lnTo>
                <a:lnTo>
                  <a:pt x="911" y="1198"/>
                </a:lnTo>
                <a:lnTo>
                  <a:pt x="927" y="1208"/>
                </a:lnTo>
                <a:lnTo>
                  <a:pt x="916" y="1223"/>
                </a:lnTo>
                <a:lnTo>
                  <a:pt x="905" y="1237"/>
                </a:lnTo>
                <a:lnTo>
                  <a:pt x="894" y="1253"/>
                </a:lnTo>
                <a:lnTo>
                  <a:pt x="884" y="1269"/>
                </a:lnTo>
                <a:lnTo>
                  <a:pt x="876" y="1285"/>
                </a:lnTo>
                <a:lnTo>
                  <a:pt x="866" y="1302"/>
                </a:lnTo>
                <a:lnTo>
                  <a:pt x="859" y="1319"/>
                </a:lnTo>
                <a:lnTo>
                  <a:pt x="852" y="1336"/>
                </a:lnTo>
                <a:lnTo>
                  <a:pt x="846" y="1355"/>
                </a:lnTo>
                <a:lnTo>
                  <a:pt x="840" y="1373"/>
                </a:lnTo>
                <a:lnTo>
                  <a:pt x="835" y="1391"/>
                </a:lnTo>
                <a:lnTo>
                  <a:pt x="831" y="1410"/>
                </a:lnTo>
                <a:lnTo>
                  <a:pt x="828" y="1430"/>
                </a:lnTo>
                <a:lnTo>
                  <a:pt x="826" y="1449"/>
                </a:lnTo>
                <a:lnTo>
                  <a:pt x="825" y="1469"/>
                </a:lnTo>
                <a:lnTo>
                  <a:pt x="825" y="1489"/>
                </a:lnTo>
                <a:lnTo>
                  <a:pt x="825" y="2402"/>
                </a:lnTo>
                <a:lnTo>
                  <a:pt x="0" y="2402"/>
                </a:lnTo>
                <a:lnTo>
                  <a:pt x="0" y="1457"/>
                </a:lnTo>
                <a:lnTo>
                  <a:pt x="0" y="1443"/>
                </a:lnTo>
                <a:lnTo>
                  <a:pt x="1" y="1427"/>
                </a:lnTo>
                <a:lnTo>
                  <a:pt x="3" y="1413"/>
                </a:lnTo>
                <a:lnTo>
                  <a:pt x="6" y="1398"/>
                </a:lnTo>
                <a:lnTo>
                  <a:pt x="9" y="1385"/>
                </a:lnTo>
                <a:lnTo>
                  <a:pt x="13" y="1371"/>
                </a:lnTo>
                <a:lnTo>
                  <a:pt x="18" y="1357"/>
                </a:lnTo>
                <a:lnTo>
                  <a:pt x="23" y="1344"/>
                </a:lnTo>
                <a:lnTo>
                  <a:pt x="29" y="1331"/>
                </a:lnTo>
                <a:lnTo>
                  <a:pt x="35" y="1318"/>
                </a:lnTo>
                <a:lnTo>
                  <a:pt x="42" y="1305"/>
                </a:lnTo>
                <a:lnTo>
                  <a:pt x="51" y="1294"/>
                </a:lnTo>
                <a:lnTo>
                  <a:pt x="59" y="1283"/>
                </a:lnTo>
                <a:lnTo>
                  <a:pt x="67" y="1271"/>
                </a:lnTo>
                <a:lnTo>
                  <a:pt x="77" y="1261"/>
                </a:lnTo>
                <a:lnTo>
                  <a:pt x="86" y="1250"/>
                </a:lnTo>
                <a:lnTo>
                  <a:pt x="96" y="1240"/>
                </a:lnTo>
                <a:lnTo>
                  <a:pt x="107" y="1231"/>
                </a:lnTo>
                <a:lnTo>
                  <a:pt x="118" y="1223"/>
                </a:lnTo>
                <a:lnTo>
                  <a:pt x="130" y="1214"/>
                </a:lnTo>
                <a:lnTo>
                  <a:pt x="142" y="1207"/>
                </a:lnTo>
                <a:lnTo>
                  <a:pt x="155" y="1200"/>
                </a:lnTo>
                <a:lnTo>
                  <a:pt x="167" y="1194"/>
                </a:lnTo>
                <a:lnTo>
                  <a:pt x="180" y="1187"/>
                </a:lnTo>
                <a:lnTo>
                  <a:pt x="193" y="1182"/>
                </a:lnTo>
                <a:lnTo>
                  <a:pt x="207" y="1177"/>
                </a:lnTo>
                <a:lnTo>
                  <a:pt x="221" y="1173"/>
                </a:lnTo>
                <a:lnTo>
                  <a:pt x="235" y="1170"/>
                </a:lnTo>
                <a:lnTo>
                  <a:pt x="250" y="1168"/>
                </a:lnTo>
                <a:lnTo>
                  <a:pt x="265" y="1166"/>
                </a:lnTo>
                <a:lnTo>
                  <a:pt x="279" y="1165"/>
                </a:lnTo>
                <a:lnTo>
                  <a:pt x="295" y="1164"/>
                </a:lnTo>
                <a:close/>
                <a:moveTo>
                  <a:pt x="2357" y="1164"/>
                </a:moveTo>
                <a:lnTo>
                  <a:pt x="2835" y="1164"/>
                </a:lnTo>
                <a:lnTo>
                  <a:pt x="2851" y="1165"/>
                </a:lnTo>
                <a:lnTo>
                  <a:pt x="2865" y="1166"/>
                </a:lnTo>
                <a:lnTo>
                  <a:pt x="2880" y="1168"/>
                </a:lnTo>
                <a:lnTo>
                  <a:pt x="2895" y="1170"/>
                </a:lnTo>
                <a:lnTo>
                  <a:pt x="2909" y="1173"/>
                </a:lnTo>
                <a:lnTo>
                  <a:pt x="2923" y="1177"/>
                </a:lnTo>
                <a:lnTo>
                  <a:pt x="2937" y="1182"/>
                </a:lnTo>
                <a:lnTo>
                  <a:pt x="2950" y="1187"/>
                </a:lnTo>
                <a:lnTo>
                  <a:pt x="2963" y="1194"/>
                </a:lnTo>
                <a:lnTo>
                  <a:pt x="2975" y="1200"/>
                </a:lnTo>
                <a:lnTo>
                  <a:pt x="2988" y="1207"/>
                </a:lnTo>
                <a:lnTo>
                  <a:pt x="3000" y="1214"/>
                </a:lnTo>
                <a:lnTo>
                  <a:pt x="3012" y="1223"/>
                </a:lnTo>
                <a:lnTo>
                  <a:pt x="3022" y="1231"/>
                </a:lnTo>
                <a:lnTo>
                  <a:pt x="3034" y="1240"/>
                </a:lnTo>
                <a:lnTo>
                  <a:pt x="3044" y="1250"/>
                </a:lnTo>
                <a:lnTo>
                  <a:pt x="3053" y="1261"/>
                </a:lnTo>
                <a:lnTo>
                  <a:pt x="3063" y="1271"/>
                </a:lnTo>
                <a:lnTo>
                  <a:pt x="3071" y="1283"/>
                </a:lnTo>
                <a:lnTo>
                  <a:pt x="3079" y="1294"/>
                </a:lnTo>
                <a:lnTo>
                  <a:pt x="3088" y="1305"/>
                </a:lnTo>
                <a:lnTo>
                  <a:pt x="3095" y="1318"/>
                </a:lnTo>
                <a:lnTo>
                  <a:pt x="3101" y="1331"/>
                </a:lnTo>
                <a:lnTo>
                  <a:pt x="3107" y="1344"/>
                </a:lnTo>
                <a:lnTo>
                  <a:pt x="3112" y="1357"/>
                </a:lnTo>
                <a:lnTo>
                  <a:pt x="3117" y="1371"/>
                </a:lnTo>
                <a:lnTo>
                  <a:pt x="3121" y="1385"/>
                </a:lnTo>
                <a:lnTo>
                  <a:pt x="3124" y="1398"/>
                </a:lnTo>
                <a:lnTo>
                  <a:pt x="3127" y="1413"/>
                </a:lnTo>
                <a:lnTo>
                  <a:pt x="3129" y="1427"/>
                </a:lnTo>
                <a:lnTo>
                  <a:pt x="3130" y="1443"/>
                </a:lnTo>
                <a:lnTo>
                  <a:pt x="3130" y="1457"/>
                </a:lnTo>
                <a:lnTo>
                  <a:pt x="3130" y="2402"/>
                </a:lnTo>
                <a:lnTo>
                  <a:pt x="2305" y="2402"/>
                </a:lnTo>
                <a:lnTo>
                  <a:pt x="2305" y="1489"/>
                </a:lnTo>
                <a:lnTo>
                  <a:pt x="2305" y="1469"/>
                </a:lnTo>
                <a:lnTo>
                  <a:pt x="2304" y="1449"/>
                </a:lnTo>
                <a:lnTo>
                  <a:pt x="2302" y="1430"/>
                </a:lnTo>
                <a:lnTo>
                  <a:pt x="2299" y="1410"/>
                </a:lnTo>
                <a:lnTo>
                  <a:pt x="2295" y="1391"/>
                </a:lnTo>
                <a:lnTo>
                  <a:pt x="2290" y="1373"/>
                </a:lnTo>
                <a:lnTo>
                  <a:pt x="2284" y="1355"/>
                </a:lnTo>
                <a:lnTo>
                  <a:pt x="2278" y="1336"/>
                </a:lnTo>
                <a:lnTo>
                  <a:pt x="2271" y="1319"/>
                </a:lnTo>
                <a:lnTo>
                  <a:pt x="2264" y="1302"/>
                </a:lnTo>
                <a:lnTo>
                  <a:pt x="2254" y="1285"/>
                </a:lnTo>
                <a:lnTo>
                  <a:pt x="2246" y="1269"/>
                </a:lnTo>
                <a:lnTo>
                  <a:pt x="2236" y="1253"/>
                </a:lnTo>
                <a:lnTo>
                  <a:pt x="2225" y="1237"/>
                </a:lnTo>
                <a:lnTo>
                  <a:pt x="2214" y="1223"/>
                </a:lnTo>
                <a:lnTo>
                  <a:pt x="2203" y="1208"/>
                </a:lnTo>
                <a:lnTo>
                  <a:pt x="2219" y="1198"/>
                </a:lnTo>
                <a:lnTo>
                  <a:pt x="2238" y="1189"/>
                </a:lnTo>
                <a:lnTo>
                  <a:pt x="2256" y="1182"/>
                </a:lnTo>
                <a:lnTo>
                  <a:pt x="2275" y="1176"/>
                </a:lnTo>
                <a:lnTo>
                  <a:pt x="2295" y="1171"/>
                </a:lnTo>
                <a:lnTo>
                  <a:pt x="2315" y="1167"/>
                </a:lnTo>
                <a:lnTo>
                  <a:pt x="2335" y="1165"/>
                </a:lnTo>
                <a:lnTo>
                  <a:pt x="2357" y="1164"/>
                </a:lnTo>
                <a:close/>
                <a:moveTo>
                  <a:pt x="1260" y="1115"/>
                </a:moveTo>
                <a:lnTo>
                  <a:pt x="1870" y="1115"/>
                </a:lnTo>
                <a:lnTo>
                  <a:pt x="1888" y="1116"/>
                </a:lnTo>
                <a:lnTo>
                  <a:pt x="1908" y="1117"/>
                </a:lnTo>
                <a:lnTo>
                  <a:pt x="1927" y="1120"/>
                </a:lnTo>
                <a:lnTo>
                  <a:pt x="1944" y="1123"/>
                </a:lnTo>
                <a:lnTo>
                  <a:pt x="1963" y="1127"/>
                </a:lnTo>
                <a:lnTo>
                  <a:pt x="1981" y="1132"/>
                </a:lnTo>
                <a:lnTo>
                  <a:pt x="1997" y="1138"/>
                </a:lnTo>
                <a:lnTo>
                  <a:pt x="2015" y="1145"/>
                </a:lnTo>
                <a:lnTo>
                  <a:pt x="2031" y="1152"/>
                </a:lnTo>
                <a:lnTo>
                  <a:pt x="2047" y="1160"/>
                </a:lnTo>
                <a:lnTo>
                  <a:pt x="2062" y="1170"/>
                </a:lnTo>
                <a:lnTo>
                  <a:pt x="2078" y="1179"/>
                </a:lnTo>
                <a:lnTo>
                  <a:pt x="2093" y="1189"/>
                </a:lnTo>
                <a:lnTo>
                  <a:pt x="2107" y="1201"/>
                </a:lnTo>
                <a:lnTo>
                  <a:pt x="2121" y="1212"/>
                </a:lnTo>
                <a:lnTo>
                  <a:pt x="2133" y="1225"/>
                </a:lnTo>
                <a:lnTo>
                  <a:pt x="2145" y="1238"/>
                </a:lnTo>
                <a:lnTo>
                  <a:pt x="2158" y="1252"/>
                </a:lnTo>
                <a:lnTo>
                  <a:pt x="2168" y="1266"/>
                </a:lnTo>
                <a:lnTo>
                  <a:pt x="2179" y="1280"/>
                </a:lnTo>
                <a:lnTo>
                  <a:pt x="2189" y="1295"/>
                </a:lnTo>
                <a:lnTo>
                  <a:pt x="2198" y="1311"/>
                </a:lnTo>
                <a:lnTo>
                  <a:pt x="2207" y="1327"/>
                </a:lnTo>
                <a:lnTo>
                  <a:pt x="2214" y="1344"/>
                </a:lnTo>
                <a:lnTo>
                  <a:pt x="2220" y="1360"/>
                </a:lnTo>
                <a:lnTo>
                  <a:pt x="2226" y="1378"/>
                </a:lnTo>
                <a:lnTo>
                  <a:pt x="2232" y="1395"/>
                </a:lnTo>
                <a:lnTo>
                  <a:pt x="2236" y="1414"/>
                </a:lnTo>
                <a:lnTo>
                  <a:pt x="2239" y="1432"/>
                </a:lnTo>
                <a:lnTo>
                  <a:pt x="2241" y="1450"/>
                </a:lnTo>
                <a:lnTo>
                  <a:pt x="2243" y="1469"/>
                </a:lnTo>
                <a:lnTo>
                  <a:pt x="2243" y="1489"/>
                </a:lnTo>
                <a:lnTo>
                  <a:pt x="2243" y="2688"/>
                </a:lnTo>
                <a:lnTo>
                  <a:pt x="887" y="2688"/>
                </a:lnTo>
                <a:lnTo>
                  <a:pt x="887" y="1489"/>
                </a:lnTo>
                <a:lnTo>
                  <a:pt x="887" y="1469"/>
                </a:lnTo>
                <a:lnTo>
                  <a:pt x="889" y="1450"/>
                </a:lnTo>
                <a:lnTo>
                  <a:pt x="891" y="1432"/>
                </a:lnTo>
                <a:lnTo>
                  <a:pt x="894" y="1414"/>
                </a:lnTo>
                <a:lnTo>
                  <a:pt x="898" y="1395"/>
                </a:lnTo>
                <a:lnTo>
                  <a:pt x="904" y="1378"/>
                </a:lnTo>
                <a:lnTo>
                  <a:pt x="910" y="1360"/>
                </a:lnTo>
                <a:lnTo>
                  <a:pt x="916" y="1344"/>
                </a:lnTo>
                <a:lnTo>
                  <a:pt x="923" y="1327"/>
                </a:lnTo>
                <a:lnTo>
                  <a:pt x="932" y="1311"/>
                </a:lnTo>
                <a:lnTo>
                  <a:pt x="941" y="1295"/>
                </a:lnTo>
                <a:lnTo>
                  <a:pt x="950" y="1280"/>
                </a:lnTo>
                <a:lnTo>
                  <a:pt x="962" y="1266"/>
                </a:lnTo>
                <a:lnTo>
                  <a:pt x="972" y="1252"/>
                </a:lnTo>
                <a:lnTo>
                  <a:pt x="985" y="1238"/>
                </a:lnTo>
                <a:lnTo>
                  <a:pt x="997" y="1225"/>
                </a:lnTo>
                <a:lnTo>
                  <a:pt x="1009" y="1212"/>
                </a:lnTo>
                <a:lnTo>
                  <a:pt x="1023" y="1201"/>
                </a:lnTo>
                <a:lnTo>
                  <a:pt x="1037" y="1189"/>
                </a:lnTo>
                <a:lnTo>
                  <a:pt x="1052" y="1179"/>
                </a:lnTo>
                <a:lnTo>
                  <a:pt x="1068" y="1170"/>
                </a:lnTo>
                <a:lnTo>
                  <a:pt x="1083" y="1160"/>
                </a:lnTo>
                <a:lnTo>
                  <a:pt x="1099" y="1152"/>
                </a:lnTo>
                <a:lnTo>
                  <a:pt x="1115" y="1145"/>
                </a:lnTo>
                <a:lnTo>
                  <a:pt x="1133" y="1138"/>
                </a:lnTo>
                <a:lnTo>
                  <a:pt x="1149" y="1132"/>
                </a:lnTo>
                <a:lnTo>
                  <a:pt x="1167" y="1127"/>
                </a:lnTo>
                <a:lnTo>
                  <a:pt x="1186" y="1123"/>
                </a:lnTo>
                <a:lnTo>
                  <a:pt x="1203" y="1120"/>
                </a:lnTo>
                <a:lnTo>
                  <a:pt x="1222" y="1117"/>
                </a:lnTo>
                <a:lnTo>
                  <a:pt x="1242" y="1116"/>
                </a:lnTo>
                <a:lnTo>
                  <a:pt x="1260" y="1115"/>
                </a:lnTo>
                <a:close/>
              </a:path>
            </a:pathLst>
          </a:custGeom>
          <a:solidFill>
            <a:srgbClr val="009977"/>
          </a:solidFill>
          <a:ln w="6350">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34" name="Freeform 125"/>
          <p:cNvSpPr>
            <a:spLocks noChangeAspect="1" noEditPoints="1"/>
          </p:cNvSpPr>
          <p:nvPr/>
        </p:nvSpPr>
        <p:spPr bwMode="auto">
          <a:xfrm>
            <a:off x="8871579" y="1636683"/>
            <a:ext cx="1392363" cy="1173795"/>
          </a:xfrm>
          <a:custGeom>
            <a:avLst/>
            <a:gdLst>
              <a:gd name="T0" fmla="*/ 15903 w 16184"/>
              <a:gd name="T1" fmla="*/ 3603 h 13719"/>
              <a:gd name="T2" fmla="*/ 14598 w 16184"/>
              <a:gd name="T3" fmla="*/ 1749 h 13719"/>
              <a:gd name="T4" fmla="*/ 12457 w 16184"/>
              <a:gd name="T5" fmla="*/ 464 h 13719"/>
              <a:gd name="T6" fmla="*/ 10119 w 16184"/>
              <a:gd name="T7" fmla="*/ 4 h 13719"/>
              <a:gd name="T8" fmla="*/ 8481 w 16184"/>
              <a:gd name="T9" fmla="*/ 125 h 13719"/>
              <a:gd name="T10" fmla="*/ 7004 w 16184"/>
              <a:gd name="T11" fmla="*/ 582 h 13719"/>
              <a:gd name="T12" fmla="*/ 5755 w 16184"/>
              <a:gd name="T13" fmla="*/ 1334 h 13719"/>
              <a:gd name="T14" fmla="*/ 5881 w 16184"/>
              <a:gd name="T15" fmla="*/ 1508 h 13719"/>
              <a:gd name="T16" fmla="*/ 6348 w 16184"/>
              <a:gd name="T17" fmla="*/ 1494 h 13719"/>
              <a:gd name="T18" fmla="*/ 7722 w 16184"/>
              <a:gd name="T19" fmla="*/ 1607 h 13719"/>
              <a:gd name="T20" fmla="*/ 9024 w 16184"/>
              <a:gd name="T21" fmla="*/ 1940 h 13719"/>
              <a:gd name="T22" fmla="*/ 10215 w 16184"/>
              <a:gd name="T23" fmla="*/ 2478 h 13719"/>
              <a:gd name="T24" fmla="*/ 11279 w 16184"/>
              <a:gd name="T25" fmla="*/ 3232 h 13719"/>
              <a:gd name="T26" fmla="*/ 12145 w 16184"/>
              <a:gd name="T27" fmla="*/ 4175 h 13719"/>
              <a:gd name="T28" fmla="*/ 12751 w 16184"/>
              <a:gd name="T29" fmla="*/ 5252 h 13719"/>
              <a:gd name="T30" fmla="*/ 13075 w 16184"/>
              <a:gd name="T31" fmla="*/ 6430 h 13719"/>
              <a:gd name="T32" fmla="*/ 13108 w 16184"/>
              <a:gd name="T33" fmla="*/ 7534 h 13719"/>
              <a:gd name="T34" fmla="*/ 12900 w 16184"/>
              <a:gd name="T35" fmla="*/ 8609 h 13719"/>
              <a:gd name="T36" fmla="*/ 12459 w 16184"/>
              <a:gd name="T37" fmla="*/ 9641 h 13719"/>
              <a:gd name="T38" fmla="*/ 12516 w 16184"/>
              <a:gd name="T39" fmla="*/ 10609 h 13719"/>
              <a:gd name="T40" fmla="*/ 13809 w 16184"/>
              <a:gd name="T41" fmla="*/ 11135 h 13719"/>
              <a:gd name="T42" fmla="*/ 14715 w 16184"/>
              <a:gd name="T43" fmla="*/ 11192 h 13719"/>
              <a:gd name="T44" fmla="*/ 14998 w 16184"/>
              <a:gd name="T45" fmla="*/ 11005 h 13719"/>
              <a:gd name="T46" fmla="*/ 14395 w 16184"/>
              <a:gd name="T47" fmla="*/ 10454 h 13719"/>
              <a:gd name="T48" fmla="*/ 13963 w 16184"/>
              <a:gd name="T49" fmla="*/ 9834 h 13719"/>
              <a:gd name="T50" fmla="*/ 13788 w 16184"/>
              <a:gd name="T51" fmla="*/ 9256 h 13719"/>
              <a:gd name="T52" fmla="*/ 14024 w 16184"/>
              <a:gd name="T53" fmla="*/ 8704 h 13719"/>
              <a:gd name="T54" fmla="*/ 14974 w 16184"/>
              <a:gd name="T55" fmla="*/ 7937 h 13719"/>
              <a:gd name="T56" fmla="*/ 15679 w 16184"/>
              <a:gd name="T57" fmla="*/ 6998 h 13719"/>
              <a:gd name="T58" fmla="*/ 16092 w 16184"/>
              <a:gd name="T59" fmla="*/ 5914 h 13719"/>
              <a:gd name="T60" fmla="*/ 11800 w 16184"/>
              <a:gd name="T61" fmla="*/ 5600 h 13719"/>
              <a:gd name="T62" fmla="*/ 10594 w 16184"/>
              <a:gd name="T63" fmla="*/ 3977 h 13719"/>
              <a:gd name="T64" fmla="*/ 8700 w 16184"/>
              <a:gd name="T65" fmla="*/ 2899 h 13719"/>
              <a:gd name="T66" fmla="*/ 6348 w 16184"/>
              <a:gd name="T67" fmla="*/ 2507 h 13719"/>
              <a:gd name="T68" fmla="*/ 5871 w 16184"/>
              <a:gd name="T69" fmla="*/ 2522 h 13719"/>
              <a:gd name="T70" fmla="*/ 4881 w 16184"/>
              <a:gd name="T71" fmla="*/ 2649 h 13719"/>
              <a:gd name="T72" fmla="*/ 2450 w 16184"/>
              <a:gd name="T73" fmla="*/ 3600 h 13719"/>
              <a:gd name="T74" fmla="*/ 742 w 16184"/>
              <a:gd name="T75" fmla="*/ 5232 h 13719"/>
              <a:gd name="T76" fmla="*/ 10 w 16184"/>
              <a:gd name="T77" fmla="*/ 7294 h 13719"/>
              <a:gd name="T78" fmla="*/ 194 w 16184"/>
              <a:gd name="T79" fmla="*/ 8797 h 13719"/>
              <a:gd name="T80" fmla="*/ 710 w 16184"/>
              <a:gd name="T81" fmla="*/ 9836 h 13719"/>
              <a:gd name="T82" fmla="*/ 1501 w 16184"/>
              <a:gd name="T83" fmla="*/ 10721 h 13719"/>
              <a:gd name="T84" fmla="*/ 2405 w 16184"/>
              <a:gd name="T85" fmla="*/ 11412 h 13719"/>
              <a:gd name="T86" fmla="*/ 2363 w 16184"/>
              <a:gd name="T87" fmla="*/ 11951 h 13719"/>
              <a:gd name="T88" fmla="*/ 2109 w 16184"/>
              <a:gd name="T89" fmla="*/ 12544 h 13719"/>
              <a:gd name="T90" fmla="*/ 1577 w 16184"/>
              <a:gd name="T91" fmla="*/ 13174 h 13719"/>
              <a:gd name="T92" fmla="*/ 1183 w 16184"/>
              <a:gd name="T93" fmla="*/ 13518 h 13719"/>
              <a:gd name="T94" fmla="*/ 1226 w 16184"/>
              <a:gd name="T95" fmla="*/ 13617 h 13719"/>
              <a:gd name="T96" fmla="*/ 1418 w 16184"/>
              <a:gd name="T97" fmla="*/ 13690 h 13719"/>
              <a:gd name="T98" fmla="*/ 1738 w 16184"/>
              <a:gd name="T99" fmla="*/ 13719 h 13719"/>
              <a:gd name="T100" fmla="*/ 2442 w 16184"/>
              <a:gd name="T101" fmla="*/ 13628 h 13719"/>
              <a:gd name="T102" fmla="*/ 3326 w 16184"/>
              <a:gd name="T103" fmla="*/ 13303 h 13719"/>
              <a:gd name="T104" fmla="*/ 4310 w 16184"/>
              <a:gd name="T105" fmla="*/ 12668 h 13719"/>
              <a:gd name="T106" fmla="*/ 5093 w 16184"/>
              <a:gd name="T107" fmla="*/ 12177 h 13719"/>
              <a:gd name="T108" fmla="*/ 5602 w 16184"/>
              <a:gd name="T109" fmla="*/ 12207 h 13719"/>
              <a:gd name="T110" fmla="*/ 6088 w 16184"/>
              <a:gd name="T111" fmla="*/ 12202 h 13719"/>
              <a:gd name="T112" fmla="*/ 6566 w 16184"/>
              <a:gd name="T113" fmla="*/ 12167 h 13719"/>
              <a:gd name="T114" fmla="*/ 8922 w 16184"/>
              <a:gd name="T115" fmla="*/ 11521 h 13719"/>
              <a:gd name="T116" fmla="*/ 10899 w 16184"/>
              <a:gd name="T117" fmla="*/ 10088 h 13719"/>
              <a:gd name="T118" fmla="*/ 11984 w 16184"/>
              <a:gd name="T119" fmla="*/ 8141 h 1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184" h="13719">
                <a:moveTo>
                  <a:pt x="16158" y="5526"/>
                </a:moveTo>
                <a:lnTo>
                  <a:pt x="16179" y="5278"/>
                </a:lnTo>
                <a:lnTo>
                  <a:pt x="16184" y="5031"/>
                </a:lnTo>
                <a:lnTo>
                  <a:pt x="16174" y="4787"/>
                </a:lnTo>
                <a:lnTo>
                  <a:pt x="16149" y="4544"/>
                </a:lnTo>
                <a:lnTo>
                  <a:pt x="16108" y="4304"/>
                </a:lnTo>
                <a:lnTo>
                  <a:pt x="16054" y="4067"/>
                </a:lnTo>
                <a:lnTo>
                  <a:pt x="15985" y="3833"/>
                </a:lnTo>
                <a:lnTo>
                  <a:pt x="15903" y="3603"/>
                </a:lnTo>
                <a:lnTo>
                  <a:pt x="15807" y="3377"/>
                </a:lnTo>
                <a:lnTo>
                  <a:pt x="15697" y="3154"/>
                </a:lnTo>
                <a:lnTo>
                  <a:pt x="15576" y="2937"/>
                </a:lnTo>
                <a:lnTo>
                  <a:pt x="15442" y="2725"/>
                </a:lnTo>
                <a:lnTo>
                  <a:pt x="15296" y="2517"/>
                </a:lnTo>
                <a:lnTo>
                  <a:pt x="15138" y="2316"/>
                </a:lnTo>
                <a:lnTo>
                  <a:pt x="14969" y="2120"/>
                </a:lnTo>
                <a:lnTo>
                  <a:pt x="14789" y="1932"/>
                </a:lnTo>
                <a:lnTo>
                  <a:pt x="14598" y="1749"/>
                </a:lnTo>
                <a:lnTo>
                  <a:pt x="14397" y="1573"/>
                </a:lnTo>
                <a:lnTo>
                  <a:pt x="14185" y="1405"/>
                </a:lnTo>
                <a:lnTo>
                  <a:pt x="13965" y="1245"/>
                </a:lnTo>
                <a:lnTo>
                  <a:pt x="13735" y="1092"/>
                </a:lnTo>
                <a:lnTo>
                  <a:pt x="13495" y="948"/>
                </a:lnTo>
                <a:lnTo>
                  <a:pt x="13248" y="813"/>
                </a:lnTo>
                <a:lnTo>
                  <a:pt x="12992" y="687"/>
                </a:lnTo>
                <a:lnTo>
                  <a:pt x="12729" y="570"/>
                </a:lnTo>
                <a:lnTo>
                  <a:pt x="12457" y="464"/>
                </a:lnTo>
                <a:lnTo>
                  <a:pt x="12178" y="367"/>
                </a:lnTo>
                <a:lnTo>
                  <a:pt x="11893" y="281"/>
                </a:lnTo>
                <a:lnTo>
                  <a:pt x="11601" y="205"/>
                </a:lnTo>
                <a:lnTo>
                  <a:pt x="11303" y="141"/>
                </a:lnTo>
                <a:lnTo>
                  <a:pt x="10998" y="88"/>
                </a:lnTo>
                <a:lnTo>
                  <a:pt x="10689" y="47"/>
                </a:lnTo>
                <a:lnTo>
                  <a:pt x="10498" y="27"/>
                </a:lnTo>
                <a:lnTo>
                  <a:pt x="10308" y="13"/>
                </a:lnTo>
                <a:lnTo>
                  <a:pt x="10119" y="4"/>
                </a:lnTo>
                <a:lnTo>
                  <a:pt x="9932" y="0"/>
                </a:lnTo>
                <a:lnTo>
                  <a:pt x="9745" y="0"/>
                </a:lnTo>
                <a:lnTo>
                  <a:pt x="9560" y="4"/>
                </a:lnTo>
                <a:lnTo>
                  <a:pt x="9376" y="13"/>
                </a:lnTo>
                <a:lnTo>
                  <a:pt x="9194" y="26"/>
                </a:lnTo>
                <a:lnTo>
                  <a:pt x="9013" y="45"/>
                </a:lnTo>
                <a:lnTo>
                  <a:pt x="8834" y="67"/>
                </a:lnTo>
                <a:lnTo>
                  <a:pt x="8657" y="93"/>
                </a:lnTo>
                <a:lnTo>
                  <a:pt x="8481" y="125"/>
                </a:lnTo>
                <a:lnTo>
                  <a:pt x="8308" y="159"/>
                </a:lnTo>
                <a:lnTo>
                  <a:pt x="8138" y="199"/>
                </a:lnTo>
                <a:lnTo>
                  <a:pt x="7968" y="242"/>
                </a:lnTo>
                <a:lnTo>
                  <a:pt x="7801" y="289"/>
                </a:lnTo>
                <a:lnTo>
                  <a:pt x="7637" y="340"/>
                </a:lnTo>
                <a:lnTo>
                  <a:pt x="7475" y="395"/>
                </a:lnTo>
                <a:lnTo>
                  <a:pt x="7315" y="454"/>
                </a:lnTo>
                <a:lnTo>
                  <a:pt x="7158" y="517"/>
                </a:lnTo>
                <a:lnTo>
                  <a:pt x="7004" y="582"/>
                </a:lnTo>
                <a:lnTo>
                  <a:pt x="6853" y="652"/>
                </a:lnTo>
                <a:lnTo>
                  <a:pt x="6704" y="725"/>
                </a:lnTo>
                <a:lnTo>
                  <a:pt x="6560" y="802"/>
                </a:lnTo>
                <a:lnTo>
                  <a:pt x="6417" y="883"/>
                </a:lnTo>
                <a:lnTo>
                  <a:pt x="6278" y="966"/>
                </a:lnTo>
                <a:lnTo>
                  <a:pt x="6142" y="1053"/>
                </a:lnTo>
                <a:lnTo>
                  <a:pt x="6009" y="1144"/>
                </a:lnTo>
                <a:lnTo>
                  <a:pt x="5881" y="1238"/>
                </a:lnTo>
                <a:lnTo>
                  <a:pt x="5755" y="1334"/>
                </a:lnTo>
                <a:lnTo>
                  <a:pt x="5634" y="1434"/>
                </a:lnTo>
                <a:lnTo>
                  <a:pt x="5517" y="1536"/>
                </a:lnTo>
                <a:lnTo>
                  <a:pt x="5568" y="1531"/>
                </a:lnTo>
                <a:lnTo>
                  <a:pt x="5621" y="1527"/>
                </a:lnTo>
                <a:lnTo>
                  <a:pt x="5672" y="1523"/>
                </a:lnTo>
                <a:lnTo>
                  <a:pt x="5724" y="1518"/>
                </a:lnTo>
                <a:lnTo>
                  <a:pt x="5777" y="1515"/>
                </a:lnTo>
                <a:lnTo>
                  <a:pt x="5829" y="1511"/>
                </a:lnTo>
                <a:lnTo>
                  <a:pt x="5881" y="1508"/>
                </a:lnTo>
                <a:lnTo>
                  <a:pt x="5933" y="1505"/>
                </a:lnTo>
                <a:lnTo>
                  <a:pt x="5985" y="1503"/>
                </a:lnTo>
                <a:lnTo>
                  <a:pt x="6037" y="1500"/>
                </a:lnTo>
                <a:lnTo>
                  <a:pt x="6089" y="1498"/>
                </a:lnTo>
                <a:lnTo>
                  <a:pt x="6141" y="1497"/>
                </a:lnTo>
                <a:lnTo>
                  <a:pt x="6192" y="1496"/>
                </a:lnTo>
                <a:lnTo>
                  <a:pt x="6245" y="1495"/>
                </a:lnTo>
                <a:lnTo>
                  <a:pt x="6297" y="1494"/>
                </a:lnTo>
                <a:lnTo>
                  <a:pt x="6348" y="1494"/>
                </a:lnTo>
                <a:lnTo>
                  <a:pt x="6503" y="1495"/>
                </a:lnTo>
                <a:lnTo>
                  <a:pt x="6658" y="1500"/>
                </a:lnTo>
                <a:lnTo>
                  <a:pt x="6811" y="1507"/>
                </a:lnTo>
                <a:lnTo>
                  <a:pt x="6965" y="1516"/>
                </a:lnTo>
                <a:lnTo>
                  <a:pt x="7118" y="1529"/>
                </a:lnTo>
                <a:lnTo>
                  <a:pt x="7270" y="1545"/>
                </a:lnTo>
                <a:lnTo>
                  <a:pt x="7421" y="1563"/>
                </a:lnTo>
                <a:lnTo>
                  <a:pt x="7572" y="1584"/>
                </a:lnTo>
                <a:lnTo>
                  <a:pt x="7722" y="1607"/>
                </a:lnTo>
                <a:lnTo>
                  <a:pt x="7870" y="1634"/>
                </a:lnTo>
                <a:lnTo>
                  <a:pt x="8018" y="1663"/>
                </a:lnTo>
                <a:lnTo>
                  <a:pt x="8166" y="1695"/>
                </a:lnTo>
                <a:lnTo>
                  <a:pt x="8311" y="1729"/>
                </a:lnTo>
                <a:lnTo>
                  <a:pt x="8456" y="1765"/>
                </a:lnTo>
                <a:lnTo>
                  <a:pt x="8600" y="1805"/>
                </a:lnTo>
                <a:lnTo>
                  <a:pt x="8742" y="1847"/>
                </a:lnTo>
                <a:lnTo>
                  <a:pt x="8884" y="1892"/>
                </a:lnTo>
                <a:lnTo>
                  <a:pt x="9024" y="1940"/>
                </a:lnTo>
                <a:lnTo>
                  <a:pt x="9162" y="1989"/>
                </a:lnTo>
                <a:lnTo>
                  <a:pt x="9300" y="2042"/>
                </a:lnTo>
                <a:lnTo>
                  <a:pt x="9435" y="2097"/>
                </a:lnTo>
                <a:lnTo>
                  <a:pt x="9570" y="2154"/>
                </a:lnTo>
                <a:lnTo>
                  <a:pt x="9702" y="2214"/>
                </a:lnTo>
                <a:lnTo>
                  <a:pt x="9833" y="2277"/>
                </a:lnTo>
                <a:lnTo>
                  <a:pt x="9962" y="2342"/>
                </a:lnTo>
                <a:lnTo>
                  <a:pt x="10090" y="2410"/>
                </a:lnTo>
                <a:lnTo>
                  <a:pt x="10215" y="2478"/>
                </a:lnTo>
                <a:lnTo>
                  <a:pt x="10340" y="2551"/>
                </a:lnTo>
                <a:lnTo>
                  <a:pt x="10461" y="2625"/>
                </a:lnTo>
                <a:lnTo>
                  <a:pt x="10581" y="2702"/>
                </a:lnTo>
                <a:lnTo>
                  <a:pt x="10700" y="2782"/>
                </a:lnTo>
                <a:lnTo>
                  <a:pt x="10815" y="2863"/>
                </a:lnTo>
                <a:lnTo>
                  <a:pt x="10935" y="2952"/>
                </a:lnTo>
                <a:lnTo>
                  <a:pt x="11053" y="3044"/>
                </a:lnTo>
                <a:lnTo>
                  <a:pt x="11168" y="3137"/>
                </a:lnTo>
                <a:lnTo>
                  <a:pt x="11279" y="3232"/>
                </a:lnTo>
                <a:lnTo>
                  <a:pt x="11387" y="3329"/>
                </a:lnTo>
                <a:lnTo>
                  <a:pt x="11494" y="3428"/>
                </a:lnTo>
                <a:lnTo>
                  <a:pt x="11596" y="3530"/>
                </a:lnTo>
                <a:lnTo>
                  <a:pt x="11695" y="3632"/>
                </a:lnTo>
                <a:lnTo>
                  <a:pt x="11792" y="3737"/>
                </a:lnTo>
                <a:lnTo>
                  <a:pt x="11885" y="3845"/>
                </a:lnTo>
                <a:lnTo>
                  <a:pt x="11975" y="3953"/>
                </a:lnTo>
                <a:lnTo>
                  <a:pt x="12062" y="4064"/>
                </a:lnTo>
                <a:lnTo>
                  <a:pt x="12145" y="4175"/>
                </a:lnTo>
                <a:lnTo>
                  <a:pt x="12226" y="4288"/>
                </a:lnTo>
                <a:lnTo>
                  <a:pt x="12303" y="4404"/>
                </a:lnTo>
                <a:lnTo>
                  <a:pt x="12378" y="4521"/>
                </a:lnTo>
                <a:lnTo>
                  <a:pt x="12448" y="4639"/>
                </a:lnTo>
                <a:lnTo>
                  <a:pt x="12515" y="4759"/>
                </a:lnTo>
                <a:lnTo>
                  <a:pt x="12579" y="4880"/>
                </a:lnTo>
                <a:lnTo>
                  <a:pt x="12640" y="5002"/>
                </a:lnTo>
                <a:lnTo>
                  <a:pt x="12697" y="5127"/>
                </a:lnTo>
                <a:lnTo>
                  <a:pt x="12751" y="5252"/>
                </a:lnTo>
                <a:lnTo>
                  <a:pt x="12801" y="5378"/>
                </a:lnTo>
                <a:lnTo>
                  <a:pt x="12848" y="5506"/>
                </a:lnTo>
                <a:lnTo>
                  <a:pt x="12891" y="5634"/>
                </a:lnTo>
                <a:lnTo>
                  <a:pt x="12931" y="5764"/>
                </a:lnTo>
                <a:lnTo>
                  <a:pt x="12966" y="5896"/>
                </a:lnTo>
                <a:lnTo>
                  <a:pt x="12999" y="6027"/>
                </a:lnTo>
                <a:lnTo>
                  <a:pt x="13028" y="6160"/>
                </a:lnTo>
                <a:lnTo>
                  <a:pt x="13053" y="6294"/>
                </a:lnTo>
                <a:lnTo>
                  <a:pt x="13075" y="6430"/>
                </a:lnTo>
                <a:lnTo>
                  <a:pt x="13093" y="6564"/>
                </a:lnTo>
                <a:lnTo>
                  <a:pt x="13105" y="6686"/>
                </a:lnTo>
                <a:lnTo>
                  <a:pt x="13115" y="6807"/>
                </a:lnTo>
                <a:lnTo>
                  <a:pt x="13121" y="6928"/>
                </a:lnTo>
                <a:lnTo>
                  <a:pt x="13124" y="7049"/>
                </a:lnTo>
                <a:lnTo>
                  <a:pt x="13125" y="7171"/>
                </a:lnTo>
                <a:lnTo>
                  <a:pt x="13122" y="7291"/>
                </a:lnTo>
                <a:lnTo>
                  <a:pt x="13117" y="7413"/>
                </a:lnTo>
                <a:lnTo>
                  <a:pt x="13108" y="7534"/>
                </a:lnTo>
                <a:lnTo>
                  <a:pt x="13097" y="7655"/>
                </a:lnTo>
                <a:lnTo>
                  <a:pt x="13083" y="7776"/>
                </a:lnTo>
                <a:lnTo>
                  <a:pt x="13066" y="7895"/>
                </a:lnTo>
                <a:lnTo>
                  <a:pt x="13044" y="8016"/>
                </a:lnTo>
                <a:lnTo>
                  <a:pt x="13021" y="8135"/>
                </a:lnTo>
                <a:lnTo>
                  <a:pt x="12996" y="8255"/>
                </a:lnTo>
                <a:lnTo>
                  <a:pt x="12966" y="8373"/>
                </a:lnTo>
                <a:lnTo>
                  <a:pt x="12934" y="8492"/>
                </a:lnTo>
                <a:lnTo>
                  <a:pt x="12900" y="8609"/>
                </a:lnTo>
                <a:lnTo>
                  <a:pt x="12861" y="8727"/>
                </a:lnTo>
                <a:lnTo>
                  <a:pt x="12821" y="8843"/>
                </a:lnTo>
                <a:lnTo>
                  <a:pt x="12777" y="8960"/>
                </a:lnTo>
                <a:lnTo>
                  <a:pt x="12732" y="9075"/>
                </a:lnTo>
                <a:lnTo>
                  <a:pt x="12682" y="9190"/>
                </a:lnTo>
                <a:lnTo>
                  <a:pt x="12631" y="9304"/>
                </a:lnTo>
                <a:lnTo>
                  <a:pt x="12576" y="9417"/>
                </a:lnTo>
                <a:lnTo>
                  <a:pt x="12518" y="9530"/>
                </a:lnTo>
                <a:lnTo>
                  <a:pt x="12459" y="9641"/>
                </a:lnTo>
                <a:lnTo>
                  <a:pt x="12396" y="9752"/>
                </a:lnTo>
                <a:lnTo>
                  <a:pt x="12330" y="9861"/>
                </a:lnTo>
                <a:lnTo>
                  <a:pt x="12261" y="9969"/>
                </a:lnTo>
                <a:lnTo>
                  <a:pt x="12191" y="10078"/>
                </a:lnTo>
                <a:lnTo>
                  <a:pt x="12117" y="10184"/>
                </a:lnTo>
                <a:lnTo>
                  <a:pt x="12040" y="10290"/>
                </a:lnTo>
                <a:lnTo>
                  <a:pt x="12200" y="10405"/>
                </a:lnTo>
                <a:lnTo>
                  <a:pt x="12359" y="10511"/>
                </a:lnTo>
                <a:lnTo>
                  <a:pt x="12516" y="10609"/>
                </a:lnTo>
                <a:lnTo>
                  <a:pt x="12671" y="10698"/>
                </a:lnTo>
                <a:lnTo>
                  <a:pt x="12825" y="10778"/>
                </a:lnTo>
                <a:lnTo>
                  <a:pt x="12976" y="10851"/>
                </a:lnTo>
                <a:lnTo>
                  <a:pt x="13123" y="10915"/>
                </a:lnTo>
                <a:lnTo>
                  <a:pt x="13268" y="10972"/>
                </a:lnTo>
                <a:lnTo>
                  <a:pt x="13408" y="11023"/>
                </a:lnTo>
                <a:lnTo>
                  <a:pt x="13546" y="11066"/>
                </a:lnTo>
                <a:lnTo>
                  <a:pt x="13680" y="11104"/>
                </a:lnTo>
                <a:lnTo>
                  <a:pt x="13809" y="11135"/>
                </a:lnTo>
                <a:lnTo>
                  <a:pt x="13932" y="11161"/>
                </a:lnTo>
                <a:lnTo>
                  <a:pt x="14052" y="11181"/>
                </a:lnTo>
                <a:lnTo>
                  <a:pt x="14166" y="11195"/>
                </a:lnTo>
                <a:lnTo>
                  <a:pt x="14273" y="11205"/>
                </a:lnTo>
                <a:lnTo>
                  <a:pt x="14375" y="11210"/>
                </a:lnTo>
                <a:lnTo>
                  <a:pt x="14471" y="11211"/>
                </a:lnTo>
                <a:lnTo>
                  <a:pt x="14560" y="11208"/>
                </a:lnTo>
                <a:lnTo>
                  <a:pt x="14641" y="11201"/>
                </a:lnTo>
                <a:lnTo>
                  <a:pt x="14715" y="11192"/>
                </a:lnTo>
                <a:lnTo>
                  <a:pt x="14782" y="11179"/>
                </a:lnTo>
                <a:lnTo>
                  <a:pt x="14841" y="11164"/>
                </a:lnTo>
                <a:lnTo>
                  <a:pt x="14891" y="11145"/>
                </a:lnTo>
                <a:lnTo>
                  <a:pt x="14933" y="11125"/>
                </a:lnTo>
                <a:lnTo>
                  <a:pt x="14965" y="11103"/>
                </a:lnTo>
                <a:lnTo>
                  <a:pt x="14987" y="11081"/>
                </a:lnTo>
                <a:lnTo>
                  <a:pt x="15002" y="11055"/>
                </a:lnTo>
                <a:lnTo>
                  <a:pt x="15005" y="11030"/>
                </a:lnTo>
                <a:lnTo>
                  <a:pt x="14998" y="11005"/>
                </a:lnTo>
                <a:lnTo>
                  <a:pt x="14980" y="10978"/>
                </a:lnTo>
                <a:lnTo>
                  <a:pt x="14952" y="10953"/>
                </a:lnTo>
                <a:lnTo>
                  <a:pt x="14859" y="10881"/>
                </a:lnTo>
                <a:lnTo>
                  <a:pt x="14771" y="10809"/>
                </a:lnTo>
                <a:lnTo>
                  <a:pt x="14687" y="10737"/>
                </a:lnTo>
                <a:lnTo>
                  <a:pt x="14607" y="10666"/>
                </a:lnTo>
                <a:lnTo>
                  <a:pt x="14532" y="10595"/>
                </a:lnTo>
                <a:lnTo>
                  <a:pt x="14461" y="10524"/>
                </a:lnTo>
                <a:lnTo>
                  <a:pt x="14395" y="10454"/>
                </a:lnTo>
                <a:lnTo>
                  <a:pt x="14332" y="10383"/>
                </a:lnTo>
                <a:lnTo>
                  <a:pt x="14273" y="10313"/>
                </a:lnTo>
                <a:lnTo>
                  <a:pt x="14218" y="10243"/>
                </a:lnTo>
                <a:lnTo>
                  <a:pt x="14167" y="10174"/>
                </a:lnTo>
                <a:lnTo>
                  <a:pt x="14120" y="10105"/>
                </a:lnTo>
                <a:lnTo>
                  <a:pt x="14075" y="10036"/>
                </a:lnTo>
                <a:lnTo>
                  <a:pt x="14035" y="9968"/>
                </a:lnTo>
                <a:lnTo>
                  <a:pt x="13997" y="9901"/>
                </a:lnTo>
                <a:lnTo>
                  <a:pt x="13963" y="9834"/>
                </a:lnTo>
                <a:lnTo>
                  <a:pt x="13932" y="9767"/>
                </a:lnTo>
                <a:lnTo>
                  <a:pt x="13904" y="9701"/>
                </a:lnTo>
                <a:lnTo>
                  <a:pt x="13880" y="9635"/>
                </a:lnTo>
                <a:lnTo>
                  <a:pt x="13858" y="9570"/>
                </a:lnTo>
                <a:lnTo>
                  <a:pt x="13838" y="9507"/>
                </a:lnTo>
                <a:lnTo>
                  <a:pt x="13822" y="9443"/>
                </a:lnTo>
                <a:lnTo>
                  <a:pt x="13808" y="9380"/>
                </a:lnTo>
                <a:lnTo>
                  <a:pt x="13797" y="9318"/>
                </a:lnTo>
                <a:lnTo>
                  <a:pt x="13788" y="9256"/>
                </a:lnTo>
                <a:lnTo>
                  <a:pt x="13781" y="9196"/>
                </a:lnTo>
                <a:lnTo>
                  <a:pt x="13777" y="9136"/>
                </a:lnTo>
                <a:lnTo>
                  <a:pt x="13775" y="9077"/>
                </a:lnTo>
                <a:lnTo>
                  <a:pt x="13774" y="9018"/>
                </a:lnTo>
                <a:lnTo>
                  <a:pt x="13776" y="8962"/>
                </a:lnTo>
                <a:lnTo>
                  <a:pt x="13779" y="8905"/>
                </a:lnTo>
                <a:lnTo>
                  <a:pt x="13784" y="8849"/>
                </a:lnTo>
                <a:lnTo>
                  <a:pt x="13905" y="8778"/>
                </a:lnTo>
                <a:lnTo>
                  <a:pt x="14024" y="8704"/>
                </a:lnTo>
                <a:lnTo>
                  <a:pt x="14141" y="8628"/>
                </a:lnTo>
                <a:lnTo>
                  <a:pt x="14254" y="8550"/>
                </a:lnTo>
                <a:lnTo>
                  <a:pt x="14365" y="8469"/>
                </a:lnTo>
                <a:lnTo>
                  <a:pt x="14475" y="8386"/>
                </a:lnTo>
                <a:lnTo>
                  <a:pt x="14580" y="8301"/>
                </a:lnTo>
                <a:lnTo>
                  <a:pt x="14683" y="8213"/>
                </a:lnTo>
                <a:lnTo>
                  <a:pt x="14783" y="8124"/>
                </a:lnTo>
                <a:lnTo>
                  <a:pt x="14880" y="8032"/>
                </a:lnTo>
                <a:lnTo>
                  <a:pt x="14974" y="7937"/>
                </a:lnTo>
                <a:lnTo>
                  <a:pt x="15066" y="7840"/>
                </a:lnTo>
                <a:lnTo>
                  <a:pt x="15154" y="7742"/>
                </a:lnTo>
                <a:lnTo>
                  <a:pt x="15239" y="7642"/>
                </a:lnTo>
                <a:lnTo>
                  <a:pt x="15321" y="7540"/>
                </a:lnTo>
                <a:lnTo>
                  <a:pt x="15399" y="7434"/>
                </a:lnTo>
                <a:lnTo>
                  <a:pt x="15474" y="7328"/>
                </a:lnTo>
                <a:lnTo>
                  <a:pt x="15546" y="7220"/>
                </a:lnTo>
                <a:lnTo>
                  <a:pt x="15615" y="7109"/>
                </a:lnTo>
                <a:lnTo>
                  <a:pt x="15679" y="6998"/>
                </a:lnTo>
                <a:lnTo>
                  <a:pt x="15740" y="6884"/>
                </a:lnTo>
                <a:lnTo>
                  <a:pt x="15798" y="6768"/>
                </a:lnTo>
                <a:lnTo>
                  <a:pt x="15851" y="6651"/>
                </a:lnTo>
                <a:lnTo>
                  <a:pt x="15901" y="6532"/>
                </a:lnTo>
                <a:lnTo>
                  <a:pt x="15947" y="6411"/>
                </a:lnTo>
                <a:lnTo>
                  <a:pt x="15990" y="6290"/>
                </a:lnTo>
                <a:lnTo>
                  <a:pt x="16028" y="6166"/>
                </a:lnTo>
                <a:lnTo>
                  <a:pt x="16062" y="6041"/>
                </a:lnTo>
                <a:lnTo>
                  <a:pt x="16092" y="5914"/>
                </a:lnTo>
                <a:lnTo>
                  <a:pt x="16118" y="5786"/>
                </a:lnTo>
                <a:lnTo>
                  <a:pt x="16139" y="5657"/>
                </a:lnTo>
                <a:lnTo>
                  <a:pt x="16158" y="5526"/>
                </a:lnTo>
                <a:close/>
                <a:moveTo>
                  <a:pt x="12088" y="6683"/>
                </a:moveTo>
                <a:lnTo>
                  <a:pt x="12055" y="6458"/>
                </a:lnTo>
                <a:lnTo>
                  <a:pt x="12010" y="6236"/>
                </a:lnTo>
                <a:lnTo>
                  <a:pt x="11952" y="6019"/>
                </a:lnTo>
                <a:lnTo>
                  <a:pt x="11882" y="5808"/>
                </a:lnTo>
                <a:lnTo>
                  <a:pt x="11800" y="5600"/>
                </a:lnTo>
                <a:lnTo>
                  <a:pt x="11707" y="5397"/>
                </a:lnTo>
                <a:lnTo>
                  <a:pt x="11604" y="5200"/>
                </a:lnTo>
                <a:lnTo>
                  <a:pt x="11489" y="5008"/>
                </a:lnTo>
                <a:lnTo>
                  <a:pt x="11364" y="4821"/>
                </a:lnTo>
                <a:lnTo>
                  <a:pt x="11229" y="4640"/>
                </a:lnTo>
                <a:lnTo>
                  <a:pt x="11084" y="4465"/>
                </a:lnTo>
                <a:lnTo>
                  <a:pt x="10930" y="4297"/>
                </a:lnTo>
                <a:lnTo>
                  <a:pt x="10766" y="4133"/>
                </a:lnTo>
                <a:lnTo>
                  <a:pt x="10594" y="3977"/>
                </a:lnTo>
                <a:lnTo>
                  <a:pt x="10413" y="3828"/>
                </a:lnTo>
                <a:lnTo>
                  <a:pt x="10224" y="3686"/>
                </a:lnTo>
                <a:lnTo>
                  <a:pt x="10028" y="3550"/>
                </a:lnTo>
                <a:lnTo>
                  <a:pt x="9824" y="3422"/>
                </a:lnTo>
                <a:lnTo>
                  <a:pt x="9612" y="3302"/>
                </a:lnTo>
                <a:lnTo>
                  <a:pt x="9394" y="3188"/>
                </a:lnTo>
                <a:lnTo>
                  <a:pt x="9168" y="3084"/>
                </a:lnTo>
                <a:lnTo>
                  <a:pt x="8938" y="2987"/>
                </a:lnTo>
                <a:lnTo>
                  <a:pt x="8700" y="2899"/>
                </a:lnTo>
                <a:lnTo>
                  <a:pt x="8457" y="2818"/>
                </a:lnTo>
                <a:lnTo>
                  <a:pt x="8209" y="2747"/>
                </a:lnTo>
                <a:lnTo>
                  <a:pt x="7955" y="2684"/>
                </a:lnTo>
                <a:lnTo>
                  <a:pt x="7698" y="2630"/>
                </a:lnTo>
                <a:lnTo>
                  <a:pt x="7436" y="2587"/>
                </a:lnTo>
                <a:lnTo>
                  <a:pt x="7169" y="2551"/>
                </a:lnTo>
                <a:lnTo>
                  <a:pt x="6898" y="2527"/>
                </a:lnTo>
                <a:lnTo>
                  <a:pt x="6625" y="2512"/>
                </a:lnTo>
                <a:lnTo>
                  <a:pt x="6348" y="2507"/>
                </a:lnTo>
                <a:lnTo>
                  <a:pt x="6296" y="2507"/>
                </a:lnTo>
                <a:lnTo>
                  <a:pt x="6243" y="2507"/>
                </a:lnTo>
                <a:lnTo>
                  <a:pt x="6190" y="2508"/>
                </a:lnTo>
                <a:lnTo>
                  <a:pt x="6137" y="2510"/>
                </a:lnTo>
                <a:lnTo>
                  <a:pt x="6084" y="2511"/>
                </a:lnTo>
                <a:lnTo>
                  <a:pt x="6031" y="2513"/>
                </a:lnTo>
                <a:lnTo>
                  <a:pt x="5978" y="2516"/>
                </a:lnTo>
                <a:lnTo>
                  <a:pt x="5924" y="2518"/>
                </a:lnTo>
                <a:lnTo>
                  <a:pt x="5871" y="2522"/>
                </a:lnTo>
                <a:lnTo>
                  <a:pt x="5817" y="2525"/>
                </a:lnTo>
                <a:lnTo>
                  <a:pt x="5765" y="2529"/>
                </a:lnTo>
                <a:lnTo>
                  <a:pt x="5711" y="2533"/>
                </a:lnTo>
                <a:lnTo>
                  <a:pt x="5657" y="2538"/>
                </a:lnTo>
                <a:lnTo>
                  <a:pt x="5603" y="2543"/>
                </a:lnTo>
                <a:lnTo>
                  <a:pt x="5549" y="2548"/>
                </a:lnTo>
                <a:lnTo>
                  <a:pt x="5495" y="2554"/>
                </a:lnTo>
                <a:lnTo>
                  <a:pt x="5186" y="2595"/>
                </a:lnTo>
                <a:lnTo>
                  <a:pt x="4881" y="2649"/>
                </a:lnTo>
                <a:lnTo>
                  <a:pt x="4583" y="2712"/>
                </a:lnTo>
                <a:lnTo>
                  <a:pt x="4292" y="2788"/>
                </a:lnTo>
                <a:lnTo>
                  <a:pt x="4006" y="2874"/>
                </a:lnTo>
                <a:lnTo>
                  <a:pt x="3727" y="2971"/>
                </a:lnTo>
                <a:lnTo>
                  <a:pt x="3456" y="3078"/>
                </a:lnTo>
                <a:lnTo>
                  <a:pt x="3192" y="3195"/>
                </a:lnTo>
                <a:lnTo>
                  <a:pt x="2936" y="3321"/>
                </a:lnTo>
                <a:lnTo>
                  <a:pt x="2689" y="3456"/>
                </a:lnTo>
                <a:lnTo>
                  <a:pt x="2450" y="3600"/>
                </a:lnTo>
                <a:lnTo>
                  <a:pt x="2219" y="3753"/>
                </a:lnTo>
                <a:lnTo>
                  <a:pt x="1999" y="3913"/>
                </a:lnTo>
                <a:lnTo>
                  <a:pt x="1787" y="4081"/>
                </a:lnTo>
                <a:lnTo>
                  <a:pt x="1586" y="4256"/>
                </a:lnTo>
                <a:lnTo>
                  <a:pt x="1396" y="4439"/>
                </a:lnTo>
                <a:lnTo>
                  <a:pt x="1216" y="4628"/>
                </a:lnTo>
                <a:lnTo>
                  <a:pt x="1046" y="4823"/>
                </a:lnTo>
                <a:lnTo>
                  <a:pt x="888" y="5025"/>
                </a:lnTo>
                <a:lnTo>
                  <a:pt x="742" y="5232"/>
                </a:lnTo>
                <a:lnTo>
                  <a:pt x="608" y="5445"/>
                </a:lnTo>
                <a:lnTo>
                  <a:pt x="487" y="5662"/>
                </a:lnTo>
                <a:lnTo>
                  <a:pt x="377" y="5884"/>
                </a:lnTo>
                <a:lnTo>
                  <a:pt x="282" y="6111"/>
                </a:lnTo>
                <a:lnTo>
                  <a:pt x="199" y="6340"/>
                </a:lnTo>
                <a:lnTo>
                  <a:pt x="130" y="6574"/>
                </a:lnTo>
                <a:lnTo>
                  <a:pt x="76" y="6811"/>
                </a:lnTo>
                <a:lnTo>
                  <a:pt x="35" y="7051"/>
                </a:lnTo>
                <a:lnTo>
                  <a:pt x="10" y="7294"/>
                </a:lnTo>
                <a:lnTo>
                  <a:pt x="0" y="7539"/>
                </a:lnTo>
                <a:lnTo>
                  <a:pt x="5" y="7785"/>
                </a:lnTo>
                <a:lnTo>
                  <a:pt x="26" y="8033"/>
                </a:lnTo>
                <a:lnTo>
                  <a:pt x="45" y="8164"/>
                </a:lnTo>
                <a:lnTo>
                  <a:pt x="66" y="8293"/>
                </a:lnTo>
                <a:lnTo>
                  <a:pt x="92" y="8422"/>
                </a:lnTo>
                <a:lnTo>
                  <a:pt x="122" y="8548"/>
                </a:lnTo>
                <a:lnTo>
                  <a:pt x="157" y="8673"/>
                </a:lnTo>
                <a:lnTo>
                  <a:pt x="194" y="8797"/>
                </a:lnTo>
                <a:lnTo>
                  <a:pt x="237" y="8919"/>
                </a:lnTo>
                <a:lnTo>
                  <a:pt x="283" y="9040"/>
                </a:lnTo>
                <a:lnTo>
                  <a:pt x="333" y="9158"/>
                </a:lnTo>
                <a:lnTo>
                  <a:pt x="386" y="9276"/>
                </a:lnTo>
                <a:lnTo>
                  <a:pt x="444" y="9391"/>
                </a:lnTo>
                <a:lnTo>
                  <a:pt x="506" y="9506"/>
                </a:lnTo>
                <a:lnTo>
                  <a:pt x="570" y="9617"/>
                </a:lnTo>
                <a:lnTo>
                  <a:pt x="638" y="9727"/>
                </a:lnTo>
                <a:lnTo>
                  <a:pt x="710" y="9836"/>
                </a:lnTo>
                <a:lnTo>
                  <a:pt x="785" y="9942"/>
                </a:lnTo>
                <a:lnTo>
                  <a:pt x="864" y="10046"/>
                </a:lnTo>
                <a:lnTo>
                  <a:pt x="945" y="10149"/>
                </a:lnTo>
                <a:lnTo>
                  <a:pt x="1030" y="10250"/>
                </a:lnTo>
                <a:lnTo>
                  <a:pt x="1119" y="10348"/>
                </a:lnTo>
                <a:lnTo>
                  <a:pt x="1210" y="10444"/>
                </a:lnTo>
                <a:lnTo>
                  <a:pt x="1304" y="10539"/>
                </a:lnTo>
                <a:lnTo>
                  <a:pt x="1401" y="10631"/>
                </a:lnTo>
                <a:lnTo>
                  <a:pt x="1501" y="10721"/>
                </a:lnTo>
                <a:lnTo>
                  <a:pt x="1604" y="10809"/>
                </a:lnTo>
                <a:lnTo>
                  <a:pt x="1710" y="10894"/>
                </a:lnTo>
                <a:lnTo>
                  <a:pt x="1819" y="10977"/>
                </a:lnTo>
                <a:lnTo>
                  <a:pt x="1930" y="11058"/>
                </a:lnTo>
                <a:lnTo>
                  <a:pt x="2043" y="11136"/>
                </a:lnTo>
                <a:lnTo>
                  <a:pt x="2160" y="11212"/>
                </a:lnTo>
                <a:lnTo>
                  <a:pt x="2279" y="11286"/>
                </a:lnTo>
                <a:lnTo>
                  <a:pt x="2400" y="11357"/>
                </a:lnTo>
                <a:lnTo>
                  <a:pt x="2405" y="11412"/>
                </a:lnTo>
                <a:lnTo>
                  <a:pt x="2408" y="11468"/>
                </a:lnTo>
                <a:lnTo>
                  <a:pt x="2410" y="11526"/>
                </a:lnTo>
                <a:lnTo>
                  <a:pt x="2410" y="11584"/>
                </a:lnTo>
                <a:lnTo>
                  <a:pt x="2407" y="11644"/>
                </a:lnTo>
                <a:lnTo>
                  <a:pt x="2403" y="11703"/>
                </a:lnTo>
                <a:lnTo>
                  <a:pt x="2396" y="11764"/>
                </a:lnTo>
                <a:lnTo>
                  <a:pt x="2387" y="11825"/>
                </a:lnTo>
                <a:lnTo>
                  <a:pt x="2376" y="11888"/>
                </a:lnTo>
                <a:lnTo>
                  <a:pt x="2363" y="11951"/>
                </a:lnTo>
                <a:lnTo>
                  <a:pt x="2346" y="12014"/>
                </a:lnTo>
                <a:lnTo>
                  <a:pt x="2326" y="12078"/>
                </a:lnTo>
                <a:lnTo>
                  <a:pt x="2305" y="12143"/>
                </a:lnTo>
                <a:lnTo>
                  <a:pt x="2280" y="12209"/>
                </a:lnTo>
                <a:lnTo>
                  <a:pt x="2253" y="12275"/>
                </a:lnTo>
                <a:lnTo>
                  <a:pt x="2221" y="12342"/>
                </a:lnTo>
                <a:lnTo>
                  <a:pt x="2187" y="12408"/>
                </a:lnTo>
                <a:lnTo>
                  <a:pt x="2150" y="12476"/>
                </a:lnTo>
                <a:lnTo>
                  <a:pt x="2109" y="12544"/>
                </a:lnTo>
                <a:lnTo>
                  <a:pt x="2065" y="12613"/>
                </a:lnTo>
                <a:lnTo>
                  <a:pt x="2018" y="12682"/>
                </a:lnTo>
                <a:lnTo>
                  <a:pt x="1966" y="12751"/>
                </a:lnTo>
                <a:lnTo>
                  <a:pt x="1912" y="12821"/>
                </a:lnTo>
                <a:lnTo>
                  <a:pt x="1852" y="12890"/>
                </a:lnTo>
                <a:lnTo>
                  <a:pt x="1789" y="12961"/>
                </a:lnTo>
                <a:lnTo>
                  <a:pt x="1723" y="13031"/>
                </a:lnTo>
                <a:lnTo>
                  <a:pt x="1652" y="13102"/>
                </a:lnTo>
                <a:lnTo>
                  <a:pt x="1577" y="13174"/>
                </a:lnTo>
                <a:lnTo>
                  <a:pt x="1497" y="13245"/>
                </a:lnTo>
                <a:lnTo>
                  <a:pt x="1414" y="13317"/>
                </a:lnTo>
                <a:lnTo>
                  <a:pt x="1325" y="13389"/>
                </a:lnTo>
                <a:lnTo>
                  <a:pt x="1232" y="13461"/>
                </a:lnTo>
                <a:lnTo>
                  <a:pt x="1218" y="13472"/>
                </a:lnTo>
                <a:lnTo>
                  <a:pt x="1207" y="13483"/>
                </a:lnTo>
                <a:lnTo>
                  <a:pt x="1197" y="13495"/>
                </a:lnTo>
                <a:lnTo>
                  <a:pt x="1190" y="13506"/>
                </a:lnTo>
                <a:lnTo>
                  <a:pt x="1183" y="13518"/>
                </a:lnTo>
                <a:lnTo>
                  <a:pt x="1180" y="13530"/>
                </a:lnTo>
                <a:lnTo>
                  <a:pt x="1179" y="13541"/>
                </a:lnTo>
                <a:lnTo>
                  <a:pt x="1180" y="13552"/>
                </a:lnTo>
                <a:lnTo>
                  <a:pt x="1182" y="13564"/>
                </a:lnTo>
                <a:lnTo>
                  <a:pt x="1188" y="13574"/>
                </a:lnTo>
                <a:lnTo>
                  <a:pt x="1195" y="13585"/>
                </a:lnTo>
                <a:lnTo>
                  <a:pt x="1204" y="13596"/>
                </a:lnTo>
                <a:lnTo>
                  <a:pt x="1214" y="13607"/>
                </a:lnTo>
                <a:lnTo>
                  <a:pt x="1226" y="13617"/>
                </a:lnTo>
                <a:lnTo>
                  <a:pt x="1241" y="13626"/>
                </a:lnTo>
                <a:lnTo>
                  <a:pt x="1256" y="13636"/>
                </a:lnTo>
                <a:lnTo>
                  <a:pt x="1274" y="13645"/>
                </a:lnTo>
                <a:lnTo>
                  <a:pt x="1295" y="13653"/>
                </a:lnTo>
                <a:lnTo>
                  <a:pt x="1316" y="13661"/>
                </a:lnTo>
                <a:lnTo>
                  <a:pt x="1339" y="13669"/>
                </a:lnTo>
                <a:lnTo>
                  <a:pt x="1364" y="13676"/>
                </a:lnTo>
                <a:lnTo>
                  <a:pt x="1390" y="13684"/>
                </a:lnTo>
                <a:lnTo>
                  <a:pt x="1418" y="13690"/>
                </a:lnTo>
                <a:lnTo>
                  <a:pt x="1447" y="13696"/>
                </a:lnTo>
                <a:lnTo>
                  <a:pt x="1479" y="13701"/>
                </a:lnTo>
                <a:lnTo>
                  <a:pt x="1511" y="13706"/>
                </a:lnTo>
                <a:lnTo>
                  <a:pt x="1546" y="13710"/>
                </a:lnTo>
                <a:lnTo>
                  <a:pt x="1581" y="13713"/>
                </a:lnTo>
                <a:lnTo>
                  <a:pt x="1618" y="13716"/>
                </a:lnTo>
                <a:lnTo>
                  <a:pt x="1657" y="13717"/>
                </a:lnTo>
                <a:lnTo>
                  <a:pt x="1696" y="13719"/>
                </a:lnTo>
                <a:lnTo>
                  <a:pt x="1738" y="13719"/>
                </a:lnTo>
                <a:lnTo>
                  <a:pt x="1805" y="13718"/>
                </a:lnTo>
                <a:lnTo>
                  <a:pt x="1874" y="13715"/>
                </a:lnTo>
                <a:lnTo>
                  <a:pt x="1947" y="13710"/>
                </a:lnTo>
                <a:lnTo>
                  <a:pt x="2023" y="13703"/>
                </a:lnTo>
                <a:lnTo>
                  <a:pt x="2102" y="13693"/>
                </a:lnTo>
                <a:lnTo>
                  <a:pt x="2183" y="13681"/>
                </a:lnTo>
                <a:lnTo>
                  <a:pt x="2267" y="13665"/>
                </a:lnTo>
                <a:lnTo>
                  <a:pt x="2353" y="13648"/>
                </a:lnTo>
                <a:lnTo>
                  <a:pt x="2442" y="13628"/>
                </a:lnTo>
                <a:lnTo>
                  <a:pt x="2533" y="13605"/>
                </a:lnTo>
                <a:lnTo>
                  <a:pt x="2626" y="13578"/>
                </a:lnTo>
                <a:lnTo>
                  <a:pt x="2720" y="13549"/>
                </a:lnTo>
                <a:lnTo>
                  <a:pt x="2817" y="13516"/>
                </a:lnTo>
                <a:lnTo>
                  <a:pt x="2916" y="13481"/>
                </a:lnTo>
                <a:lnTo>
                  <a:pt x="3016" y="13441"/>
                </a:lnTo>
                <a:lnTo>
                  <a:pt x="3117" y="13399"/>
                </a:lnTo>
                <a:lnTo>
                  <a:pt x="3222" y="13352"/>
                </a:lnTo>
                <a:lnTo>
                  <a:pt x="3326" y="13303"/>
                </a:lnTo>
                <a:lnTo>
                  <a:pt x="3432" y="13249"/>
                </a:lnTo>
                <a:lnTo>
                  <a:pt x="3539" y="13191"/>
                </a:lnTo>
                <a:lnTo>
                  <a:pt x="3646" y="13130"/>
                </a:lnTo>
                <a:lnTo>
                  <a:pt x="3756" y="13064"/>
                </a:lnTo>
                <a:lnTo>
                  <a:pt x="3866" y="12993"/>
                </a:lnTo>
                <a:lnTo>
                  <a:pt x="3976" y="12919"/>
                </a:lnTo>
                <a:lnTo>
                  <a:pt x="4086" y="12840"/>
                </a:lnTo>
                <a:lnTo>
                  <a:pt x="4199" y="12757"/>
                </a:lnTo>
                <a:lnTo>
                  <a:pt x="4310" y="12668"/>
                </a:lnTo>
                <a:lnTo>
                  <a:pt x="4422" y="12575"/>
                </a:lnTo>
                <a:lnTo>
                  <a:pt x="4535" y="12477"/>
                </a:lnTo>
                <a:lnTo>
                  <a:pt x="4647" y="12375"/>
                </a:lnTo>
                <a:lnTo>
                  <a:pt x="4759" y="12267"/>
                </a:lnTo>
                <a:lnTo>
                  <a:pt x="4870" y="12154"/>
                </a:lnTo>
                <a:lnTo>
                  <a:pt x="4926" y="12160"/>
                </a:lnTo>
                <a:lnTo>
                  <a:pt x="4982" y="12166"/>
                </a:lnTo>
                <a:lnTo>
                  <a:pt x="5037" y="12172"/>
                </a:lnTo>
                <a:lnTo>
                  <a:pt x="5093" y="12177"/>
                </a:lnTo>
                <a:lnTo>
                  <a:pt x="5149" y="12183"/>
                </a:lnTo>
                <a:lnTo>
                  <a:pt x="5205" y="12187"/>
                </a:lnTo>
                <a:lnTo>
                  <a:pt x="5261" y="12191"/>
                </a:lnTo>
                <a:lnTo>
                  <a:pt x="5317" y="12195"/>
                </a:lnTo>
                <a:lnTo>
                  <a:pt x="5374" y="12198"/>
                </a:lnTo>
                <a:lnTo>
                  <a:pt x="5431" y="12201"/>
                </a:lnTo>
                <a:lnTo>
                  <a:pt x="5487" y="12203"/>
                </a:lnTo>
                <a:lnTo>
                  <a:pt x="5545" y="12205"/>
                </a:lnTo>
                <a:lnTo>
                  <a:pt x="5602" y="12207"/>
                </a:lnTo>
                <a:lnTo>
                  <a:pt x="5659" y="12208"/>
                </a:lnTo>
                <a:lnTo>
                  <a:pt x="5716" y="12209"/>
                </a:lnTo>
                <a:lnTo>
                  <a:pt x="5774" y="12209"/>
                </a:lnTo>
                <a:lnTo>
                  <a:pt x="5826" y="12209"/>
                </a:lnTo>
                <a:lnTo>
                  <a:pt x="5878" y="12208"/>
                </a:lnTo>
                <a:lnTo>
                  <a:pt x="5930" y="12207"/>
                </a:lnTo>
                <a:lnTo>
                  <a:pt x="5983" y="12206"/>
                </a:lnTo>
                <a:lnTo>
                  <a:pt x="6036" y="12204"/>
                </a:lnTo>
                <a:lnTo>
                  <a:pt x="6088" y="12202"/>
                </a:lnTo>
                <a:lnTo>
                  <a:pt x="6141" y="12200"/>
                </a:lnTo>
                <a:lnTo>
                  <a:pt x="6194" y="12197"/>
                </a:lnTo>
                <a:lnTo>
                  <a:pt x="6247" y="12194"/>
                </a:lnTo>
                <a:lnTo>
                  <a:pt x="6300" y="12191"/>
                </a:lnTo>
                <a:lnTo>
                  <a:pt x="6353" y="12187"/>
                </a:lnTo>
                <a:lnTo>
                  <a:pt x="6406" y="12183"/>
                </a:lnTo>
                <a:lnTo>
                  <a:pt x="6459" y="12177"/>
                </a:lnTo>
                <a:lnTo>
                  <a:pt x="6513" y="12172"/>
                </a:lnTo>
                <a:lnTo>
                  <a:pt x="6566" y="12167"/>
                </a:lnTo>
                <a:lnTo>
                  <a:pt x="6619" y="12161"/>
                </a:lnTo>
                <a:lnTo>
                  <a:pt x="6929" y="12121"/>
                </a:lnTo>
                <a:lnTo>
                  <a:pt x="7233" y="12067"/>
                </a:lnTo>
                <a:lnTo>
                  <a:pt x="7532" y="12003"/>
                </a:lnTo>
                <a:lnTo>
                  <a:pt x="7823" y="11927"/>
                </a:lnTo>
                <a:lnTo>
                  <a:pt x="8109" y="11841"/>
                </a:lnTo>
                <a:lnTo>
                  <a:pt x="8387" y="11745"/>
                </a:lnTo>
                <a:lnTo>
                  <a:pt x="8658" y="11638"/>
                </a:lnTo>
                <a:lnTo>
                  <a:pt x="8922" y="11521"/>
                </a:lnTo>
                <a:lnTo>
                  <a:pt x="9178" y="11395"/>
                </a:lnTo>
                <a:lnTo>
                  <a:pt x="9426" y="11260"/>
                </a:lnTo>
                <a:lnTo>
                  <a:pt x="9665" y="11116"/>
                </a:lnTo>
                <a:lnTo>
                  <a:pt x="9896" y="10963"/>
                </a:lnTo>
                <a:lnTo>
                  <a:pt x="10116" y="10803"/>
                </a:lnTo>
                <a:lnTo>
                  <a:pt x="10327" y="10635"/>
                </a:lnTo>
                <a:lnTo>
                  <a:pt x="10529" y="10460"/>
                </a:lnTo>
                <a:lnTo>
                  <a:pt x="10719" y="10277"/>
                </a:lnTo>
                <a:lnTo>
                  <a:pt x="10899" y="10088"/>
                </a:lnTo>
                <a:lnTo>
                  <a:pt x="11069" y="9892"/>
                </a:lnTo>
                <a:lnTo>
                  <a:pt x="11227" y="9691"/>
                </a:lnTo>
                <a:lnTo>
                  <a:pt x="11372" y="9483"/>
                </a:lnTo>
                <a:lnTo>
                  <a:pt x="11507" y="9272"/>
                </a:lnTo>
                <a:lnTo>
                  <a:pt x="11628" y="9054"/>
                </a:lnTo>
                <a:lnTo>
                  <a:pt x="11737" y="8832"/>
                </a:lnTo>
                <a:lnTo>
                  <a:pt x="11833" y="8605"/>
                </a:lnTo>
                <a:lnTo>
                  <a:pt x="11915" y="8375"/>
                </a:lnTo>
                <a:lnTo>
                  <a:pt x="11984" y="8141"/>
                </a:lnTo>
                <a:lnTo>
                  <a:pt x="12039" y="7904"/>
                </a:lnTo>
                <a:lnTo>
                  <a:pt x="12078" y="7664"/>
                </a:lnTo>
                <a:lnTo>
                  <a:pt x="12105" y="7422"/>
                </a:lnTo>
                <a:lnTo>
                  <a:pt x="12115" y="7177"/>
                </a:lnTo>
                <a:lnTo>
                  <a:pt x="12109" y="6931"/>
                </a:lnTo>
                <a:lnTo>
                  <a:pt x="12088" y="6683"/>
                </a:lnTo>
                <a:close/>
              </a:path>
            </a:pathLst>
          </a:custGeom>
          <a:solidFill>
            <a:srgbClr val="009977"/>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35" name="Freeform 80"/>
          <p:cNvSpPr>
            <a:spLocks/>
          </p:cNvSpPr>
          <p:nvPr/>
        </p:nvSpPr>
        <p:spPr bwMode="auto">
          <a:xfrm>
            <a:off x="1393707" y="1522054"/>
            <a:ext cx="842366" cy="728420"/>
          </a:xfrm>
          <a:custGeom>
            <a:avLst/>
            <a:gdLst>
              <a:gd name="T0" fmla="*/ 173 w 192"/>
              <a:gd name="T1" fmla="*/ 18 h 156"/>
              <a:gd name="T2" fmla="*/ 107 w 192"/>
              <a:gd name="T3" fmla="*/ 18 h 156"/>
              <a:gd name="T4" fmla="*/ 96 w 192"/>
              <a:gd name="T5" fmla="*/ 29 h 156"/>
              <a:gd name="T6" fmla="*/ 86 w 192"/>
              <a:gd name="T7" fmla="*/ 18 h 156"/>
              <a:gd name="T8" fmla="*/ 19 w 192"/>
              <a:gd name="T9" fmla="*/ 18 h 156"/>
              <a:gd name="T10" fmla="*/ 19 w 192"/>
              <a:gd name="T11" fmla="*/ 85 h 156"/>
              <a:gd name="T12" fmla="*/ 83 w 192"/>
              <a:gd name="T13" fmla="*/ 149 h 156"/>
              <a:gd name="T14" fmla="*/ 109 w 192"/>
              <a:gd name="T15" fmla="*/ 149 h 156"/>
              <a:gd name="T16" fmla="*/ 173 w 192"/>
              <a:gd name="T17" fmla="*/ 85 h 156"/>
              <a:gd name="T18" fmla="*/ 173 w 192"/>
              <a:gd name="T1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56">
                <a:moveTo>
                  <a:pt x="173" y="18"/>
                </a:moveTo>
                <a:cubicBezTo>
                  <a:pt x="155" y="0"/>
                  <a:pt x="125" y="0"/>
                  <a:pt x="107" y="18"/>
                </a:cubicBezTo>
                <a:cubicBezTo>
                  <a:pt x="96" y="29"/>
                  <a:pt x="96" y="29"/>
                  <a:pt x="96" y="29"/>
                </a:cubicBezTo>
                <a:cubicBezTo>
                  <a:pt x="86" y="18"/>
                  <a:pt x="86" y="18"/>
                  <a:pt x="86" y="18"/>
                </a:cubicBezTo>
                <a:cubicBezTo>
                  <a:pt x="67" y="0"/>
                  <a:pt x="37" y="0"/>
                  <a:pt x="19" y="18"/>
                </a:cubicBezTo>
                <a:cubicBezTo>
                  <a:pt x="0" y="37"/>
                  <a:pt x="0" y="67"/>
                  <a:pt x="19" y="85"/>
                </a:cubicBezTo>
                <a:cubicBezTo>
                  <a:pt x="83" y="149"/>
                  <a:pt x="83" y="149"/>
                  <a:pt x="83" y="149"/>
                </a:cubicBezTo>
                <a:cubicBezTo>
                  <a:pt x="90" y="156"/>
                  <a:pt x="102" y="156"/>
                  <a:pt x="109" y="149"/>
                </a:cubicBezTo>
                <a:cubicBezTo>
                  <a:pt x="173" y="85"/>
                  <a:pt x="173" y="85"/>
                  <a:pt x="173" y="85"/>
                </a:cubicBezTo>
                <a:cubicBezTo>
                  <a:pt x="192" y="67"/>
                  <a:pt x="192" y="37"/>
                  <a:pt x="173" y="18"/>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6" name="Freeform 84"/>
          <p:cNvSpPr>
            <a:spLocks/>
          </p:cNvSpPr>
          <p:nvPr/>
        </p:nvSpPr>
        <p:spPr bwMode="auto">
          <a:xfrm>
            <a:off x="992913" y="1925581"/>
            <a:ext cx="676693" cy="721879"/>
          </a:xfrm>
          <a:custGeom>
            <a:avLst/>
            <a:gdLst>
              <a:gd name="T0" fmla="*/ 171 w 178"/>
              <a:gd name="T1" fmla="*/ 115 h 188"/>
              <a:gd name="T2" fmla="*/ 147 w 178"/>
              <a:gd name="T3" fmla="*/ 86 h 188"/>
              <a:gd name="T4" fmla="*/ 114 w 178"/>
              <a:gd name="T5" fmla="*/ 95 h 188"/>
              <a:gd name="T6" fmla="*/ 95 w 178"/>
              <a:gd name="T7" fmla="*/ 111 h 188"/>
              <a:gd name="T8" fmla="*/ 76 w 178"/>
              <a:gd name="T9" fmla="*/ 110 h 188"/>
              <a:gd name="T10" fmla="*/ 61 w 178"/>
              <a:gd name="T11" fmla="*/ 116 h 188"/>
              <a:gd name="T12" fmla="*/ 67 w 178"/>
              <a:gd name="T13" fmla="*/ 98 h 188"/>
              <a:gd name="T14" fmla="*/ 82 w 178"/>
              <a:gd name="T15" fmla="*/ 51 h 188"/>
              <a:gd name="T16" fmla="*/ 95 w 178"/>
              <a:gd name="T17" fmla="*/ 49 h 188"/>
              <a:gd name="T18" fmla="*/ 112 w 178"/>
              <a:gd name="T19" fmla="*/ 42 h 188"/>
              <a:gd name="T20" fmla="*/ 113 w 178"/>
              <a:gd name="T21" fmla="*/ 35 h 188"/>
              <a:gd name="T22" fmla="*/ 119 w 178"/>
              <a:gd name="T23" fmla="*/ 29 h 188"/>
              <a:gd name="T24" fmla="*/ 113 w 178"/>
              <a:gd name="T25" fmla="*/ 12 h 188"/>
              <a:gd name="T26" fmla="*/ 101 w 178"/>
              <a:gd name="T27" fmla="*/ 0 h 188"/>
              <a:gd name="T28" fmla="*/ 72 w 178"/>
              <a:gd name="T29" fmla="*/ 13 h 188"/>
              <a:gd name="T30" fmla="*/ 56 w 178"/>
              <a:gd name="T31" fmla="*/ 28 h 188"/>
              <a:gd name="T32" fmla="*/ 38 w 178"/>
              <a:gd name="T33" fmla="*/ 58 h 188"/>
              <a:gd name="T34" fmla="*/ 1 w 178"/>
              <a:gd name="T35" fmla="*/ 129 h 188"/>
              <a:gd name="T36" fmla="*/ 10 w 178"/>
              <a:gd name="T37" fmla="*/ 174 h 188"/>
              <a:gd name="T38" fmla="*/ 18 w 178"/>
              <a:gd name="T39" fmla="*/ 187 h 188"/>
              <a:gd name="T40" fmla="*/ 56 w 178"/>
              <a:gd name="T41" fmla="*/ 177 h 188"/>
              <a:gd name="T42" fmla="*/ 109 w 178"/>
              <a:gd name="T43" fmla="*/ 174 h 188"/>
              <a:gd name="T44" fmla="*/ 112 w 178"/>
              <a:gd name="T45" fmla="*/ 173 h 188"/>
              <a:gd name="T46" fmla="*/ 134 w 178"/>
              <a:gd name="T47" fmla="*/ 159 h 188"/>
              <a:gd name="T48" fmla="*/ 167 w 178"/>
              <a:gd name="T49" fmla="*/ 152 h 188"/>
              <a:gd name="T50" fmla="*/ 152 w 178"/>
              <a:gd name="T51" fmla="*/ 157 h 188"/>
              <a:gd name="T52" fmla="*/ 170 w 178"/>
              <a:gd name="T53" fmla="*/ 165 h 188"/>
              <a:gd name="T54" fmla="*/ 171 w 178"/>
              <a:gd name="T55" fmla="*/ 1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188">
                <a:moveTo>
                  <a:pt x="171" y="115"/>
                </a:moveTo>
                <a:cubicBezTo>
                  <a:pt x="165" y="98"/>
                  <a:pt x="151" y="86"/>
                  <a:pt x="147" y="86"/>
                </a:cubicBezTo>
                <a:cubicBezTo>
                  <a:pt x="144" y="86"/>
                  <a:pt x="125" y="89"/>
                  <a:pt x="114" y="95"/>
                </a:cubicBezTo>
                <a:cubicBezTo>
                  <a:pt x="103" y="101"/>
                  <a:pt x="95" y="111"/>
                  <a:pt x="95" y="111"/>
                </a:cubicBezTo>
                <a:cubicBezTo>
                  <a:pt x="95" y="111"/>
                  <a:pt x="87" y="109"/>
                  <a:pt x="76" y="110"/>
                </a:cubicBezTo>
                <a:cubicBezTo>
                  <a:pt x="70" y="110"/>
                  <a:pt x="61" y="116"/>
                  <a:pt x="61" y="116"/>
                </a:cubicBezTo>
                <a:cubicBezTo>
                  <a:pt x="61" y="116"/>
                  <a:pt x="66" y="105"/>
                  <a:pt x="67" y="98"/>
                </a:cubicBezTo>
                <a:cubicBezTo>
                  <a:pt x="69" y="79"/>
                  <a:pt x="72" y="56"/>
                  <a:pt x="82" y="51"/>
                </a:cubicBezTo>
                <a:cubicBezTo>
                  <a:pt x="84" y="49"/>
                  <a:pt x="92" y="50"/>
                  <a:pt x="95" y="49"/>
                </a:cubicBezTo>
                <a:cubicBezTo>
                  <a:pt x="98" y="49"/>
                  <a:pt x="109" y="42"/>
                  <a:pt x="112" y="42"/>
                </a:cubicBezTo>
                <a:cubicBezTo>
                  <a:pt x="115" y="41"/>
                  <a:pt x="113" y="35"/>
                  <a:pt x="113" y="35"/>
                </a:cubicBezTo>
                <a:cubicBezTo>
                  <a:pt x="113" y="35"/>
                  <a:pt x="115" y="31"/>
                  <a:pt x="119" y="29"/>
                </a:cubicBezTo>
                <a:cubicBezTo>
                  <a:pt x="123" y="26"/>
                  <a:pt x="118" y="18"/>
                  <a:pt x="113" y="12"/>
                </a:cubicBezTo>
                <a:cubicBezTo>
                  <a:pt x="110" y="9"/>
                  <a:pt x="103" y="0"/>
                  <a:pt x="101" y="0"/>
                </a:cubicBezTo>
                <a:cubicBezTo>
                  <a:pt x="99" y="0"/>
                  <a:pt x="80" y="10"/>
                  <a:pt x="72" y="13"/>
                </a:cubicBezTo>
                <a:cubicBezTo>
                  <a:pt x="60" y="17"/>
                  <a:pt x="57" y="24"/>
                  <a:pt x="56" y="28"/>
                </a:cubicBezTo>
                <a:cubicBezTo>
                  <a:pt x="56" y="28"/>
                  <a:pt x="45" y="46"/>
                  <a:pt x="38" y="58"/>
                </a:cubicBezTo>
                <a:cubicBezTo>
                  <a:pt x="24" y="81"/>
                  <a:pt x="1" y="105"/>
                  <a:pt x="1" y="129"/>
                </a:cubicBezTo>
                <a:cubicBezTo>
                  <a:pt x="0" y="153"/>
                  <a:pt x="9" y="161"/>
                  <a:pt x="10" y="174"/>
                </a:cubicBezTo>
                <a:cubicBezTo>
                  <a:pt x="11" y="186"/>
                  <a:pt x="13" y="186"/>
                  <a:pt x="18" y="187"/>
                </a:cubicBezTo>
                <a:cubicBezTo>
                  <a:pt x="23" y="188"/>
                  <a:pt x="36" y="180"/>
                  <a:pt x="56" y="177"/>
                </a:cubicBezTo>
                <a:cubicBezTo>
                  <a:pt x="75" y="175"/>
                  <a:pt x="99" y="177"/>
                  <a:pt x="109" y="174"/>
                </a:cubicBezTo>
                <a:cubicBezTo>
                  <a:pt x="110" y="173"/>
                  <a:pt x="111" y="173"/>
                  <a:pt x="112" y="173"/>
                </a:cubicBezTo>
                <a:cubicBezTo>
                  <a:pt x="120" y="169"/>
                  <a:pt x="126" y="164"/>
                  <a:pt x="134" y="159"/>
                </a:cubicBezTo>
                <a:cubicBezTo>
                  <a:pt x="152" y="146"/>
                  <a:pt x="167" y="152"/>
                  <a:pt x="167" y="152"/>
                </a:cubicBezTo>
                <a:cubicBezTo>
                  <a:pt x="167" y="152"/>
                  <a:pt x="159" y="153"/>
                  <a:pt x="152" y="157"/>
                </a:cubicBezTo>
                <a:cubicBezTo>
                  <a:pt x="160" y="160"/>
                  <a:pt x="170" y="165"/>
                  <a:pt x="170" y="165"/>
                </a:cubicBezTo>
                <a:cubicBezTo>
                  <a:pt x="170" y="165"/>
                  <a:pt x="178" y="138"/>
                  <a:pt x="171" y="11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7" name="Freeform 84"/>
          <p:cNvSpPr>
            <a:spLocks/>
          </p:cNvSpPr>
          <p:nvPr/>
        </p:nvSpPr>
        <p:spPr bwMode="auto">
          <a:xfrm flipH="1">
            <a:off x="1970032" y="1942426"/>
            <a:ext cx="676693" cy="721879"/>
          </a:xfrm>
          <a:custGeom>
            <a:avLst/>
            <a:gdLst>
              <a:gd name="T0" fmla="*/ 171 w 178"/>
              <a:gd name="T1" fmla="*/ 115 h 188"/>
              <a:gd name="T2" fmla="*/ 147 w 178"/>
              <a:gd name="T3" fmla="*/ 86 h 188"/>
              <a:gd name="T4" fmla="*/ 114 w 178"/>
              <a:gd name="T5" fmla="*/ 95 h 188"/>
              <a:gd name="T6" fmla="*/ 95 w 178"/>
              <a:gd name="T7" fmla="*/ 111 h 188"/>
              <a:gd name="T8" fmla="*/ 76 w 178"/>
              <a:gd name="T9" fmla="*/ 110 h 188"/>
              <a:gd name="T10" fmla="*/ 61 w 178"/>
              <a:gd name="T11" fmla="*/ 116 h 188"/>
              <a:gd name="T12" fmla="*/ 67 w 178"/>
              <a:gd name="T13" fmla="*/ 98 h 188"/>
              <a:gd name="T14" fmla="*/ 82 w 178"/>
              <a:gd name="T15" fmla="*/ 51 h 188"/>
              <a:gd name="T16" fmla="*/ 95 w 178"/>
              <a:gd name="T17" fmla="*/ 49 h 188"/>
              <a:gd name="T18" fmla="*/ 112 w 178"/>
              <a:gd name="T19" fmla="*/ 42 h 188"/>
              <a:gd name="T20" fmla="*/ 113 w 178"/>
              <a:gd name="T21" fmla="*/ 35 h 188"/>
              <a:gd name="T22" fmla="*/ 119 w 178"/>
              <a:gd name="T23" fmla="*/ 29 h 188"/>
              <a:gd name="T24" fmla="*/ 113 w 178"/>
              <a:gd name="T25" fmla="*/ 12 h 188"/>
              <a:gd name="T26" fmla="*/ 101 w 178"/>
              <a:gd name="T27" fmla="*/ 0 h 188"/>
              <a:gd name="T28" fmla="*/ 72 w 178"/>
              <a:gd name="T29" fmla="*/ 13 h 188"/>
              <a:gd name="T30" fmla="*/ 56 w 178"/>
              <a:gd name="T31" fmla="*/ 28 h 188"/>
              <a:gd name="T32" fmla="*/ 38 w 178"/>
              <a:gd name="T33" fmla="*/ 58 h 188"/>
              <a:gd name="T34" fmla="*/ 1 w 178"/>
              <a:gd name="T35" fmla="*/ 129 h 188"/>
              <a:gd name="T36" fmla="*/ 10 w 178"/>
              <a:gd name="T37" fmla="*/ 174 h 188"/>
              <a:gd name="T38" fmla="*/ 18 w 178"/>
              <a:gd name="T39" fmla="*/ 187 h 188"/>
              <a:gd name="T40" fmla="*/ 56 w 178"/>
              <a:gd name="T41" fmla="*/ 177 h 188"/>
              <a:gd name="T42" fmla="*/ 109 w 178"/>
              <a:gd name="T43" fmla="*/ 174 h 188"/>
              <a:gd name="T44" fmla="*/ 112 w 178"/>
              <a:gd name="T45" fmla="*/ 173 h 188"/>
              <a:gd name="T46" fmla="*/ 134 w 178"/>
              <a:gd name="T47" fmla="*/ 159 h 188"/>
              <a:gd name="T48" fmla="*/ 167 w 178"/>
              <a:gd name="T49" fmla="*/ 152 h 188"/>
              <a:gd name="T50" fmla="*/ 152 w 178"/>
              <a:gd name="T51" fmla="*/ 157 h 188"/>
              <a:gd name="T52" fmla="*/ 170 w 178"/>
              <a:gd name="T53" fmla="*/ 165 h 188"/>
              <a:gd name="T54" fmla="*/ 171 w 178"/>
              <a:gd name="T55" fmla="*/ 1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188">
                <a:moveTo>
                  <a:pt x="171" y="115"/>
                </a:moveTo>
                <a:cubicBezTo>
                  <a:pt x="165" y="98"/>
                  <a:pt x="151" y="86"/>
                  <a:pt x="147" y="86"/>
                </a:cubicBezTo>
                <a:cubicBezTo>
                  <a:pt x="144" y="86"/>
                  <a:pt x="125" y="89"/>
                  <a:pt x="114" y="95"/>
                </a:cubicBezTo>
                <a:cubicBezTo>
                  <a:pt x="103" y="101"/>
                  <a:pt x="95" y="111"/>
                  <a:pt x="95" y="111"/>
                </a:cubicBezTo>
                <a:cubicBezTo>
                  <a:pt x="95" y="111"/>
                  <a:pt x="87" y="109"/>
                  <a:pt x="76" y="110"/>
                </a:cubicBezTo>
                <a:cubicBezTo>
                  <a:pt x="70" y="110"/>
                  <a:pt x="61" y="116"/>
                  <a:pt x="61" y="116"/>
                </a:cubicBezTo>
                <a:cubicBezTo>
                  <a:pt x="61" y="116"/>
                  <a:pt x="66" y="105"/>
                  <a:pt x="67" y="98"/>
                </a:cubicBezTo>
                <a:cubicBezTo>
                  <a:pt x="69" y="79"/>
                  <a:pt x="72" y="56"/>
                  <a:pt x="82" y="51"/>
                </a:cubicBezTo>
                <a:cubicBezTo>
                  <a:pt x="84" y="49"/>
                  <a:pt x="92" y="50"/>
                  <a:pt x="95" y="49"/>
                </a:cubicBezTo>
                <a:cubicBezTo>
                  <a:pt x="98" y="49"/>
                  <a:pt x="109" y="42"/>
                  <a:pt x="112" y="42"/>
                </a:cubicBezTo>
                <a:cubicBezTo>
                  <a:pt x="115" y="41"/>
                  <a:pt x="113" y="35"/>
                  <a:pt x="113" y="35"/>
                </a:cubicBezTo>
                <a:cubicBezTo>
                  <a:pt x="113" y="35"/>
                  <a:pt x="115" y="31"/>
                  <a:pt x="119" y="29"/>
                </a:cubicBezTo>
                <a:cubicBezTo>
                  <a:pt x="123" y="26"/>
                  <a:pt x="118" y="18"/>
                  <a:pt x="113" y="12"/>
                </a:cubicBezTo>
                <a:cubicBezTo>
                  <a:pt x="110" y="9"/>
                  <a:pt x="103" y="0"/>
                  <a:pt x="101" y="0"/>
                </a:cubicBezTo>
                <a:cubicBezTo>
                  <a:pt x="99" y="0"/>
                  <a:pt x="80" y="10"/>
                  <a:pt x="72" y="13"/>
                </a:cubicBezTo>
                <a:cubicBezTo>
                  <a:pt x="60" y="17"/>
                  <a:pt x="57" y="24"/>
                  <a:pt x="56" y="28"/>
                </a:cubicBezTo>
                <a:cubicBezTo>
                  <a:pt x="56" y="28"/>
                  <a:pt x="45" y="46"/>
                  <a:pt x="38" y="58"/>
                </a:cubicBezTo>
                <a:cubicBezTo>
                  <a:pt x="24" y="81"/>
                  <a:pt x="1" y="105"/>
                  <a:pt x="1" y="129"/>
                </a:cubicBezTo>
                <a:cubicBezTo>
                  <a:pt x="0" y="153"/>
                  <a:pt x="9" y="161"/>
                  <a:pt x="10" y="174"/>
                </a:cubicBezTo>
                <a:cubicBezTo>
                  <a:pt x="11" y="186"/>
                  <a:pt x="13" y="186"/>
                  <a:pt x="18" y="187"/>
                </a:cubicBezTo>
                <a:cubicBezTo>
                  <a:pt x="23" y="188"/>
                  <a:pt x="36" y="180"/>
                  <a:pt x="56" y="177"/>
                </a:cubicBezTo>
                <a:cubicBezTo>
                  <a:pt x="75" y="175"/>
                  <a:pt x="99" y="177"/>
                  <a:pt x="109" y="174"/>
                </a:cubicBezTo>
                <a:cubicBezTo>
                  <a:pt x="110" y="173"/>
                  <a:pt x="111" y="173"/>
                  <a:pt x="112" y="173"/>
                </a:cubicBezTo>
                <a:cubicBezTo>
                  <a:pt x="120" y="169"/>
                  <a:pt x="126" y="164"/>
                  <a:pt x="134" y="159"/>
                </a:cubicBezTo>
                <a:cubicBezTo>
                  <a:pt x="152" y="146"/>
                  <a:pt x="167" y="152"/>
                  <a:pt x="167" y="152"/>
                </a:cubicBezTo>
                <a:cubicBezTo>
                  <a:pt x="167" y="152"/>
                  <a:pt x="159" y="153"/>
                  <a:pt x="152" y="157"/>
                </a:cubicBezTo>
                <a:cubicBezTo>
                  <a:pt x="160" y="160"/>
                  <a:pt x="170" y="165"/>
                  <a:pt x="170" y="165"/>
                </a:cubicBezTo>
                <a:cubicBezTo>
                  <a:pt x="170" y="165"/>
                  <a:pt x="178" y="138"/>
                  <a:pt x="171" y="11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 name="Diamond 4"/>
          <p:cNvSpPr/>
          <p:nvPr/>
        </p:nvSpPr>
        <p:spPr>
          <a:xfrm>
            <a:off x="1329106" y="2075524"/>
            <a:ext cx="971569" cy="747379"/>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601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Motivation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141" y="790871"/>
            <a:ext cx="3292807" cy="3292807"/>
          </a:xfrm>
          <a:prstGeom prst="rect">
            <a:avLst/>
          </a:prstGeom>
        </p:spPr>
      </p:pic>
      <p:pic>
        <p:nvPicPr>
          <p:cNvPr id="15" name="Picture 14"/>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221408" y="790871"/>
            <a:ext cx="3292807" cy="3292807"/>
          </a:xfrm>
          <a:prstGeom prst="rect">
            <a:avLst/>
          </a:prstGeom>
        </p:spPr>
      </p:pic>
      <p:sp>
        <p:nvSpPr>
          <p:cNvPr id="8" name="Rectangle 7"/>
          <p:cNvSpPr/>
          <p:nvPr/>
        </p:nvSpPr>
        <p:spPr>
          <a:xfrm>
            <a:off x="1479176" y="3821083"/>
            <a:ext cx="3859305" cy="2015936"/>
          </a:xfrm>
          <a:prstGeom prst="rect">
            <a:avLst/>
          </a:prstGeom>
        </p:spPr>
        <p:txBody>
          <a:bodyPr wrap="square">
            <a:spAutoFit/>
          </a:bodyPr>
          <a:lstStyle/>
          <a:p>
            <a:pPr marL="0" lvl="1" algn="ctr">
              <a:spcBef>
                <a:spcPct val="0"/>
              </a:spcBef>
              <a:spcAft>
                <a:spcPts val="600"/>
              </a:spcAft>
            </a:pPr>
            <a:r>
              <a:rPr lang="en-US" altLang="en-US" sz="2400" b="1" dirty="0">
                <a:latin typeface="Calibri" charset="0"/>
              </a:rPr>
              <a:t>Leaders</a:t>
            </a:r>
            <a:r>
              <a:rPr lang="en-US" altLang="en-US" sz="2400" dirty="0">
                <a:latin typeface="Calibri" charset="0"/>
              </a:rPr>
              <a:t> </a:t>
            </a:r>
            <a:endParaRPr lang="en-US" altLang="en-US" sz="1200" dirty="0">
              <a:latin typeface="Calibri" charset="0"/>
            </a:endParaRPr>
          </a:p>
          <a:p>
            <a:pPr marL="0" lvl="1" algn="just">
              <a:spcBef>
                <a:spcPct val="0"/>
              </a:spcBef>
              <a:spcAft>
                <a:spcPct val="0"/>
              </a:spcAft>
            </a:pPr>
            <a:r>
              <a:rPr lang="en-US" altLang="en-US" sz="1600" dirty="0">
                <a:latin typeface="Calibri" charset="0"/>
              </a:rPr>
              <a:t>Driven by exposure, skill building and sense of pride. Need to have dedication to go “above and beyond” for the group, while maintaining quality job performance. Understands the balance between their “day job” and their “gay </a:t>
            </a:r>
            <a:r>
              <a:rPr lang="en-US" altLang="en-US" sz="1600" dirty="0" smtClean="0">
                <a:latin typeface="Calibri" charset="0"/>
              </a:rPr>
              <a:t>job.” </a:t>
            </a:r>
            <a:endParaRPr lang="en-US" altLang="en-US" sz="1600" dirty="0">
              <a:latin typeface="Calibri" charset="0"/>
            </a:endParaRPr>
          </a:p>
        </p:txBody>
      </p:sp>
      <p:sp>
        <p:nvSpPr>
          <p:cNvPr id="9" name="Rectangle 8"/>
          <p:cNvSpPr/>
          <p:nvPr/>
        </p:nvSpPr>
        <p:spPr>
          <a:xfrm>
            <a:off x="6898340" y="3821082"/>
            <a:ext cx="3738283" cy="1769715"/>
          </a:xfrm>
          <a:prstGeom prst="rect">
            <a:avLst/>
          </a:prstGeom>
        </p:spPr>
        <p:txBody>
          <a:bodyPr wrap="square">
            <a:spAutoFit/>
          </a:bodyPr>
          <a:lstStyle/>
          <a:p>
            <a:pPr marL="0" lvl="1" algn="ctr">
              <a:spcBef>
                <a:spcPct val="0"/>
              </a:spcBef>
              <a:spcAft>
                <a:spcPts val="600"/>
              </a:spcAft>
            </a:pPr>
            <a:r>
              <a:rPr lang="en-US" altLang="en-US" sz="2400" b="1" dirty="0">
                <a:latin typeface="Calibri" charset="0"/>
              </a:rPr>
              <a:t>Audience (Members)</a:t>
            </a:r>
          </a:p>
          <a:p>
            <a:pPr marL="0" lvl="1" algn="just">
              <a:spcBef>
                <a:spcPct val="0"/>
              </a:spcBef>
              <a:spcAft>
                <a:spcPct val="0"/>
              </a:spcAft>
            </a:pPr>
            <a:r>
              <a:rPr lang="en-US" altLang="en-US" sz="1600" dirty="0">
                <a:latin typeface="Calibri" charset="0"/>
              </a:rPr>
              <a:t>Driven by relevance and inspiration. Want to feel a part of the global and local initiatives, and know that their voice is heard.  Also looking to connect with the community and/or clients. </a:t>
            </a:r>
          </a:p>
        </p:txBody>
      </p:sp>
      <p:sp>
        <p:nvSpPr>
          <p:cNvPr id="2" name="Slide Number Placeholder 1"/>
          <p:cNvSpPr>
            <a:spLocks noGrp="1"/>
          </p:cNvSpPr>
          <p:nvPr>
            <p:ph type="sldNum" sz="quarter" idx="12"/>
          </p:nvPr>
        </p:nvSpPr>
        <p:spPr/>
        <p:txBody>
          <a:bodyPr/>
          <a:lstStyle/>
          <a:p>
            <a:fld id="{5FB82C68-21B0-4D10-9FE3-8B3C5F565363}" type="slidenum">
              <a:rPr lang="en-US" smtClean="0"/>
              <a:pPr/>
              <a:t>27</a:t>
            </a:fld>
            <a:endParaRPr lang="en-US"/>
          </a:p>
        </p:txBody>
      </p:sp>
      <p:grpSp>
        <p:nvGrpSpPr>
          <p:cNvPr id="16" name="Group 15"/>
          <p:cNvGrpSpPr>
            <a:grpSpLocks noChangeAspect="1"/>
          </p:cNvGrpSpPr>
          <p:nvPr/>
        </p:nvGrpSpPr>
        <p:grpSpPr>
          <a:xfrm>
            <a:off x="9772541" y="311113"/>
            <a:ext cx="1587904" cy="722361"/>
            <a:chOff x="3186113" y="3595688"/>
            <a:chExt cx="914401" cy="439737"/>
          </a:xfr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p:grpSpPr>
        <p:sp>
          <p:nvSpPr>
            <p:cNvPr id="17" name="Freeform 29"/>
            <p:cNvSpPr>
              <a:spLocks/>
            </p:cNvSpPr>
            <p:nvPr/>
          </p:nvSpPr>
          <p:spPr bwMode="auto">
            <a:xfrm>
              <a:off x="3844926" y="3714750"/>
              <a:ext cx="255588" cy="320675"/>
            </a:xfrm>
            <a:custGeom>
              <a:avLst/>
              <a:gdLst>
                <a:gd name="T0" fmla="*/ 4493 w 4506"/>
                <a:gd name="T1" fmla="*/ 4911 h 5643"/>
                <a:gd name="T2" fmla="*/ 4451 w 4506"/>
                <a:gd name="T3" fmla="*/ 4812 h 5643"/>
                <a:gd name="T4" fmla="*/ 4360 w 4506"/>
                <a:gd name="T5" fmla="*/ 4681 h 5643"/>
                <a:gd name="T6" fmla="*/ 4204 w 4506"/>
                <a:gd name="T7" fmla="*/ 4529 h 5643"/>
                <a:gd name="T8" fmla="*/ 3962 w 4506"/>
                <a:gd name="T9" fmla="*/ 4363 h 5643"/>
                <a:gd name="T10" fmla="*/ 3657 w 4506"/>
                <a:gd name="T11" fmla="*/ 4210 h 5643"/>
                <a:gd name="T12" fmla="*/ 3365 w 4506"/>
                <a:gd name="T13" fmla="*/ 4055 h 5643"/>
                <a:gd name="T14" fmla="*/ 2897 w 4506"/>
                <a:gd name="T15" fmla="*/ 3805 h 5643"/>
                <a:gd name="T16" fmla="*/ 2591 w 4506"/>
                <a:gd name="T17" fmla="*/ 3666 h 5643"/>
                <a:gd name="T18" fmla="*/ 2246 w 4506"/>
                <a:gd name="T19" fmla="*/ 3546 h 5643"/>
                <a:gd name="T20" fmla="*/ 1863 w 4506"/>
                <a:gd name="T21" fmla="*/ 3454 h 5643"/>
                <a:gd name="T22" fmla="*/ 1963 w 4506"/>
                <a:gd name="T23" fmla="*/ 3335 h 5643"/>
                <a:gd name="T24" fmla="*/ 2056 w 4506"/>
                <a:gd name="T25" fmla="*/ 3197 h 5643"/>
                <a:gd name="T26" fmla="*/ 2194 w 4506"/>
                <a:gd name="T27" fmla="*/ 2944 h 5643"/>
                <a:gd name="T28" fmla="*/ 2357 w 4506"/>
                <a:gd name="T29" fmla="*/ 2578 h 5643"/>
                <a:gd name="T30" fmla="*/ 2446 w 4506"/>
                <a:gd name="T31" fmla="*/ 2348 h 5643"/>
                <a:gd name="T32" fmla="*/ 2490 w 4506"/>
                <a:gd name="T33" fmla="*/ 2144 h 5643"/>
                <a:gd name="T34" fmla="*/ 2504 w 4506"/>
                <a:gd name="T35" fmla="*/ 1910 h 5643"/>
                <a:gd name="T36" fmla="*/ 2503 w 4506"/>
                <a:gd name="T37" fmla="*/ 1646 h 5643"/>
                <a:gd name="T38" fmla="*/ 2511 w 4506"/>
                <a:gd name="T39" fmla="*/ 1403 h 5643"/>
                <a:gd name="T40" fmla="*/ 2518 w 4506"/>
                <a:gd name="T41" fmla="*/ 1136 h 5643"/>
                <a:gd name="T42" fmla="*/ 2503 w 4506"/>
                <a:gd name="T43" fmla="*/ 919 h 5643"/>
                <a:gd name="T44" fmla="*/ 2451 w 4506"/>
                <a:gd name="T45" fmla="*/ 738 h 5643"/>
                <a:gd name="T46" fmla="*/ 2326 w 4506"/>
                <a:gd name="T47" fmla="*/ 484 h 5643"/>
                <a:gd name="T48" fmla="*/ 2165 w 4506"/>
                <a:gd name="T49" fmla="*/ 291 h 5643"/>
                <a:gd name="T50" fmla="*/ 1973 w 4506"/>
                <a:gd name="T51" fmla="*/ 153 h 5643"/>
                <a:gd name="T52" fmla="*/ 1755 w 4506"/>
                <a:gd name="T53" fmla="*/ 64 h 5643"/>
                <a:gd name="T54" fmla="*/ 1515 w 4506"/>
                <a:gd name="T55" fmla="*/ 14 h 5643"/>
                <a:gd name="T56" fmla="*/ 1259 w 4506"/>
                <a:gd name="T57" fmla="*/ 0 h 5643"/>
                <a:gd name="T58" fmla="*/ 1003 w 4506"/>
                <a:gd name="T59" fmla="*/ 14 h 5643"/>
                <a:gd name="T60" fmla="*/ 763 w 4506"/>
                <a:gd name="T61" fmla="*/ 64 h 5643"/>
                <a:gd name="T62" fmla="*/ 546 w 4506"/>
                <a:gd name="T63" fmla="*/ 154 h 5643"/>
                <a:gd name="T64" fmla="*/ 353 w 4506"/>
                <a:gd name="T65" fmla="*/ 292 h 5643"/>
                <a:gd name="T66" fmla="*/ 193 w 4506"/>
                <a:gd name="T67" fmla="*/ 485 h 5643"/>
                <a:gd name="T68" fmla="*/ 68 w 4506"/>
                <a:gd name="T69" fmla="*/ 740 h 5643"/>
                <a:gd name="T70" fmla="*/ 15 w 4506"/>
                <a:gd name="T71" fmla="*/ 921 h 5643"/>
                <a:gd name="T72" fmla="*/ 0 w 4506"/>
                <a:gd name="T73" fmla="*/ 1137 h 5643"/>
                <a:gd name="T74" fmla="*/ 7 w 4506"/>
                <a:gd name="T75" fmla="*/ 1404 h 5643"/>
                <a:gd name="T76" fmla="*/ 16 w 4506"/>
                <a:gd name="T77" fmla="*/ 1646 h 5643"/>
                <a:gd name="T78" fmla="*/ 15 w 4506"/>
                <a:gd name="T79" fmla="*/ 1911 h 5643"/>
                <a:gd name="T80" fmla="*/ 28 w 4506"/>
                <a:gd name="T81" fmla="*/ 2145 h 5643"/>
                <a:gd name="T82" fmla="*/ 74 w 4506"/>
                <a:gd name="T83" fmla="*/ 2350 h 5643"/>
                <a:gd name="T84" fmla="*/ 151 w 4506"/>
                <a:gd name="T85" fmla="*/ 2552 h 5643"/>
                <a:gd name="T86" fmla="*/ 283 w 4506"/>
                <a:gd name="T87" fmla="*/ 2858 h 5643"/>
                <a:gd name="T88" fmla="*/ 422 w 4506"/>
                <a:gd name="T89" fmla="*/ 3129 h 5643"/>
                <a:gd name="T90" fmla="*/ 627 w 4506"/>
                <a:gd name="T91" fmla="*/ 3369 h 5643"/>
                <a:gd name="T92" fmla="*/ 990 w 4506"/>
                <a:gd name="T93" fmla="*/ 3640 h 5643"/>
                <a:gd name="T94" fmla="*/ 1248 w 4506"/>
                <a:gd name="T95" fmla="*/ 3907 h 5643"/>
                <a:gd name="T96" fmla="*/ 1418 w 4506"/>
                <a:gd name="T97" fmla="*/ 4158 h 5643"/>
                <a:gd name="T98" fmla="*/ 1519 w 4506"/>
                <a:gd name="T99" fmla="*/ 4382 h 5643"/>
                <a:gd name="T100" fmla="*/ 1568 w 4506"/>
                <a:gd name="T101" fmla="*/ 4567 h 5643"/>
                <a:gd name="T102" fmla="*/ 1583 w 4506"/>
                <a:gd name="T103" fmla="*/ 4702 h 5643"/>
                <a:gd name="T104" fmla="*/ 1584 w 4506"/>
                <a:gd name="T105" fmla="*/ 5643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6" h="5643">
                  <a:moveTo>
                    <a:pt x="4506" y="4978"/>
                  </a:moveTo>
                  <a:lnTo>
                    <a:pt x="4506" y="4974"/>
                  </a:lnTo>
                  <a:lnTo>
                    <a:pt x="4504" y="4961"/>
                  </a:lnTo>
                  <a:lnTo>
                    <a:pt x="4500" y="4940"/>
                  </a:lnTo>
                  <a:lnTo>
                    <a:pt x="4493" y="4911"/>
                  </a:lnTo>
                  <a:lnTo>
                    <a:pt x="4487" y="4894"/>
                  </a:lnTo>
                  <a:lnTo>
                    <a:pt x="4481" y="4876"/>
                  </a:lnTo>
                  <a:lnTo>
                    <a:pt x="4472" y="4856"/>
                  </a:lnTo>
                  <a:lnTo>
                    <a:pt x="4463" y="4835"/>
                  </a:lnTo>
                  <a:lnTo>
                    <a:pt x="4451" y="4812"/>
                  </a:lnTo>
                  <a:lnTo>
                    <a:pt x="4436" y="4788"/>
                  </a:lnTo>
                  <a:lnTo>
                    <a:pt x="4421" y="4763"/>
                  </a:lnTo>
                  <a:lnTo>
                    <a:pt x="4403" y="4737"/>
                  </a:lnTo>
                  <a:lnTo>
                    <a:pt x="4383" y="4709"/>
                  </a:lnTo>
                  <a:lnTo>
                    <a:pt x="4360" y="4681"/>
                  </a:lnTo>
                  <a:lnTo>
                    <a:pt x="4335" y="4652"/>
                  </a:lnTo>
                  <a:lnTo>
                    <a:pt x="4306" y="4622"/>
                  </a:lnTo>
                  <a:lnTo>
                    <a:pt x="4275" y="4592"/>
                  </a:lnTo>
                  <a:lnTo>
                    <a:pt x="4241" y="4560"/>
                  </a:lnTo>
                  <a:lnTo>
                    <a:pt x="4204" y="4529"/>
                  </a:lnTo>
                  <a:lnTo>
                    <a:pt x="4162" y="4495"/>
                  </a:lnTo>
                  <a:lnTo>
                    <a:pt x="4118" y="4463"/>
                  </a:lnTo>
                  <a:lnTo>
                    <a:pt x="4070" y="4429"/>
                  </a:lnTo>
                  <a:lnTo>
                    <a:pt x="4017" y="4396"/>
                  </a:lnTo>
                  <a:lnTo>
                    <a:pt x="3962" y="4363"/>
                  </a:lnTo>
                  <a:lnTo>
                    <a:pt x="3901" y="4329"/>
                  </a:lnTo>
                  <a:lnTo>
                    <a:pt x="3837" y="4294"/>
                  </a:lnTo>
                  <a:lnTo>
                    <a:pt x="3768" y="4261"/>
                  </a:lnTo>
                  <a:lnTo>
                    <a:pt x="3695" y="4227"/>
                  </a:lnTo>
                  <a:lnTo>
                    <a:pt x="3657" y="4210"/>
                  </a:lnTo>
                  <a:lnTo>
                    <a:pt x="3619" y="4192"/>
                  </a:lnTo>
                  <a:lnTo>
                    <a:pt x="3580" y="4172"/>
                  </a:lnTo>
                  <a:lnTo>
                    <a:pt x="3539" y="4151"/>
                  </a:lnTo>
                  <a:lnTo>
                    <a:pt x="3455" y="4104"/>
                  </a:lnTo>
                  <a:lnTo>
                    <a:pt x="3365" y="4055"/>
                  </a:lnTo>
                  <a:lnTo>
                    <a:pt x="3270" y="4002"/>
                  </a:lnTo>
                  <a:lnTo>
                    <a:pt x="3170" y="3947"/>
                  </a:lnTo>
                  <a:lnTo>
                    <a:pt x="3066" y="3890"/>
                  </a:lnTo>
                  <a:lnTo>
                    <a:pt x="2955" y="3833"/>
                  </a:lnTo>
                  <a:lnTo>
                    <a:pt x="2897" y="3805"/>
                  </a:lnTo>
                  <a:lnTo>
                    <a:pt x="2839" y="3776"/>
                  </a:lnTo>
                  <a:lnTo>
                    <a:pt x="2779" y="3749"/>
                  </a:lnTo>
                  <a:lnTo>
                    <a:pt x="2718" y="3721"/>
                  </a:lnTo>
                  <a:lnTo>
                    <a:pt x="2654" y="3693"/>
                  </a:lnTo>
                  <a:lnTo>
                    <a:pt x="2591" y="3666"/>
                  </a:lnTo>
                  <a:lnTo>
                    <a:pt x="2524" y="3640"/>
                  </a:lnTo>
                  <a:lnTo>
                    <a:pt x="2458" y="3615"/>
                  </a:lnTo>
                  <a:lnTo>
                    <a:pt x="2388" y="3591"/>
                  </a:lnTo>
                  <a:lnTo>
                    <a:pt x="2319" y="3568"/>
                  </a:lnTo>
                  <a:lnTo>
                    <a:pt x="2246" y="3546"/>
                  </a:lnTo>
                  <a:lnTo>
                    <a:pt x="2172" y="3525"/>
                  </a:lnTo>
                  <a:lnTo>
                    <a:pt x="2098" y="3505"/>
                  </a:lnTo>
                  <a:lnTo>
                    <a:pt x="2021" y="3486"/>
                  </a:lnTo>
                  <a:lnTo>
                    <a:pt x="1944" y="3469"/>
                  </a:lnTo>
                  <a:lnTo>
                    <a:pt x="1863" y="3454"/>
                  </a:lnTo>
                  <a:lnTo>
                    <a:pt x="1884" y="3432"/>
                  </a:lnTo>
                  <a:lnTo>
                    <a:pt x="1904" y="3408"/>
                  </a:lnTo>
                  <a:lnTo>
                    <a:pt x="1924" y="3385"/>
                  </a:lnTo>
                  <a:lnTo>
                    <a:pt x="1944" y="3360"/>
                  </a:lnTo>
                  <a:lnTo>
                    <a:pt x="1963" y="3335"/>
                  </a:lnTo>
                  <a:lnTo>
                    <a:pt x="1982" y="3309"/>
                  </a:lnTo>
                  <a:lnTo>
                    <a:pt x="2000" y="3281"/>
                  </a:lnTo>
                  <a:lnTo>
                    <a:pt x="2019" y="3254"/>
                  </a:lnTo>
                  <a:lnTo>
                    <a:pt x="2037" y="3226"/>
                  </a:lnTo>
                  <a:lnTo>
                    <a:pt x="2056" y="3197"/>
                  </a:lnTo>
                  <a:lnTo>
                    <a:pt x="2074" y="3168"/>
                  </a:lnTo>
                  <a:lnTo>
                    <a:pt x="2091" y="3138"/>
                  </a:lnTo>
                  <a:lnTo>
                    <a:pt x="2126" y="3075"/>
                  </a:lnTo>
                  <a:lnTo>
                    <a:pt x="2160" y="3011"/>
                  </a:lnTo>
                  <a:lnTo>
                    <a:pt x="2194" y="2944"/>
                  </a:lnTo>
                  <a:lnTo>
                    <a:pt x="2227" y="2874"/>
                  </a:lnTo>
                  <a:lnTo>
                    <a:pt x="2260" y="2804"/>
                  </a:lnTo>
                  <a:lnTo>
                    <a:pt x="2292" y="2730"/>
                  </a:lnTo>
                  <a:lnTo>
                    <a:pt x="2325" y="2654"/>
                  </a:lnTo>
                  <a:lnTo>
                    <a:pt x="2357" y="2578"/>
                  </a:lnTo>
                  <a:lnTo>
                    <a:pt x="2389" y="2499"/>
                  </a:lnTo>
                  <a:lnTo>
                    <a:pt x="2420" y="2418"/>
                  </a:lnTo>
                  <a:lnTo>
                    <a:pt x="2430" y="2394"/>
                  </a:lnTo>
                  <a:lnTo>
                    <a:pt x="2439" y="2371"/>
                  </a:lnTo>
                  <a:lnTo>
                    <a:pt x="2446" y="2348"/>
                  </a:lnTo>
                  <a:lnTo>
                    <a:pt x="2453" y="2325"/>
                  </a:lnTo>
                  <a:lnTo>
                    <a:pt x="2465" y="2280"/>
                  </a:lnTo>
                  <a:lnTo>
                    <a:pt x="2476" y="2234"/>
                  </a:lnTo>
                  <a:lnTo>
                    <a:pt x="2484" y="2189"/>
                  </a:lnTo>
                  <a:lnTo>
                    <a:pt x="2490" y="2144"/>
                  </a:lnTo>
                  <a:lnTo>
                    <a:pt x="2495" y="2098"/>
                  </a:lnTo>
                  <a:lnTo>
                    <a:pt x="2499" y="2052"/>
                  </a:lnTo>
                  <a:lnTo>
                    <a:pt x="2502" y="2005"/>
                  </a:lnTo>
                  <a:lnTo>
                    <a:pt x="2503" y="1958"/>
                  </a:lnTo>
                  <a:lnTo>
                    <a:pt x="2504" y="1910"/>
                  </a:lnTo>
                  <a:lnTo>
                    <a:pt x="2504" y="1860"/>
                  </a:lnTo>
                  <a:lnTo>
                    <a:pt x="2504" y="1809"/>
                  </a:lnTo>
                  <a:lnTo>
                    <a:pt x="2504" y="1757"/>
                  </a:lnTo>
                  <a:lnTo>
                    <a:pt x="2503" y="1703"/>
                  </a:lnTo>
                  <a:lnTo>
                    <a:pt x="2503" y="1646"/>
                  </a:lnTo>
                  <a:lnTo>
                    <a:pt x="2503" y="1602"/>
                  </a:lnTo>
                  <a:lnTo>
                    <a:pt x="2505" y="1556"/>
                  </a:lnTo>
                  <a:lnTo>
                    <a:pt x="2507" y="1507"/>
                  </a:lnTo>
                  <a:lnTo>
                    <a:pt x="2509" y="1455"/>
                  </a:lnTo>
                  <a:lnTo>
                    <a:pt x="2511" y="1403"/>
                  </a:lnTo>
                  <a:lnTo>
                    <a:pt x="2513" y="1350"/>
                  </a:lnTo>
                  <a:lnTo>
                    <a:pt x="2516" y="1296"/>
                  </a:lnTo>
                  <a:lnTo>
                    <a:pt x="2517" y="1242"/>
                  </a:lnTo>
                  <a:lnTo>
                    <a:pt x="2518" y="1188"/>
                  </a:lnTo>
                  <a:lnTo>
                    <a:pt x="2518" y="1136"/>
                  </a:lnTo>
                  <a:lnTo>
                    <a:pt x="2517" y="1084"/>
                  </a:lnTo>
                  <a:lnTo>
                    <a:pt x="2515" y="1033"/>
                  </a:lnTo>
                  <a:lnTo>
                    <a:pt x="2511" y="986"/>
                  </a:lnTo>
                  <a:lnTo>
                    <a:pt x="2506" y="940"/>
                  </a:lnTo>
                  <a:lnTo>
                    <a:pt x="2503" y="919"/>
                  </a:lnTo>
                  <a:lnTo>
                    <a:pt x="2499" y="898"/>
                  </a:lnTo>
                  <a:lnTo>
                    <a:pt x="2495" y="878"/>
                  </a:lnTo>
                  <a:lnTo>
                    <a:pt x="2490" y="859"/>
                  </a:lnTo>
                  <a:lnTo>
                    <a:pt x="2471" y="796"/>
                  </a:lnTo>
                  <a:lnTo>
                    <a:pt x="2451" y="738"/>
                  </a:lnTo>
                  <a:lnTo>
                    <a:pt x="2429" y="682"/>
                  </a:lnTo>
                  <a:lnTo>
                    <a:pt x="2405" y="628"/>
                  </a:lnTo>
                  <a:lnTo>
                    <a:pt x="2380" y="577"/>
                  </a:lnTo>
                  <a:lnTo>
                    <a:pt x="2354" y="529"/>
                  </a:lnTo>
                  <a:lnTo>
                    <a:pt x="2326" y="484"/>
                  </a:lnTo>
                  <a:lnTo>
                    <a:pt x="2296" y="441"/>
                  </a:lnTo>
                  <a:lnTo>
                    <a:pt x="2265" y="399"/>
                  </a:lnTo>
                  <a:lnTo>
                    <a:pt x="2233" y="361"/>
                  </a:lnTo>
                  <a:lnTo>
                    <a:pt x="2200" y="325"/>
                  </a:lnTo>
                  <a:lnTo>
                    <a:pt x="2165" y="291"/>
                  </a:lnTo>
                  <a:lnTo>
                    <a:pt x="2129" y="260"/>
                  </a:lnTo>
                  <a:lnTo>
                    <a:pt x="2092" y="229"/>
                  </a:lnTo>
                  <a:lnTo>
                    <a:pt x="2054" y="202"/>
                  </a:lnTo>
                  <a:lnTo>
                    <a:pt x="2014" y="177"/>
                  </a:lnTo>
                  <a:lnTo>
                    <a:pt x="1973" y="153"/>
                  </a:lnTo>
                  <a:lnTo>
                    <a:pt x="1932" y="132"/>
                  </a:lnTo>
                  <a:lnTo>
                    <a:pt x="1889" y="112"/>
                  </a:lnTo>
                  <a:lnTo>
                    <a:pt x="1845" y="94"/>
                  </a:lnTo>
                  <a:lnTo>
                    <a:pt x="1801" y="78"/>
                  </a:lnTo>
                  <a:lnTo>
                    <a:pt x="1755" y="64"/>
                  </a:lnTo>
                  <a:lnTo>
                    <a:pt x="1709" y="51"/>
                  </a:lnTo>
                  <a:lnTo>
                    <a:pt x="1661" y="40"/>
                  </a:lnTo>
                  <a:lnTo>
                    <a:pt x="1614" y="29"/>
                  </a:lnTo>
                  <a:lnTo>
                    <a:pt x="1565" y="21"/>
                  </a:lnTo>
                  <a:lnTo>
                    <a:pt x="1515" y="14"/>
                  </a:lnTo>
                  <a:lnTo>
                    <a:pt x="1466" y="9"/>
                  </a:lnTo>
                  <a:lnTo>
                    <a:pt x="1414" y="5"/>
                  </a:lnTo>
                  <a:lnTo>
                    <a:pt x="1364" y="2"/>
                  </a:lnTo>
                  <a:lnTo>
                    <a:pt x="1312" y="0"/>
                  </a:lnTo>
                  <a:lnTo>
                    <a:pt x="1259" y="0"/>
                  </a:lnTo>
                  <a:lnTo>
                    <a:pt x="1207" y="0"/>
                  </a:lnTo>
                  <a:lnTo>
                    <a:pt x="1155" y="2"/>
                  </a:lnTo>
                  <a:lnTo>
                    <a:pt x="1104" y="5"/>
                  </a:lnTo>
                  <a:lnTo>
                    <a:pt x="1053" y="9"/>
                  </a:lnTo>
                  <a:lnTo>
                    <a:pt x="1003" y="14"/>
                  </a:lnTo>
                  <a:lnTo>
                    <a:pt x="954" y="21"/>
                  </a:lnTo>
                  <a:lnTo>
                    <a:pt x="904" y="29"/>
                  </a:lnTo>
                  <a:lnTo>
                    <a:pt x="857" y="40"/>
                  </a:lnTo>
                  <a:lnTo>
                    <a:pt x="810" y="51"/>
                  </a:lnTo>
                  <a:lnTo>
                    <a:pt x="763" y="64"/>
                  </a:lnTo>
                  <a:lnTo>
                    <a:pt x="718" y="79"/>
                  </a:lnTo>
                  <a:lnTo>
                    <a:pt x="674" y="95"/>
                  </a:lnTo>
                  <a:lnTo>
                    <a:pt x="629" y="113"/>
                  </a:lnTo>
                  <a:lnTo>
                    <a:pt x="587" y="132"/>
                  </a:lnTo>
                  <a:lnTo>
                    <a:pt x="546" y="154"/>
                  </a:lnTo>
                  <a:lnTo>
                    <a:pt x="504" y="177"/>
                  </a:lnTo>
                  <a:lnTo>
                    <a:pt x="465" y="203"/>
                  </a:lnTo>
                  <a:lnTo>
                    <a:pt x="427" y="230"/>
                  </a:lnTo>
                  <a:lnTo>
                    <a:pt x="389" y="261"/>
                  </a:lnTo>
                  <a:lnTo>
                    <a:pt x="353" y="292"/>
                  </a:lnTo>
                  <a:lnTo>
                    <a:pt x="319" y="326"/>
                  </a:lnTo>
                  <a:lnTo>
                    <a:pt x="286" y="362"/>
                  </a:lnTo>
                  <a:lnTo>
                    <a:pt x="253" y="401"/>
                  </a:lnTo>
                  <a:lnTo>
                    <a:pt x="222" y="442"/>
                  </a:lnTo>
                  <a:lnTo>
                    <a:pt x="193" y="485"/>
                  </a:lnTo>
                  <a:lnTo>
                    <a:pt x="165" y="531"/>
                  </a:lnTo>
                  <a:lnTo>
                    <a:pt x="138" y="579"/>
                  </a:lnTo>
                  <a:lnTo>
                    <a:pt x="113" y="630"/>
                  </a:lnTo>
                  <a:lnTo>
                    <a:pt x="90" y="684"/>
                  </a:lnTo>
                  <a:lnTo>
                    <a:pt x="68" y="740"/>
                  </a:lnTo>
                  <a:lnTo>
                    <a:pt x="48" y="799"/>
                  </a:lnTo>
                  <a:lnTo>
                    <a:pt x="28" y="861"/>
                  </a:lnTo>
                  <a:lnTo>
                    <a:pt x="23" y="880"/>
                  </a:lnTo>
                  <a:lnTo>
                    <a:pt x="19" y="900"/>
                  </a:lnTo>
                  <a:lnTo>
                    <a:pt x="15" y="921"/>
                  </a:lnTo>
                  <a:lnTo>
                    <a:pt x="12" y="942"/>
                  </a:lnTo>
                  <a:lnTo>
                    <a:pt x="7" y="987"/>
                  </a:lnTo>
                  <a:lnTo>
                    <a:pt x="3" y="1035"/>
                  </a:lnTo>
                  <a:lnTo>
                    <a:pt x="1" y="1086"/>
                  </a:lnTo>
                  <a:lnTo>
                    <a:pt x="0" y="1137"/>
                  </a:lnTo>
                  <a:lnTo>
                    <a:pt x="0" y="1190"/>
                  </a:lnTo>
                  <a:lnTo>
                    <a:pt x="1" y="1243"/>
                  </a:lnTo>
                  <a:lnTo>
                    <a:pt x="3" y="1297"/>
                  </a:lnTo>
                  <a:lnTo>
                    <a:pt x="5" y="1351"/>
                  </a:lnTo>
                  <a:lnTo>
                    <a:pt x="7" y="1404"/>
                  </a:lnTo>
                  <a:lnTo>
                    <a:pt x="10" y="1456"/>
                  </a:lnTo>
                  <a:lnTo>
                    <a:pt x="12" y="1507"/>
                  </a:lnTo>
                  <a:lnTo>
                    <a:pt x="14" y="1556"/>
                  </a:lnTo>
                  <a:lnTo>
                    <a:pt x="15" y="1602"/>
                  </a:lnTo>
                  <a:lnTo>
                    <a:pt x="16" y="1646"/>
                  </a:lnTo>
                  <a:lnTo>
                    <a:pt x="15" y="1703"/>
                  </a:lnTo>
                  <a:lnTo>
                    <a:pt x="15" y="1757"/>
                  </a:lnTo>
                  <a:lnTo>
                    <a:pt x="15" y="1809"/>
                  </a:lnTo>
                  <a:lnTo>
                    <a:pt x="15" y="1860"/>
                  </a:lnTo>
                  <a:lnTo>
                    <a:pt x="15" y="1911"/>
                  </a:lnTo>
                  <a:lnTo>
                    <a:pt x="16" y="1959"/>
                  </a:lnTo>
                  <a:lnTo>
                    <a:pt x="17" y="2006"/>
                  </a:lnTo>
                  <a:lnTo>
                    <a:pt x="20" y="2053"/>
                  </a:lnTo>
                  <a:lnTo>
                    <a:pt x="23" y="2100"/>
                  </a:lnTo>
                  <a:lnTo>
                    <a:pt x="28" y="2145"/>
                  </a:lnTo>
                  <a:lnTo>
                    <a:pt x="36" y="2190"/>
                  </a:lnTo>
                  <a:lnTo>
                    <a:pt x="44" y="2235"/>
                  </a:lnTo>
                  <a:lnTo>
                    <a:pt x="54" y="2282"/>
                  </a:lnTo>
                  <a:lnTo>
                    <a:pt x="67" y="2327"/>
                  </a:lnTo>
                  <a:lnTo>
                    <a:pt x="74" y="2350"/>
                  </a:lnTo>
                  <a:lnTo>
                    <a:pt x="81" y="2373"/>
                  </a:lnTo>
                  <a:lnTo>
                    <a:pt x="90" y="2396"/>
                  </a:lnTo>
                  <a:lnTo>
                    <a:pt x="99" y="2420"/>
                  </a:lnTo>
                  <a:lnTo>
                    <a:pt x="125" y="2487"/>
                  </a:lnTo>
                  <a:lnTo>
                    <a:pt x="151" y="2552"/>
                  </a:lnTo>
                  <a:lnTo>
                    <a:pt x="178" y="2616"/>
                  </a:lnTo>
                  <a:lnTo>
                    <a:pt x="204" y="2678"/>
                  </a:lnTo>
                  <a:lnTo>
                    <a:pt x="230" y="2740"/>
                  </a:lnTo>
                  <a:lnTo>
                    <a:pt x="257" y="2800"/>
                  </a:lnTo>
                  <a:lnTo>
                    <a:pt x="283" y="2858"/>
                  </a:lnTo>
                  <a:lnTo>
                    <a:pt x="311" y="2916"/>
                  </a:lnTo>
                  <a:lnTo>
                    <a:pt x="338" y="2972"/>
                  </a:lnTo>
                  <a:lnTo>
                    <a:pt x="365" y="3025"/>
                  </a:lnTo>
                  <a:lnTo>
                    <a:pt x="393" y="3078"/>
                  </a:lnTo>
                  <a:lnTo>
                    <a:pt x="422" y="3129"/>
                  </a:lnTo>
                  <a:lnTo>
                    <a:pt x="451" y="3178"/>
                  </a:lnTo>
                  <a:lnTo>
                    <a:pt x="480" y="3225"/>
                  </a:lnTo>
                  <a:lnTo>
                    <a:pt x="509" y="3271"/>
                  </a:lnTo>
                  <a:lnTo>
                    <a:pt x="541" y="3315"/>
                  </a:lnTo>
                  <a:lnTo>
                    <a:pt x="627" y="3369"/>
                  </a:lnTo>
                  <a:lnTo>
                    <a:pt x="709" y="3423"/>
                  </a:lnTo>
                  <a:lnTo>
                    <a:pt x="785" y="3477"/>
                  </a:lnTo>
                  <a:lnTo>
                    <a:pt x="858" y="3532"/>
                  </a:lnTo>
                  <a:lnTo>
                    <a:pt x="927" y="3586"/>
                  </a:lnTo>
                  <a:lnTo>
                    <a:pt x="990" y="3640"/>
                  </a:lnTo>
                  <a:lnTo>
                    <a:pt x="1050" y="3694"/>
                  </a:lnTo>
                  <a:lnTo>
                    <a:pt x="1105" y="3749"/>
                  </a:lnTo>
                  <a:lnTo>
                    <a:pt x="1156" y="3802"/>
                  </a:lnTo>
                  <a:lnTo>
                    <a:pt x="1204" y="3854"/>
                  </a:lnTo>
                  <a:lnTo>
                    <a:pt x="1248" y="3907"/>
                  </a:lnTo>
                  <a:lnTo>
                    <a:pt x="1288" y="3959"/>
                  </a:lnTo>
                  <a:lnTo>
                    <a:pt x="1326" y="4010"/>
                  </a:lnTo>
                  <a:lnTo>
                    <a:pt x="1359" y="4060"/>
                  </a:lnTo>
                  <a:lnTo>
                    <a:pt x="1390" y="4109"/>
                  </a:lnTo>
                  <a:lnTo>
                    <a:pt x="1418" y="4158"/>
                  </a:lnTo>
                  <a:lnTo>
                    <a:pt x="1444" y="4205"/>
                  </a:lnTo>
                  <a:lnTo>
                    <a:pt x="1466" y="4251"/>
                  </a:lnTo>
                  <a:lnTo>
                    <a:pt x="1486" y="4296"/>
                  </a:lnTo>
                  <a:lnTo>
                    <a:pt x="1503" y="4340"/>
                  </a:lnTo>
                  <a:lnTo>
                    <a:pt x="1519" y="4382"/>
                  </a:lnTo>
                  <a:lnTo>
                    <a:pt x="1532" y="4422"/>
                  </a:lnTo>
                  <a:lnTo>
                    <a:pt x="1543" y="4461"/>
                  </a:lnTo>
                  <a:lnTo>
                    <a:pt x="1554" y="4498"/>
                  </a:lnTo>
                  <a:lnTo>
                    <a:pt x="1562" y="4534"/>
                  </a:lnTo>
                  <a:lnTo>
                    <a:pt x="1568" y="4567"/>
                  </a:lnTo>
                  <a:lnTo>
                    <a:pt x="1574" y="4598"/>
                  </a:lnTo>
                  <a:lnTo>
                    <a:pt x="1577" y="4628"/>
                  </a:lnTo>
                  <a:lnTo>
                    <a:pt x="1580" y="4655"/>
                  </a:lnTo>
                  <a:lnTo>
                    <a:pt x="1582" y="4679"/>
                  </a:lnTo>
                  <a:lnTo>
                    <a:pt x="1583" y="4702"/>
                  </a:lnTo>
                  <a:lnTo>
                    <a:pt x="1584" y="4722"/>
                  </a:lnTo>
                  <a:lnTo>
                    <a:pt x="1584" y="4726"/>
                  </a:lnTo>
                  <a:lnTo>
                    <a:pt x="1584" y="4729"/>
                  </a:lnTo>
                  <a:lnTo>
                    <a:pt x="1584" y="5642"/>
                  </a:lnTo>
                  <a:lnTo>
                    <a:pt x="1584" y="5643"/>
                  </a:lnTo>
                  <a:lnTo>
                    <a:pt x="4506" y="5642"/>
                  </a:lnTo>
                  <a:lnTo>
                    <a:pt x="4506" y="49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30"/>
            <p:cNvSpPr>
              <a:spLocks/>
            </p:cNvSpPr>
            <p:nvPr/>
          </p:nvSpPr>
          <p:spPr bwMode="auto">
            <a:xfrm>
              <a:off x="3186113" y="3714750"/>
              <a:ext cx="254000" cy="320675"/>
            </a:xfrm>
            <a:custGeom>
              <a:avLst/>
              <a:gdLst>
                <a:gd name="T0" fmla="*/ 2919 w 4491"/>
                <a:gd name="T1" fmla="*/ 4655 h 5643"/>
                <a:gd name="T2" fmla="*/ 2945 w 4491"/>
                <a:gd name="T3" fmla="*/ 4500 h 5643"/>
                <a:gd name="T4" fmla="*/ 3011 w 4491"/>
                <a:gd name="T5" fmla="*/ 4300 h 5643"/>
                <a:gd name="T6" fmla="*/ 3136 w 4491"/>
                <a:gd name="T7" fmla="*/ 4067 h 5643"/>
                <a:gd name="T8" fmla="*/ 3334 w 4491"/>
                <a:gd name="T9" fmla="*/ 3811 h 5643"/>
                <a:gd name="T10" fmla="*/ 3627 w 4491"/>
                <a:gd name="T11" fmla="*/ 3544 h 5643"/>
                <a:gd name="T12" fmla="*/ 3970 w 4491"/>
                <a:gd name="T13" fmla="*/ 3283 h 5643"/>
                <a:gd name="T14" fmla="*/ 4120 w 4491"/>
                <a:gd name="T15" fmla="*/ 3034 h 5643"/>
                <a:gd name="T16" fmla="*/ 4258 w 4491"/>
                <a:gd name="T17" fmla="*/ 2744 h 5643"/>
                <a:gd name="T18" fmla="*/ 4393 w 4491"/>
                <a:gd name="T19" fmla="*/ 2418 h 5643"/>
                <a:gd name="T20" fmla="*/ 4437 w 4491"/>
                <a:gd name="T21" fmla="*/ 2280 h 5643"/>
                <a:gd name="T22" fmla="*/ 4471 w 4491"/>
                <a:gd name="T23" fmla="*/ 2052 h 5643"/>
                <a:gd name="T24" fmla="*/ 4476 w 4491"/>
                <a:gd name="T25" fmla="*/ 1809 h 5643"/>
                <a:gd name="T26" fmla="*/ 4477 w 4491"/>
                <a:gd name="T27" fmla="*/ 1556 h 5643"/>
                <a:gd name="T28" fmla="*/ 4488 w 4491"/>
                <a:gd name="T29" fmla="*/ 1296 h 5643"/>
                <a:gd name="T30" fmla="*/ 4488 w 4491"/>
                <a:gd name="T31" fmla="*/ 1033 h 5643"/>
                <a:gd name="T32" fmla="*/ 4466 w 4491"/>
                <a:gd name="T33" fmla="*/ 878 h 5643"/>
                <a:gd name="T34" fmla="*/ 4377 w 4491"/>
                <a:gd name="T35" fmla="*/ 628 h 5643"/>
                <a:gd name="T36" fmla="*/ 4238 w 4491"/>
                <a:gd name="T37" fmla="*/ 399 h 5643"/>
                <a:gd name="T38" fmla="*/ 4063 w 4491"/>
                <a:gd name="T39" fmla="*/ 229 h 5643"/>
                <a:gd name="T40" fmla="*/ 3861 w 4491"/>
                <a:gd name="T41" fmla="*/ 112 h 5643"/>
                <a:gd name="T42" fmla="*/ 3634 w 4491"/>
                <a:gd name="T43" fmla="*/ 40 h 5643"/>
                <a:gd name="T44" fmla="*/ 3387 w 4491"/>
                <a:gd name="T45" fmla="*/ 5 h 5643"/>
                <a:gd name="T46" fmla="*/ 3127 w 4491"/>
                <a:gd name="T47" fmla="*/ 2 h 5643"/>
                <a:gd name="T48" fmla="*/ 2877 w 4491"/>
                <a:gd name="T49" fmla="*/ 29 h 5643"/>
                <a:gd name="T50" fmla="*/ 2645 w 4491"/>
                <a:gd name="T51" fmla="*/ 95 h 5643"/>
                <a:gd name="T52" fmla="*/ 2436 w 4491"/>
                <a:gd name="T53" fmla="*/ 203 h 5643"/>
                <a:gd name="T54" fmla="*/ 2257 w 4491"/>
                <a:gd name="T55" fmla="*/ 362 h 5643"/>
                <a:gd name="T56" fmla="*/ 2110 w 4491"/>
                <a:gd name="T57" fmla="*/ 579 h 5643"/>
                <a:gd name="T58" fmla="*/ 2001 w 4491"/>
                <a:gd name="T59" fmla="*/ 861 h 5643"/>
                <a:gd name="T60" fmla="*/ 1979 w 4491"/>
                <a:gd name="T61" fmla="*/ 987 h 5643"/>
                <a:gd name="T62" fmla="*/ 1974 w 4491"/>
                <a:gd name="T63" fmla="*/ 1243 h 5643"/>
                <a:gd name="T64" fmla="*/ 1984 w 4491"/>
                <a:gd name="T65" fmla="*/ 1507 h 5643"/>
                <a:gd name="T66" fmla="*/ 1988 w 4491"/>
                <a:gd name="T67" fmla="*/ 1757 h 5643"/>
                <a:gd name="T68" fmla="*/ 1990 w 4491"/>
                <a:gd name="T69" fmla="*/ 2006 h 5643"/>
                <a:gd name="T70" fmla="*/ 2016 w 4491"/>
                <a:gd name="T71" fmla="*/ 2235 h 5643"/>
                <a:gd name="T72" fmla="*/ 2061 w 4491"/>
                <a:gd name="T73" fmla="*/ 2396 h 5643"/>
                <a:gd name="T74" fmla="*/ 2199 w 4491"/>
                <a:gd name="T75" fmla="*/ 2734 h 5643"/>
                <a:gd name="T76" fmla="*/ 2365 w 4491"/>
                <a:gd name="T77" fmla="*/ 3079 h 5643"/>
                <a:gd name="T78" fmla="*/ 2471 w 4491"/>
                <a:gd name="T79" fmla="*/ 3257 h 5643"/>
                <a:gd name="T80" fmla="*/ 2565 w 4491"/>
                <a:gd name="T81" fmla="*/ 3387 h 5643"/>
                <a:gd name="T82" fmla="*/ 2470 w 4491"/>
                <a:gd name="T83" fmla="*/ 3489 h 5643"/>
                <a:gd name="T84" fmla="*/ 2105 w 4491"/>
                <a:gd name="T85" fmla="*/ 3594 h 5643"/>
                <a:gd name="T86" fmla="*/ 1779 w 4491"/>
                <a:gd name="T87" fmla="*/ 3724 h 5643"/>
                <a:gd name="T88" fmla="*/ 1433 w 4491"/>
                <a:gd name="T89" fmla="*/ 3893 h 5643"/>
                <a:gd name="T90" fmla="*/ 963 w 4491"/>
                <a:gd name="T91" fmla="*/ 4153 h 5643"/>
                <a:gd name="T92" fmla="*/ 735 w 4491"/>
                <a:gd name="T93" fmla="*/ 4262 h 5643"/>
                <a:gd name="T94" fmla="*/ 434 w 4491"/>
                <a:gd name="T95" fmla="*/ 4431 h 5643"/>
                <a:gd name="T96" fmla="*/ 230 w 4491"/>
                <a:gd name="T97" fmla="*/ 4593 h 5643"/>
                <a:gd name="T98" fmla="*/ 103 w 4491"/>
                <a:gd name="T99" fmla="*/ 4738 h 5643"/>
                <a:gd name="T100" fmla="*/ 33 w 4491"/>
                <a:gd name="T101" fmla="*/ 4856 h 5643"/>
                <a:gd name="T102" fmla="*/ 2 w 4491"/>
                <a:gd name="T103" fmla="*/ 4961 h 5643"/>
                <a:gd name="T104" fmla="*/ 2915 w 4491"/>
                <a:gd name="T105" fmla="*/ 4729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91" h="5643">
                  <a:moveTo>
                    <a:pt x="2915" y="4726"/>
                  </a:moveTo>
                  <a:lnTo>
                    <a:pt x="2915" y="4721"/>
                  </a:lnTo>
                  <a:lnTo>
                    <a:pt x="2916" y="4702"/>
                  </a:lnTo>
                  <a:lnTo>
                    <a:pt x="2917" y="4679"/>
                  </a:lnTo>
                  <a:lnTo>
                    <a:pt x="2919" y="4655"/>
                  </a:lnTo>
                  <a:lnTo>
                    <a:pt x="2921" y="4628"/>
                  </a:lnTo>
                  <a:lnTo>
                    <a:pt x="2925" y="4599"/>
                  </a:lnTo>
                  <a:lnTo>
                    <a:pt x="2930" y="4568"/>
                  </a:lnTo>
                  <a:lnTo>
                    <a:pt x="2937" y="4535"/>
                  </a:lnTo>
                  <a:lnTo>
                    <a:pt x="2945" y="4500"/>
                  </a:lnTo>
                  <a:lnTo>
                    <a:pt x="2954" y="4463"/>
                  </a:lnTo>
                  <a:lnTo>
                    <a:pt x="2966" y="4425"/>
                  </a:lnTo>
                  <a:lnTo>
                    <a:pt x="2979" y="4385"/>
                  </a:lnTo>
                  <a:lnTo>
                    <a:pt x="2994" y="4344"/>
                  </a:lnTo>
                  <a:lnTo>
                    <a:pt x="3011" y="4300"/>
                  </a:lnTo>
                  <a:lnTo>
                    <a:pt x="3031" y="4256"/>
                  </a:lnTo>
                  <a:lnTo>
                    <a:pt x="3053" y="4210"/>
                  </a:lnTo>
                  <a:lnTo>
                    <a:pt x="3077" y="4164"/>
                  </a:lnTo>
                  <a:lnTo>
                    <a:pt x="3106" y="4116"/>
                  </a:lnTo>
                  <a:lnTo>
                    <a:pt x="3136" y="4067"/>
                  </a:lnTo>
                  <a:lnTo>
                    <a:pt x="3169" y="4017"/>
                  </a:lnTo>
                  <a:lnTo>
                    <a:pt x="3205" y="3967"/>
                  </a:lnTo>
                  <a:lnTo>
                    <a:pt x="3245" y="3916"/>
                  </a:lnTo>
                  <a:lnTo>
                    <a:pt x="3288" y="3863"/>
                  </a:lnTo>
                  <a:lnTo>
                    <a:pt x="3334" y="3811"/>
                  </a:lnTo>
                  <a:lnTo>
                    <a:pt x="3385" y="3758"/>
                  </a:lnTo>
                  <a:lnTo>
                    <a:pt x="3439" y="3705"/>
                  </a:lnTo>
                  <a:lnTo>
                    <a:pt x="3498" y="3651"/>
                  </a:lnTo>
                  <a:lnTo>
                    <a:pt x="3560" y="3597"/>
                  </a:lnTo>
                  <a:lnTo>
                    <a:pt x="3627" y="3544"/>
                  </a:lnTo>
                  <a:lnTo>
                    <a:pt x="3697" y="3489"/>
                  </a:lnTo>
                  <a:lnTo>
                    <a:pt x="3773" y="3435"/>
                  </a:lnTo>
                  <a:lnTo>
                    <a:pt x="3854" y="3382"/>
                  </a:lnTo>
                  <a:lnTo>
                    <a:pt x="3938" y="3329"/>
                  </a:lnTo>
                  <a:lnTo>
                    <a:pt x="3970" y="3283"/>
                  </a:lnTo>
                  <a:lnTo>
                    <a:pt x="4001" y="3237"/>
                  </a:lnTo>
                  <a:lnTo>
                    <a:pt x="4031" y="3190"/>
                  </a:lnTo>
                  <a:lnTo>
                    <a:pt x="4061" y="3140"/>
                  </a:lnTo>
                  <a:lnTo>
                    <a:pt x="4090" y="3087"/>
                  </a:lnTo>
                  <a:lnTo>
                    <a:pt x="4120" y="3034"/>
                  </a:lnTo>
                  <a:lnTo>
                    <a:pt x="4148" y="2980"/>
                  </a:lnTo>
                  <a:lnTo>
                    <a:pt x="4176" y="2923"/>
                  </a:lnTo>
                  <a:lnTo>
                    <a:pt x="4203" y="2864"/>
                  </a:lnTo>
                  <a:lnTo>
                    <a:pt x="4231" y="2805"/>
                  </a:lnTo>
                  <a:lnTo>
                    <a:pt x="4258" y="2744"/>
                  </a:lnTo>
                  <a:lnTo>
                    <a:pt x="4285" y="2681"/>
                  </a:lnTo>
                  <a:lnTo>
                    <a:pt x="4312" y="2617"/>
                  </a:lnTo>
                  <a:lnTo>
                    <a:pt x="4339" y="2552"/>
                  </a:lnTo>
                  <a:lnTo>
                    <a:pt x="4366" y="2486"/>
                  </a:lnTo>
                  <a:lnTo>
                    <a:pt x="4393" y="2418"/>
                  </a:lnTo>
                  <a:lnTo>
                    <a:pt x="4402" y="2394"/>
                  </a:lnTo>
                  <a:lnTo>
                    <a:pt x="4410" y="2371"/>
                  </a:lnTo>
                  <a:lnTo>
                    <a:pt x="4418" y="2348"/>
                  </a:lnTo>
                  <a:lnTo>
                    <a:pt x="4425" y="2325"/>
                  </a:lnTo>
                  <a:lnTo>
                    <a:pt x="4437" y="2280"/>
                  </a:lnTo>
                  <a:lnTo>
                    <a:pt x="4447" y="2234"/>
                  </a:lnTo>
                  <a:lnTo>
                    <a:pt x="4455" y="2189"/>
                  </a:lnTo>
                  <a:lnTo>
                    <a:pt x="4462" y="2144"/>
                  </a:lnTo>
                  <a:lnTo>
                    <a:pt x="4467" y="2098"/>
                  </a:lnTo>
                  <a:lnTo>
                    <a:pt x="4471" y="2052"/>
                  </a:lnTo>
                  <a:lnTo>
                    <a:pt x="4474" y="2005"/>
                  </a:lnTo>
                  <a:lnTo>
                    <a:pt x="4476" y="1958"/>
                  </a:lnTo>
                  <a:lnTo>
                    <a:pt x="4476" y="1910"/>
                  </a:lnTo>
                  <a:lnTo>
                    <a:pt x="4477" y="1860"/>
                  </a:lnTo>
                  <a:lnTo>
                    <a:pt x="4476" y="1809"/>
                  </a:lnTo>
                  <a:lnTo>
                    <a:pt x="4476" y="1757"/>
                  </a:lnTo>
                  <a:lnTo>
                    <a:pt x="4476" y="1703"/>
                  </a:lnTo>
                  <a:lnTo>
                    <a:pt x="4476" y="1646"/>
                  </a:lnTo>
                  <a:lnTo>
                    <a:pt x="4476" y="1602"/>
                  </a:lnTo>
                  <a:lnTo>
                    <a:pt x="4477" y="1556"/>
                  </a:lnTo>
                  <a:lnTo>
                    <a:pt x="4479" y="1507"/>
                  </a:lnTo>
                  <a:lnTo>
                    <a:pt x="4481" y="1455"/>
                  </a:lnTo>
                  <a:lnTo>
                    <a:pt x="4484" y="1403"/>
                  </a:lnTo>
                  <a:lnTo>
                    <a:pt x="4486" y="1350"/>
                  </a:lnTo>
                  <a:lnTo>
                    <a:pt x="4488" y="1296"/>
                  </a:lnTo>
                  <a:lnTo>
                    <a:pt x="4490" y="1242"/>
                  </a:lnTo>
                  <a:lnTo>
                    <a:pt x="4491" y="1188"/>
                  </a:lnTo>
                  <a:lnTo>
                    <a:pt x="4491" y="1136"/>
                  </a:lnTo>
                  <a:lnTo>
                    <a:pt x="4490" y="1084"/>
                  </a:lnTo>
                  <a:lnTo>
                    <a:pt x="4488" y="1033"/>
                  </a:lnTo>
                  <a:lnTo>
                    <a:pt x="4484" y="986"/>
                  </a:lnTo>
                  <a:lnTo>
                    <a:pt x="4479" y="940"/>
                  </a:lnTo>
                  <a:lnTo>
                    <a:pt x="4475" y="919"/>
                  </a:lnTo>
                  <a:lnTo>
                    <a:pt x="4470" y="898"/>
                  </a:lnTo>
                  <a:lnTo>
                    <a:pt x="4466" y="878"/>
                  </a:lnTo>
                  <a:lnTo>
                    <a:pt x="4461" y="859"/>
                  </a:lnTo>
                  <a:lnTo>
                    <a:pt x="4443" y="796"/>
                  </a:lnTo>
                  <a:lnTo>
                    <a:pt x="4422" y="738"/>
                  </a:lnTo>
                  <a:lnTo>
                    <a:pt x="4401" y="682"/>
                  </a:lnTo>
                  <a:lnTo>
                    <a:pt x="4377" y="628"/>
                  </a:lnTo>
                  <a:lnTo>
                    <a:pt x="4353" y="577"/>
                  </a:lnTo>
                  <a:lnTo>
                    <a:pt x="4325" y="529"/>
                  </a:lnTo>
                  <a:lnTo>
                    <a:pt x="4297" y="484"/>
                  </a:lnTo>
                  <a:lnTo>
                    <a:pt x="4268" y="441"/>
                  </a:lnTo>
                  <a:lnTo>
                    <a:pt x="4238" y="399"/>
                  </a:lnTo>
                  <a:lnTo>
                    <a:pt x="4205" y="361"/>
                  </a:lnTo>
                  <a:lnTo>
                    <a:pt x="4172" y="325"/>
                  </a:lnTo>
                  <a:lnTo>
                    <a:pt x="4137" y="291"/>
                  </a:lnTo>
                  <a:lnTo>
                    <a:pt x="4101" y="260"/>
                  </a:lnTo>
                  <a:lnTo>
                    <a:pt x="4063" y="229"/>
                  </a:lnTo>
                  <a:lnTo>
                    <a:pt x="4025" y="202"/>
                  </a:lnTo>
                  <a:lnTo>
                    <a:pt x="3986" y="177"/>
                  </a:lnTo>
                  <a:lnTo>
                    <a:pt x="3945" y="153"/>
                  </a:lnTo>
                  <a:lnTo>
                    <a:pt x="3904" y="132"/>
                  </a:lnTo>
                  <a:lnTo>
                    <a:pt x="3861" y="112"/>
                  </a:lnTo>
                  <a:lnTo>
                    <a:pt x="3817" y="94"/>
                  </a:lnTo>
                  <a:lnTo>
                    <a:pt x="3773" y="78"/>
                  </a:lnTo>
                  <a:lnTo>
                    <a:pt x="3728" y="64"/>
                  </a:lnTo>
                  <a:lnTo>
                    <a:pt x="3681" y="51"/>
                  </a:lnTo>
                  <a:lnTo>
                    <a:pt x="3634" y="40"/>
                  </a:lnTo>
                  <a:lnTo>
                    <a:pt x="3585" y="29"/>
                  </a:lnTo>
                  <a:lnTo>
                    <a:pt x="3537" y="21"/>
                  </a:lnTo>
                  <a:lnTo>
                    <a:pt x="3488" y="14"/>
                  </a:lnTo>
                  <a:lnTo>
                    <a:pt x="3437" y="9"/>
                  </a:lnTo>
                  <a:lnTo>
                    <a:pt x="3387" y="5"/>
                  </a:lnTo>
                  <a:lnTo>
                    <a:pt x="3335" y="2"/>
                  </a:lnTo>
                  <a:lnTo>
                    <a:pt x="3284" y="0"/>
                  </a:lnTo>
                  <a:lnTo>
                    <a:pt x="3232" y="0"/>
                  </a:lnTo>
                  <a:lnTo>
                    <a:pt x="3179" y="0"/>
                  </a:lnTo>
                  <a:lnTo>
                    <a:pt x="3127" y="2"/>
                  </a:lnTo>
                  <a:lnTo>
                    <a:pt x="3075" y="5"/>
                  </a:lnTo>
                  <a:lnTo>
                    <a:pt x="3025" y="9"/>
                  </a:lnTo>
                  <a:lnTo>
                    <a:pt x="2975" y="14"/>
                  </a:lnTo>
                  <a:lnTo>
                    <a:pt x="2925" y="21"/>
                  </a:lnTo>
                  <a:lnTo>
                    <a:pt x="2877" y="29"/>
                  </a:lnTo>
                  <a:lnTo>
                    <a:pt x="2828" y="40"/>
                  </a:lnTo>
                  <a:lnTo>
                    <a:pt x="2781" y="51"/>
                  </a:lnTo>
                  <a:lnTo>
                    <a:pt x="2735" y="64"/>
                  </a:lnTo>
                  <a:lnTo>
                    <a:pt x="2689" y="79"/>
                  </a:lnTo>
                  <a:lnTo>
                    <a:pt x="2645" y="95"/>
                  </a:lnTo>
                  <a:lnTo>
                    <a:pt x="2602" y="113"/>
                  </a:lnTo>
                  <a:lnTo>
                    <a:pt x="2558" y="132"/>
                  </a:lnTo>
                  <a:lnTo>
                    <a:pt x="2517" y="154"/>
                  </a:lnTo>
                  <a:lnTo>
                    <a:pt x="2477" y="177"/>
                  </a:lnTo>
                  <a:lnTo>
                    <a:pt x="2436" y="203"/>
                  </a:lnTo>
                  <a:lnTo>
                    <a:pt x="2398" y="230"/>
                  </a:lnTo>
                  <a:lnTo>
                    <a:pt x="2361" y="261"/>
                  </a:lnTo>
                  <a:lnTo>
                    <a:pt x="2325" y="292"/>
                  </a:lnTo>
                  <a:lnTo>
                    <a:pt x="2290" y="326"/>
                  </a:lnTo>
                  <a:lnTo>
                    <a:pt x="2257" y="362"/>
                  </a:lnTo>
                  <a:lnTo>
                    <a:pt x="2225" y="401"/>
                  </a:lnTo>
                  <a:lnTo>
                    <a:pt x="2193" y="442"/>
                  </a:lnTo>
                  <a:lnTo>
                    <a:pt x="2164" y="485"/>
                  </a:lnTo>
                  <a:lnTo>
                    <a:pt x="2136" y="531"/>
                  </a:lnTo>
                  <a:lnTo>
                    <a:pt x="2110" y="579"/>
                  </a:lnTo>
                  <a:lnTo>
                    <a:pt x="2085" y="630"/>
                  </a:lnTo>
                  <a:lnTo>
                    <a:pt x="2061" y="684"/>
                  </a:lnTo>
                  <a:lnTo>
                    <a:pt x="2039" y="740"/>
                  </a:lnTo>
                  <a:lnTo>
                    <a:pt x="2019" y="799"/>
                  </a:lnTo>
                  <a:lnTo>
                    <a:pt x="2001" y="861"/>
                  </a:lnTo>
                  <a:lnTo>
                    <a:pt x="1996" y="880"/>
                  </a:lnTo>
                  <a:lnTo>
                    <a:pt x="1992" y="900"/>
                  </a:lnTo>
                  <a:lnTo>
                    <a:pt x="1988" y="921"/>
                  </a:lnTo>
                  <a:lnTo>
                    <a:pt x="1984" y="942"/>
                  </a:lnTo>
                  <a:lnTo>
                    <a:pt x="1979" y="987"/>
                  </a:lnTo>
                  <a:lnTo>
                    <a:pt x="1975" y="1035"/>
                  </a:lnTo>
                  <a:lnTo>
                    <a:pt x="1973" y="1086"/>
                  </a:lnTo>
                  <a:lnTo>
                    <a:pt x="1972" y="1137"/>
                  </a:lnTo>
                  <a:lnTo>
                    <a:pt x="1973" y="1190"/>
                  </a:lnTo>
                  <a:lnTo>
                    <a:pt x="1974" y="1243"/>
                  </a:lnTo>
                  <a:lnTo>
                    <a:pt x="1975" y="1297"/>
                  </a:lnTo>
                  <a:lnTo>
                    <a:pt x="1978" y="1351"/>
                  </a:lnTo>
                  <a:lnTo>
                    <a:pt x="1980" y="1404"/>
                  </a:lnTo>
                  <a:lnTo>
                    <a:pt x="1982" y="1456"/>
                  </a:lnTo>
                  <a:lnTo>
                    <a:pt x="1984" y="1507"/>
                  </a:lnTo>
                  <a:lnTo>
                    <a:pt x="1986" y="1556"/>
                  </a:lnTo>
                  <a:lnTo>
                    <a:pt x="1988" y="1602"/>
                  </a:lnTo>
                  <a:lnTo>
                    <a:pt x="1988" y="1646"/>
                  </a:lnTo>
                  <a:lnTo>
                    <a:pt x="1988" y="1703"/>
                  </a:lnTo>
                  <a:lnTo>
                    <a:pt x="1988" y="1757"/>
                  </a:lnTo>
                  <a:lnTo>
                    <a:pt x="1987" y="1809"/>
                  </a:lnTo>
                  <a:lnTo>
                    <a:pt x="1987" y="1860"/>
                  </a:lnTo>
                  <a:lnTo>
                    <a:pt x="1987" y="1911"/>
                  </a:lnTo>
                  <a:lnTo>
                    <a:pt x="1988" y="1959"/>
                  </a:lnTo>
                  <a:lnTo>
                    <a:pt x="1990" y="2006"/>
                  </a:lnTo>
                  <a:lnTo>
                    <a:pt x="1992" y="2053"/>
                  </a:lnTo>
                  <a:lnTo>
                    <a:pt x="1996" y="2100"/>
                  </a:lnTo>
                  <a:lnTo>
                    <a:pt x="2001" y="2145"/>
                  </a:lnTo>
                  <a:lnTo>
                    <a:pt x="2007" y="2190"/>
                  </a:lnTo>
                  <a:lnTo>
                    <a:pt x="2016" y="2235"/>
                  </a:lnTo>
                  <a:lnTo>
                    <a:pt x="2026" y="2282"/>
                  </a:lnTo>
                  <a:lnTo>
                    <a:pt x="2038" y="2327"/>
                  </a:lnTo>
                  <a:lnTo>
                    <a:pt x="2045" y="2350"/>
                  </a:lnTo>
                  <a:lnTo>
                    <a:pt x="2053" y="2373"/>
                  </a:lnTo>
                  <a:lnTo>
                    <a:pt x="2061" y="2396"/>
                  </a:lnTo>
                  <a:lnTo>
                    <a:pt x="2070" y="2420"/>
                  </a:lnTo>
                  <a:lnTo>
                    <a:pt x="2103" y="2501"/>
                  </a:lnTo>
                  <a:lnTo>
                    <a:pt x="2135" y="2580"/>
                  </a:lnTo>
                  <a:lnTo>
                    <a:pt x="2167" y="2657"/>
                  </a:lnTo>
                  <a:lnTo>
                    <a:pt x="2199" y="2734"/>
                  </a:lnTo>
                  <a:lnTo>
                    <a:pt x="2232" y="2807"/>
                  </a:lnTo>
                  <a:lnTo>
                    <a:pt x="2264" y="2878"/>
                  </a:lnTo>
                  <a:lnTo>
                    <a:pt x="2297" y="2948"/>
                  </a:lnTo>
                  <a:lnTo>
                    <a:pt x="2330" y="3014"/>
                  </a:lnTo>
                  <a:lnTo>
                    <a:pt x="2365" y="3079"/>
                  </a:lnTo>
                  <a:lnTo>
                    <a:pt x="2399" y="3141"/>
                  </a:lnTo>
                  <a:lnTo>
                    <a:pt x="2417" y="3171"/>
                  </a:lnTo>
                  <a:lnTo>
                    <a:pt x="2435" y="3201"/>
                  </a:lnTo>
                  <a:lnTo>
                    <a:pt x="2452" y="3229"/>
                  </a:lnTo>
                  <a:lnTo>
                    <a:pt x="2471" y="3257"/>
                  </a:lnTo>
                  <a:lnTo>
                    <a:pt x="2490" y="3284"/>
                  </a:lnTo>
                  <a:lnTo>
                    <a:pt x="2508" y="3312"/>
                  </a:lnTo>
                  <a:lnTo>
                    <a:pt x="2527" y="3338"/>
                  </a:lnTo>
                  <a:lnTo>
                    <a:pt x="2546" y="3363"/>
                  </a:lnTo>
                  <a:lnTo>
                    <a:pt x="2565" y="3387"/>
                  </a:lnTo>
                  <a:lnTo>
                    <a:pt x="2586" y="3411"/>
                  </a:lnTo>
                  <a:lnTo>
                    <a:pt x="2606" y="3434"/>
                  </a:lnTo>
                  <a:lnTo>
                    <a:pt x="2626" y="3456"/>
                  </a:lnTo>
                  <a:lnTo>
                    <a:pt x="2547" y="3472"/>
                  </a:lnTo>
                  <a:lnTo>
                    <a:pt x="2470" y="3489"/>
                  </a:lnTo>
                  <a:lnTo>
                    <a:pt x="2393" y="3508"/>
                  </a:lnTo>
                  <a:lnTo>
                    <a:pt x="2319" y="3528"/>
                  </a:lnTo>
                  <a:lnTo>
                    <a:pt x="2246" y="3549"/>
                  </a:lnTo>
                  <a:lnTo>
                    <a:pt x="2175" y="3571"/>
                  </a:lnTo>
                  <a:lnTo>
                    <a:pt x="2105" y="3594"/>
                  </a:lnTo>
                  <a:lnTo>
                    <a:pt x="2037" y="3619"/>
                  </a:lnTo>
                  <a:lnTo>
                    <a:pt x="1971" y="3644"/>
                  </a:lnTo>
                  <a:lnTo>
                    <a:pt x="1905" y="3670"/>
                  </a:lnTo>
                  <a:lnTo>
                    <a:pt x="1841" y="3696"/>
                  </a:lnTo>
                  <a:lnTo>
                    <a:pt x="1779" y="3724"/>
                  </a:lnTo>
                  <a:lnTo>
                    <a:pt x="1718" y="3752"/>
                  </a:lnTo>
                  <a:lnTo>
                    <a:pt x="1658" y="3780"/>
                  </a:lnTo>
                  <a:lnTo>
                    <a:pt x="1600" y="3808"/>
                  </a:lnTo>
                  <a:lnTo>
                    <a:pt x="1543" y="3836"/>
                  </a:lnTo>
                  <a:lnTo>
                    <a:pt x="1433" y="3893"/>
                  </a:lnTo>
                  <a:lnTo>
                    <a:pt x="1330" y="3950"/>
                  </a:lnTo>
                  <a:lnTo>
                    <a:pt x="1231" y="4005"/>
                  </a:lnTo>
                  <a:lnTo>
                    <a:pt x="1136" y="4057"/>
                  </a:lnTo>
                  <a:lnTo>
                    <a:pt x="1047" y="4106"/>
                  </a:lnTo>
                  <a:lnTo>
                    <a:pt x="963" y="4153"/>
                  </a:lnTo>
                  <a:lnTo>
                    <a:pt x="922" y="4174"/>
                  </a:lnTo>
                  <a:lnTo>
                    <a:pt x="883" y="4194"/>
                  </a:lnTo>
                  <a:lnTo>
                    <a:pt x="846" y="4212"/>
                  </a:lnTo>
                  <a:lnTo>
                    <a:pt x="808" y="4229"/>
                  </a:lnTo>
                  <a:lnTo>
                    <a:pt x="735" y="4262"/>
                  </a:lnTo>
                  <a:lnTo>
                    <a:pt x="666" y="4296"/>
                  </a:lnTo>
                  <a:lnTo>
                    <a:pt x="603" y="4331"/>
                  </a:lnTo>
                  <a:lnTo>
                    <a:pt x="542" y="4364"/>
                  </a:lnTo>
                  <a:lnTo>
                    <a:pt x="487" y="4397"/>
                  </a:lnTo>
                  <a:lnTo>
                    <a:pt x="434" y="4431"/>
                  </a:lnTo>
                  <a:lnTo>
                    <a:pt x="387" y="4464"/>
                  </a:lnTo>
                  <a:lnTo>
                    <a:pt x="343" y="4496"/>
                  </a:lnTo>
                  <a:lnTo>
                    <a:pt x="301" y="4530"/>
                  </a:lnTo>
                  <a:lnTo>
                    <a:pt x="264" y="4561"/>
                  </a:lnTo>
                  <a:lnTo>
                    <a:pt x="230" y="4593"/>
                  </a:lnTo>
                  <a:lnTo>
                    <a:pt x="199" y="4623"/>
                  </a:lnTo>
                  <a:lnTo>
                    <a:pt x="170" y="4653"/>
                  </a:lnTo>
                  <a:lnTo>
                    <a:pt x="145" y="4682"/>
                  </a:lnTo>
                  <a:lnTo>
                    <a:pt x="123" y="4710"/>
                  </a:lnTo>
                  <a:lnTo>
                    <a:pt x="103" y="4738"/>
                  </a:lnTo>
                  <a:lnTo>
                    <a:pt x="85" y="4764"/>
                  </a:lnTo>
                  <a:lnTo>
                    <a:pt x="69" y="4789"/>
                  </a:lnTo>
                  <a:lnTo>
                    <a:pt x="55" y="4813"/>
                  </a:lnTo>
                  <a:lnTo>
                    <a:pt x="43" y="4835"/>
                  </a:lnTo>
                  <a:lnTo>
                    <a:pt x="33" y="4856"/>
                  </a:lnTo>
                  <a:lnTo>
                    <a:pt x="25" y="4876"/>
                  </a:lnTo>
                  <a:lnTo>
                    <a:pt x="18" y="4894"/>
                  </a:lnTo>
                  <a:lnTo>
                    <a:pt x="13" y="4911"/>
                  </a:lnTo>
                  <a:lnTo>
                    <a:pt x="6" y="4940"/>
                  </a:lnTo>
                  <a:lnTo>
                    <a:pt x="2" y="4961"/>
                  </a:lnTo>
                  <a:lnTo>
                    <a:pt x="0" y="4974"/>
                  </a:lnTo>
                  <a:lnTo>
                    <a:pt x="0" y="4978"/>
                  </a:lnTo>
                  <a:lnTo>
                    <a:pt x="0" y="5643"/>
                  </a:lnTo>
                  <a:lnTo>
                    <a:pt x="2915" y="5643"/>
                  </a:lnTo>
                  <a:lnTo>
                    <a:pt x="2915" y="4729"/>
                  </a:lnTo>
                  <a:lnTo>
                    <a:pt x="2915" y="47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31"/>
            <p:cNvSpPr>
              <a:spLocks/>
            </p:cNvSpPr>
            <p:nvPr/>
          </p:nvSpPr>
          <p:spPr bwMode="auto">
            <a:xfrm>
              <a:off x="3390901" y="3595688"/>
              <a:ext cx="504825" cy="439737"/>
            </a:xfrm>
            <a:custGeom>
              <a:avLst/>
              <a:gdLst>
                <a:gd name="T0" fmla="*/ 7574 w 8903"/>
                <a:gd name="T1" fmla="*/ 5705 h 7756"/>
                <a:gd name="T2" fmla="*/ 6996 w 8903"/>
                <a:gd name="T3" fmla="*/ 5386 h 7756"/>
                <a:gd name="T4" fmla="*/ 6612 w 8903"/>
                <a:gd name="T5" fmla="*/ 5190 h 7756"/>
                <a:gd name="T6" fmla="*/ 6180 w 8903"/>
                <a:gd name="T7" fmla="*/ 5004 h 7756"/>
                <a:gd name="T8" fmla="*/ 5697 w 8903"/>
                <a:gd name="T9" fmla="*/ 4844 h 7756"/>
                <a:gd name="T10" fmla="*/ 5300 w 8903"/>
                <a:gd name="T11" fmla="*/ 4717 h 7756"/>
                <a:gd name="T12" fmla="*/ 5434 w 8903"/>
                <a:gd name="T13" fmla="*/ 4547 h 7756"/>
                <a:gd name="T14" fmla="*/ 5560 w 8903"/>
                <a:gd name="T15" fmla="*/ 4354 h 7756"/>
                <a:gd name="T16" fmla="*/ 5680 w 8903"/>
                <a:gd name="T17" fmla="*/ 4138 h 7756"/>
                <a:gd name="T18" fmla="*/ 5906 w 8903"/>
                <a:gd name="T19" fmla="*/ 3649 h 7756"/>
                <a:gd name="T20" fmla="*/ 6061 w 8903"/>
                <a:gd name="T21" fmla="*/ 3259 h 7756"/>
                <a:gd name="T22" fmla="*/ 6106 w 8903"/>
                <a:gd name="T23" fmla="*/ 3102 h 7756"/>
                <a:gd name="T24" fmla="*/ 6132 w 8903"/>
                <a:gd name="T25" fmla="*/ 2946 h 7756"/>
                <a:gd name="T26" fmla="*/ 6151 w 8903"/>
                <a:gd name="T27" fmla="*/ 2625 h 7756"/>
                <a:gd name="T28" fmla="*/ 6150 w 8903"/>
                <a:gd name="T29" fmla="*/ 2262 h 7756"/>
                <a:gd name="T30" fmla="*/ 6162 w 8903"/>
                <a:gd name="T31" fmla="*/ 1928 h 7756"/>
                <a:gd name="T32" fmla="*/ 6172 w 8903"/>
                <a:gd name="T33" fmla="*/ 1561 h 7756"/>
                <a:gd name="T34" fmla="*/ 6159 w 8903"/>
                <a:gd name="T35" fmla="*/ 1323 h 7756"/>
                <a:gd name="T36" fmla="*/ 6131 w 8903"/>
                <a:gd name="T37" fmla="*/ 1181 h 7756"/>
                <a:gd name="T38" fmla="*/ 5981 w 8903"/>
                <a:gd name="T39" fmla="*/ 794 h 7756"/>
                <a:gd name="T40" fmla="*/ 5780 w 8903"/>
                <a:gd name="T41" fmla="*/ 496 h 7756"/>
                <a:gd name="T42" fmla="*/ 5533 w 8903"/>
                <a:gd name="T43" fmla="*/ 278 h 7756"/>
                <a:gd name="T44" fmla="*/ 5246 w 8903"/>
                <a:gd name="T45" fmla="*/ 130 h 7756"/>
                <a:gd name="T46" fmla="*/ 4928 w 8903"/>
                <a:gd name="T47" fmla="*/ 41 h 7756"/>
                <a:gd name="T48" fmla="*/ 4584 w 8903"/>
                <a:gd name="T49" fmla="*/ 3 h 7756"/>
                <a:gd name="T50" fmla="*/ 4227 w 8903"/>
                <a:gd name="T51" fmla="*/ 7 h 7756"/>
                <a:gd name="T52" fmla="*/ 3887 w 8903"/>
                <a:gd name="T53" fmla="*/ 54 h 7756"/>
                <a:gd name="T54" fmla="*/ 3575 w 8903"/>
                <a:gd name="T55" fmla="*/ 155 h 7756"/>
                <a:gd name="T56" fmla="*/ 3296 w 8903"/>
                <a:gd name="T57" fmla="*/ 317 h 7756"/>
                <a:gd name="T58" fmla="*/ 3057 w 8903"/>
                <a:gd name="T59" fmla="*/ 551 h 7756"/>
                <a:gd name="T60" fmla="*/ 2865 w 8903"/>
                <a:gd name="T61" fmla="*/ 866 h 7756"/>
                <a:gd name="T62" fmla="*/ 2742 w 8903"/>
                <a:gd name="T63" fmla="*/ 1209 h 7756"/>
                <a:gd name="T64" fmla="*/ 2719 w 8903"/>
                <a:gd name="T65" fmla="*/ 1358 h 7756"/>
                <a:gd name="T66" fmla="*/ 2710 w 8903"/>
                <a:gd name="T67" fmla="*/ 1635 h 7756"/>
                <a:gd name="T68" fmla="*/ 2723 w 8903"/>
                <a:gd name="T69" fmla="*/ 2002 h 7756"/>
                <a:gd name="T70" fmla="*/ 2731 w 8903"/>
                <a:gd name="T71" fmla="*/ 2339 h 7756"/>
                <a:gd name="T72" fmla="*/ 2731 w 8903"/>
                <a:gd name="T73" fmla="*/ 2692 h 7756"/>
                <a:gd name="T74" fmla="*/ 2753 w 8903"/>
                <a:gd name="T75" fmla="*/ 2980 h 7756"/>
                <a:gd name="T76" fmla="*/ 2784 w 8903"/>
                <a:gd name="T77" fmla="*/ 3135 h 7756"/>
                <a:gd name="T78" fmla="*/ 2833 w 8903"/>
                <a:gd name="T79" fmla="*/ 3294 h 7756"/>
                <a:gd name="T80" fmla="*/ 3023 w 8903"/>
                <a:gd name="T81" fmla="*/ 3756 h 7756"/>
                <a:gd name="T82" fmla="*/ 3226 w 8903"/>
                <a:gd name="T83" fmla="*/ 4188 h 7756"/>
                <a:gd name="T84" fmla="*/ 3346 w 8903"/>
                <a:gd name="T85" fmla="*/ 4399 h 7756"/>
                <a:gd name="T86" fmla="*/ 3473 w 8903"/>
                <a:gd name="T87" fmla="*/ 4587 h 7756"/>
                <a:gd name="T88" fmla="*/ 3609 w 8903"/>
                <a:gd name="T89" fmla="*/ 4751 h 7756"/>
                <a:gd name="T90" fmla="*/ 3087 w 8903"/>
                <a:gd name="T91" fmla="*/ 4878 h 7756"/>
                <a:gd name="T92" fmla="*/ 2617 w 8903"/>
                <a:gd name="T93" fmla="*/ 5045 h 7756"/>
                <a:gd name="T94" fmla="*/ 2199 w 8903"/>
                <a:gd name="T95" fmla="*/ 5234 h 7756"/>
                <a:gd name="T96" fmla="*/ 1827 w 8903"/>
                <a:gd name="T97" fmla="*/ 5429 h 7756"/>
                <a:gd name="T98" fmla="*/ 1268 w 8903"/>
                <a:gd name="T99" fmla="*/ 5736 h 7756"/>
                <a:gd name="T100" fmla="*/ 916 w 8903"/>
                <a:gd name="T101" fmla="*/ 5905 h 7756"/>
                <a:gd name="T102" fmla="*/ 532 w 8903"/>
                <a:gd name="T103" fmla="*/ 6135 h 7756"/>
                <a:gd name="T104" fmla="*/ 273 w 8903"/>
                <a:gd name="T105" fmla="*/ 6354 h 7756"/>
                <a:gd name="T106" fmla="*/ 116 w 8903"/>
                <a:gd name="T107" fmla="*/ 6547 h 7756"/>
                <a:gd name="T108" fmla="*/ 35 w 8903"/>
                <a:gd name="T109" fmla="*/ 6702 h 7756"/>
                <a:gd name="T110" fmla="*/ 4 w 8903"/>
                <a:gd name="T111" fmla="*/ 6804 h 7756"/>
                <a:gd name="T112" fmla="*/ 8903 w 8903"/>
                <a:gd name="T113" fmla="*/ 7755 h 7756"/>
                <a:gd name="T114" fmla="*/ 8895 w 8903"/>
                <a:gd name="T115" fmla="*/ 6789 h 7756"/>
                <a:gd name="T116" fmla="*/ 8857 w 8903"/>
                <a:gd name="T117" fmla="*/ 6675 h 7756"/>
                <a:gd name="T118" fmla="*/ 8762 w 8903"/>
                <a:gd name="T119" fmla="*/ 6511 h 7756"/>
                <a:gd name="T120" fmla="*/ 8586 w 8903"/>
                <a:gd name="T121" fmla="*/ 6311 h 7756"/>
                <a:gd name="T122" fmla="*/ 8304 w 8903"/>
                <a:gd name="T123" fmla="*/ 6088 h 7756"/>
                <a:gd name="T124" fmla="*/ 7889 w 8903"/>
                <a:gd name="T125" fmla="*/ 5857 h 7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03" h="7756">
                  <a:moveTo>
                    <a:pt x="7788" y="5810"/>
                  </a:moveTo>
                  <a:lnTo>
                    <a:pt x="7737" y="5787"/>
                  </a:lnTo>
                  <a:lnTo>
                    <a:pt x="7685" y="5761"/>
                  </a:lnTo>
                  <a:lnTo>
                    <a:pt x="7630" y="5734"/>
                  </a:lnTo>
                  <a:lnTo>
                    <a:pt x="7574" y="5705"/>
                  </a:lnTo>
                  <a:lnTo>
                    <a:pt x="7458" y="5642"/>
                  </a:lnTo>
                  <a:lnTo>
                    <a:pt x="7334" y="5573"/>
                  </a:lnTo>
                  <a:lnTo>
                    <a:pt x="7204" y="5501"/>
                  </a:lnTo>
                  <a:lnTo>
                    <a:pt x="7067" y="5425"/>
                  </a:lnTo>
                  <a:lnTo>
                    <a:pt x="6996" y="5386"/>
                  </a:lnTo>
                  <a:lnTo>
                    <a:pt x="6923" y="5347"/>
                  </a:lnTo>
                  <a:lnTo>
                    <a:pt x="6848" y="5308"/>
                  </a:lnTo>
                  <a:lnTo>
                    <a:pt x="6771" y="5269"/>
                  </a:lnTo>
                  <a:lnTo>
                    <a:pt x="6693" y="5230"/>
                  </a:lnTo>
                  <a:lnTo>
                    <a:pt x="6612" y="5190"/>
                  </a:lnTo>
                  <a:lnTo>
                    <a:pt x="6529" y="5152"/>
                  </a:lnTo>
                  <a:lnTo>
                    <a:pt x="6445" y="5114"/>
                  </a:lnTo>
                  <a:lnTo>
                    <a:pt x="6358" y="5076"/>
                  </a:lnTo>
                  <a:lnTo>
                    <a:pt x="6270" y="5040"/>
                  </a:lnTo>
                  <a:lnTo>
                    <a:pt x="6180" y="5004"/>
                  </a:lnTo>
                  <a:lnTo>
                    <a:pt x="6087" y="4969"/>
                  </a:lnTo>
                  <a:lnTo>
                    <a:pt x="5993" y="4935"/>
                  </a:lnTo>
                  <a:lnTo>
                    <a:pt x="5896" y="4903"/>
                  </a:lnTo>
                  <a:lnTo>
                    <a:pt x="5798" y="4873"/>
                  </a:lnTo>
                  <a:lnTo>
                    <a:pt x="5697" y="4844"/>
                  </a:lnTo>
                  <a:lnTo>
                    <a:pt x="5593" y="4817"/>
                  </a:lnTo>
                  <a:lnTo>
                    <a:pt x="5488" y="4791"/>
                  </a:lnTo>
                  <a:lnTo>
                    <a:pt x="5381" y="4768"/>
                  </a:lnTo>
                  <a:lnTo>
                    <a:pt x="5271" y="4747"/>
                  </a:lnTo>
                  <a:lnTo>
                    <a:pt x="5300" y="4717"/>
                  </a:lnTo>
                  <a:lnTo>
                    <a:pt x="5327" y="4685"/>
                  </a:lnTo>
                  <a:lnTo>
                    <a:pt x="5354" y="4652"/>
                  </a:lnTo>
                  <a:lnTo>
                    <a:pt x="5381" y="4619"/>
                  </a:lnTo>
                  <a:lnTo>
                    <a:pt x="5408" y="4583"/>
                  </a:lnTo>
                  <a:lnTo>
                    <a:pt x="5434" y="4547"/>
                  </a:lnTo>
                  <a:lnTo>
                    <a:pt x="5460" y="4511"/>
                  </a:lnTo>
                  <a:lnTo>
                    <a:pt x="5485" y="4473"/>
                  </a:lnTo>
                  <a:lnTo>
                    <a:pt x="5510" y="4434"/>
                  </a:lnTo>
                  <a:lnTo>
                    <a:pt x="5536" y="4395"/>
                  </a:lnTo>
                  <a:lnTo>
                    <a:pt x="5560" y="4354"/>
                  </a:lnTo>
                  <a:lnTo>
                    <a:pt x="5584" y="4313"/>
                  </a:lnTo>
                  <a:lnTo>
                    <a:pt x="5608" y="4270"/>
                  </a:lnTo>
                  <a:lnTo>
                    <a:pt x="5632" y="4228"/>
                  </a:lnTo>
                  <a:lnTo>
                    <a:pt x="5656" y="4183"/>
                  </a:lnTo>
                  <a:lnTo>
                    <a:pt x="5680" y="4138"/>
                  </a:lnTo>
                  <a:lnTo>
                    <a:pt x="5725" y="4047"/>
                  </a:lnTo>
                  <a:lnTo>
                    <a:pt x="5771" y="3951"/>
                  </a:lnTo>
                  <a:lnTo>
                    <a:pt x="5816" y="3854"/>
                  </a:lnTo>
                  <a:lnTo>
                    <a:pt x="5861" y="3752"/>
                  </a:lnTo>
                  <a:lnTo>
                    <a:pt x="5906" y="3649"/>
                  </a:lnTo>
                  <a:lnTo>
                    <a:pt x="5949" y="3543"/>
                  </a:lnTo>
                  <a:lnTo>
                    <a:pt x="5993" y="3435"/>
                  </a:lnTo>
                  <a:lnTo>
                    <a:pt x="6038" y="3323"/>
                  </a:lnTo>
                  <a:lnTo>
                    <a:pt x="6050" y="3291"/>
                  </a:lnTo>
                  <a:lnTo>
                    <a:pt x="6061" y="3259"/>
                  </a:lnTo>
                  <a:lnTo>
                    <a:pt x="6072" y="3228"/>
                  </a:lnTo>
                  <a:lnTo>
                    <a:pt x="6081" y="3196"/>
                  </a:lnTo>
                  <a:lnTo>
                    <a:pt x="6090" y="3165"/>
                  </a:lnTo>
                  <a:lnTo>
                    <a:pt x="6098" y="3133"/>
                  </a:lnTo>
                  <a:lnTo>
                    <a:pt x="6106" y="3102"/>
                  </a:lnTo>
                  <a:lnTo>
                    <a:pt x="6112" y="3071"/>
                  </a:lnTo>
                  <a:lnTo>
                    <a:pt x="6118" y="3040"/>
                  </a:lnTo>
                  <a:lnTo>
                    <a:pt x="6124" y="3009"/>
                  </a:lnTo>
                  <a:lnTo>
                    <a:pt x="6128" y="2978"/>
                  </a:lnTo>
                  <a:lnTo>
                    <a:pt x="6132" y="2946"/>
                  </a:lnTo>
                  <a:lnTo>
                    <a:pt x="6139" y="2884"/>
                  </a:lnTo>
                  <a:lnTo>
                    <a:pt x="6144" y="2821"/>
                  </a:lnTo>
                  <a:lnTo>
                    <a:pt x="6148" y="2757"/>
                  </a:lnTo>
                  <a:lnTo>
                    <a:pt x="6150" y="2691"/>
                  </a:lnTo>
                  <a:lnTo>
                    <a:pt x="6151" y="2625"/>
                  </a:lnTo>
                  <a:lnTo>
                    <a:pt x="6151" y="2557"/>
                  </a:lnTo>
                  <a:lnTo>
                    <a:pt x="6151" y="2486"/>
                  </a:lnTo>
                  <a:lnTo>
                    <a:pt x="6150" y="2414"/>
                  </a:lnTo>
                  <a:lnTo>
                    <a:pt x="6150" y="2339"/>
                  </a:lnTo>
                  <a:lnTo>
                    <a:pt x="6150" y="2262"/>
                  </a:lnTo>
                  <a:lnTo>
                    <a:pt x="6150" y="2202"/>
                  </a:lnTo>
                  <a:lnTo>
                    <a:pt x="6152" y="2137"/>
                  </a:lnTo>
                  <a:lnTo>
                    <a:pt x="6154" y="2070"/>
                  </a:lnTo>
                  <a:lnTo>
                    <a:pt x="6159" y="2001"/>
                  </a:lnTo>
                  <a:lnTo>
                    <a:pt x="6162" y="1928"/>
                  </a:lnTo>
                  <a:lnTo>
                    <a:pt x="6165" y="1855"/>
                  </a:lnTo>
                  <a:lnTo>
                    <a:pt x="6168" y="1782"/>
                  </a:lnTo>
                  <a:lnTo>
                    <a:pt x="6170" y="1707"/>
                  </a:lnTo>
                  <a:lnTo>
                    <a:pt x="6172" y="1634"/>
                  </a:lnTo>
                  <a:lnTo>
                    <a:pt x="6172" y="1561"/>
                  </a:lnTo>
                  <a:lnTo>
                    <a:pt x="6170" y="1490"/>
                  </a:lnTo>
                  <a:lnTo>
                    <a:pt x="6167" y="1421"/>
                  </a:lnTo>
                  <a:lnTo>
                    <a:pt x="6165" y="1388"/>
                  </a:lnTo>
                  <a:lnTo>
                    <a:pt x="6162" y="1356"/>
                  </a:lnTo>
                  <a:lnTo>
                    <a:pt x="6159" y="1323"/>
                  </a:lnTo>
                  <a:lnTo>
                    <a:pt x="6154" y="1292"/>
                  </a:lnTo>
                  <a:lnTo>
                    <a:pt x="6149" y="1263"/>
                  </a:lnTo>
                  <a:lnTo>
                    <a:pt x="6144" y="1234"/>
                  </a:lnTo>
                  <a:lnTo>
                    <a:pt x="6138" y="1207"/>
                  </a:lnTo>
                  <a:lnTo>
                    <a:pt x="6131" y="1181"/>
                  </a:lnTo>
                  <a:lnTo>
                    <a:pt x="6106" y="1095"/>
                  </a:lnTo>
                  <a:lnTo>
                    <a:pt x="6078" y="1015"/>
                  </a:lnTo>
                  <a:lnTo>
                    <a:pt x="6048" y="938"/>
                  </a:lnTo>
                  <a:lnTo>
                    <a:pt x="6015" y="864"/>
                  </a:lnTo>
                  <a:lnTo>
                    <a:pt x="5981" y="794"/>
                  </a:lnTo>
                  <a:lnTo>
                    <a:pt x="5945" y="728"/>
                  </a:lnTo>
                  <a:lnTo>
                    <a:pt x="5907" y="665"/>
                  </a:lnTo>
                  <a:lnTo>
                    <a:pt x="5866" y="606"/>
                  </a:lnTo>
                  <a:lnTo>
                    <a:pt x="5824" y="550"/>
                  </a:lnTo>
                  <a:lnTo>
                    <a:pt x="5780" y="496"/>
                  </a:lnTo>
                  <a:lnTo>
                    <a:pt x="5733" y="447"/>
                  </a:lnTo>
                  <a:lnTo>
                    <a:pt x="5686" y="400"/>
                  </a:lnTo>
                  <a:lnTo>
                    <a:pt x="5636" y="357"/>
                  </a:lnTo>
                  <a:lnTo>
                    <a:pt x="5585" y="317"/>
                  </a:lnTo>
                  <a:lnTo>
                    <a:pt x="5533" y="278"/>
                  </a:lnTo>
                  <a:lnTo>
                    <a:pt x="5478" y="243"/>
                  </a:lnTo>
                  <a:lnTo>
                    <a:pt x="5422" y="211"/>
                  </a:lnTo>
                  <a:lnTo>
                    <a:pt x="5365" y="181"/>
                  </a:lnTo>
                  <a:lnTo>
                    <a:pt x="5306" y="154"/>
                  </a:lnTo>
                  <a:lnTo>
                    <a:pt x="5246" y="130"/>
                  </a:lnTo>
                  <a:lnTo>
                    <a:pt x="5185" y="108"/>
                  </a:lnTo>
                  <a:lnTo>
                    <a:pt x="5122" y="87"/>
                  </a:lnTo>
                  <a:lnTo>
                    <a:pt x="5059" y="69"/>
                  </a:lnTo>
                  <a:lnTo>
                    <a:pt x="4994" y="54"/>
                  </a:lnTo>
                  <a:lnTo>
                    <a:pt x="4928" y="41"/>
                  </a:lnTo>
                  <a:lnTo>
                    <a:pt x="4861" y="29"/>
                  </a:lnTo>
                  <a:lnTo>
                    <a:pt x="4794" y="20"/>
                  </a:lnTo>
                  <a:lnTo>
                    <a:pt x="4724" y="13"/>
                  </a:lnTo>
                  <a:lnTo>
                    <a:pt x="4655" y="7"/>
                  </a:lnTo>
                  <a:lnTo>
                    <a:pt x="4584" y="3"/>
                  </a:lnTo>
                  <a:lnTo>
                    <a:pt x="4512" y="1"/>
                  </a:lnTo>
                  <a:lnTo>
                    <a:pt x="4441" y="0"/>
                  </a:lnTo>
                  <a:lnTo>
                    <a:pt x="4369" y="1"/>
                  </a:lnTo>
                  <a:lnTo>
                    <a:pt x="4298" y="3"/>
                  </a:lnTo>
                  <a:lnTo>
                    <a:pt x="4227" y="7"/>
                  </a:lnTo>
                  <a:lnTo>
                    <a:pt x="4158" y="13"/>
                  </a:lnTo>
                  <a:lnTo>
                    <a:pt x="4088" y="20"/>
                  </a:lnTo>
                  <a:lnTo>
                    <a:pt x="4021" y="30"/>
                  </a:lnTo>
                  <a:lnTo>
                    <a:pt x="3953" y="41"/>
                  </a:lnTo>
                  <a:lnTo>
                    <a:pt x="3887" y="54"/>
                  </a:lnTo>
                  <a:lnTo>
                    <a:pt x="3823" y="70"/>
                  </a:lnTo>
                  <a:lnTo>
                    <a:pt x="3758" y="87"/>
                  </a:lnTo>
                  <a:lnTo>
                    <a:pt x="3696" y="108"/>
                  </a:lnTo>
                  <a:lnTo>
                    <a:pt x="3635" y="130"/>
                  </a:lnTo>
                  <a:lnTo>
                    <a:pt x="3575" y="155"/>
                  </a:lnTo>
                  <a:lnTo>
                    <a:pt x="3517" y="182"/>
                  </a:lnTo>
                  <a:lnTo>
                    <a:pt x="3459" y="212"/>
                  </a:lnTo>
                  <a:lnTo>
                    <a:pt x="3404" y="244"/>
                  </a:lnTo>
                  <a:lnTo>
                    <a:pt x="3349" y="279"/>
                  </a:lnTo>
                  <a:lnTo>
                    <a:pt x="3296" y="317"/>
                  </a:lnTo>
                  <a:lnTo>
                    <a:pt x="3245" y="358"/>
                  </a:lnTo>
                  <a:lnTo>
                    <a:pt x="3195" y="401"/>
                  </a:lnTo>
                  <a:lnTo>
                    <a:pt x="3148" y="448"/>
                  </a:lnTo>
                  <a:lnTo>
                    <a:pt x="3101" y="498"/>
                  </a:lnTo>
                  <a:lnTo>
                    <a:pt x="3057" y="551"/>
                  </a:lnTo>
                  <a:lnTo>
                    <a:pt x="3015" y="607"/>
                  </a:lnTo>
                  <a:lnTo>
                    <a:pt x="2974" y="666"/>
                  </a:lnTo>
                  <a:lnTo>
                    <a:pt x="2936" y="730"/>
                  </a:lnTo>
                  <a:lnTo>
                    <a:pt x="2900" y="796"/>
                  </a:lnTo>
                  <a:lnTo>
                    <a:pt x="2865" y="866"/>
                  </a:lnTo>
                  <a:lnTo>
                    <a:pt x="2833" y="940"/>
                  </a:lnTo>
                  <a:lnTo>
                    <a:pt x="2803" y="1017"/>
                  </a:lnTo>
                  <a:lnTo>
                    <a:pt x="2775" y="1098"/>
                  </a:lnTo>
                  <a:lnTo>
                    <a:pt x="2749" y="1183"/>
                  </a:lnTo>
                  <a:lnTo>
                    <a:pt x="2742" y="1209"/>
                  </a:lnTo>
                  <a:lnTo>
                    <a:pt x="2736" y="1237"/>
                  </a:lnTo>
                  <a:lnTo>
                    <a:pt x="2731" y="1265"/>
                  </a:lnTo>
                  <a:lnTo>
                    <a:pt x="2727" y="1295"/>
                  </a:lnTo>
                  <a:lnTo>
                    <a:pt x="2723" y="1325"/>
                  </a:lnTo>
                  <a:lnTo>
                    <a:pt x="2719" y="1358"/>
                  </a:lnTo>
                  <a:lnTo>
                    <a:pt x="2716" y="1390"/>
                  </a:lnTo>
                  <a:lnTo>
                    <a:pt x="2714" y="1423"/>
                  </a:lnTo>
                  <a:lnTo>
                    <a:pt x="2711" y="1492"/>
                  </a:lnTo>
                  <a:lnTo>
                    <a:pt x="2710" y="1563"/>
                  </a:lnTo>
                  <a:lnTo>
                    <a:pt x="2710" y="1635"/>
                  </a:lnTo>
                  <a:lnTo>
                    <a:pt x="2712" y="1709"/>
                  </a:lnTo>
                  <a:lnTo>
                    <a:pt x="2714" y="1783"/>
                  </a:lnTo>
                  <a:lnTo>
                    <a:pt x="2717" y="1857"/>
                  </a:lnTo>
                  <a:lnTo>
                    <a:pt x="2720" y="1929"/>
                  </a:lnTo>
                  <a:lnTo>
                    <a:pt x="2723" y="2002"/>
                  </a:lnTo>
                  <a:lnTo>
                    <a:pt x="2726" y="2071"/>
                  </a:lnTo>
                  <a:lnTo>
                    <a:pt x="2729" y="2138"/>
                  </a:lnTo>
                  <a:lnTo>
                    <a:pt x="2731" y="2202"/>
                  </a:lnTo>
                  <a:lnTo>
                    <a:pt x="2731" y="2262"/>
                  </a:lnTo>
                  <a:lnTo>
                    <a:pt x="2731" y="2339"/>
                  </a:lnTo>
                  <a:lnTo>
                    <a:pt x="2731" y="2415"/>
                  </a:lnTo>
                  <a:lnTo>
                    <a:pt x="2730" y="2487"/>
                  </a:lnTo>
                  <a:lnTo>
                    <a:pt x="2730" y="2558"/>
                  </a:lnTo>
                  <a:lnTo>
                    <a:pt x="2730" y="2626"/>
                  </a:lnTo>
                  <a:lnTo>
                    <a:pt x="2731" y="2692"/>
                  </a:lnTo>
                  <a:lnTo>
                    <a:pt x="2733" y="2758"/>
                  </a:lnTo>
                  <a:lnTo>
                    <a:pt x="2737" y="2822"/>
                  </a:lnTo>
                  <a:lnTo>
                    <a:pt x="2742" y="2885"/>
                  </a:lnTo>
                  <a:lnTo>
                    <a:pt x="2749" y="2948"/>
                  </a:lnTo>
                  <a:lnTo>
                    <a:pt x="2753" y="2980"/>
                  </a:lnTo>
                  <a:lnTo>
                    <a:pt x="2759" y="3011"/>
                  </a:lnTo>
                  <a:lnTo>
                    <a:pt x="2764" y="3042"/>
                  </a:lnTo>
                  <a:lnTo>
                    <a:pt x="2770" y="3073"/>
                  </a:lnTo>
                  <a:lnTo>
                    <a:pt x="2777" y="3104"/>
                  </a:lnTo>
                  <a:lnTo>
                    <a:pt x="2784" y="3135"/>
                  </a:lnTo>
                  <a:lnTo>
                    <a:pt x="2793" y="3167"/>
                  </a:lnTo>
                  <a:lnTo>
                    <a:pt x="2801" y="3198"/>
                  </a:lnTo>
                  <a:lnTo>
                    <a:pt x="2811" y="3230"/>
                  </a:lnTo>
                  <a:lnTo>
                    <a:pt x="2822" y="3262"/>
                  </a:lnTo>
                  <a:lnTo>
                    <a:pt x="2833" y="3294"/>
                  </a:lnTo>
                  <a:lnTo>
                    <a:pt x="2845" y="3326"/>
                  </a:lnTo>
                  <a:lnTo>
                    <a:pt x="2890" y="3438"/>
                  </a:lnTo>
                  <a:lnTo>
                    <a:pt x="2934" y="3546"/>
                  </a:lnTo>
                  <a:lnTo>
                    <a:pt x="2978" y="3653"/>
                  </a:lnTo>
                  <a:lnTo>
                    <a:pt x="3023" y="3756"/>
                  </a:lnTo>
                  <a:lnTo>
                    <a:pt x="3067" y="3858"/>
                  </a:lnTo>
                  <a:lnTo>
                    <a:pt x="3111" y="3956"/>
                  </a:lnTo>
                  <a:lnTo>
                    <a:pt x="3157" y="4051"/>
                  </a:lnTo>
                  <a:lnTo>
                    <a:pt x="3203" y="4143"/>
                  </a:lnTo>
                  <a:lnTo>
                    <a:pt x="3226" y="4188"/>
                  </a:lnTo>
                  <a:lnTo>
                    <a:pt x="3249" y="4232"/>
                  </a:lnTo>
                  <a:lnTo>
                    <a:pt x="3274" y="4275"/>
                  </a:lnTo>
                  <a:lnTo>
                    <a:pt x="3298" y="4317"/>
                  </a:lnTo>
                  <a:lnTo>
                    <a:pt x="3322" y="4358"/>
                  </a:lnTo>
                  <a:lnTo>
                    <a:pt x="3346" y="4399"/>
                  </a:lnTo>
                  <a:lnTo>
                    <a:pt x="3370" y="4439"/>
                  </a:lnTo>
                  <a:lnTo>
                    <a:pt x="3396" y="4477"/>
                  </a:lnTo>
                  <a:lnTo>
                    <a:pt x="3421" y="4515"/>
                  </a:lnTo>
                  <a:lnTo>
                    <a:pt x="3447" y="4551"/>
                  </a:lnTo>
                  <a:lnTo>
                    <a:pt x="3473" y="4587"/>
                  </a:lnTo>
                  <a:lnTo>
                    <a:pt x="3499" y="4622"/>
                  </a:lnTo>
                  <a:lnTo>
                    <a:pt x="3526" y="4656"/>
                  </a:lnTo>
                  <a:lnTo>
                    <a:pt x="3553" y="4689"/>
                  </a:lnTo>
                  <a:lnTo>
                    <a:pt x="3581" y="4720"/>
                  </a:lnTo>
                  <a:lnTo>
                    <a:pt x="3609" y="4751"/>
                  </a:lnTo>
                  <a:lnTo>
                    <a:pt x="3500" y="4772"/>
                  </a:lnTo>
                  <a:lnTo>
                    <a:pt x="3394" y="4795"/>
                  </a:lnTo>
                  <a:lnTo>
                    <a:pt x="3289" y="4821"/>
                  </a:lnTo>
                  <a:lnTo>
                    <a:pt x="3187" y="4849"/>
                  </a:lnTo>
                  <a:lnTo>
                    <a:pt x="3087" y="4878"/>
                  </a:lnTo>
                  <a:lnTo>
                    <a:pt x="2989" y="4908"/>
                  </a:lnTo>
                  <a:lnTo>
                    <a:pt x="2893" y="4940"/>
                  </a:lnTo>
                  <a:lnTo>
                    <a:pt x="2799" y="4974"/>
                  </a:lnTo>
                  <a:lnTo>
                    <a:pt x="2707" y="5009"/>
                  </a:lnTo>
                  <a:lnTo>
                    <a:pt x="2617" y="5045"/>
                  </a:lnTo>
                  <a:lnTo>
                    <a:pt x="2530" y="5081"/>
                  </a:lnTo>
                  <a:lnTo>
                    <a:pt x="2444" y="5118"/>
                  </a:lnTo>
                  <a:lnTo>
                    <a:pt x="2360" y="5156"/>
                  </a:lnTo>
                  <a:lnTo>
                    <a:pt x="2279" y="5195"/>
                  </a:lnTo>
                  <a:lnTo>
                    <a:pt x="2199" y="5234"/>
                  </a:lnTo>
                  <a:lnTo>
                    <a:pt x="2120" y="5273"/>
                  </a:lnTo>
                  <a:lnTo>
                    <a:pt x="2045" y="5312"/>
                  </a:lnTo>
                  <a:lnTo>
                    <a:pt x="1970" y="5351"/>
                  </a:lnTo>
                  <a:lnTo>
                    <a:pt x="1898" y="5390"/>
                  </a:lnTo>
                  <a:lnTo>
                    <a:pt x="1827" y="5429"/>
                  </a:lnTo>
                  <a:lnTo>
                    <a:pt x="1691" y="5504"/>
                  </a:lnTo>
                  <a:lnTo>
                    <a:pt x="1562" y="5576"/>
                  </a:lnTo>
                  <a:lnTo>
                    <a:pt x="1439" y="5645"/>
                  </a:lnTo>
                  <a:lnTo>
                    <a:pt x="1323" y="5707"/>
                  </a:lnTo>
                  <a:lnTo>
                    <a:pt x="1268" y="5736"/>
                  </a:lnTo>
                  <a:lnTo>
                    <a:pt x="1214" y="5763"/>
                  </a:lnTo>
                  <a:lnTo>
                    <a:pt x="1162" y="5789"/>
                  </a:lnTo>
                  <a:lnTo>
                    <a:pt x="1110" y="5812"/>
                  </a:lnTo>
                  <a:lnTo>
                    <a:pt x="1011" y="5859"/>
                  </a:lnTo>
                  <a:lnTo>
                    <a:pt x="916" y="5905"/>
                  </a:lnTo>
                  <a:lnTo>
                    <a:pt x="828" y="5951"/>
                  </a:lnTo>
                  <a:lnTo>
                    <a:pt x="746" y="5997"/>
                  </a:lnTo>
                  <a:lnTo>
                    <a:pt x="669" y="6044"/>
                  </a:lnTo>
                  <a:lnTo>
                    <a:pt x="597" y="6090"/>
                  </a:lnTo>
                  <a:lnTo>
                    <a:pt x="532" y="6135"/>
                  </a:lnTo>
                  <a:lnTo>
                    <a:pt x="470" y="6180"/>
                  </a:lnTo>
                  <a:lnTo>
                    <a:pt x="415" y="6226"/>
                  </a:lnTo>
                  <a:lnTo>
                    <a:pt x="364" y="6269"/>
                  </a:lnTo>
                  <a:lnTo>
                    <a:pt x="316" y="6312"/>
                  </a:lnTo>
                  <a:lnTo>
                    <a:pt x="273" y="6354"/>
                  </a:lnTo>
                  <a:lnTo>
                    <a:pt x="235" y="6395"/>
                  </a:lnTo>
                  <a:lnTo>
                    <a:pt x="199" y="6436"/>
                  </a:lnTo>
                  <a:lnTo>
                    <a:pt x="168" y="6474"/>
                  </a:lnTo>
                  <a:lnTo>
                    <a:pt x="141" y="6512"/>
                  </a:lnTo>
                  <a:lnTo>
                    <a:pt x="116" y="6547"/>
                  </a:lnTo>
                  <a:lnTo>
                    <a:pt x="94" y="6582"/>
                  </a:lnTo>
                  <a:lnTo>
                    <a:pt x="75" y="6614"/>
                  </a:lnTo>
                  <a:lnTo>
                    <a:pt x="59" y="6646"/>
                  </a:lnTo>
                  <a:lnTo>
                    <a:pt x="46" y="6675"/>
                  </a:lnTo>
                  <a:lnTo>
                    <a:pt x="35" y="6702"/>
                  </a:lnTo>
                  <a:lnTo>
                    <a:pt x="25" y="6727"/>
                  </a:lnTo>
                  <a:lnTo>
                    <a:pt x="18" y="6750"/>
                  </a:lnTo>
                  <a:lnTo>
                    <a:pt x="12" y="6771"/>
                  </a:lnTo>
                  <a:lnTo>
                    <a:pt x="8" y="6789"/>
                  </a:lnTo>
                  <a:lnTo>
                    <a:pt x="4" y="6804"/>
                  </a:lnTo>
                  <a:lnTo>
                    <a:pt x="2" y="6817"/>
                  </a:lnTo>
                  <a:lnTo>
                    <a:pt x="0" y="6835"/>
                  </a:lnTo>
                  <a:lnTo>
                    <a:pt x="0" y="6842"/>
                  </a:lnTo>
                  <a:lnTo>
                    <a:pt x="0" y="7756"/>
                  </a:lnTo>
                  <a:lnTo>
                    <a:pt x="8903" y="7755"/>
                  </a:lnTo>
                  <a:lnTo>
                    <a:pt x="8903" y="6842"/>
                  </a:lnTo>
                  <a:lnTo>
                    <a:pt x="8903" y="6835"/>
                  </a:lnTo>
                  <a:lnTo>
                    <a:pt x="8900" y="6817"/>
                  </a:lnTo>
                  <a:lnTo>
                    <a:pt x="8898" y="6804"/>
                  </a:lnTo>
                  <a:lnTo>
                    <a:pt x="8895" y="6789"/>
                  </a:lnTo>
                  <a:lnTo>
                    <a:pt x="8891" y="6770"/>
                  </a:lnTo>
                  <a:lnTo>
                    <a:pt x="8885" y="6750"/>
                  </a:lnTo>
                  <a:lnTo>
                    <a:pt x="8877" y="6727"/>
                  </a:lnTo>
                  <a:lnTo>
                    <a:pt x="8868" y="6702"/>
                  </a:lnTo>
                  <a:lnTo>
                    <a:pt x="8857" y="6675"/>
                  </a:lnTo>
                  <a:lnTo>
                    <a:pt x="8843" y="6646"/>
                  </a:lnTo>
                  <a:lnTo>
                    <a:pt x="8827" y="6614"/>
                  </a:lnTo>
                  <a:lnTo>
                    <a:pt x="8809" y="6581"/>
                  </a:lnTo>
                  <a:lnTo>
                    <a:pt x="8786" y="6547"/>
                  </a:lnTo>
                  <a:lnTo>
                    <a:pt x="8762" y="6511"/>
                  </a:lnTo>
                  <a:lnTo>
                    <a:pt x="8734" y="6473"/>
                  </a:lnTo>
                  <a:lnTo>
                    <a:pt x="8703" y="6435"/>
                  </a:lnTo>
                  <a:lnTo>
                    <a:pt x="8667" y="6394"/>
                  </a:lnTo>
                  <a:lnTo>
                    <a:pt x="8629" y="6353"/>
                  </a:lnTo>
                  <a:lnTo>
                    <a:pt x="8586" y="6311"/>
                  </a:lnTo>
                  <a:lnTo>
                    <a:pt x="8538" y="6268"/>
                  </a:lnTo>
                  <a:lnTo>
                    <a:pt x="8487" y="6223"/>
                  </a:lnTo>
                  <a:lnTo>
                    <a:pt x="8431" y="6179"/>
                  </a:lnTo>
                  <a:lnTo>
                    <a:pt x="8369" y="6134"/>
                  </a:lnTo>
                  <a:lnTo>
                    <a:pt x="8304" y="6088"/>
                  </a:lnTo>
                  <a:lnTo>
                    <a:pt x="8232" y="6042"/>
                  </a:lnTo>
                  <a:lnTo>
                    <a:pt x="8154" y="5995"/>
                  </a:lnTo>
                  <a:lnTo>
                    <a:pt x="8072" y="5949"/>
                  </a:lnTo>
                  <a:lnTo>
                    <a:pt x="7984" y="5903"/>
                  </a:lnTo>
                  <a:lnTo>
                    <a:pt x="7889" y="5857"/>
                  </a:lnTo>
                  <a:lnTo>
                    <a:pt x="7788" y="58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537762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6"/>
          <p:cNvSpPr>
            <a:spLocks noEditPoints="1"/>
          </p:cNvSpPr>
          <p:nvPr/>
        </p:nvSpPr>
        <p:spPr bwMode="auto">
          <a:xfrm>
            <a:off x="2296287" y="1122039"/>
            <a:ext cx="7599426" cy="5569588"/>
          </a:xfrm>
          <a:custGeom>
            <a:avLst/>
            <a:gdLst>
              <a:gd name="T0" fmla="*/ 0 w 307"/>
              <a:gd name="T1" fmla="*/ 174 h 233"/>
              <a:gd name="T2" fmla="*/ 117 w 307"/>
              <a:gd name="T3" fmla="*/ 174 h 233"/>
              <a:gd name="T4" fmla="*/ 58 w 307"/>
              <a:gd name="T5" fmla="*/ 222 h 233"/>
              <a:gd name="T6" fmla="*/ 58 w 307"/>
              <a:gd name="T7" fmla="*/ 127 h 233"/>
              <a:gd name="T8" fmla="*/ 58 w 307"/>
              <a:gd name="T9" fmla="*/ 222 h 233"/>
              <a:gd name="T10" fmla="*/ 249 w 307"/>
              <a:gd name="T11" fmla="*/ 146 h 233"/>
              <a:gd name="T12" fmla="*/ 214 w 307"/>
              <a:gd name="T13" fmla="*/ 180 h 233"/>
              <a:gd name="T14" fmla="*/ 249 w 307"/>
              <a:gd name="T15" fmla="*/ 134 h 233"/>
              <a:gd name="T16" fmla="*/ 64 w 307"/>
              <a:gd name="T17" fmla="*/ 140 h 233"/>
              <a:gd name="T18" fmla="*/ 29 w 307"/>
              <a:gd name="T19" fmla="*/ 174 h 233"/>
              <a:gd name="T20" fmla="*/ 18 w 307"/>
              <a:gd name="T21" fmla="*/ 174 h 233"/>
              <a:gd name="T22" fmla="*/ 64 w 307"/>
              <a:gd name="T23" fmla="*/ 140 h 233"/>
              <a:gd name="T24" fmla="*/ 190 w 307"/>
              <a:gd name="T25" fmla="*/ 174 h 233"/>
              <a:gd name="T26" fmla="*/ 307 w 307"/>
              <a:gd name="T27" fmla="*/ 174 h 233"/>
              <a:gd name="T28" fmla="*/ 249 w 307"/>
              <a:gd name="T29" fmla="*/ 222 h 233"/>
              <a:gd name="T30" fmla="*/ 249 w 307"/>
              <a:gd name="T31" fmla="*/ 127 h 233"/>
              <a:gd name="T32" fmla="*/ 249 w 307"/>
              <a:gd name="T33" fmla="*/ 222 h 233"/>
              <a:gd name="T34" fmla="*/ 168 w 307"/>
              <a:gd name="T35" fmla="*/ 27 h 233"/>
              <a:gd name="T36" fmla="*/ 220 w 307"/>
              <a:gd name="T37" fmla="*/ 9 h 233"/>
              <a:gd name="T38" fmla="*/ 237 w 307"/>
              <a:gd name="T39" fmla="*/ 41 h 233"/>
              <a:gd name="T40" fmla="*/ 172 w 307"/>
              <a:gd name="T41" fmla="*/ 46 h 233"/>
              <a:gd name="T42" fmla="*/ 70 w 307"/>
              <a:gd name="T43" fmla="*/ 41 h 233"/>
              <a:gd name="T44" fmla="*/ 86 w 307"/>
              <a:gd name="T45" fmla="*/ 9 h 233"/>
              <a:gd name="T46" fmla="*/ 139 w 307"/>
              <a:gd name="T47" fmla="*/ 27 h 233"/>
              <a:gd name="T48" fmla="*/ 100 w 307"/>
              <a:gd name="T49" fmla="*/ 35 h 233"/>
              <a:gd name="T50" fmla="*/ 284 w 307"/>
              <a:gd name="T51" fmla="*/ 121 h 233"/>
              <a:gd name="T52" fmla="*/ 207 w 307"/>
              <a:gd name="T53" fmla="*/ 41 h 233"/>
              <a:gd name="T54" fmla="*/ 153 w 307"/>
              <a:gd name="T55" fmla="*/ 49 h 233"/>
              <a:gd name="T56" fmla="*/ 100 w 307"/>
              <a:gd name="T57" fmla="*/ 41 h 233"/>
              <a:gd name="T58" fmla="*/ 23 w 307"/>
              <a:gd name="T59" fmla="*/ 121 h 233"/>
              <a:gd name="T60" fmla="*/ 122 w 307"/>
              <a:gd name="T61" fmla="*/ 174 h 233"/>
              <a:gd name="T62" fmla="*/ 137 w 307"/>
              <a:gd name="T63" fmla="*/ 185 h 233"/>
              <a:gd name="T64" fmla="*/ 170 w 307"/>
              <a:gd name="T65" fmla="*/ 185 h 233"/>
              <a:gd name="T66" fmla="*/ 184 w 307"/>
              <a:gd name="T67" fmla="*/ 174 h 233"/>
              <a:gd name="T68" fmla="*/ 153 w 307"/>
              <a:gd name="T69" fmla="*/ 184 h 233"/>
              <a:gd name="T70" fmla="*/ 153 w 307"/>
              <a:gd name="T71" fmla="*/ 141 h 233"/>
              <a:gd name="T72" fmla="*/ 153 w 307"/>
              <a:gd name="T73" fmla="*/ 18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7" h="233">
                <a:moveTo>
                  <a:pt x="58" y="116"/>
                </a:moveTo>
                <a:cubicBezTo>
                  <a:pt x="26" y="116"/>
                  <a:pt x="0" y="142"/>
                  <a:pt x="0" y="174"/>
                </a:cubicBezTo>
                <a:cubicBezTo>
                  <a:pt x="0" y="207"/>
                  <a:pt x="26" y="233"/>
                  <a:pt x="58" y="233"/>
                </a:cubicBezTo>
                <a:cubicBezTo>
                  <a:pt x="90" y="233"/>
                  <a:pt x="117" y="207"/>
                  <a:pt x="117" y="174"/>
                </a:cubicBezTo>
                <a:cubicBezTo>
                  <a:pt x="117" y="142"/>
                  <a:pt x="90" y="116"/>
                  <a:pt x="58" y="116"/>
                </a:cubicBezTo>
                <a:close/>
                <a:moveTo>
                  <a:pt x="58" y="222"/>
                </a:moveTo>
                <a:cubicBezTo>
                  <a:pt x="32" y="222"/>
                  <a:pt x="11" y="200"/>
                  <a:pt x="11" y="174"/>
                </a:cubicBezTo>
                <a:cubicBezTo>
                  <a:pt x="11" y="148"/>
                  <a:pt x="32" y="127"/>
                  <a:pt x="58" y="127"/>
                </a:cubicBezTo>
                <a:cubicBezTo>
                  <a:pt x="84" y="127"/>
                  <a:pt x="106" y="148"/>
                  <a:pt x="106" y="174"/>
                </a:cubicBezTo>
                <a:cubicBezTo>
                  <a:pt x="106" y="200"/>
                  <a:pt x="84" y="222"/>
                  <a:pt x="58" y="222"/>
                </a:cubicBezTo>
                <a:close/>
                <a:moveTo>
                  <a:pt x="254" y="140"/>
                </a:moveTo>
                <a:cubicBezTo>
                  <a:pt x="254" y="143"/>
                  <a:pt x="252" y="146"/>
                  <a:pt x="249" y="146"/>
                </a:cubicBezTo>
                <a:cubicBezTo>
                  <a:pt x="233" y="146"/>
                  <a:pt x="220" y="159"/>
                  <a:pt x="220" y="174"/>
                </a:cubicBezTo>
                <a:cubicBezTo>
                  <a:pt x="220" y="177"/>
                  <a:pt x="218" y="180"/>
                  <a:pt x="214" y="180"/>
                </a:cubicBezTo>
                <a:cubicBezTo>
                  <a:pt x="211" y="180"/>
                  <a:pt x="209" y="177"/>
                  <a:pt x="209" y="174"/>
                </a:cubicBezTo>
                <a:cubicBezTo>
                  <a:pt x="209" y="152"/>
                  <a:pt x="227" y="134"/>
                  <a:pt x="249" y="134"/>
                </a:cubicBezTo>
                <a:cubicBezTo>
                  <a:pt x="252" y="134"/>
                  <a:pt x="254" y="137"/>
                  <a:pt x="254" y="140"/>
                </a:cubicBezTo>
                <a:close/>
                <a:moveTo>
                  <a:pt x="64" y="140"/>
                </a:moveTo>
                <a:cubicBezTo>
                  <a:pt x="64" y="143"/>
                  <a:pt x="61" y="146"/>
                  <a:pt x="58" y="146"/>
                </a:cubicBezTo>
                <a:cubicBezTo>
                  <a:pt x="42" y="146"/>
                  <a:pt x="29" y="159"/>
                  <a:pt x="29" y="174"/>
                </a:cubicBezTo>
                <a:cubicBezTo>
                  <a:pt x="29" y="177"/>
                  <a:pt x="27" y="180"/>
                  <a:pt x="24" y="180"/>
                </a:cubicBezTo>
                <a:cubicBezTo>
                  <a:pt x="21" y="180"/>
                  <a:pt x="18" y="177"/>
                  <a:pt x="18" y="174"/>
                </a:cubicBezTo>
                <a:cubicBezTo>
                  <a:pt x="18" y="152"/>
                  <a:pt x="36" y="134"/>
                  <a:pt x="58" y="134"/>
                </a:cubicBezTo>
                <a:cubicBezTo>
                  <a:pt x="61" y="134"/>
                  <a:pt x="64" y="137"/>
                  <a:pt x="64" y="140"/>
                </a:cubicBezTo>
                <a:close/>
                <a:moveTo>
                  <a:pt x="249" y="116"/>
                </a:moveTo>
                <a:cubicBezTo>
                  <a:pt x="216" y="116"/>
                  <a:pt x="190" y="142"/>
                  <a:pt x="190" y="174"/>
                </a:cubicBezTo>
                <a:cubicBezTo>
                  <a:pt x="190" y="207"/>
                  <a:pt x="216" y="233"/>
                  <a:pt x="249" y="233"/>
                </a:cubicBezTo>
                <a:cubicBezTo>
                  <a:pt x="281" y="233"/>
                  <a:pt x="307" y="207"/>
                  <a:pt x="307" y="174"/>
                </a:cubicBezTo>
                <a:cubicBezTo>
                  <a:pt x="307" y="142"/>
                  <a:pt x="281" y="116"/>
                  <a:pt x="249" y="116"/>
                </a:cubicBezTo>
                <a:close/>
                <a:moveTo>
                  <a:pt x="249" y="222"/>
                </a:moveTo>
                <a:cubicBezTo>
                  <a:pt x="223" y="222"/>
                  <a:pt x="201" y="200"/>
                  <a:pt x="201" y="174"/>
                </a:cubicBezTo>
                <a:cubicBezTo>
                  <a:pt x="201" y="148"/>
                  <a:pt x="223" y="127"/>
                  <a:pt x="249" y="127"/>
                </a:cubicBezTo>
                <a:cubicBezTo>
                  <a:pt x="275" y="127"/>
                  <a:pt x="296" y="148"/>
                  <a:pt x="296" y="174"/>
                </a:cubicBezTo>
                <a:cubicBezTo>
                  <a:pt x="296" y="200"/>
                  <a:pt x="275" y="222"/>
                  <a:pt x="249" y="222"/>
                </a:cubicBezTo>
                <a:close/>
                <a:moveTo>
                  <a:pt x="172" y="46"/>
                </a:moveTo>
                <a:cubicBezTo>
                  <a:pt x="168" y="27"/>
                  <a:pt x="168" y="27"/>
                  <a:pt x="168" y="27"/>
                </a:cubicBezTo>
                <a:cubicBezTo>
                  <a:pt x="168" y="27"/>
                  <a:pt x="169" y="9"/>
                  <a:pt x="193" y="3"/>
                </a:cubicBezTo>
                <a:cubicBezTo>
                  <a:pt x="207" y="0"/>
                  <a:pt x="220" y="9"/>
                  <a:pt x="220" y="9"/>
                </a:cubicBezTo>
                <a:cubicBezTo>
                  <a:pt x="220" y="9"/>
                  <a:pt x="234" y="33"/>
                  <a:pt x="236" y="38"/>
                </a:cubicBezTo>
                <a:cubicBezTo>
                  <a:pt x="237" y="39"/>
                  <a:pt x="237" y="40"/>
                  <a:pt x="237" y="41"/>
                </a:cubicBezTo>
                <a:cubicBezTo>
                  <a:pt x="230" y="38"/>
                  <a:pt x="220" y="35"/>
                  <a:pt x="207" y="35"/>
                </a:cubicBezTo>
                <a:cubicBezTo>
                  <a:pt x="191" y="35"/>
                  <a:pt x="179" y="41"/>
                  <a:pt x="172" y="46"/>
                </a:cubicBezTo>
                <a:close/>
                <a:moveTo>
                  <a:pt x="100" y="35"/>
                </a:moveTo>
                <a:cubicBezTo>
                  <a:pt x="87" y="35"/>
                  <a:pt x="77" y="38"/>
                  <a:pt x="70" y="41"/>
                </a:cubicBezTo>
                <a:cubicBezTo>
                  <a:pt x="70" y="40"/>
                  <a:pt x="70" y="39"/>
                  <a:pt x="71" y="38"/>
                </a:cubicBezTo>
                <a:cubicBezTo>
                  <a:pt x="73" y="33"/>
                  <a:pt x="86" y="9"/>
                  <a:pt x="86" y="9"/>
                </a:cubicBezTo>
                <a:cubicBezTo>
                  <a:pt x="86" y="9"/>
                  <a:pt x="99" y="0"/>
                  <a:pt x="114" y="3"/>
                </a:cubicBezTo>
                <a:cubicBezTo>
                  <a:pt x="138" y="9"/>
                  <a:pt x="139" y="27"/>
                  <a:pt x="139" y="27"/>
                </a:cubicBezTo>
                <a:cubicBezTo>
                  <a:pt x="134" y="46"/>
                  <a:pt x="134" y="46"/>
                  <a:pt x="134" y="46"/>
                </a:cubicBezTo>
                <a:cubicBezTo>
                  <a:pt x="128" y="41"/>
                  <a:pt x="115" y="35"/>
                  <a:pt x="100" y="35"/>
                </a:cubicBezTo>
                <a:close/>
                <a:moveTo>
                  <a:pt x="249" y="110"/>
                </a:moveTo>
                <a:cubicBezTo>
                  <a:pt x="262" y="110"/>
                  <a:pt x="274" y="114"/>
                  <a:pt x="284" y="121"/>
                </a:cubicBezTo>
                <a:cubicBezTo>
                  <a:pt x="245" y="51"/>
                  <a:pt x="245" y="51"/>
                  <a:pt x="245" y="51"/>
                </a:cubicBezTo>
                <a:cubicBezTo>
                  <a:pt x="245" y="51"/>
                  <a:pt x="230" y="41"/>
                  <a:pt x="207" y="41"/>
                </a:cubicBezTo>
                <a:cubicBezTo>
                  <a:pt x="185" y="41"/>
                  <a:pt x="170" y="55"/>
                  <a:pt x="170" y="55"/>
                </a:cubicBezTo>
                <a:cubicBezTo>
                  <a:pt x="170" y="55"/>
                  <a:pt x="164" y="49"/>
                  <a:pt x="153" y="49"/>
                </a:cubicBezTo>
                <a:cubicBezTo>
                  <a:pt x="143" y="49"/>
                  <a:pt x="137" y="55"/>
                  <a:pt x="137" y="55"/>
                </a:cubicBezTo>
                <a:cubicBezTo>
                  <a:pt x="137" y="55"/>
                  <a:pt x="122" y="41"/>
                  <a:pt x="100" y="41"/>
                </a:cubicBezTo>
                <a:cubicBezTo>
                  <a:pt x="77" y="41"/>
                  <a:pt x="62" y="51"/>
                  <a:pt x="62" y="51"/>
                </a:cubicBezTo>
                <a:cubicBezTo>
                  <a:pt x="23" y="121"/>
                  <a:pt x="23" y="121"/>
                  <a:pt x="23" y="121"/>
                </a:cubicBezTo>
                <a:cubicBezTo>
                  <a:pt x="33" y="114"/>
                  <a:pt x="45" y="110"/>
                  <a:pt x="58" y="110"/>
                </a:cubicBezTo>
                <a:cubicBezTo>
                  <a:pt x="94" y="110"/>
                  <a:pt x="122" y="139"/>
                  <a:pt x="122" y="174"/>
                </a:cubicBezTo>
                <a:cubicBezTo>
                  <a:pt x="122" y="179"/>
                  <a:pt x="122" y="183"/>
                  <a:pt x="121" y="188"/>
                </a:cubicBezTo>
                <a:cubicBezTo>
                  <a:pt x="126" y="187"/>
                  <a:pt x="131" y="186"/>
                  <a:pt x="137" y="185"/>
                </a:cubicBezTo>
                <a:cubicBezTo>
                  <a:pt x="142" y="189"/>
                  <a:pt x="147" y="191"/>
                  <a:pt x="153" y="191"/>
                </a:cubicBezTo>
                <a:cubicBezTo>
                  <a:pt x="160" y="191"/>
                  <a:pt x="165" y="189"/>
                  <a:pt x="170" y="185"/>
                </a:cubicBezTo>
                <a:cubicBezTo>
                  <a:pt x="176" y="186"/>
                  <a:pt x="181" y="187"/>
                  <a:pt x="186" y="188"/>
                </a:cubicBezTo>
                <a:cubicBezTo>
                  <a:pt x="185" y="183"/>
                  <a:pt x="184" y="179"/>
                  <a:pt x="184" y="174"/>
                </a:cubicBezTo>
                <a:cubicBezTo>
                  <a:pt x="184" y="139"/>
                  <a:pt x="213" y="110"/>
                  <a:pt x="249" y="110"/>
                </a:cubicBezTo>
                <a:close/>
                <a:moveTo>
                  <a:pt x="153" y="184"/>
                </a:moveTo>
                <a:cubicBezTo>
                  <a:pt x="142" y="184"/>
                  <a:pt x="132" y="174"/>
                  <a:pt x="132" y="162"/>
                </a:cubicBezTo>
                <a:cubicBezTo>
                  <a:pt x="132" y="151"/>
                  <a:pt x="142" y="141"/>
                  <a:pt x="153" y="141"/>
                </a:cubicBezTo>
                <a:cubicBezTo>
                  <a:pt x="165" y="141"/>
                  <a:pt x="175" y="151"/>
                  <a:pt x="175" y="162"/>
                </a:cubicBezTo>
                <a:cubicBezTo>
                  <a:pt x="175" y="174"/>
                  <a:pt x="165" y="184"/>
                  <a:pt x="153" y="184"/>
                </a:cubicBezTo>
                <a:close/>
              </a:path>
            </a:pathLst>
          </a:custGeom>
          <a:solidFill>
            <a:srgbClr val="DAD8D8"/>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 name="Title 2"/>
          <p:cNvSpPr>
            <a:spLocks noGrp="1"/>
          </p:cNvSpPr>
          <p:nvPr>
            <p:ph type="title"/>
          </p:nvPr>
        </p:nvSpPr>
        <p:spPr/>
        <p:txBody>
          <a:bodyPr/>
          <a:lstStyle/>
          <a:p>
            <a:r>
              <a:rPr lang="en-US" dirty="0" smtClean="0"/>
              <a:t>Accountability</a:t>
            </a:r>
            <a:endParaRPr lang="en-US" dirty="0"/>
          </a:p>
        </p:txBody>
      </p:sp>
      <p:sp>
        <p:nvSpPr>
          <p:cNvPr id="13" name="Content Placeholder 3"/>
          <p:cNvSpPr>
            <a:spLocks noGrp="1"/>
          </p:cNvSpPr>
          <p:nvPr>
            <p:ph idx="1"/>
          </p:nvPr>
        </p:nvSpPr>
        <p:spPr>
          <a:xfrm>
            <a:off x="484095" y="1274296"/>
            <a:ext cx="11707906" cy="4351338"/>
          </a:xfrm>
        </p:spPr>
        <p:txBody>
          <a:bodyPr>
            <a:normAutofit/>
          </a:bodyPr>
          <a:lstStyle/>
          <a:p>
            <a:pPr marL="0" lvl="1" indent="0">
              <a:lnSpc>
                <a:spcPct val="150000"/>
              </a:lnSpc>
              <a:spcBef>
                <a:spcPct val="0"/>
              </a:spcBef>
              <a:spcAft>
                <a:spcPct val="0"/>
              </a:spcAft>
              <a:buNone/>
            </a:pPr>
            <a:r>
              <a:rPr lang="en-US" altLang="en-US" dirty="0">
                <a:latin typeface="Calibri" charset="0"/>
              </a:rPr>
              <a:t>There are multiple ways to establish and drive accountability of leaders. </a:t>
            </a:r>
          </a:p>
          <a:p>
            <a:pPr marL="860425" lvl="1" indent="-403225">
              <a:lnSpc>
                <a:spcPct val="200000"/>
              </a:lnSpc>
              <a:spcBef>
                <a:spcPct val="0"/>
              </a:spcBef>
              <a:spcAft>
                <a:spcPct val="0"/>
              </a:spcAft>
              <a:buClr>
                <a:srgbClr val="00B050"/>
              </a:buClr>
              <a:buSzPct val="100000"/>
              <a:buFont typeface="Wingdings" panose="05000000000000000000" pitchFamily="2" charset="2"/>
              <a:buChar char="q"/>
            </a:pPr>
            <a:r>
              <a:rPr lang="en-US" altLang="en-US" sz="1800" dirty="0">
                <a:latin typeface="Calibri" charset="0"/>
              </a:rPr>
              <a:t>Ensure acknowledgement to Senior Management of work completed</a:t>
            </a:r>
          </a:p>
          <a:p>
            <a:pPr marL="860425" lvl="1" indent="-403225">
              <a:lnSpc>
                <a:spcPct val="200000"/>
              </a:lnSpc>
              <a:spcBef>
                <a:spcPct val="0"/>
              </a:spcBef>
              <a:spcAft>
                <a:spcPct val="0"/>
              </a:spcAft>
              <a:buClr>
                <a:srgbClr val="00B050"/>
              </a:buClr>
              <a:buSzPct val="100000"/>
              <a:buFont typeface="Wingdings" panose="05000000000000000000" pitchFamily="2" charset="2"/>
              <a:buChar char="q"/>
            </a:pPr>
            <a:r>
              <a:rPr lang="en-US" altLang="en-US" sz="1800" dirty="0">
                <a:latin typeface="Calibri" charset="0"/>
              </a:rPr>
              <a:t>Provide exposure/access to Senior Management</a:t>
            </a:r>
          </a:p>
          <a:p>
            <a:pPr marL="860425" lvl="1" indent="-403225">
              <a:lnSpc>
                <a:spcPct val="200000"/>
              </a:lnSpc>
              <a:spcBef>
                <a:spcPct val="0"/>
              </a:spcBef>
              <a:spcAft>
                <a:spcPct val="0"/>
              </a:spcAft>
              <a:buClr>
                <a:srgbClr val="00B050"/>
              </a:buClr>
              <a:buSzPct val="100000"/>
              <a:buFont typeface="Wingdings" panose="05000000000000000000" pitchFamily="2" charset="2"/>
              <a:buChar char="q"/>
            </a:pPr>
            <a:r>
              <a:rPr lang="en-US" altLang="en-US" sz="1800" dirty="0">
                <a:latin typeface="Calibri" charset="0"/>
              </a:rPr>
              <a:t>Leverage their specific skill-set and target their passion </a:t>
            </a:r>
          </a:p>
          <a:p>
            <a:pPr marL="860425" lvl="1" indent="-403225">
              <a:lnSpc>
                <a:spcPct val="200000"/>
              </a:lnSpc>
              <a:spcBef>
                <a:spcPct val="0"/>
              </a:spcBef>
              <a:spcAft>
                <a:spcPct val="0"/>
              </a:spcAft>
              <a:buClr>
                <a:srgbClr val="00B050"/>
              </a:buClr>
              <a:buSzPct val="100000"/>
              <a:buFont typeface="Wingdings" panose="05000000000000000000" pitchFamily="2" charset="2"/>
              <a:buChar char="q"/>
            </a:pPr>
            <a:r>
              <a:rPr lang="en-US" altLang="en-US" sz="1800" dirty="0">
                <a:latin typeface="Calibri" charset="0"/>
              </a:rPr>
              <a:t>Establish timelines, be flexible while ensuring contingency planning (for critical deliverables)</a:t>
            </a:r>
          </a:p>
          <a:p>
            <a:pPr marL="860425" lvl="1" indent="-403225">
              <a:lnSpc>
                <a:spcPct val="200000"/>
              </a:lnSpc>
              <a:spcBef>
                <a:spcPct val="0"/>
              </a:spcBef>
              <a:spcAft>
                <a:spcPct val="0"/>
              </a:spcAft>
              <a:buClr>
                <a:srgbClr val="00B050"/>
              </a:buClr>
              <a:buSzPct val="100000"/>
              <a:buFont typeface="Wingdings" panose="05000000000000000000" pitchFamily="2" charset="2"/>
              <a:buChar char="q"/>
            </a:pPr>
            <a:r>
              <a:rPr lang="en-US" altLang="en-US" sz="1800" dirty="0">
                <a:latin typeface="Calibri" charset="0"/>
              </a:rPr>
              <a:t>Assign mentors </a:t>
            </a:r>
            <a:r>
              <a:rPr lang="en-US" altLang="en-US" sz="1400" dirty="0">
                <a:latin typeface="Calibri" charset="0"/>
              </a:rPr>
              <a:t>(for new Leaders) </a:t>
            </a:r>
            <a:r>
              <a:rPr lang="en-US" altLang="en-US" sz="1800" dirty="0">
                <a:latin typeface="Calibri" charset="0"/>
              </a:rPr>
              <a:t>to share best practices and experience in managing ERG tasks and responsibilities</a:t>
            </a:r>
          </a:p>
          <a:p>
            <a:pPr marL="860425" lvl="1" indent="-403225">
              <a:lnSpc>
                <a:spcPct val="200000"/>
              </a:lnSpc>
              <a:spcBef>
                <a:spcPct val="0"/>
              </a:spcBef>
              <a:spcAft>
                <a:spcPct val="0"/>
              </a:spcAft>
              <a:buClr>
                <a:srgbClr val="00B050"/>
              </a:buClr>
              <a:buSzPct val="100000"/>
              <a:buFont typeface="Wingdings" panose="05000000000000000000" pitchFamily="2" charset="2"/>
              <a:buChar char="q"/>
            </a:pPr>
            <a:r>
              <a:rPr lang="en-US" altLang="en-US" sz="1800" dirty="0">
                <a:latin typeface="Calibri" charset="0"/>
              </a:rPr>
              <a:t>Be transparent in time commitments required (meetings, off-site events, follow-up activities, etc.)</a:t>
            </a:r>
          </a:p>
        </p:txBody>
      </p:sp>
      <p:sp>
        <p:nvSpPr>
          <p:cNvPr id="2" name="Slide Number Placeholder 1"/>
          <p:cNvSpPr>
            <a:spLocks noGrp="1"/>
          </p:cNvSpPr>
          <p:nvPr>
            <p:ph type="sldNum" sz="quarter" idx="12"/>
          </p:nvPr>
        </p:nvSpPr>
        <p:spPr/>
        <p:txBody>
          <a:bodyPr/>
          <a:lstStyle/>
          <a:p>
            <a:fld id="{5FB82C68-21B0-4D10-9FE3-8B3C5F565363}" type="slidenum">
              <a:rPr lang="en-US" smtClean="0"/>
              <a:pPr/>
              <a:t>28</a:t>
            </a:fld>
            <a:endParaRPr lang="en-US"/>
          </a:p>
        </p:txBody>
      </p:sp>
      <p:grpSp>
        <p:nvGrpSpPr>
          <p:cNvPr id="12" name="Group 11"/>
          <p:cNvGrpSpPr>
            <a:grpSpLocks noChangeAspect="1"/>
          </p:cNvGrpSpPr>
          <p:nvPr/>
        </p:nvGrpSpPr>
        <p:grpSpPr>
          <a:xfrm>
            <a:off x="9772541" y="311113"/>
            <a:ext cx="1587904" cy="722361"/>
            <a:chOff x="3186113" y="3595688"/>
            <a:chExt cx="914401" cy="439737"/>
          </a:xfr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p:grpSpPr>
        <p:sp>
          <p:nvSpPr>
            <p:cNvPr id="16" name="Freeform 29"/>
            <p:cNvSpPr>
              <a:spLocks/>
            </p:cNvSpPr>
            <p:nvPr/>
          </p:nvSpPr>
          <p:spPr bwMode="auto">
            <a:xfrm>
              <a:off x="3844926" y="3714750"/>
              <a:ext cx="255588" cy="320675"/>
            </a:xfrm>
            <a:custGeom>
              <a:avLst/>
              <a:gdLst>
                <a:gd name="T0" fmla="*/ 4493 w 4506"/>
                <a:gd name="T1" fmla="*/ 4911 h 5643"/>
                <a:gd name="T2" fmla="*/ 4451 w 4506"/>
                <a:gd name="T3" fmla="*/ 4812 h 5643"/>
                <a:gd name="T4" fmla="*/ 4360 w 4506"/>
                <a:gd name="T5" fmla="*/ 4681 h 5643"/>
                <a:gd name="T6" fmla="*/ 4204 w 4506"/>
                <a:gd name="T7" fmla="*/ 4529 h 5643"/>
                <a:gd name="T8" fmla="*/ 3962 w 4506"/>
                <a:gd name="T9" fmla="*/ 4363 h 5643"/>
                <a:gd name="T10" fmla="*/ 3657 w 4506"/>
                <a:gd name="T11" fmla="*/ 4210 h 5643"/>
                <a:gd name="T12" fmla="*/ 3365 w 4506"/>
                <a:gd name="T13" fmla="*/ 4055 h 5643"/>
                <a:gd name="T14" fmla="*/ 2897 w 4506"/>
                <a:gd name="T15" fmla="*/ 3805 h 5643"/>
                <a:gd name="T16" fmla="*/ 2591 w 4506"/>
                <a:gd name="T17" fmla="*/ 3666 h 5643"/>
                <a:gd name="T18" fmla="*/ 2246 w 4506"/>
                <a:gd name="T19" fmla="*/ 3546 h 5643"/>
                <a:gd name="T20" fmla="*/ 1863 w 4506"/>
                <a:gd name="T21" fmla="*/ 3454 h 5643"/>
                <a:gd name="T22" fmla="*/ 1963 w 4506"/>
                <a:gd name="T23" fmla="*/ 3335 h 5643"/>
                <a:gd name="T24" fmla="*/ 2056 w 4506"/>
                <a:gd name="T25" fmla="*/ 3197 h 5643"/>
                <a:gd name="T26" fmla="*/ 2194 w 4506"/>
                <a:gd name="T27" fmla="*/ 2944 h 5643"/>
                <a:gd name="T28" fmla="*/ 2357 w 4506"/>
                <a:gd name="T29" fmla="*/ 2578 h 5643"/>
                <a:gd name="T30" fmla="*/ 2446 w 4506"/>
                <a:gd name="T31" fmla="*/ 2348 h 5643"/>
                <a:gd name="T32" fmla="*/ 2490 w 4506"/>
                <a:gd name="T33" fmla="*/ 2144 h 5643"/>
                <a:gd name="T34" fmla="*/ 2504 w 4506"/>
                <a:gd name="T35" fmla="*/ 1910 h 5643"/>
                <a:gd name="T36" fmla="*/ 2503 w 4506"/>
                <a:gd name="T37" fmla="*/ 1646 h 5643"/>
                <a:gd name="T38" fmla="*/ 2511 w 4506"/>
                <a:gd name="T39" fmla="*/ 1403 h 5643"/>
                <a:gd name="T40" fmla="*/ 2518 w 4506"/>
                <a:gd name="T41" fmla="*/ 1136 h 5643"/>
                <a:gd name="T42" fmla="*/ 2503 w 4506"/>
                <a:gd name="T43" fmla="*/ 919 h 5643"/>
                <a:gd name="T44" fmla="*/ 2451 w 4506"/>
                <a:gd name="T45" fmla="*/ 738 h 5643"/>
                <a:gd name="T46" fmla="*/ 2326 w 4506"/>
                <a:gd name="T47" fmla="*/ 484 h 5643"/>
                <a:gd name="T48" fmla="*/ 2165 w 4506"/>
                <a:gd name="T49" fmla="*/ 291 h 5643"/>
                <a:gd name="T50" fmla="*/ 1973 w 4506"/>
                <a:gd name="T51" fmla="*/ 153 h 5643"/>
                <a:gd name="T52" fmla="*/ 1755 w 4506"/>
                <a:gd name="T53" fmla="*/ 64 h 5643"/>
                <a:gd name="T54" fmla="*/ 1515 w 4506"/>
                <a:gd name="T55" fmla="*/ 14 h 5643"/>
                <a:gd name="T56" fmla="*/ 1259 w 4506"/>
                <a:gd name="T57" fmla="*/ 0 h 5643"/>
                <a:gd name="T58" fmla="*/ 1003 w 4506"/>
                <a:gd name="T59" fmla="*/ 14 h 5643"/>
                <a:gd name="T60" fmla="*/ 763 w 4506"/>
                <a:gd name="T61" fmla="*/ 64 h 5643"/>
                <a:gd name="T62" fmla="*/ 546 w 4506"/>
                <a:gd name="T63" fmla="*/ 154 h 5643"/>
                <a:gd name="T64" fmla="*/ 353 w 4506"/>
                <a:gd name="T65" fmla="*/ 292 h 5643"/>
                <a:gd name="T66" fmla="*/ 193 w 4506"/>
                <a:gd name="T67" fmla="*/ 485 h 5643"/>
                <a:gd name="T68" fmla="*/ 68 w 4506"/>
                <a:gd name="T69" fmla="*/ 740 h 5643"/>
                <a:gd name="T70" fmla="*/ 15 w 4506"/>
                <a:gd name="T71" fmla="*/ 921 h 5643"/>
                <a:gd name="T72" fmla="*/ 0 w 4506"/>
                <a:gd name="T73" fmla="*/ 1137 h 5643"/>
                <a:gd name="T74" fmla="*/ 7 w 4506"/>
                <a:gd name="T75" fmla="*/ 1404 h 5643"/>
                <a:gd name="T76" fmla="*/ 16 w 4506"/>
                <a:gd name="T77" fmla="*/ 1646 h 5643"/>
                <a:gd name="T78" fmla="*/ 15 w 4506"/>
                <a:gd name="T79" fmla="*/ 1911 h 5643"/>
                <a:gd name="T80" fmla="*/ 28 w 4506"/>
                <a:gd name="T81" fmla="*/ 2145 h 5643"/>
                <a:gd name="T82" fmla="*/ 74 w 4506"/>
                <a:gd name="T83" fmla="*/ 2350 h 5643"/>
                <a:gd name="T84" fmla="*/ 151 w 4506"/>
                <a:gd name="T85" fmla="*/ 2552 h 5643"/>
                <a:gd name="T86" fmla="*/ 283 w 4506"/>
                <a:gd name="T87" fmla="*/ 2858 h 5643"/>
                <a:gd name="T88" fmla="*/ 422 w 4506"/>
                <a:gd name="T89" fmla="*/ 3129 h 5643"/>
                <a:gd name="T90" fmla="*/ 627 w 4506"/>
                <a:gd name="T91" fmla="*/ 3369 h 5643"/>
                <a:gd name="T92" fmla="*/ 990 w 4506"/>
                <a:gd name="T93" fmla="*/ 3640 h 5643"/>
                <a:gd name="T94" fmla="*/ 1248 w 4506"/>
                <a:gd name="T95" fmla="*/ 3907 h 5643"/>
                <a:gd name="T96" fmla="*/ 1418 w 4506"/>
                <a:gd name="T97" fmla="*/ 4158 h 5643"/>
                <a:gd name="T98" fmla="*/ 1519 w 4506"/>
                <a:gd name="T99" fmla="*/ 4382 h 5643"/>
                <a:gd name="T100" fmla="*/ 1568 w 4506"/>
                <a:gd name="T101" fmla="*/ 4567 h 5643"/>
                <a:gd name="T102" fmla="*/ 1583 w 4506"/>
                <a:gd name="T103" fmla="*/ 4702 h 5643"/>
                <a:gd name="T104" fmla="*/ 1584 w 4506"/>
                <a:gd name="T105" fmla="*/ 5643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6" h="5643">
                  <a:moveTo>
                    <a:pt x="4506" y="4978"/>
                  </a:moveTo>
                  <a:lnTo>
                    <a:pt x="4506" y="4974"/>
                  </a:lnTo>
                  <a:lnTo>
                    <a:pt x="4504" y="4961"/>
                  </a:lnTo>
                  <a:lnTo>
                    <a:pt x="4500" y="4940"/>
                  </a:lnTo>
                  <a:lnTo>
                    <a:pt x="4493" y="4911"/>
                  </a:lnTo>
                  <a:lnTo>
                    <a:pt x="4487" y="4894"/>
                  </a:lnTo>
                  <a:lnTo>
                    <a:pt x="4481" y="4876"/>
                  </a:lnTo>
                  <a:lnTo>
                    <a:pt x="4472" y="4856"/>
                  </a:lnTo>
                  <a:lnTo>
                    <a:pt x="4463" y="4835"/>
                  </a:lnTo>
                  <a:lnTo>
                    <a:pt x="4451" y="4812"/>
                  </a:lnTo>
                  <a:lnTo>
                    <a:pt x="4436" y="4788"/>
                  </a:lnTo>
                  <a:lnTo>
                    <a:pt x="4421" y="4763"/>
                  </a:lnTo>
                  <a:lnTo>
                    <a:pt x="4403" y="4737"/>
                  </a:lnTo>
                  <a:lnTo>
                    <a:pt x="4383" y="4709"/>
                  </a:lnTo>
                  <a:lnTo>
                    <a:pt x="4360" y="4681"/>
                  </a:lnTo>
                  <a:lnTo>
                    <a:pt x="4335" y="4652"/>
                  </a:lnTo>
                  <a:lnTo>
                    <a:pt x="4306" y="4622"/>
                  </a:lnTo>
                  <a:lnTo>
                    <a:pt x="4275" y="4592"/>
                  </a:lnTo>
                  <a:lnTo>
                    <a:pt x="4241" y="4560"/>
                  </a:lnTo>
                  <a:lnTo>
                    <a:pt x="4204" y="4529"/>
                  </a:lnTo>
                  <a:lnTo>
                    <a:pt x="4162" y="4495"/>
                  </a:lnTo>
                  <a:lnTo>
                    <a:pt x="4118" y="4463"/>
                  </a:lnTo>
                  <a:lnTo>
                    <a:pt x="4070" y="4429"/>
                  </a:lnTo>
                  <a:lnTo>
                    <a:pt x="4017" y="4396"/>
                  </a:lnTo>
                  <a:lnTo>
                    <a:pt x="3962" y="4363"/>
                  </a:lnTo>
                  <a:lnTo>
                    <a:pt x="3901" y="4329"/>
                  </a:lnTo>
                  <a:lnTo>
                    <a:pt x="3837" y="4294"/>
                  </a:lnTo>
                  <a:lnTo>
                    <a:pt x="3768" y="4261"/>
                  </a:lnTo>
                  <a:lnTo>
                    <a:pt x="3695" y="4227"/>
                  </a:lnTo>
                  <a:lnTo>
                    <a:pt x="3657" y="4210"/>
                  </a:lnTo>
                  <a:lnTo>
                    <a:pt x="3619" y="4192"/>
                  </a:lnTo>
                  <a:lnTo>
                    <a:pt x="3580" y="4172"/>
                  </a:lnTo>
                  <a:lnTo>
                    <a:pt x="3539" y="4151"/>
                  </a:lnTo>
                  <a:lnTo>
                    <a:pt x="3455" y="4104"/>
                  </a:lnTo>
                  <a:lnTo>
                    <a:pt x="3365" y="4055"/>
                  </a:lnTo>
                  <a:lnTo>
                    <a:pt x="3270" y="4002"/>
                  </a:lnTo>
                  <a:lnTo>
                    <a:pt x="3170" y="3947"/>
                  </a:lnTo>
                  <a:lnTo>
                    <a:pt x="3066" y="3890"/>
                  </a:lnTo>
                  <a:lnTo>
                    <a:pt x="2955" y="3833"/>
                  </a:lnTo>
                  <a:lnTo>
                    <a:pt x="2897" y="3805"/>
                  </a:lnTo>
                  <a:lnTo>
                    <a:pt x="2839" y="3776"/>
                  </a:lnTo>
                  <a:lnTo>
                    <a:pt x="2779" y="3749"/>
                  </a:lnTo>
                  <a:lnTo>
                    <a:pt x="2718" y="3721"/>
                  </a:lnTo>
                  <a:lnTo>
                    <a:pt x="2654" y="3693"/>
                  </a:lnTo>
                  <a:lnTo>
                    <a:pt x="2591" y="3666"/>
                  </a:lnTo>
                  <a:lnTo>
                    <a:pt x="2524" y="3640"/>
                  </a:lnTo>
                  <a:lnTo>
                    <a:pt x="2458" y="3615"/>
                  </a:lnTo>
                  <a:lnTo>
                    <a:pt x="2388" y="3591"/>
                  </a:lnTo>
                  <a:lnTo>
                    <a:pt x="2319" y="3568"/>
                  </a:lnTo>
                  <a:lnTo>
                    <a:pt x="2246" y="3546"/>
                  </a:lnTo>
                  <a:lnTo>
                    <a:pt x="2172" y="3525"/>
                  </a:lnTo>
                  <a:lnTo>
                    <a:pt x="2098" y="3505"/>
                  </a:lnTo>
                  <a:lnTo>
                    <a:pt x="2021" y="3486"/>
                  </a:lnTo>
                  <a:lnTo>
                    <a:pt x="1944" y="3469"/>
                  </a:lnTo>
                  <a:lnTo>
                    <a:pt x="1863" y="3454"/>
                  </a:lnTo>
                  <a:lnTo>
                    <a:pt x="1884" y="3432"/>
                  </a:lnTo>
                  <a:lnTo>
                    <a:pt x="1904" y="3408"/>
                  </a:lnTo>
                  <a:lnTo>
                    <a:pt x="1924" y="3385"/>
                  </a:lnTo>
                  <a:lnTo>
                    <a:pt x="1944" y="3360"/>
                  </a:lnTo>
                  <a:lnTo>
                    <a:pt x="1963" y="3335"/>
                  </a:lnTo>
                  <a:lnTo>
                    <a:pt x="1982" y="3309"/>
                  </a:lnTo>
                  <a:lnTo>
                    <a:pt x="2000" y="3281"/>
                  </a:lnTo>
                  <a:lnTo>
                    <a:pt x="2019" y="3254"/>
                  </a:lnTo>
                  <a:lnTo>
                    <a:pt x="2037" y="3226"/>
                  </a:lnTo>
                  <a:lnTo>
                    <a:pt x="2056" y="3197"/>
                  </a:lnTo>
                  <a:lnTo>
                    <a:pt x="2074" y="3168"/>
                  </a:lnTo>
                  <a:lnTo>
                    <a:pt x="2091" y="3138"/>
                  </a:lnTo>
                  <a:lnTo>
                    <a:pt x="2126" y="3075"/>
                  </a:lnTo>
                  <a:lnTo>
                    <a:pt x="2160" y="3011"/>
                  </a:lnTo>
                  <a:lnTo>
                    <a:pt x="2194" y="2944"/>
                  </a:lnTo>
                  <a:lnTo>
                    <a:pt x="2227" y="2874"/>
                  </a:lnTo>
                  <a:lnTo>
                    <a:pt x="2260" y="2804"/>
                  </a:lnTo>
                  <a:lnTo>
                    <a:pt x="2292" y="2730"/>
                  </a:lnTo>
                  <a:lnTo>
                    <a:pt x="2325" y="2654"/>
                  </a:lnTo>
                  <a:lnTo>
                    <a:pt x="2357" y="2578"/>
                  </a:lnTo>
                  <a:lnTo>
                    <a:pt x="2389" y="2499"/>
                  </a:lnTo>
                  <a:lnTo>
                    <a:pt x="2420" y="2418"/>
                  </a:lnTo>
                  <a:lnTo>
                    <a:pt x="2430" y="2394"/>
                  </a:lnTo>
                  <a:lnTo>
                    <a:pt x="2439" y="2371"/>
                  </a:lnTo>
                  <a:lnTo>
                    <a:pt x="2446" y="2348"/>
                  </a:lnTo>
                  <a:lnTo>
                    <a:pt x="2453" y="2325"/>
                  </a:lnTo>
                  <a:lnTo>
                    <a:pt x="2465" y="2280"/>
                  </a:lnTo>
                  <a:lnTo>
                    <a:pt x="2476" y="2234"/>
                  </a:lnTo>
                  <a:lnTo>
                    <a:pt x="2484" y="2189"/>
                  </a:lnTo>
                  <a:lnTo>
                    <a:pt x="2490" y="2144"/>
                  </a:lnTo>
                  <a:lnTo>
                    <a:pt x="2495" y="2098"/>
                  </a:lnTo>
                  <a:lnTo>
                    <a:pt x="2499" y="2052"/>
                  </a:lnTo>
                  <a:lnTo>
                    <a:pt x="2502" y="2005"/>
                  </a:lnTo>
                  <a:lnTo>
                    <a:pt x="2503" y="1958"/>
                  </a:lnTo>
                  <a:lnTo>
                    <a:pt x="2504" y="1910"/>
                  </a:lnTo>
                  <a:lnTo>
                    <a:pt x="2504" y="1860"/>
                  </a:lnTo>
                  <a:lnTo>
                    <a:pt x="2504" y="1809"/>
                  </a:lnTo>
                  <a:lnTo>
                    <a:pt x="2504" y="1757"/>
                  </a:lnTo>
                  <a:lnTo>
                    <a:pt x="2503" y="1703"/>
                  </a:lnTo>
                  <a:lnTo>
                    <a:pt x="2503" y="1646"/>
                  </a:lnTo>
                  <a:lnTo>
                    <a:pt x="2503" y="1602"/>
                  </a:lnTo>
                  <a:lnTo>
                    <a:pt x="2505" y="1556"/>
                  </a:lnTo>
                  <a:lnTo>
                    <a:pt x="2507" y="1507"/>
                  </a:lnTo>
                  <a:lnTo>
                    <a:pt x="2509" y="1455"/>
                  </a:lnTo>
                  <a:lnTo>
                    <a:pt x="2511" y="1403"/>
                  </a:lnTo>
                  <a:lnTo>
                    <a:pt x="2513" y="1350"/>
                  </a:lnTo>
                  <a:lnTo>
                    <a:pt x="2516" y="1296"/>
                  </a:lnTo>
                  <a:lnTo>
                    <a:pt x="2517" y="1242"/>
                  </a:lnTo>
                  <a:lnTo>
                    <a:pt x="2518" y="1188"/>
                  </a:lnTo>
                  <a:lnTo>
                    <a:pt x="2518" y="1136"/>
                  </a:lnTo>
                  <a:lnTo>
                    <a:pt x="2517" y="1084"/>
                  </a:lnTo>
                  <a:lnTo>
                    <a:pt x="2515" y="1033"/>
                  </a:lnTo>
                  <a:lnTo>
                    <a:pt x="2511" y="986"/>
                  </a:lnTo>
                  <a:lnTo>
                    <a:pt x="2506" y="940"/>
                  </a:lnTo>
                  <a:lnTo>
                    <a:pt x="2503" y="919"/>
                  </a:lnTo>
                  <a:lnTo>
                    <a:pt x="2499" y="898"/>
                  </a:lnTo>
                  <a:lnTo>
                    <a:pt x="2495" y="878"/>
                  </a:lnTo>
                  <a:lnTo>
                    <a:pt x="2490" y="859"/>
                  </a:lnTo>
                  <a:lnTo>
                    <a:pt x="2471" y="796"/>
                  </a:lnTo>
                  <a:lnTo>
                    <a:pt x="2451" y="738"/>
                  </a:lnTo>
                  <a:lnTo>
                    <a:pt x="2429" y="682"/>
                  </a:lnTo>
                  <a:lnTo>
                    <a:pt x="2405" y="628"/>
                  </a:lnTo>
                  <a:lnTo>
                    <a:pt x="2380" y="577"/>
                  </a:lnTo>
                  <a:lnTo>
                    <a:pt x="2354" y="529"/>
                  </a:lnTo>
                  <a:lnTo>
                    <a:pt x="2326" y="484"/>
                  </a:lnTo>
                  <a:lnTo>
                    <a:pt x="2296" y="441"/>
                  </a:lnTo>
                  <a:lnTo>
                    <a:pt x="2265" y="399"/>
                  </a:lnTo>
                  <a:lnTo>
                    <a:pt x="2233" y="361"/>
                  </a:lnTo>
                  <a:lnTo>
                    <a:pt x="2200" y="325"/>
                  </a:lnTo>
                  <a:lnTo>
                    <a:pt x="2165" y="291"/>
                  </a:lnTo>
                  <a:lnTo>
                    <a:pt x="2129" y="260"/>
                  </a:lnTo>
                  <a:lnTo>
                    <a:pt x="2092" y="229"/>
                  </a:lnTo>
                  <a:lnTo>
                    <a:pt x="2054" y="202"/>
                  </a:lnTo>
                  <a:lnTo>
                    <a:pt x="2014" y="177"/>
                  </a:lnTo>
                  <a:lnTo>
                    <a:pt x="1973" y="153"/>
                  </a:lnTo>
                  <a:lnTo>
                    <a:pt x="1932" y="132"/>
                  </a:lnTo>
                  <a:lnTo>
                    <a:pt x="1889" y="112"/>
                  </a:lnTo>
                  <a:lnTo>
                    <a:pt x="1845" y="94"/>
                  </a:lnTo>
                  <a:lnTo>
                    <a:pt x="1801" y="78"/>
                  </a:lnTo>
                  <a:lnTo>
                    <a:pt x="1755" y="64"/>
                  </a:lnTo>
                  <a:lnTo>
                    <a:pt x="1709" y="51"/>
                  </a:lnTo>
                  <a:lnTo>
                    <a:pt x="1661" y="40"/>
                  </a:lnTo>
                  <a:lnTo>
                    <a:pt x="1614" y="29"/>
                  </a:lnTo>
                  <a:lnTo>
                    <a:pt x="1565" y="21"/>
                  </a:lnTo>
                  <a:lnTo>
                    <a:pt x="1515" y="14"/>
                  </a:lnTo>
                  <a:lnTo>
                    <a:pt x="1466" y="9"/>
                  </a:lnTo>
                  <a:lnTo>
                    <a:pt x="1414" y="5"/>
                  </a:lnTo>
                  <a:lnTo>
                    <a:pt x="1364" y="2"/>
                  </a:lnTo>
                  <a:lnTo>
                    <a:pt x="1312" y="0"/>
                  </a:lnTo>
                  <a:lnTo>
                    <a:pt x="1259" y="0"/>
                  </a:lnTo>
                  <a:lnTo>
                    <a:pt x="1207" y="0"/>
                  </a:lnTo>
                  <a:lnTo>
                    <a:pt x="1155" y="2"/>
                  </a:lnTo>
                  <a:lnTo>
                    <a:pt x="1104" y="5"/>
                  </a:lnTo>
                  <a:lnTo>
                    <a:pt x="1053" y="9"/>
                  </a:lnTo>
                  <a:lnTo>
                    <a:pt x="1003" y="14"/>
                  </a:lnTo>
                  <a:lnTo>
                    <a:pt x="954" y="21"/>
                  </a:lnTo>
                  <a:lnTo>
                    <a:pt x="904" y="29"/>
                  </a:lnTo>
                  <a:lnTo>
                    <a:pt x="857" y="40"/>
                  </a:lnTo>
                  <a:lnTo>
                    <a:pt x="810" y="51"/>
                  </a:lnTo>
                  <a:lnTo>
                    <a:pt x="763" y="64"/>
                  </a:lnTo>
                  <a:lnTo>
                    <a:pt x="718" y="79"/>
                  </a:lnTo>
                  <a:lnTo>
                    <a:pt x="674" y="95"/>
                  </a:lnTo>
                  <a:lnTo>
                    <a:pt x="629" y="113"/>
                  </a:lnTo>
                  <a:lnTo>
                    <a:pt x="587" y="132"/>
                  </a:lnTo>
                  <a:lnTo>
                    <a:pt x="546" y="154"/>
                  </a:lnTo>
                  <a:lnTo>
                    <a:pt x="504" y="177"/>
                  </a:lnTo>
                  <a:lnTo>
                    <a:pt x="465" y="203"/>
                  </a:lnTo>
                  <a:lnTo>
                    <a:pt x="427" y="230"/>
                  </a:lnTo>
                  <a:lnTo>
                    <a:pt x="389" y="261"/>
                  </a:lnTo>
                  <a:lnTo>
                    <a:pt x="353" y="292"/>
                  </a:lnTo>
                  <a:lnTo>
                    <a:pt x="319" y="326"/>
                  </a:lnTo>
                  <a:lnTo>
                    <a:pt x="286" y="362"/>
                  </a:lnTo>
                  <a:lnTo>
                    <a:pt x="253" y="401"/>
                  </a:lnTo>
                  <a:lnTo>
                    <a:pt x="222" y="442"/>
                  </a:lnTo>
                  <a:lnTo>
                    <a:pt x="193" y="485"/>
                  </a:lnTo>
                  <a:lnTo>
                    <a:pt x="165" y="531"/>
                  </a:lnTo>
                  <a:lnTo>
                    <a:pt x="138" y="579"/>
                  </a:lnTo>
                  <a:lnTo>
                    <a:pt x="113" y="630"/>
                  </a:lnTo>
                  <a:lnTo>
                    <a:pt x="90" y="684"/>
                  </a:lnTo>
                  <a:lnTo>
                    <a:pt x="68" y="740"/>
                  </a:lnTo>
                  <a:lnTo>
                    <a:pt x="48" y="799"/>
                  </a:lnTo>
                  <a:lnTo>
                    <a:pt x="28" y="861"/>
                  </a:lnTo>
                  <a:lnTo>
                    <a:pt x="23" y="880"/>
                  </a:lnTo>
                  <a:lnTo>
                    <a:pt x="19" y="900"/>
                  </a:lnTo>
                  <a:lnTo>
                    <a:pt x="15" y="921"/>
                  </a:lnTo>
                  <a:lnTo>
                    <a:pt x="12" y="942"/>
                  </a:lnTo>
                  <a:lnTo>
                    <a:pt x="7" y="987"/>
                  </a:lnTo>
                  <a:lnTo>
                    <a:pt x="3" y="1035"/>
                  </a:lnTo>
                  <a:lnTo>
                    <a:pt x="1" y="1086"/>
                  </a:lnTo>
                  <a:lnTo>
                    <a:pt x="0" y="1137"/>
                  </a:lnTo>
                  <a:lnTo>
                    <a:pt x="0" y="1190"/>
                  </a:lnTo>
                  <a:lnTo>
                    <a:pt x="1" y="1243"/>
                  </a:lnTo>
                  <a:lnTo>
                    <a:pt x="3" y="1297"/>
                  </a:lnTo>
                  <a:lnTo>
                    <a:pt x="5" y="1351"/>
                  </a:lnTo>
                  <a:lnTo>
                    <a:pt x="7" y="1404"/>
                  </a:lnTo>
                  <a:lnTo>
                    <a:pt x="10" y="1456"/>
                  </a:lnTo>
                  <a:lnTo>
                    <a:pt x="12" y="1507"/>
                  </a:lnTo>
                  <a:lnTo>
                    <a:pt x="14" y="1556"/>
                  </a:lnTo>
                  <a:lnTo>
                    <a:pt x="15" y="1602"/>
                  </a:lnTo>
                  <a:lnTo>
                    <a:pt x="16" y="1646"/>
                  </a:lnTo>
                  <a:lnTo>
                    <a:pt x="15" y="1703"/>
                  </a:lnTo>
                  <a:lnTo>
                    <a:pt x="15" y="1757"/>
                  </a:lnTo>
                  <a:lnTo>
                    <a:pt x="15" y="1809"/>
                  </a:lnTo>
                  <a:lnTo>
                    <a:pt x="15" y="1860"/>
                  </a:lnTo>
                  <a:lnTo>
                    <a:pt x="15" y="1911"/>
                  </a:lnTo>
                  <a:lnTo>
                    <a:pt x="16" y="1959"/>
                  </a:lnTo>
                  <a:lnTo>
                    <a:pt x="17" y="2006"/>
                  </a:lnTo>
                  <a:lnTo>
                    <a:pt x="20" y="2053"/>
                  </a:lnTo>
                  <a:lnTo>
                    <a:pt x="23" y="2100"/>
                  </a:lnTo>
                  <a:lnTo>
                    <a:pt x="28" y="2145"/>
                  </a:lnTo>
                  <a:lnTo>
                    <a:pt x="36" y="2190"/>
                  </a:lnTo>
                  <a:lnTo>
                    <a:pt x="44" y="2235"/>
                  </a:lnTo>
                  <a:lnTo>
                    <a:pt x="54" y="2282"/>
                  </a:lnTo>
                  <a:lnTo>
                    <a:pt x="67" y="2327"/>
                  </a:lnTo>
                  <a:lnTo>
                    <a:pt x="74" y="2350"/>
                  </a:lnTo>
                  <a:lnTo>
                    <a:pt x="81" y="2373"/>
                  </a:lnTo>
                  <a:lnTo>
                    <a:pt x="90" y="2396"/>
                  </a:lnTo>
                  <a:lnTo>
                    <a:pt x="99" y="2420"/>
                  </a:lnTo>
                  <a:lnTo>
                    <a:pt x="125" y="2487"/>
                  </a:lnTo>
                  <a:lnTo>
                    <a:pt x="151" y="2552"/>
                  </a:lnTo>
                  <a:lnTo>
                    <a:pt x="178" y="2616"/>
                  </a:lnTo>
                  <a:lnTo>
                    <a:pt x="204" y="2678"/>
                  </a:lnTo>
                  <a:lnTo>
                    <a:pt x="230" y="2740"/>
                  </a:lnTo>
                  <a:lnTo>
                    <a:pt x="257" y="2800"/>
                  </a:lnTo>
                  <a:lnTo>
                    <a:pt x="283" y="2858"/>
                  </a:lnTo>
                  <a:lnTo>
                    <a:pt x="311" y="2916"/>
                  </a:lnTo>
                  <a:lnTo>
                    <a:pt x="338" y="2972"/>
                  </a:lnTo>
                  <a:lnTo>
                    <a:pt x="365" y="3025"/>
                  </a:lnTo>
                  <a:lnTo>
                    <a:pt x="393" y="3078"/>
                  </a:lnTo>
                  <a:lnTo>
                    <a:pt x="422" y="3129"/>
                  </a:lnTo>
                  <a:lnTo>
                    <a:pt x="451" y="3178"/>
                  </a:lnTo>
                  <a:lnTo>
                    <a:pt x="480" y="3225"/>
                  </a:lnTo>
                  <a:lnTo>
                    <a:pt x="509" y="3271"/>
                  </a:lnTo>
                  <a:lnTo>
                    <a:pt x="541" y="3315"/>
                  </a:lnTo>
                  <a:lnTo>
                    <a:pt x="627" y="3369"/>
                  </a:lnTo>
                  <a:lnTo>
                    <a:pt x="709" y="3423"/>
                  </a:lnTo>
                  <a:lnTo>
                    <a:pt x="785" y="3477"/>
                  </a:lnTo>
                  <a:lnTo>
                    <a:pt x="858" y="3532"/>
                  </a:lnTo>
                  <a:lnTo>
                    <a:pt x="927" y="3586"/>
                  </a:lnTo>
                  <a:lnTo>
                    <a:pt x="990" y="3640"/>
                  </a:lnTo>
                  <a:lnTo>
                    <a:pt x="1050" y="3694"/>
                  </a:lnTo>
                  <a:lnTo>
                    <a:pt x="1105" y="3749"/>
                  </a:lnTo>
                  <a:lnTo>
                    <a:pt x="1156" y="3802"/>
                  </a:lnTo>
                  <a:lnTo>
                    <a:pt x="1204" y="3854"/>
                  </a:lnTo>
                  <a:lnTo>
                    <a:pt x="1248" y="3907"/>
                  </a:lnTo>
                  <a:lnTo>
                    <a:pt x="1288" y="3959"/>
                  </a:lnTo>
                  <a:lnTo>
                    <a:pt x="1326" y="4010"/>
                  </a:lnTo>
                  <a:lnTo>
                    <a:pt x="1359" y="4060"/>
                  </a:lnTo>
                  <a:lnTo>
                    <a:pt x="1390" y="4109"/>
                  </a:lnTo>
                  <a:lnTo>
                    <a:pt x="1418" y="4158"/>
                  </a:lnTo>
                  <a:lnTo>
                    <a:pt x="1444" y="4205"/>
                  </a:lnTo>
                  <a:lnTo>
                    <a:pt x="1466" y="4251"/>
                  </a:lnTo>
                  <a:lnTo>
                    <a:pt x="1486" y="4296"/>
                  </a:lnTo>
                  <a:lnTo>
                    <a:pt x="1503" y="4340"/>
                  </a:lnTo>
                  <a:lnTo>
                    <a:pt x="1519" y="4382"/>
                  </a:lnTo>
                  <a:lnTo>
                    <a:pt x="1532" y="4422"/>
                  </a:lnTo>
                  <a:lnTo>
                    <a:pt x="1543" y="4461"/>
                  </a:lnTo>
                  <a:lnTo>
                    <a:pt x="1554" y="4498"/>
                  </a:lnTo>
                  <a:lnTo>
                    <a:pt x="1562" y="4534"/>
                  </a:lnTo>
                  <a:lnTo>
                    <a:pt x="1568" y="4567"/>
                  </a:lnTo>
                  <a:lnTo>
                    <a:pt x="1574" y="4598"/>
                  </a:lnTo>
                  <a:lnTo>
                    <a:pt x="1577" y="4628"/>
                  </a:lnTo>
                  <a:lnTo>
                    <a:pt x="1580" y="4655"/>
                  </a:lnTo>
                  <a:lnTo>
                    <a:pt x="1582" y="4679"/>
                  </a:lnTo>
                  <a:lnTo>
                    <a:pt x="1583" y="4702"/>
                  </a:lnTo>
                  <a:lnTo>
                    <a:pt x="1584" y="4722"/>
                  </a:lnTo>
                  <a:lnTo>
                    <a:pt x="1584" y="4726"/>
                  </a:lnTo>
                  <a:lnTo>
                    <a:pt x="1584" y="4729"/>
                  </a:lnTo>
                  <a:lnTo>
                    <a:pt x="1584" y="5642"/>
                  </a:lnTo>
                  <a:lnTo>
                    <a:pt x="1584" y="5643"/>
                  </a:lnTo>
                  <a:lnTo>
                    <a:pt x="4506" y="5642"/>
                  </a:lnTo>
                  <a:lnTo>
                    <a:pt x="4506" y="49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30"/>
            <p:cNvSpPr>
              <a:spLocks/>
            </p:cNvSpPr>
            <p:nvPr/>
          </p:nvSpPr>
          <p:spPr bwMode="auto">
            <a:xfrm>
              <a:off x="3186113" y="3714750"/>
              <a:ext cx="254000" cy="320675"/>
            </a:xfrm>
            <a:custGeom>
              <a:avLst/>
              <a:gdLst>
                <a:gd name="T0" fmla="*/ 2919 w 4491"/>
                <a:gd name="T1" fmla="*/ 4655 h 5643"/>
                <a:gd name="T2" fmla="*/ 2945 w 4491"/>
                <a:gd name="T3" fmla="*/ 4500 h 5643"/>
                <a:gd name="T4" fmla="*/ 3011 w 4491"/>
                <a:gd name="T5" fmla="*/ 4300 h 5643"/>
                <a:gd name="T6" fmla="*/ 3136 w 4491"/>
                <a:gd name="T7" fmla="*/ 4067 h 5643"/>
                <a:gd name="T8" fmla="*/ 3334 w 4491"/>
                <a:gd name="T9" fmla="*/ 3811 h 5643"/>
                <a:gd name="T10" fmla="*/ 3627 w 4491"/>
                <a:gd name="T11" fmla="*/ 3544 h 5643"/>
                <a:gd name="T12" fmla="*/ 3970 w 4491"/>
                <a:gd name="T13" fmla="*/ 3283 h 5643"/>
                <a:gd name="T14" fmla="*/ 4120 w 4491"/>
                <a:gd name="T15" fmla="*/ 3034 h 5643"/>
                <a:gd name="T16" fmla="*/ 4258 w 4491"/>
                <a:gd name="T17" fmla="*/ 2744 h 5643"/>
                <a:gd name="T18" fmla="*/ 4393 w 4491"/>
                <a:gd name="T19" fmla="*/ 2418 h 5643"/>
                <a:gd name="T20" fmla="*/ 4437 w 4491"/>
                <a:gd name="T21" fmla="*/ 2280 h 5643"/>
                <a:gd name="T22" fmla="*/ 4471 w 4491"/>
                <a:gd name="T23" fmla="*/ 2052 h 5643"/>
                <a:gd name="T24" fmla="*/ 4476 w 4491"/>
                <a:gd name="T25" fmla="*/ 1809 h 5643"/>
                <a:gd name="T26" fmla="*/ 4477 w 4491"/>
                <a:gd name="T27" fmla="*/ 1556 h 5643"/>
                <a:gd name="T28" fmla="*/ 4488 w 4491"/>
                <a:gd name="T29" fmla="*/ 1296 h 5643"/>
                <a:gd name="T30" fmla="*/ 4488 w 4491"/>
                <a:gd name="T31" fmla="*/ 1033 h 5643"/>
                <a:gd name="T32" fmla="*/ 4466 w 4491"/>
                <a:gd name="T33" fmla="*/ 878 h 5643"/>
                <a:gd name="T34" fmla="*/ 4377 w 4491"/>
                <a:gd name="T35" fmla="*/ 628 h 5643"/>
                <a:gd name="T36" fmla="*/ 4238 w 4491"/>
                <a:gd name="T37" fmla="*/ 399 h 5643"/>
                <a:gd name="T38" fmla="*/ 4063 w 4491"/>
                <a:gd name="T39" fmla="*/ 229 h 5643"/>
                <a:gd name="T40" fmla="*/ 3861 w 4491"/>
                <a:gd name="T41" fmla="*/ 112 h 5643"/>
                <a:gd name="T42" fmla="*/ 3634 w 4491"/>
                <a:gd name="T43" fmla="*/ 40 h 5643"/>
                <a:gd name="T44" fmla="*/ 3387 w 4491"/>
                <a:gd name="T45" fmla="*/ 5 h 5643"/>
                <a:gd name="T46" fmla="*/ 3127 w 4491"/>
                <a:gd name="T47" fmla="*/ 2 h 5643"/>
                <a:gd name="T48" fmla="*/ 2877 w 4491"/>
                <a:gd name="T49" fmla="*/ 29 h 5643"/>
                <a:gd name="T50" fmla="*/ 2645 w 4491"/>
                <a:gd name="T51" fmla="*/ 95 h 5643"/>
                <a:gd name="T52" fmla="*/ 2436 w 4491"/>
                <a:gd name="T53" fmla="*/ 203 h 5643"/>
                <a:gd name="T54" fmla="*/ 2257 w 4491"/>
                <a:gd name="T55" fmla="*/ 362 h 5643"/>
                <a:gd name="T56" fmla="*/ 2110 w 4491"/>
                <a:gd name="T57" fmla="*/ 579 h 5643"/>
                <a:gd name="T58" fmla="*/ 2001 w 4491"/>
                <a:gd name="T59" fmla="*/ 861 h 5643"/>
                <a:gd name="T60" fmla="*/ 1979 w 4491"/>
                <a:gd name="T61" fmla="*/ 987 h 5643"/>
                <a:gd name="T62" fmla="*/ 1974 w 4491"/>
                <a:gd name="T63" fmla="*/ 1243 h 5643"/>
                <a:gd name="T64" fmla="*/ 1984 w 4491"/>
                <a:gd name="T65" fmla="*/ 1507 h 5643"/>
                <a:gd name="T66" fmla="*/ 1988 w 4491"/>
                <a:gd name="T67" fmla="*/ 1757 h 5643"/>
                <a:gd name="T68" fmla="*/ 1990 w 4491"/>
                <a:gd name="T69" fmla="*/ 2006 h 5643"/>
                <a:gd name="T70" fmla="*/ 2016 w 4491"/>
                <a:gd name="T71" fmla="*/ 2235 h 5643"/>
                <a:gd name="T72" fmla="*/ 2061 w 4491"/>
                <a:gd name="T73" fmla="*/ 2396 h 5643"/>
                <a:gd name="T74" fmla="*/ 2199 w 4491"/>
                <a:gd name="T75" fmla="*/ 2734 h 5643"/>
                <a:gd name="T76" fmla="*/ 2365 w 4491"/>
                <a:gd name="T77" fmla="*/ 3079 h 5643"/>
                <a:gd name="T78" fmla="*/ 2471 w 4491"/>
                <a:gd name="T79" fmla="*/ 3257 h 5643"/>
                <a:gd name="T80" fmla="*/ 2565 w 4491"/>
                <a:gd name="T81" fmla="*/ 3387 h 5643"/>
                <a:gd name="T82" fmla="*/ 2470 w 4491"/>
                <a:gd name="T83" fmla="*/ 3489 h 5643"/>
                <a:gd name="T84" fmla="*/ 2105 w 4491"/>
                <a:gd name="T85" fmla="*/ 3594 h 5643"/>
                <a:gd name="T86" fmla="*/ 1779 w 4491"/>
                <a:gd name="T87" fmla="*/ 3724 h 5643"/>
                <a:gd name="T88" fmla="*/ 1433 w 4491"/>
                <a:gd name="T89" fmla="*/ 3893 h 5643"/>
                <a:gd name="T90" fmla="*/ 963 w 4491"/>
                <a:gd name="T91" fmla="*/ 4153 h 5643"/>
                <a:gd name="T92" fmla="*/ 735 w 4491"/>
                <a:gd name="T93" fmla="*/ 4262 h 5643"/>
                <a:gd name="T94" fmla="*/ 434 w 4491"/>
                <a:gd name="T95" fmla="*/ 4431 h 5643"/>
                <a:gd name="T96" fmla="*/ 230 w 4491"/>
                <a:gd name="T97" fmla="*/ 4593 h 5643"/>
                <a:gd name="T98" fmla="*/ 103 w 4491"/>
                <a:gd name="T99" fmla="*/ 4738 h 5643"/>
                <a:gd name="T100" fmla="*/ 33 w 4491"/>
                <a:gd name="T101" fmla="*/ 4856 h 5643"/>
                <a:gd name="T102" fmla="*/ 2 w 4491"/>
                <a:gd name="T103" fmla="*/ 4961 h 5643"/>
                <a:gd name="T104" fmla="*/ 2915 w 4491"/>
                <a:gd name="T105" fmla="*/ 4729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91" h="5643">
                  <a:moveTo>
                    <a:pt x="2915" y="4726"/>
                  </a:moveTo>
                  <a:lnTo>
                    <a:pt x="2915" y="4721"/>
                  </a:lnTo>
                  <a:lnTo>
                    <a:pt x="2916" y="4702"/>
                  </a:lnTo>
                  <a:lnTo>
                    <a:pt x="2917" y="4679"/>
                  </a:lnTo>
                  <a:lnTo>
                    <a:pt x="2919" y="4655"/>
                  </a:lnTo>
                  <a:lnTo>
                    <a:pt x="2921" y="4628"/>
                  </a:lnTo>
                  <a:lnTo>
                    <a:pt x="2925" y="4599"/>
                  </a:lnTo>
                  <a:lnTo>
                    <a:pt x="2930" y="4568"/>
                  </a:lnTo>
                  <a:lnTo>
                    <a:pt x="2937" y="4535"/>
                  </a:lnTo>
                  <a:lnTo>
                    <a:pt x="2945" y="4500"/>
                  </a:lnTo>
                  <a:lnTo>
                    <a:pt x="2954" y="4463"/>
                  </a:lnTo>
                  <a:lnTo>
                    <a:pt x="2966" y="4425"/>
                  </a:lnTo>
                  <a:lnTo>
                    <a:pt x="2979" y="4385"/>
                  </a:lnTo>
                  <a:lnTo>
                    <a:pt x="2994" y="4344"/>
                  </a:lnTo>
                  <a:lnTo>
                    <a:pt x="3011" y="4300"/>
                  </a:lnTo>
                  <a:lnTo>
                    <a:pt x="3031" y="4256"/>
                  </a:lnTo>
                  <a:lnTo>
                    <a:pt x="3053" y="4210"/>
                  </a:lnTo>
                  <a:lnTo>
                    <a:pt x="3077" y="4164"/>
                  </a:lnTo>
                  <a:lnTo>
                    <a:pt x="3106" y="4116"/>
                  </a:lnTo>
                  <a:lnTo>
                    <a:pt x="3136" y="4067"/>
                  </a:lnTo>
                  <a:lnTo>
                    <a:pt x="3169" y="4017"/>
                  </a:lnTo>
                  <a:lnTo>
                    <a:pt x="3205" y="3967"/>
                  </a:lnTo>
                  <a:lnTo>
                    <a:pt x="3245" y="3916"/>
                  </a:lnTo>
                  <a:lnTo>
                    <a:pt x="3288" y="3863"/>
                  </a:lnTo>
                  <a:lnTo>
                    <a:pt x="3334" y="3811"/>
                  </a:lnTo>
                  <a:lnTo>
                    <a:pt x="3385" y="3758"/>
                  </a:lnTo>
                  <a:lnTo>
                    <a:pt x="3439" y="3705"/>
                  </a:lnTo>
                  <a:lnTo>
                    <a:pt x="3498" y="3651"/>
                  </a:lnTo>
                  <a:lnTo>
                    <a:pt x="3560" y="3597"/>
                  </a:lnTo>
                  <a:lnTo>
                    <a:pt x="3627" y="3544"/>
                  </a:lnTo>
                  <a:lnTo>
                    <a:pt x="3697" y="3489"/>
                  </a:lnTo>
                  <a:lnTo>
                    <a:pt x="3773" y="3435"/>
                  </a:lnTo>
                  <a:lnTo>
                    <a:pt x="3854" y="3382"/>
                  </a:lnTo>
                  <a:lnTo>
                    <a:pt x="3938" y="3329"/>
                  </a:lnTo>
                  <a:lnTo>
                    <a:pt x="3970" y="3283"/>
                  </a:lnTo>
                  <a:lnTo>
                    <a:pt x="4001" y="3237"/>
                  </a:lnTo>
                  <a:lnTo>
                    <a:pt x="4031" y="3190"/>
                  </a:lnTo>
                  <a:lnTo>
                    <a:pt x="4061" y="3140"/>
                  </a:lnTo>
                  <a:lnTo>
                    <a:pt x="4090" y="3087"/>
                  </a:lnTo>
                  <a:lnTo>
                    <a:pt x="4120" y="3034"/>
                  </a:lnTo>
                  <a:lnTo>
                    <a:pt x="4148" y="2980"/>
                  </a:lnTo>
                  <a:lnTo>
                    <a:pt x="4176" y="2923"/>
                  </a:lnTo>
                  <a:lnTo>
                    <a:pt x="4203" y="2864"/>
                  </a:lnTo>
                  <a:lnTo>
                    <a:pt x="4231" y="2805"/>
                  </a:lnTo>
                  <a:lnTo>
                    <a:pt x="4258" y="2744"/>
                  </a:lnTo>
                  <a:lnTo>
                    <a:pt x="4285" y="2681"/>
                  </a:lnTo>
                  <a:lnTo>
                    <a:pt x="4312" y="2617"/>
                  </a:lnTo>
                  <a:lnTo>
                    <a:pt x="4339" y="2552"/>
                  </a:lnTo>
                  <a:lnTo>
                    <a:pt x="4366" y="2486"/>
                  </a:lnTo>
                  <a:lnTo>
                    <a:pt x="4393" y="2418"/>
                  </a:lnTo>
                  <a:lnTo>
                    <a:pt x="4402" y="2394"/>
                  </a:lnTo>
                  <a:lnTo>
                    <a:pt x="4410" y="2371"/>
                  </a:lnTo>
                  <a:lnTo>
                    <a:pt x="4418" y="2348"/>
                  </a:lnTo>
                  <a:lnTo>
                    <a:pt x="4425" y="2325"/>
                  </a:lnTo>
                  <a:lnTo>
                    <a:pt x="4437" y="2280"/>
                  </a:lnTo>
                  <a:lnTo>
                    <a:pt x="4447" y="2234"/>
                  </a:lnTo>
                  <a:lnTo>
                    <a:pt x="4455" y="2189"/>
                  </a:lnTo>
                  <a:lnTo>
                    <a:pt x="4462" y="2144"/>
                  </a:lnTo>
                  <a:lnTo>
                    <a:pt x="4467" y="2098"/>
                  </a:lnTo>
                  <a:lnTo>
                    <a:pt x="4471" y="2052"/>
                  </a:lnTo>
                  <a:lnTo>
                    <a:pt x="4474" y="2005"/>
                  </a:lnTo>
                  <a:lnTo>
                    <a:pt x="4476" y="1958"/>
                  </a:lnTo>
                  <a:lnTo>
                    <a:pt x="4476" y="1910"/>
                  </a:lnTo>
                  <a:lnTo>
                    <a:pt x="4477" y="1860"/>
                  </a:lnTo>
                  <a:lnTo>
                    <a:pt x="4476" y="1809"/>
                  </a:lnTo>
                  <a:lnTo>
                    <a:pt x="4476" y="1757"/>
                  </a:lnTo>
                  <a:lnTo>
                    <a:pt x="4476" y="1703"/>
                  </a:lnTo>
                  <a:lnTo>
                    <a:pt x="4476" y="1646"/>
                  </a:lnTo>
                  <a:lnTo>
                    <a:pt x="4476" y="1602"/>
                  </a:lnTo>
                  <a:lnTo>
                    <a:pt x="4477" y="1556"/>
                  </a:lnTo>
                  <a:lnTo>
                    <a:pt x="4479" y="1507"/>
                  </a:lnTo>
                  <a:lnTo>
                    <a:pt x="4481" y="1455"/>
                  </a:lnTo>
                  <a:lnTo>
                    <a:pt x="4484" y="1403"/>
                  </a:lnTo>
                  <a:lnTo>
                    <a:pt x="4486" y="1350"/>
                  </a:lnTo>
                  <a:lnTo>
                    <a:pt x="4488" y="1296"/>
                  </a:lnTo>
                  <a:lnTo>
                    <a:pt x="4490" y="1242"/>
                  </a:lnTo>
                  <a:lnTo>
                    <a:pt x="4491" y="1188"/>
                  </a:lnTo>
                  <a:lnTo>
                    <a:pt x="4491" y="1136"/>
                  </a:lnTo>
                  <a:lnTo>
                    <a:pt x="4490" y="1084"/>
                  </a:lnTo>
                  <a:lnTo>
                    <a:pt x="4488" y="1033"/>
                  </a:lnTo>
                  <a:lnTo>
                    <a:pt x="4484" y="986"/>
                  </a:lnTo>
                  <a:lnTo>
                    <a:pt x="4479" y="940"/>
                  </a:lnTo>
                  <a:lnTo>
                    <a:pt x="4475" y="919"/>
                  </a:lnTo>
                  <a:lnTo>
                    <a:pt x="4470" y="898"/>
                  </a:lnTo>
                  <a:lnTo>
                    <a:pt x="4466" y="878"/>
                  </a:lnTo>
                  <a:lnTo>
                    <a:pt x="4461" y="859"/>
                  </a:lnTo>
                  <a:lnTo>
                    <a:pt x="4443" y="796"/>
                  </a:lnTo>
                  <a:lnTo>
                    <a:pt x="4422" y="738"/>
                  </a:lnTo>
                  <a:lnTo>
                    <a:pt x="4401" y="682"/>
                  </a:lnTo>
                  <a:lnTo>
                    <a:pt x="4377" y="628"/>
                  </a:lnTo>
                  <a:lnTo>
                    <a:pt x="4353" y="577"/>
                  </a:lnTo>
                  <a:lnTo>
                    <a:pt x="4325" y="529"/>
                  </a:lnTo>
                  <a:lnTo>
                    <a:pt x="4297" y="484"/>
                  </a:lnTo>
                  <a:lnTo>
                    <a:pt x="4268" y="441"/>
                  </a:lnTo>
                  <a:lnTo>
                    <a:pt x="4238" y="399"/>
                  </a:lnTo>
                  <a:lnTo>
                    <a:pt x="4205" y="361"/>
                  </a:lnTo>
                  <a:lnTo>
                    <a:pt x="4172" y="325"/>
                  </a:lnTo>
                  <a:lnTo>
                    <a:pt x="4137" y="291"/>
                  </a:lnTo>
                  <a:lnTo>
                    <a:pt x="4101" y="260"/>
                  </a:lnTo>
                  <a:lnTo>
                    <a:pt x="4063" y="229"/>
                  </a:lnTo>
                  <a:lnTo>
                    <a:pt x="4025" y="202"/>
                  </a:lnTo>
                  <a:lnTo>
                    <a:pt x="3986" y="177"/>
                  </a:lnTo>
                  <a:lnTo>
                    <a:pt x="3945" y="153"/>
                  </a:lnTo>
                  <a:lnTo>
                    <a:pt x="3904" y="132"/>
                  </a:lnTo>
                  <a:lnTo>
                    <a:pt x="3861" y="112"/>
                  </a:lnTo>
                  <a:lnTo>
                    <a:pt x="3817" y="94"/>
                  </a:lnTo>
                  <a:lnTo>
                    <a:pt x="3773" y="78"/>
                  </a:lnTo>
                  <a:lnTo>
                    <a:pt x="3728" y="64"/>
                  </a:lnTo>
                  <a:lnTo>
                    <a:pt x="3681" y="51"/>
                  </a:lnTo>
                  <a:lnTo>
                    <a:pt x="3634" y="40"/>
                  </a:lnTo>
                  <a:lnTo>
                    <a:pt x="3585" y="29"/>
                  </a:lnTo>
                  <a:lnTo>
                    <a:pt x="3537" y="21"/>
                  </a:lnTo>
                  <a:lnTo>
                    <a:pt x="3488" y="14"/>
                  </a:lnTo>
                  <a:lnTo>
                    <a:pt x="3437" y="9"/>
                  </a:lnTo>
                  <a:lnTo>
                    <a:pt x="3387" y="5"/>
                  </a:lnTo>
                  <a:lnTo>
                    <a:pt x="3335" y="2"/>
                  </a:lnTo>
                  <a:lnTo>
                    <a:pt x="3284" y="0"/>
                  </a:lnTo>
                  <a:lnTo>
                    <a:pt x="3232" y="0"/>
                  </a:lnTo>
                  <a:lnTo>
                    <a:pt x="3179" y="0"/>
                  </a:lnTo>
                  <a:lnTo>
                    <a:pt x="3127" y="2"/>
                  </a:lnTo>
                  <a:lnTo>
                    <a:pt x="3075" y="5"/>
                  </a:lnTo>
                  <a:lnTo>
                    <a:pt x="3025" y="9"/>
                  </a:lnTo>
                  <a:lnTo>
                    <a:pt x="2975" y="14"/>
                  </a:lnTo>
                  <a:lnTo>
                    <a:pt x="2925" y="21"/>
                  </a:lnTo>
                  <a:lnTo>
                    <a:pt x="2877" y="29"/>
                  </a:lnTo>
                  <a:lnTo>
                    <a:pt x="2828" y="40"/>
                  </a:lnTo>
                  <a:lnTo>
                    <a:pt x="2781" y="51"/>
                  </a:lnTo>
                  <a:lnTo>
                    <a:pt x="2735" y="64"/>
                  </a:lnTo>
                  <a:lnTo>
                    <a:pt x="2689" y="79"/>
                  </a:lnTo>
                  <a:lnTo>
                    <a:pt x="2645" y="95"/>
                  </a:lnTo>
                  <a:lnTo>
                    <a:pt x="2602" y="113"/>
                  </a:lnTo>
                  <a:lnTo>
                    <a:pt x="2558" y="132"/>
                  </a:lnTo>
                  <a:lnTo>
                    <a:pt x="2517" y="154"/>
                  </a:lnTo>
                  <a:lnTo>
                    <a:pt x="2477" y="177"/>
                  </a:lnTo>
                  <a:lnTo>
                    <a:pt x="2436" y="203"/>
                  </a:lnTo>
                  <a:lnTo>
                    <a:pt x="2398" y="230"/>
                  </a:lnTo>
                  <a:lnTo>
                    <a:pt x="2361" y="261"/>
                  </a:lnTo>
                  <a:lnTo>
                    <a:pt x="2325" y="292"/>
                  </a:lnTo>
                  <a:lnTo>
                    <a:pt x="2290" y="326"/>
                  </a:lnTo>
                  <a:lnTo>
                    <a:pt x="2257" y="362"/>
                  </a:lnTo>
                  <a:lnTo>
                    <a:pt x="2225" y="401"/>
                  </a:lnTo>
                  <a:lnTo>
                    <a:pt x="2193" y="442"/>
                  </a:lnTo>
                  <a:lnTo>
                    <a:pt x="2164" y="485"/>
                  </a:lnTo>
                  <a:lnTo>
                    <a:pt x="2136" y="531"/>
                  </a:lnTo>
                  <a:lnTo>
                    <a:pt x="2110" y="579"/>
                  </a:lnTo>
                  <a:lnTo>
                    <a:pt x="2085" y="630"/>
                  </a:lnTo>
                  <a:lnTo>
                    <a:pt x="2061" y="684"/>
                  </a:lnTo>
                  <a:lnTo>
                    <a:pt x="2039" y="740"/>
                  </a:lnTo>
                  <a:lnTo>
                    <a:pt x="2019" y="799"/>
                  </a:lnTo>
                  <a:lnTo>
                    <a:pt x="2001" y="861"/>
                  </a:lnTo>
                  <a:lnTo>
                    <a:pt x="1996" y="880"/>
                  </a:lnTo>
                  <a:lnTo>
                    <a:pt x="1992" y="900"/>
                  </a:lnTo>
                  <a:lnTo>
                    <a:pt x="1988" y="921"/>
                  </a:lnTo>
                  <a:lnTo>
                    <a:pt x="1984" y="942"/>
                  </a:lnTo>
                  <a:lnTo>
                    <a:pt x="1979" y="987"/>
                  </a:lnTo>
                  <a:lnTo>
                    <a:pt x="1975" y="1035"/>
                  </a:lnTo>
                  <a:lnTo>
                    <a:pt x="1973" y="1086"/>
                  </a:lnTo>
                  <a:lnTo>
                    <a:pt x="1972" y="1137"/>
                  </a:lnTo>
                  <a:lnTo>
                    <a:pt x="1973" y="1190"/>
                  </a:lnTo>
                  <a:lnTo>
                    <a:pt x="1974" y="1243"/>
                  </a:lnTo>
                  <a:lnTo>
                    <a:pt x="1975" y="1297"/>
                  </a:lnTo>
                  <a:lnTo>
                    <a:pt x="1978" y="1351"/>
                  </a:lnTo>
                  <a:lnTo>
                    <a:pt x="1980" y="1404"/>
                  </a:lnTo>
                  <a:lnTo>
                    <a:pt x="1982" y="1456"/>
                  </a:lnTo>
                  <a:lnTo>
                    <a:pt x="1984" y="1507"/>
                  </a:lnTo>
                  <a:lnTo>
                    <a:pt x="1986" y="1556"/>
                  </a:lnTo>
                  <a:lnTo>
                    <a:pt x="1988" y="1602"/>
                  </a:lnTo>
                  <a:lnTo>
                    <a:pt x="1988" y="1646"/>
                  </a:lnTo>
                  <a:lnTo>
                    <a:pt x="1988" y="1703"/>
                  </a:lnTo>
                  <a:lnTo>
                    <a:pt x="1988" y="1757"/>
                  </a:lnTo>
                  <a:lnTo>
                    <a:pt x="1987" y="1809"/>
                  </a:lnTo>
                  <a:lnTo>
                    <a:pt x="1987" y="1860"/>
                  </a:lnTo>
                  <a:lnTo>
                    <a:pt x="1987" y="1911"/>
                  </a:lnTo>
                  <a:lnTo>
                    <a:pt x="1988" y="1959"/>
                  </a:lnTo>
                  <a:lnTo>
                    <a:pt x="1990" y="2006"/>
                  </a:lnTo>
                  <a:lnTo>
                    <a:pt x="1992" y="2053"/>
                  </a:lnTo>
                  <a:lnTo>
                    <a:pt x="1996" y="2100"/>
                  </a:lnTo>
                  <a:lnTo>
                    <a:pt x="2001" y="2145"/>
                  </a:lnTo>
                  <a:lnTo>
                    <a:pt x="2007" y="2190"/>
                  </a:lnTo>
                  <a:lnTo>
                    <a:pt x="2016" y="2235"/>
                  </a:lnTo>
                  <a:lnTo>
                    <a:pt x="2026" y="2282"/>
                  </a:lnTo>
                  <a:lnTo>
                    <a:pt x="2038" y="2327"/>
                  </a:lnTo>
                  <a:lnTo>
                    <a:pt x="2045" y="2350"/>
                  </a:lnTo>
                  <a:lnTo>
                    <a:pt x="2053" y="2373"/>
                  </a:lnTo>
                  <a:lnTo>
                    <a:pt x="2061" y="2396"/>
                  </a:lnTo>
                  <a:lnTo>
                    <a:pt x="2070" y="2420"/>
                  </a:lnTo>
                  <a:lnTo>
                    <a:pt x="2103" y="2501"/>
                  </a:lnTo>
                  <a:lnTo>
                    <a:pt x="2135" y="2580"/>
                  </a:lnTo>
                  <a:lnTo>
                    <a:pt x="2167" y="2657"/>
                  </a:lnTo>
                  <a:lnTo>
                    <a:pt x="2199" y="2734"/>
                  </a:lnTo>
                  <a:lnTo>
                    <a:pt x="2232" y="2807"/>
                  </a:lnTo>
                  <a:lnTo>
                    <a:pt x="2264" y="2878"/>
                  </a:lnTo>
                  <a:lnTo>
                    <a:pt x="2297" y="2948"/>
                  </a:lnTo>
                  <a:lnTo>
                    <a:pt x="2330" y="3014"/>
                  </a:lnTo>
                  <a:lnTo>
                    <a:pt x="2365" y="3079"/>
                  </a:lnTo>
                  <a:lnTo>
                    <a:pt x="2399" y="3141"/>
                  </a:lnTo>
                  <a:lnTo>
                    <a:pt x="2417" y="3171"/>
                  </a:lnTo>
                  <a:lnTo>
                    <a:pt x="2435" y="3201"/>
                  </a:lnTo>
                  <a:lnTo>
                    <a:pt x="2452" y="3229"/>
                  </a:lnTo>
                  <a:lnTo>
                    <a:pt x="2471" y="3257"/>
                  </a:lnTo>
                  <a:lnTo>
                    <a:pt x="2490" y="3284"/>
                  </a:lnTo>
                  <a:lnTo>
                    <a:pt x="2508" y="3312"/>
                  </a:lnTo>
                  <a:lnTo>
                    <a:pt x="2527" y="3338"/>
                  </a:lnTo>
                  <a:lnTo>
                    <a:pt x="2546" y="3363"/>
                  </a:lnTo>
                  <a:lnTo>
                    <a:pt x="2565" y="3387"/>
                  </a:lnTo>
                  <a:lnTo>
                    <a:pt x="2586" y="3411"/>
                  </a:lnTo>
                  <a:lnTo>
                    <a:pt x="2606" y="3434"/>
                  </a:lnTo>
                  <a:lnTo>
                    <a:pt x="2626" y="3456"/>
                  </a:lnTo>
                  <a:lnTo>
                    <a:pt x="2547" y="3472"/>
                  </a:lnTo>
                  <a:lnTo>
                    <a:pt x="2470" y="3489"/>
                  </a:lnTo>
                  <a:lnTo>
                    <a:pt x="2393" y="3508"/>
                  </a:lnTo>
                  <a:lnTo>
                    <a:pt x="2319" y="3528"/>
                  </a:lnTo>
                  <a:lnTo>
                    <a:pt x="2246" y="3549"/>
                  </a:lnTo>
                  <a:lnTo>
                    <a:pt x="2175" y="3571"/>
                  </a:lnTo>
                  <a:lnTo>
                    <a:pt x="2105" y="3594"/>
                  </a:lnTo>
                  <a:lnTo>
                    <a:pt x="2037" y="3619"/>
                  </a:lnTo>
                  <a:lnTo>
                    <a:pt x="1971" y="3644"/>
                  </a:lnTo>
                  <a:lnTo>
                    <a:pt x="1905" y="3670"/>
                  </a:lnTo>
                  <a:lnTo>
                    <a:pt x="1841" y="3696"/>
                  </a:lnTo>
                  <a:lnTo>
                    <a:pt x="1779" y="3724"/>
                  </a:lnTo>
                  <a:lnTo>
                    <a:pt x="1718" y="3752"/>
                  </a:lnTo>
                  <a:lnTo>
                    <a:pt x="1658" y="3780"/>
                  </a:lnTo>
                  <a:lnTo>
                    <a:pt x="1600" y="3808"/>
                  </a:lnTo>
                  <a:lnTo>
                    <a:pt x="1543" y="3836"/>
                  </a:lnTo>
                  <a:lnTo>
                    <a:pt x="1433" y="3893"/>
                  </a:lnTo>
                  <a:lnTo>
                    <a:pt x="1330" y="3950"/>
                  </a:lnTo>
                  <a:lnTo>
                    <a:pt x="1231" y="4005"/>
                  </a:lnTo>
                  <a:lnTo>
                    <a:pt x="1136" y="4057"/>
                  </a:lnTo>
                  <a:lnTo>
                    <a:pt x="1047" y="4106"/>
                  </a:lnTo>
                  <a:lnTo>
                    <a:pt x="963" y="4153"/>
                  </a:lnTo>
                  <a:lnTo>
                    <a:pt x="922" y="4174"/>
                  </a:lnTo>
                  <a:lnTo>
                    <a:pt x="883" y="4194"/>
                  </a:lnTo>
                  <a:lnTo>
                    <a:pt x="846" y="4212"/>
                  </a:lnTo>
                  <a:lnTo>
                    <a:pt x="808" y="4229"/>
                  </a:lnTo>
                  <a:lnTo>
                    <a:pt x="735" y="4262"/>
                  </a:lnTo>
                  <a:lnTo>
                    <a:pt x="666" y="4296"/>
                  </a:lnTo>
                  <a:lnTo>
                    <a:pt x="603" y="4331"/>
                  </a:lnTo>
                  <a:lnTo>
                    <a:pt x="542" y="4364"/>
                  </a:lnTo>
                  <a:lnTo>
                    <a:pt x="487" y="4397"/>
                  </a:lnTo>
                  <a:lnTo>
                    <a:pt x="434" y="4431"/>
                  </a:lnTo>
                  <a:lnTo>
                    <a:pt x="387" y="4464"/>
                  </a:lnTo>
                  <a:lnTo>
                    <a:pt x="343" y="4496"/>
                  </a:lnTo>
                  <a:lnTo>
                    <a:pt x="301" y="4530"/>
                  </a:lnTo>
                  <a:lnTo>
                    <a:pt x="264" y="4561"/>
                  </a:lnTo>
                  <a:lnTo>
                    <a:pt x="230" y="4593"/>
                  </a:lnTo>
                  <a:lnTo>
                    <a:pt x="199" y="4623"/>
                  </a:lnTo>
                  <a:lnTo>
                    <a:pt x="170" y="4653"/>
                  </a:lnTo>
                  <a:lnTo>
                    <a:pt x="145" y="4682"/>
                  </a:lnTo>
                  <a:lnTo>
                    <a:pt x="123" y="4710"/>
                  </a:lnTo>
                  <a:lnTo>
                    <a:pt x="103" y="4738"/>
                  </a:lnTo>
                  <a:lnTo>
                    <a:pt x="85" y="4764"/>
                  </a:lnTo>
                  <a:lnTo>
                    <a:pt x="69" y="4789"/>
                  </a:lnTo>
                  <a:lnTo>
                    <a:pt x="55" y="4813"/>
                  </a:lnTo>
                  <a:lnTo>
                    <a:pt x="43" y="4835"/>
                  </a:lnTo>
                  <a:lnTo>
                    <a:pt x="33" y="4856"/>
                  </a:lnTo>
                  <a:lnTo>
                    <a:pt x="25" y="4876"/>
                  </a:lnTo>
                  <a:lnTo>
                    <a:pt x="18" y="4894"/>
                  </a:lnTo>
                  <a:lnTo>
                    <a:pt x="13" y="4911"/>
                  </a:lnTo>
                  <a:lnTo>
                    <a:pt x="6" y="4940"/>
                  </a:lnTo>
                  <a:lnTo>
                    <a:pt x="2" y="4961"/>
                  </a:lnTo>
                  <a:lnTo>
                    <a:pt x="0" y="4974"/>
                  </a:lnTo>
                  <a:lnTo>
                    <a:pt x="0" y="4978"/>
                  </a:lnTo>
                  <a:lnTo>
                    <a:pt x="0" y="5643"/>
                  </a:lnTo>
                  <a:lnTo>
                    <a:pt x="2915" y="5643"/>
                  </a:lnTo>
                  <a:lnTo>
                    <a:pt x="2915" y="4729"/>
                  </a:lnTo>
                  <a:lnTo>
                    <a:pt x="2915" y="47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31"/>
            <p:cNvSpPr>
              <a:spLocks/>
            </p:cNvSpPr>
            <p:nvPr/>
          </p:nvSpPr>
          <p:spPr bwMode="auto">
            <a:xfrm>
              <a:off x="3390901" y="3595688"/>
              <a:ext cx="504825" cy="439737"/>
            </a:xfrm>
            <a:custGeom>
              <a:avLst/>
              <a:gdLst>
                <a:gd name="T0" fmla="*/ 7574 w 8903"/>
                <a:gd name="T1" fmla="*/ 5705 h 7756"/>
                <a:gd name="T2" fmla="*/ 6996 w 8903"/>
                <a:gd name="T3" fmla="*/ 5386 h 7756"/>
                <a:gd name="T4" fmla="*/ 6612 w 8903"/>
                <a:gd name="T5" fmla="*/ 5190 h 7756"/>
                <a:gd name="T6" fmla="*/ 6180 w 8903"/>
                <a:gd name="T7" fmla="*/ 5004 h 7756"/>
                <a:gd name="T8" fmla="*/ 5697 w 8903"/>
                <a:gd name="T9" fmla="*/ 4844 h 7756"/>
                <a:gd name="T10" fmla="*/ 5300 w 8903"/>
                <a:gd name="T11" fmla="*/ 4717 h 7756"/>
                <a:gd name="T12" fmla="*/ 5434 w 8903"/>
                <a:gd name="T13" fmla="*/ 4547 h 7756"/>
                <a:gd name="T14" fmla="*/ 5560 w 8903"/>
                <a:gd name="T15" fmla="*/ 4354 h 7756"/>
                <a:gd name="T16" fmla="*/ 5680 w 8903"/>
                <a:gd name="T17" fmla="*/ 4138 h 7756"/>
                <a:gd name="T18" fmla="*/ 5906 w 8903"/>
                <a:gd name="T19" fmla="*/ 3649 h 7756"/>
                <a:gd name="T20" fmla="*/ 6061 w 8903"/>
                <a:gd name="T21" fmla="*/ 3259 h 7756"/>
                <a:gd name="T22" fmla="*/ 6106 w 8903"/>
                <a:gd name="T23" fmla="*/ 3102 h 7756"/>
                <a:gd name="T24" fmla="*/ 6132 w 8903"/>
                <a:gd name="T25" fmla="*/ 2946 h 7756"/>
                <a:gd name="T26" fmla="*/ 6151 w 8903"/>
                <a:gd name="T27" fmla="*/ 2625 h 7756"/>
                <a:gd name="T28" fmla="*/ 6150 w 8903"/>
                <a:gd name="T29" fmla="*/ 2262 h 7756"/>
                <a:gd name="T30" fmla="*/ 6162 w 8903"/>
                <a:gd name="T31" fmla="*/ 1928 h 7756"/>
                <a:gd name="T32" fmla="*/ 6172 w 8903"/>
                <a:gd name="T33" fmla="*/ 1561 h 7756"/>
                <a:gd name="T34" fmla="*/ 6159 w 8903"/>
                <a:gd name="T35" fmla="*/ 1323 h 7756"/>
                <a:gd name="T36" fmla="*/ 6131 w 8903"/>
                <a:gd name="T37" fmla="*/ 1181 h 7756"/>
                <a:gd name="T38" fmla="*/ 5981 w 8903"/>
                <a:gd name="T39" fmla="*/ 794 h 7756"/>
                <a:gd name="T40" fmla="*/ 5780 w 8903"/>
                <a:gd name="T41" fmla="*/ 496 h 7756"/>
                <a:gd name="T42" fmla="*/ 5533 w 8903"/>
                <a:gd name="T43" fmla="*/ 278 h 7756"/>
                <a:gd name="T44" fmla="*/ 5246 w 8903"/>
                <a:gd name="T45" fmla="*/ 130 h 7756"/>
                <a:gd name="T46" fmla="*/ 4928 w 8903"/>
                <a:gd name="T47" fmla="*/ 41 h 7756"/>
                <a:gd name="T48" fmla="*/ 4584 w 8903"/>
                <a:gd name="T49" fmla="*/ 3 h 7756"/>
                <a:gd name="T50" fmla="*/ 4227 w 8903"/>
                <a:gd name="T51" fmla="*/ 7 h 7756"/>
                <a:gd name="T52" fmla="*/ 3887 w 8903"/>
                <a:gd name="T53" fmla="*/ 54 h 7756"/>
                <a:gd name="T54" fmla="*/ 3575 w 8903"/>
                <a:gd name="T55" fmla="*/ 155 h 7756"/>
                <a:gd name="T56" fmla="*/ 3296 w 8903"/>
                <a:gd name="T57" fmla="*/ 317 h 7756"/>
                <a:gd name="T58" fmla="*/ 3057 w 8903"/>
                <a:gd name="T59" fmla="*/ 551 h 7756"/>
                <a:gd name="T60" fmla="*/ 2865 w 8903"/>
                <a:gd name="T61" fmla="*/ 866 h 7756"/>
                <a:gd name="T62" fmla="*/ 2742 w 8903"/>
                <a:gd name="T63" fmla="*/ 1209 h 7756"/>
                <a:gd name="T64" fmla="*/ 2719 w 8903"/>
                <a:gd name="T65" fmla="*/ 1358 h 7756"/>
                <a:gd name="T66" fmla="*/ 2710 w 8903"/>
                <a:gd name="T67" fmla="*/ 1635 h 7756"/>
                <a:gd name="T68" fmla="*/ 2723 w 8903"/>
                <a:gd name="T69" fmla="*/ 2002 h 7756"/>
                <a:gd name="T70" fmla="*/ 2731 w 8903"/>
                <a:gd name="T71" fmla="*/ 2339 h 7756"/>
                <a:gd name="T72" fmla="*/ 2731 w 8903"/>
                <a:gd name="T73" fmla="*/ 2692 h 7756"/>
                <a:gd name="T74" fmla="*/ 2753 w 8903"/>
                <a:gd name="T75" fmla="*/ 2980 h 7756"/>
                <a:gd name="T76" fmla="*/ 2784 w 8903"/>
                <a:gd name="T77" fmla="*/ 3135 h 7756"/>
                <a:gd name="T78" fmla="*/ 2833 w 8903"/>
                <a:gd name="T79" fmla="*/ 3294 h 7756"/>
                <a:gd name="T80" fmla="*/ 3023 w 8903"/>
                <a:gd name="T81" fmla="*/ 3756 h 7756"/>
                <a:gd name="T82" fmla="*/ 3226 w 8903"/>
                <a:gd name="T83" fmla="*/ 4188 h 7756"/>
                <a:gd name="T84" fmla="*/ 3346 w 8903"/>
                <a:gd name="T85" fmla="*/ 4399 h 7756"/>
                <a:gd name="T86" fmla="*/ 3473 w 8903"/>
                <a:gd name="T87" fmla="*/ 4587 h 7756"/>
                <a:gd name="T88" fmla="*/ 3609 w 8903"/>
                <a:gd name="T89" fmla="*/ 4751 h 7756"/>
                <a:gd name="T90" fmla="*/ 3087 w 8903"/>
                <a:gd name="T91" fmla="*/ 4878 h 7756"/>
                <a:gd name="T92" fmla="*/ 2617 w 8903"/>
                <a:gd name="T93" fmla="*/ 5045 h 7756"/>
                <a:gd name="T94" fmla="*/ 2199 w 8903"/>
                <a:gd name="T95" fmla="*/ 5234 h 7756"/>
                <a:gd name="T96" fmla="*/ 1827 w 8903"/>
                <a:gd name="T97" fmla="*/ 5429 h 7756"/>
                <a:gd name="T98" fmla="*/ 1268 w 8903"/>
                <a:gd name="T99" fmla="*/ 5736 h 7756"/>
                <a:gd name="T100" fmla="*/ 916 w 8903"/>
                <a:gd name="T101" fmla="*/ 5905 h 7756"/>
                <a:gd name="T102" fmla="*/ 532 w 8903"/>
                <a:gd name="T103" fmla="*/ 6135 h 7756"/>
                <a:gd name="T104" fmla="*/ 273 w 8903"/>
                <a:gd name="T105" fmla="*/ 6354 h 7756"/>
                <a:gd name="T106" fmla="*/ 116 w 8903"/>
                <a:gd name="T107" fmla="*/ 6547 h 7756"/>
                <a:gd name="T108" fmla="*/ 35 w 8903"/>
                <a:gd name="T109" fmla="*/ 6702 h 7756"/>
                <a:gd name="T110" fmla="*/ 4 w 8903"/>
                <a:gd name="T111" fmla="*/ 6804 h 7756"/>
                <a:gd name="T112" fmla="*/ 8903 w 8903"/>
                <a:gd name="T113" fmla="*/ 7755 h 7756"/>
                <a:gd name="T114" fmla="*/ 8895 w 8903"/>
                <a:gd name="T115" fmla="*/ 6789 h 7756"/>
                <a:gd name="T116" fmla="*/ 8857 w 8903"/>
                <a:gd name="T117" fmla="*/ 6675 h 7756"/>
                <a:gd name="T118" fmla="*/ 8762 w 8903"/>
                <a:gd name="T119" fmla="*/ 6511 h 7756"/>
                <a:gd name="T120" fmla="*/ 8586 w 8903"/>
                <a:gd name="T121" fmla="*/ 6311 h 7756"/>
                <a:gd name="T122" fmla="*/ 8304 w 8903"/>
                <a:gd name="T123" fmla="*/ 6088 h 7756"/>
                <a:gd name="T124" fmla="*/ 7889 w 8903"/>
                <a:gd name="T125" fmla="*/ 5857 h 7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03" h="7756">
                  <a:moveTo>
                    <a:pt x="7788" y="5810"/>
                  </a:moveTo>
                  <a:lnTo>
                    <a:pt x="7737" y="5787"/>
                  </a:lnTo>
                  <a:lnTo>
                    <a:pt x="7685" y="5761"/>
                  </a:lnTo>
                  <a:lnTo>
                    <a:pt x="7630" y="5734"/>
                  </a:lnTo>
                  <a:lnTo>
                    <a:pt x="7574" y="5705"/>
                  </a:lnTo>
                  <a:lnTo>
                    <a:pt x="7458" y="5642"/>
                  </a:lnTo>
                  <a:lnTo>
                    <a:pt x="7334" y="5573"/>
                  </a:lnTo>
                  <a:lnTo>
                    <a:pt x="7204" y="5501"/>
                  </a:lnTo>
                  <a:lnTo>
                    <a:pt x="7067" y="5425"/>
                  </a:lnTo>
                  <a:lnTo>
                    <a:pt x="6996" y="5386"/>
                  </a:lnTo>
                  <a:lnTo>
                    <a:pt x="6923" y="5347"/>
                  </a:lnTo>
                  <a:lnTo>
                    <a:pt x="6848" y="5308"/>
                  </a:lnTo>
                  <a:lnTo>
                    <a:pt x="6771" y="5269"/>
                  </a:lnTo>
                  <a:lnTo>
                    <a:pt x="6693" y="5230"/>
                  </a:lnTo>
                  <a:lnTo>
                    <a:pt x="6612" y="5190"/>
                  </a:lnTo>
                  <a:lnTo>
                    <a:pt x="6529" y="5152"/>
                  </a:lnTo>
                  <a:lnTo>
                    <a:pt x="6445" y="5114"/>
                  </a:lnTo>
                  <a:lnTo>
                    <a:pt x="6358" y="5076"/>
                  </a:lnTo>
                  <a:lnTo>
                    <a:pt x="6270" y="5040"/>
                  </a:lnTo>
                  <a:lnTo>
                    <a:pt x="6180" y="5004"/>
                  </a:lnTo>
                  <a:lnTo>
                    <a:pt x="6087" y="4969"/>
                  </a:lnTo>
                  <a:lnTo>
                    <a:pt x="5993" y="4935"/>
                  </a:lnTo>
                  <a:lnTo>
                    <a:pt x="5896" y="4903"/>
                  </a:lnTo>
                  <a:lnTo>
                    <a:pt x="5798" y="4873"/>
                  </a:lnTo>
                  <a:lnTo>
                    <a:pt x="5697" y="4844"/>
                  </a:lnTo>
                  <a:lnTo>
                    <a:pt x="5593" y="4817"/>
                  </a:lnTo>
                  <a:lnTo>
                    <a:pt x="5488" y="4791"/>
                  </a:lnTo>
                  <a:lnTo>
                    <a:pt x="5381" y="4768"/>
                  </a:lnTo>
                  <a:lnTo>
                    <a:pt x="5271" y="4747"/>
                  </a:lnTo>
                  <a:lnTo>
                    <a:pt x="5300" y="4717"/>
                  </a:lnTo>
                  <a:lnTo>
                    <a:pt x="5327" y="4685"/>
                  </a:lnTo>
                  <a:lnTo>
                    <a:pt x="5354" y="4652"/>
                  </a:lnTo>
                  <a:lnTo>
                    <a:pt x="5381" y="4619"/>
                  </a:lnTo>
                  <a:lnTo>
                    <a:pt x="5408" y="4583"/>
                  </a:lnTo>
                  <a:lnTo>
                    <a:pt x="5434" y="4547"/>
                  </a:lnTo>
                  <a:lnTo>
                    <a:pt x="5460" y="4511"/>
                  </a:lnTo>
                  <a:lnTo>
                    <a:pt x="5485" y="4473"/>
                  </a:lnTo>
                  <a:lnTo>
                    <a:pt x="5510" y="4434"/>
                  </a:lnTo>
                  <a:lnTo>
                    <a:pt x="5536" y="4395"/>
                  </a:lnTo>
                  <a:lnTo>
                    <a:pt x="5560" y="4354"/>
                  </a:lnTo>
                  <a:lnTo>
                    <a:pt x="5584" y="4313"/>
                  </a:lnTo>
                  <a:lnTo>
                    <a:pt x="5608" y="4270"/>
                  </a:lnTo>
                  <a:lnTo>
                    <a:pt x="5632" y="4228"/>
                  </a:lnTo>
                  <a:lnTo>
                    <a:pt x="5656" y="4183"/>
                  </a:lnTo>
                  <a:lnTo>
                    <a:pt x="5680" y="4138"/>
                  </a:lnTo>
                  <a:lnTo>
                    <a:pt x="5725" y="4047"/>
                  </a:lnTo>
                  <a:lnTo>
                    <a:pt x="5771" y="3951"/>
                  </a:lnTo>
                  <a:lnTo>
                    <a:pt x="5816" y="3854"/>
                  </a:lnTo>
                  <a:lnTo>
                    <a:pt x="5861" y="3752"/>
                  </a:lnTo>
                  <a:lnTo>
                    <a:pt x="5906" y="3649"/>
                  </a:lnTo>
                  <a:lnTo>
                    <a:pt x="5949" y="3543"/>
                  </a:lnTo>
                  <a:lnTo>
                    <a:pt x="5993" y="3435"/>
                  </a:lnTo>
                  <a:lnTo>
                    <a:pt x="6038" y="3323"/>
                  </a:lnTo>
                  <a:lnTo>
                    <a:pt x="6050" y="3291"/>
                  </a:lnTo>
                  <a:lnTo>
                    <a:pt x="6061" y="3259"/>
                  </a:lnTo>
                  <a:lnTo>
                    <a:pt x="6072" y="3228"/>
                  </a:lnTo>
                  <a:lnTo>
                    <a:pt x="6081" y="3196"/>
                  </a:lnTo>
                  <a:lnTo>
                    <a:pt x="6090" y="3165"/>
                  </a:lnTo>
                  <a:lnTo>
                    <a:pt x="6098" y="3133"/>
                  </a:lnTo>
                  <a:lnTo>
                    <a:pt x="6106" y="3102"/>
                  </a:lnTo>
                  <a:lnTo>
                    <a:pt x="6112" y="3071"/>
                  </a:lnTo>
                  <a:lnTo>
                    <a:pt x="6118" y="3040"/>
                  </a:lnTo>
                  <a:lnTo>
                    <a:pt x="6124" y="3009"/>
                  </a:lnTo>
                  <a:lnTo>
                    <a:pt x="6128" y="2978"/>
                  </a:lnTo>
                  <a:lnTo>
                    <a:pt x="6132" y="2946"/>
                  </a:lnTo>
                  <a:lnTo>
                    <a:pt x="6139" y="2884"/>
                  </a:lnTo>
                  <a:lnTo>
                    <a:pt x="6144" y="2821"/>
                  </a:lnTo>
                  <a:lnTo>
                    <a:pt x="6148" y="2757"/>
                  </a:lnTo>
                  <a:lnTo>
                    <a:pt x="6150" y="2691"/>
                  </a:lnTo>
                  <a:lnTo>
                    <a:pt x="6151" y="2625"/>
                  </a:lnTo>
                  <a:lnTo>
                    <a:pt x="6151" y="2557"/>
                  </a:lnTo>
                  <a:lnTo>
                    <a:pt x="6151" y="2486"/>
                  </a:lnTo>
                  <a:lnTo>
                    <a:pt x="6150" y="2414"/>
                  </a:lnTo>
                  <a:lnTo>
                    <a:pt x="6150" y="2339"/>
                  </a:lnTo>
                  <a:lnTo>
                    <a:pt x="6150" y="2262"/>
                  </a:lnTo>
                  <a:lnTo>
                    <a:pt x="6150" y="2202"/>
                  </a:lnTo>
                  <a:lnTo>
                    <a:pt x="6152" y="2137"/>
                  </a:lnTo>
                  <a:lnTo>
                    <a:pt x="6154" y="2070"/>
                  </a:lnTo>
                  <a:lnTo>
                    <a:pt x="6159" y="2001"/>
                  </a:lnTo>
                  <a:lnTo>
                    <a:pt x="6162" y="1928"/>
                  </a:lnTo>
                  <a:lnTo>
                    <a:pt x="6165" y="1855"/>
                  </a:lnTo>
                  <a:lnTo>
                    <a:pt x="6168" y="1782"/>
                  </a:lnTo>
                  <a:lnTo>
                    <a:pt x="6170" y="1707"/>
                  </a:lnTo>
                  <a:lnTo>
                    <a:pt x="6172" y="1634"/>
                  </a:lnTo>
                  <a:lnTo>
                    <a:pt x="6172" y="1561"/>
                  </a:lnTo>
                  <a:lnTo>
                    <a:pt x="6170" y="1490"/>
                  </a:lnTo>
                  <a:lnTo>
                    <a:pt x="6167" y="1421"/>
                  </a:lnTo>
                  <a:lnTo>
                    <a:pt x="6165" y="1388"/>
                  </a:lnTo>
                  <a:lnTo>
                    <a:pt x="6162" y="1356"/>
                  </a:lnTo>
                  <a:lnTo>
                    <a:pt x="6159" y="1323"/>
                  </a:lnTo>
                  <a:lnTo>
                    <a:pt x="6154" y="1292"/>
                  </a:lnTo>
                  <a:lnTo>
                    <a:pt x="6149" y="1263"/>
                  </a:lnTo>
                  <a:lnTo>
                    <a:pt x="6144" y="1234"/>
                  </a:lnTo>
                  <a:lnTo>
                    <a:pt x="6138" y="1207"/>
                  </a:lnTo>
                  <a:lnTo>
                    <a:pt x="6131" y="1181"/>
                  </a:lnTo>
                  <a:lnTo>
                    <a:pt x="6106" y="1095"/>
                  </a:lnTo>
                  <a:lnTo>
                    <a:pt x="6078" y="1015"/>
                  </a:lnTo>
                  <a:lnTo>
                    <a:pt x="6048" y="938"/>
                  </a:lnTo>
                  <a:lnTo>
                    <a:pt x="6015" y="864"/>
                  </a:lnTo>
                  <a:lnTo>
                    <a:pt x="5981" y="794"/>
                  </a:lnTo>
                  <a:lnTo>
                    <a:pt x="5945" y="728"/>
                  </a:lnTo>
                  <a:lnTo>
                    <a:pt x="5907" y="665"/>
                  </a:lnTo>
                  <a:lnTo>
                    <a:pt x="5866" y="606"/>
                  </a:lnTo>
                  <a:lnTo>
                    <a:pt x="5824" y="550"/>
                  </a:lnTo>
                  <a:lnTo>
                    <a:pt x="5780" y="496"/>
                  </a:lnTo>
                  <a:lnTo>
                    <a:pt x="5733" y="447"/>
                  </a:lnTo>
                  <a:lnTo>
                    <a:pt x="5686" y="400"/>
                  </a:lnTo>
                  <a:lnTo>
                    <a:pt x="5636" y="357"/>
                  </a:lnTo>
                  <a:lnTo>
                    <a:pt x="5585" y="317"/>
                  </a:lnTo>
                  <a:lnTo>
                    <a:pt x="5533" y="278"/>
                  </a:lnTo>
                  <a:lnTo>
                    <a:pt x="5478" y="243"/>
                  </a:lnTo>
                  <a:lnTo>
                    <a:pt x="5422" y="211"/>
                  </a:lnTo>
                  <a:lnTo>
                    <a:pt x="5365" y="181"/>
                  </a:lnTo>
                  <a:lnTo>
                    <a:pt x="5306" y="154"/>
                  </a:lnTo>
                  <a:lnTo>
                    <a:pt x="5246" y="130"/>
                  </a:lnTo>
                  <a:lnTo>
                    <a:pt x="5185" y="108"/>
                  </a:lnTo>
                  <a:lnTo>
                    <a:pt x="5122" y="87"/>
                  </a:lnTo>
                  <a:lnTo>
                    <a:pt x="5059" y="69"/>
                  </a:lnTo>
                  <a:lnTo>
                    <a:pt x="4994" y="54"/>
                  </a:lnTo>
                  <a:lnTo>
                    <a:pt x="4928" y="41"/>
                  </a:lnTo>
                  <a:lnTo>
                    <a:pt x="4861" y="29"/>
                  </a:lnTo>
                  <a:lnTo>
                    <a:pt x="4794" y="20"/>
                  </a:lnTo>
                  <a:lnTo>
                    <a:pt x="4724" y="13"/>
                  </a:lnTo>
                  <a:lnTo>
                    <a:pt x="4655" y="7"/>
                  </a:lnTo>
                  <a:lnTo>
                    <a:pt x="4584" y="3"/>
                  </a:lnTo>
                  <a:lnTo>
                    <a:pt x="4512" y="1"/>
                  </a:lnTo>
                  <a:lnTo>
                    <a:pt x="4441" y="0"/>
                  </a:lnTo>
                  <a:lnTo>
                    <a:pt x="4369" y="1"/>
                  </a:lnTo>
                  <a:lnTo>
                    <a:pt x="4298" y="3"/>
                  </a:lnTo>
                  <a:lnTo>
                    <a:pt x="4227" y="7"/>
                  </a:lnTo>
                  <a:lnTo>
                    <a:pt x="4158" y="13"/>
                  </a:lnTo>
                  <a:lnTo>
                    <a:pt x="4088" y="20"/>
                  </a:lnTo>
                  <a:lnTo>
                    <a:pt x="4021" y="30"/>
                  </a:lnTo>
                  <a:lnTo>
                    <a:pt x="3953" y="41"/>
                  </a:lnTo>
                  <a:lnTo>
                    <a:pt x="3887" y="54"/>
                  </a:lnTo>
                  <a:lnTo>
                    <a:pt x="3823" y="70"/>
                  </a:lnTo>
                  <a:lnTo>
                    <a:pt x="3758" y="87"/>
                  </a:lnTo>
                  <a:lnTo>
                    <a:pt x="3696" y="108"/>
                  </a:lnTo>
                  <a:lnTo>
                    <a:pt x="3635" y="130"/>
                  </a:lnTo>
                  <a:lnTo>
                    <a:pt x="3575" y="155"/>
                  </a:lnTo>
                  <a:lnTo>
                    <a:pt x="3517" y="182"/>
                  </a:lnTo>
                  <a:lnTo>
                    <a:pt x="3459" y="212"/>
                  </a:lnTo>
                  <a:lnTo>
                    <a:pt x="3404" y="244"/>
                  </a:lnTo>
                  <a:lnTo>
                    <a:pt x="3349" y="279"/>
                  </a:lnTo>
                  <a:lnTo>
                    <a:pt x="3296" y="317"/>
                  </a:lnTo>
                  <a:lnTo>
                    <a:pt x="3245" y="358"/>
                  </a:lnTo>
                  <a:lnTo>
                    <a:pt x="3195" y="401"/>
                  </a:lnTo>
                  <a:lnTo>
                    <a:pt x="3148" y="448"/>
                  </a:lnTo>
                  <a:lnTo>
                    <a:pt x="3101" y="498"/>
                  </a:lnTo>
                  <a:lnTo>
                    <a:pt x="3057" y="551"/>
                  </a:lnTo>
                  <a:lnTo>
                    <a:pt x="3015" y="607"/>
                  </a:lnTo>
                  <a:lnTo>
                    <a:pt x="2974" y="666"/>
                  </a:lnTo>
                  <a:lnTo>
                    <a:pt x="2936" y="730"/>
                  </a:lnTo>
                  <a:lnTo>
                    <a:pt x="2900" y="796"/>
                  </a:lnTo>
                  <a:lnTo>
                    <a:pt x="2865" y="866"/>
                  </a:lnTo>
                  <a:lnTo>
                    <a:pt x="2833" y="940"/>
                  </a:lnTo>
                  <a:lnTo>
                    <a:pt x="2803" y="1017"/>
                  </a:lnTo>
                  <a:lnTo>
                    <a:pt x="2775" y="1098"/>
                  </a:lnTo>
                  <a:lnTo>
                    <a:pt x="2749" y="1183"/>
                  </a:lnTo>
                  <a:lnTo>
                    <a:pt x="2742" y="1209"/>
                  </a:lnTo>
                  <a:lnTo>
                    <a:pt x="2736" y="1237"/>
                  </a:lnTo>
                  <a:lnTo>
                    <a:pt x="2731" y="1265"/>
                  </a:lnTo>
                  <a:lnTo>
                    <a:pt x="2727" y="1295"/>
                  </a:lnTo>
                  <a:lnTo>
                    <a:pt x="2723" y="1325"/>
                  </a:lnTo>
                  <a:lnTo>
                    <a:pt x="2719" y="1358"/>
                  </a:lnTo>
                  <a:lnTo>
                    <a:pt x="2716" y="1390"/>
                  </a:lnTo>
                  <a:lnTo>
                    <a:pt x="2714" y="1423"/>
                  </a:lnTo>
                  <a:lnTo>
                    <a:pt x="2711" y="1492"/>
                  </a:lnTo>
                  <a:lnTo>
                    <a:pt x="2710" y="1563"/>
                  </a:lnTo>
                  <a:lnTo>
                    <a:pt x="2710" y="1635"/>
                  </a:lnTo>
                  <a:lnTo>
                    <a:pt x="2712" y="1709"/>
                  </a:lnTo>
                  <a:lnTo>
                    <a:pt x="2714" y="1783"/>
                  </a:lnTo>
                  <a:lnTo>
                    <a:pt x="2717" y="1857"/>
                  </a:lnTo>
                  <a:lnTo>
                    <a:pt x="2720" y="1929"/>
                  </a:lnTo>
                  <a:lnTo>
                    <a:pt x="2723" y="2002"/>
                  </a:lnTo>
                  <a:lnTo>
                    <a:pt x="2726" y="2071"/>
                  </a:lnTo>
                  <a:lnTo>
                    <a:pt x="2729" y="2138"/>
                  </a:lnTo>
                  <a:lnTo>
                    <a:pt x="2731" y="2202"/>
                  </a:lnTo>
                  <a:lnTo>
                    <a:pt x="2731" y="2262"/>
                  </a:lnTo>
                  <a:lnTo>
                    <a:pt x="2731" y="2339"/>
                  </a:lnTo>
                  <a:lnTo>
                    <a:pt x="2731" y="2415"/>
                  </a:lnTo>
                  <a:lnTo>
                    <a:pt x="2730" y="2487"/>
                  </a:lnTo>
                  <a:lnTo>
                    <a:pt x="2730" y="2558"/>
                  </a:lnTo>
                  <a:lnTo>
                    <a:pt x="2730" y="2626"/>
                  </a:lnTo>
                  <a:lnTo>
                    <a:pt x="2731" y="2692"/>
                  </a:lnTo>
                  <a:lnTo>
                    <a:pt x="2733" y="2758"/>
                  </a:lnTo>
                  <a:lnTo>
                    <a:pt x="2737" y="2822"/>
                  </a:lnTo>
                  <a:lnTo>
                    <a:pt x="2742" y="2885"/>
                  </a:lnTo>
                  <a:lnTo>
                    <a:pt x="2749" y="2948"/>
                  </a:lnTo>
                  <a:lnTo>
                    <a:pt x="2753" y="2980"/>
                  </a:lnTo>
                  <a:lnTo>
                    <a:pt x="2759" y="3011"/>
                  </a:lnTo>
                  <a:lnTo>
                    <a:pt x="2764" y="3042"/>
                  </a:lnTo>
                  <a:lnTo>
                    <a:pt x="2770" y="3073"/>
                  </a:lnTo>
                  <a:lnTo>
                    <a:pt x="2777" y="3104"/>
                  </a:lnTo>
                  <a:lnTo>
                    <a:pt x="2784" y="3135"/>
                  </a:lnTo>
                  <a:lnTo>
                    <a:pt x="2793" y="3167"/>
                  </a:lnTo>
                  <a:lnTo>
                    <a:pt x="2801" y="3198"/>
                  </a:lnTo>
                  <a:lnTo>
                    <a:pt x="2811" y="3230"/>
                  </a:lnTo>
                  <a:lnTo>
                    <a:pt x="2822" y="3262"/>
                  </a:lnTo>
                  <a:lnTo>
                    <a:pt x="2833" y="3294"/>
                  </a:lnTo>
                  <a:lnTo>
                    <a:pt x="2845" y="3326"/>
                  </a:lnTo>
                  <a:lnTo>
                    <a:pt x="2890" y="3438"/>
                  </a:lnTo>
                  <a:lnTo>
                    <a:pt x="2934" y="3546"/>
                  </a:lnTo>
                  <a:lnTo>
                    <a:pt x="2978" y="3653"/>
                  </a:lnTo>
                  <a:lnTo>
                    <a:pt x="3023" y="3756"/>
                  </a:lnTo>
                  <a:lnTo>
                    <a:pt x="3067" y="3858"/>
                  </a:lnTo>
                  <a:lnTo>
                    <a:pt x="3111" y="3956"/>
                  </a:lnTo>
                  <a:lnTo>
                    <a:pt x="3157" y="4051"/>
                  </a:lnTo>
                  <a:lnTo>
                    <a:pt x="3203" y="4143"/>
                  </a:lnTo>
                  <a:lnTo>
                    <a:pt x="3226" y="4188"/>
                  </a:lnTo>
                  <a:lnTo>
                    <a:pt x="3249" y="4232"/>
                  </a:lnTo>
                  <a:lnTo>
                    <a:pt x="3274" y="4275"/>
                  </a:lnTo>
                  <a:lnTo>
                    <a:pt x="3298" y="4317"/>
                  </a:lnTo>
                  <a:lnTo>
                    <a:pt x="3322" y="4358"/>
                  </a:lnTo>
                  <a:lnTo>
                    <a:pt x="3346" y="4399"/>
                  </a:lnTo>
                  <a:lnTo>
                    <a:pt x="3370" y="4439"/>
                  </a:lnTo>
                  <a:lnTo>
                    <a:pt x="3396" y="4477"/>
                  </a:lnTo>
                  <a:lnTo>
                    <a:pt x="3421" y="4515"/>
                  </a:lnTo>
                  <a:lnTo>
                    <a:pt x="3447" y="4551"/>
                  </a:lnTo>
                  <a:lnTo>
                    <a:pt x="3473" y="4587"/>
                  </a:lnTo>
                  <a:lnTo>
                    <a:pt x="3499" y="4622"/>
                  </a:lnTo>
                  <a:lnTo>
                    <a:pt x="3526" y="4656"/>
                  </a:lnTo>
                  <a:lnTo>
                    <a:pt x="3553" y="4689"/>
                  </a:lnTo>
                  <a:lnTo>
                    <a:pt x="3581" y="4720"/>
                  </a:lnTo>
                  <a:lnTo>
                    <a:pt x="3609" y="4751"/>
                  </a:lnTo>
                  <a:lnTo>
                    <a:pt x="3500" y="4772"/>
                  </a:lnTo>
                  <a:lnTo>
                    <a:pt x="3394" y="4795"/>
                  </a:lnTo>
                  <a:lnTo>
                    <a:pt x="3289" y="4821"/>
                  </a:lnTo>
                  <a:lnTo>
                    <a:pt x="3187" y="4849"/>
                  </a:lnTo>
                  <a:lnTo>
                    <a:pt x="3087" y="4878"/>
                  </a:lnTo>
                  <a:lnTo>
                    <a:pt x="2989" y="4908"/>
                  </a:lnTo>
                  <a:lnTo>
                    <a:pt x="2893" y="4940"/>
                  </a:lnTo>
                  <a:lnTo>
                    <a:pt x="2799" y="4974"/>
                  </a:lnTo>
                  <a:lnTo>
                    <a:pt x="2707" y="5009"/>
                  </a:lnTo>
                  <a:lnTo>
                    <a:pt x="2617" y="5045"/>
                  </a:lnTo>
                  <a:lnTo>
                    <a:pt x="2530" y="5081"/>
                  </a:lnTo>
                  <a:lnTo>
                    <a:pt x="2444" y="5118"/>
                  </a:lnTo>
                  <a:lnTo>
                    <a:pt x="2360" y="5156"/>
                  </a:lnTo>
                  <a:lnTo>
                    <a:pt x="2279" y="5195"/>
                  </a:lnTo>
                  <a:lnTo>
                    <a:pt x="2199" y="5234"/>
                  </a:lnTo>
                  <a:lnTo>
                    <a:pt x="2120" y="5273"/>
                  </a:lnTo>
                  <a:lnTo>
                    <a:pt x="2045" y="5312"/>
                  </a:lnTo>
                  <a:lnTo>
                    <a:pt x="1970" y="5351"/>
                  </a:lnTo>
                  <a:lnTo>
                    <a:pt x="1898" y="5390"/>
                  </a:lnTo>
                  <a:lnTo>
                    <a:pt x="1827" y="5429"/>
                  </a:lnTo>
                  <a:lnTo>
                    <a:pt x="1691" y="5504"/>
                  </a:lnTo>
                  <a:lnTo>
                    <a:pt x="1562" y="5576"/>
                  </a:lnTo>
                  <a:lnTo>
                    <a:pt x="1439" y="5645"/>
                  </a:lnTo>
                  <a:lnTo>
                    <a:pt x="1323" y="5707"/>
                  </a:lnTo>
                  <a:lnTo>
                    <a:pt x="1268" y="5736"/>
                  </a:lnTo>
                  <a:lnTo>
                    <a:pt x="1214" y="5763"/>
                  </a:lnTo>
                  <a:lnTo>
                    <a:pt x="1162" y="5789"/>
                  </a:lnTo>
                  <a:lnTo>
                    <a:pt x="1110" y="5812"/>
                  </a:lnTo>
                  <a:lnTo>
                    <a:pt x="1011" y="5859"/>
                  </a:lnTo>
                  <a:lnTo>
                    <a:pt x="916" y="5905"/>
                  </a:lnTo>
                  <a:lnTo>
                    <a:pt x="828" y="5951"/>
                  </a:lnTo>
                  <a:lnTo>
                    <a:pt x="746" y="5997"/>
                  </a:lnTo>
                  <a:lnTo>
                    <a:pt x="669" y="6044"/>
                  </a:lnTo>
                  <a:lnTo>
                    <a:pt x="597" y="6090"/>
                  </a:lnTo>
                  <a:lnTo>
                    <a:pt x="532" y="6135"/>
                  </a:lnTo>
                  <a:lnTo>
                    <a:pt x="470" y="6180"/>
                  </a:lnTo>
                  <a:lnTo>
                    <a:pt x="415" y="6226"/>
                  </a:lnTo>
                  <a:lnTo>
                    <a:pt x="364" y="6269"/>
                  </a:lnTo>
                  <a:lnTo>
                    <a:pt x="316" y="6312"/>
                  </a:lnTo>
                  <a:lnTo>
                    <a:pt x="273" y="6354"/>
                  </a:lnTo>
                  <a:lnTo>
                    <a:pt x="235" y="6395"/>
                  </a:lnTo>
                  <a:lnTo>
                    <a:pt x="199" y="6436"/>
                  </a:lnTo>
                  <a:lnTo>
                    <a:pt x="168" y="6474"/>
                  </a:lnTo>
                  <a:lnTo>
                    <a:pt x="141" y="6512"/>
                  </a:lnTo>
                  <a:lnTo>
                    <a:pt x="116" y="6547"/>
                  </a:lnTo>
                  <a:lnTo>
                    <a:pt x="94" y="6582"/>
                  </a:lnTo>
                  <a:lnTo>
                    <a:pt x="75" y="6614"/>
                  </a:lnTo>
                  <a:lnTo>
                    <a:pt x="59" y="6646"/>
                  </a:lnTo>
                  <a:lnTo>
                    <a:pt x="46" y="6675"/>
                  </a:lnTo>
                  <a:lnTo>
                    <a:pt x="35" y="6702"/>
                  </a:lnTo>
                  <a:lnTo>
                    <a:pt x="25" y="6727"/>
                  </a:lnTo>
                  <a:lnTo>
                    <a:pt x="18" y="6750"/>
                  </a:lnTo>
                  <a:lnTo>
                    <a:pt x="12" y="6771"/>
                  </a:lnTo>
                  <a:lnTo>
                    <a:pt x="8" y="6789"/>
                  </a:lnTo>
                  <a:lnTo>
                    <a:pt x="4" y="6804"/>
                  </a:lnTo>
                  <a:lnTo>
                    <a:pt x="2" y="6817"/>
                  </a:lnTo>
                  <a:lnTo>
                    <a:pt x="0" y="6835"/>
                  </a:lnTo>
                  <a:lnTo>
                    <a:pt x="0" y="6842"/>
                  </a:lnTo>
                  <a:lnTo>
                    <a:pt x="0" y="7756"/>
                  </a:lnTo>
                  <a:lnTo>
                    <a:pt x="8903" y="7755"/>
                  </a:lnTo>
                  <a:lnTo>
                    <a:pt x="8903" y="6842"/>
                  </a:lnTo>
                  <a:lnTo>
                    <a:pt x="8903" y="6835"/>
                  </a:lnTo>
                  <a:lnTo>
                    <a:pt x="8900" y="6817"/>
                  </a:lnTo>
                  <a:lnTo>
                    <a:pt x="8898" y="6804"/>
                  </a:lnTo>
                  <a:lnTo>
                    <a:pt x="8895" y="6789"/>
                  </a:lnTo>
                  <a:lnTo>
                    <a:pt x="8891" y="6770"/>
                  </a:lnTo>
                  <a:lnTo>
                    <a:pt x="8885" y="6750"/>
                  </a:lnTo>
                  <a:lnTo>
                    <a:pt x="8877" y="6727"/>
                  </a:lnTo>
                  <a:lnTo>
                    <a:pt x="8868" y="6702"/>
                  </a:lnTo>
                  <a:lnTo>
                    <a:pt x="8857" y="6675"/>
                  </a:lnTo>
                  <a:lnTo>
                    <a:pt x="8843" y="6646"/>
                  </a:lnTo>
                  <a:lnTo>
                    <a:pt x="8827" y="6614"/>
                  </a:lnTo>
                  <a:lnTo>
                    <a:pt x="8809" y="6581"/>
                  </a:lnTo>
                  <a:lnTo>
                    <a:pt x="8786" y="6547"/>
                  </a:lnTo>
                  <a:lnTo>
                    <a:pt x="8762" y="6511"/>
                  </a:lnTo>
                  <a:lnTo>
                    <a:pt x="8734" y="6473"/>
                  </a:lnTo>
                  <a:lnTo>
                    <a:pt x="8703" y="6435"/>
                  </a:lnTo>
                  <a:lnTo>
                    <a:pt x="8667" y="6394"/>
                  </a:lnTo>
                  <a:lnTo>
                    <a:pt x="8629" y="6353"/>
                  </a:lnTo>
                  <a:lnTo>
                    <a:pt x="8586" y="6311"/>
                  </a:lnTo>
                  <a:lnTo>
                    <a:pt x="8538" y="6268"/>
                  </a:lnTo>
                  <a:lnTo>
                    <a:pt x="8487" y="6223"/>
                  </a:lnTo>
                  <a:lnTo>
                    <a:pt x="8431" y="6179"/>
                  </a:lnTo>
                  <a:lnTo>
                    <a:pt x="8369" y="6134"/>
                  </a:lnTo>
                  <a:lnTo>
                    <a:pt x="8304" y="6088"/>
                  </a:lnTo>
                  <a:lnTo>
                    <a:pt x="8232" y="6042"/>
                  </a:lnTo>
                  <a:lnTo>
                    <a:pt x="8154" y="5995"/>
                  </a:lnTo>
                  <a:lnTo>
                    <a:pt x="8072" y="5949"/>
                  </a:lnTo>
                  <a:lnTo>
                    <a:pt x="7984" y="5903"/>
                  </a:lnTo>
                  <a:lnTo>
                    <a:pt x="7889" y="5857"/>
                  </a:lnTo>
                  <a:lnTo>
                    <a:pt x="7788" y="58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59339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628" y="1153941"/>
            <a:ext cx="5078744" cy="4998553"/>
          </a:xfrm>
          <a:prstGeom prst="rect">
            <a:avLst/>
          </a:prstGeom>
        </p:spPr>
      </p:pic>
      <p:sp>
        <p:nvSpPr>
          <p:cNvPr id="9" name="Rectangle 8"/>
          <p:cNvSpPr/>
          <p:nvPr/>
        </p:nvSpPr>
        <p:spPr>
          <a:xfrm>
            <a:off x="0" y="1153941"/>
            <a:ext cx="12192000" cy="499855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Tell The Story</a:t>
            </a:r>
            <a:endParaRPr lang="en-US" dirty="0"/>
          </a:p>
        </p:txBody>
      </p:sp>
      <p:sp>
        <p:nvSpPr>
          <p:cNvPr id="4" name="Rectangle 3"/>
          <p:cNvSpPr/>
          <p:nvPr/>
        </p:nvSpPr>
        <p:spPr>
          <a:xfrm>
            <a:off x="0" y="1775012"/>
            <a:ext cx="12192000" cy="3539430"/>
          </a:xfrm>
          <a:prstGeom prst="rect">
            <a:avLst/>
          </a:prstGeom>
        </p:spPr>
        <p:txBody>
          <a:bodyPr wrap="square">
            <a:spAutoFit/>
          </a:bodyPr>
          <a:lstStyle/>
          <a:p>
            <a:pPr marL="0" lvl="1" algn="ctr">
              <a:lnSpc>
                <a:spcPct val="200000"/>
              </a:lnSpc>
              <a:spcBef>
                <a:spcPct val="0"/>
              </a:spcBef>
              <a:spcAft>
                <a:spcPct val="0"/>
              </a:spcAft>
              <a:buClr>
                <a:schemeClr val="tx1"/>
              </a:buClr>
            </a:pPr>
            <a:r>
              <a:rPr lang="en-US" altLang="en-US" sz="2800" b="1" dirty="0">
                <a:latin typeface="Calibri" charset="0"/>
              </a:rPr>
              <a:t>Sharing accomplishments of the group and </a:t>
            </a:r>
            <a:r>
              <a:rPr lang="en-US" altLang="en-US" sz="2800" b="1" dirty="0" smtClean="0">
                <a:latin typeface="Calibri" charset="0"/>
              </a:rPr>
              <a:t>individuals.</a:t>
            </a:r>
            <a:endParaRPr lang="en-US" altLang="en-US" sz="2800" b="1" dirty="0">
              <a:latin typeface="Calibri" charset="0"/>
            </a:endParaRPr>
          </a:p>
          <a:p>
            <a:pPr marL="0" lvl="1" algn="ctr">
              <a:lnSpc>
                <a:spcPct val="200000"/>
              </a:lnSpc>
              <a:spcBef>
                <a:spcPct val="0"/>
              </a:spcBef>
              <a:spcAft>
                <a:spcPct val="0"/>
              </a:spcAft>
              <a:buClr>
                <a:schemeClr val="tx1"/>
              </a:buClr>
            </a:pPr>
            <a:r>
              <a:rPr lang="en-US" altLang="en-US" sz="2800" b="1" dirty="0">
                <a:latin typeface="Calibri" charset="0"/>
              </a:rPr>
              <a:t>Create relevance with current events outside the </a:t>
            </a:r>
            <a:r>
              <a:rPr lang="en-US" altLang="en-US" sz="2800" b="1" dirty="0" smtClean="0">
                <a:latin typeface="Calibri" charset="0"/>
              </a:rPr>
              <a:t>organization.</a:t>
            </a:r>
            <a:endParaRPr lang="en-US" altLang="en-US" sz="2800" b="1" dirty="0">
              <a:latin typeface="Calibri" charset="0"/>
            </a:endParaRPr>
          </a:p>
          <a:p>
            <a:pPr marL="0" lvl="1" algn="ctr">
              <a:lnSpc>
                <a:spcPct val="200000"/>
              </a:lnSpc>
              <a:spcBef>
                <a:spcPct val="0"/>
              </a:spcBef>
              <a:spcAft>
                <a:spcPct val="0"/>
              </a:spcAft>
              <a:buClr>
                <a:schemeClr val="tx1"/>
              </a:buClr>
            </a:pPr>
            <a:r>
              <a:rPr lang="en-US" altLang="en-US" sz="2800" b="1" dirty="0">
                <a:latin typeface="Calibri" charset="0"/>
              </a:rPr>
              <a:t>Align the activities and Mission/Vision of the </a:t>
            </a:r>
            <a:r>
              <a:rPr lang="en-US" altLang="en-US" sz="2800" b="1" dirty="0" smtClean="0">
                <a:latin typeface="Calibri" charset="0"/>
              </a:rPr>
              <a:t>group.</a:t>
            </a:r>
            <a:endParaRPr lang="en-US" altLang="en-US" sz="2800" b="1" dirty="0">
              <a:latin typeface="Calibri" charset="0"/>
            </a:endParaRPr>
          </a:p>
          <a:p>
            <a:pPr marL="0" lvl="1" algn="ctr">
              <a:lnSpc>
                <a:spcPct val="200000"/>
              </a:lnSpc>
              <a:spcBef>
                <a:spcPct val="0"/>
              </a:spcBef>
              <a:spcAft>
                <a:spcPct val="0"/>
              </a:spcAft>
              <a:buClr>
                <a:schemeClr val="tx1"/>
              </a:buClr>
            </a:pPr>
            <a:r>
              <a:rPr lang="en-US" altLang="en-US" sz="2800" b="1" dirty="0">
                <a:latin typeface="Calibri" charset="0"/>
              </a:rPr>
              <a:t>Consistent messaging and share the stories via multiple </a:t>
            </a:r>
            <a:r>
              <a:rPr lang="en-US" altLang="en-US" sz="2800" b="1" dirty="0" smtClean="0">
                <a:latin typeface="Calibri" charset="0"/>
              </a:rPr>
              <a:t>channels.</a:t>
            </a:r>
            <a:endParaRPr lang="en-US" altLang="en-US" sz="2800" b="1" dirty="0">
              <a:latin typeface="Calibri" charset="0"/>
            </a:endParaRPr>
          </a:p>
        </p:txBody>
      </p:sp>
      <p:sp>
        <p:nvSpPr>
          <p:cNvPr id="2" name="Slide Number Placeholder 1"/>
          <p:cNvSpPr>
            <a:spLocks noGrp="1"/>
          </p:cNvSpPr>
          <p:nvPr>
            <p:ph type="sldNum" sz="quarter" idx="12"/>
          </p:nvPr>
        </p:nvSpPr>
        <p:spPr/>
        <p:txBody>
          <a:bodyPr/>
          <a:lstStyle/>
          <a:p>
            <a:fld id="{5FB82C68-21B0-4D10-9FE3-8B3C5F565363}" type="slidenum">
              <a:rPr lang="en-US" smtClean="0"/>
              <a:pPr/>
              <a:t>29</a:t>
            </a:fld>
            <a:endParaRPr lang="en-US"/>
          </a:p>
        </p:txBody>
      </p:sp>
      <p:grpSp>
        <p:nvGrpSpPr>
          <p:cNvPr id="13" name="Group 12"/>
          <p:cNvGrpSpPr>
            <a:grpSpLocks noChangeAspect="1"/>
          </p:cNvGrpSpPr>
          <p:nvPr/>
        </p:nvGrpSpPr>
        <p:grpSpPr>
          <a:xfrm>
            <a:off x="9772541" y="311113"/>
            <a:ext cx="1587904" cy="722361"/>
            <a:chOff x="3186113" y="3595688"/>
            <a:chExt cx="914401" cy="439737"/>
          </a:xfr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p:grpSpPr>
        <p:sp>
          <p:nvSpPr>
            <p:cNvPr id="16" name="Freeform 29"/>
            <p:cNvSpPr>
              <a:spLocks/>
            </p:cNvSpPr>
            <p:nvPr/>
          </p:nvSpPr>
          <p:spPr bwMode="auto">
            <a:xfrm>
              <a:off x="3844926" y="3714750"/>
              <a:ext cx="255588" cy="320675"/>
            </a:xfrm>
            <a:custGeom>
              <a:avLst/>
              <a:gdLst>
                <a:gd name="T0" fmla="*/ 4493 w 4506"/>
                <a:gd name="T1" fmla="*/ 4911 h 5643"/>
                <a:gd name="T2" fmla="*/ 4451 w 4506"/>
                <a:gd name="T3" fmla="*/ 4812 h 5643"/>
                <a:gd name="T4" fmla="*/ 4360 w 4506"/>
                <a:gd name="T5" fmla="*/ 4681 h 5643"/>
                <a:gd name="T6" fmla="*/ 4204 w 4506"/>
                <a:gd name="T7" fmla="*/ 4529 h 5643"/>
                <a:gd name="T8" fmla="*/ 3962 w 4506"/>
                <a:gd name="T9" fmla="*/ 4363 h 5643"/>
                <a:gd name="T10" fmla="*/ 3657 w 4506"/>
                <a:gd name="T11" fmla="*/ 4210 h 5643"/>
                <a:gd name="T12" fmla="*/ 3365 w 4506"/>
                <a:gd name="T13" fmla="*/ 4055 h 5643"/>
                <a:gd name="T14" fmla="*/ 2897 w 4506"/>
                <a:gd name="T15" fmla="*/ 3805 h 5643"/>
                <a:gd name="T16" fmla="*/ 2591 w 4506"/>
                <a:gd name="T17" fmla="*/ 3666 h 5643"/>
                <a:gd name="T18" fmla="*/ 2246 w 4506"/>
                <a:gd name="T19" fmla="*/ 3546 h 5643"/>
                <a:gd name="T20" fmla="*/ 1863 w 4506"/>
                <a:gd name="T21" fmla="*/ 3454 h 5643"/>
                <a:gd name="T22" fmla="*/ 1963 w 4506"/>
                <a:gd name="T23" fmla="*/ 3335 h 5643"/>
                <a:gd name="T24" fmla="*/ 2056 w 4506"/>
                <a:gd name="T25" fmla="*/ 3197 h 5643"/>
                <a:gd name="T26" fmla="*/ 2194 w 4506"/>
                <a:gd name="T27" fmla="*/ 2944 h 5643"/>
                <a:gd name="T28" fmla="*/ 2357 w 4506"/>
                <a:gd name="T29" fmla="*/ 2578 h 5643"/>
                <a:gd name="T30" fmla="*/ 2446 w 4506"/>
                <a:gd name="T31" fmla="*/ 2348 h 5643"/>
                <a:gd name="T32" fmla="*/ 2490 w 4506"/>
                <a:gd name="T33" fmla="*/ 2144 h 5643"/>
                <a:gd name="T34" fmla="*/ 2504 w 4506"/>
                <a:gd name="T35" fmla="*/ 1910 h 5643"/>
                <a:gd name="T36" fmla="*/ 2503 w 4506"/>
                <a:gd name="T37" fmla="*/ 1646 h 5643"/>
                <a:gd name="T38" fmla="*/ 2511 w 4506"/>
                <a:gd name="T39" fmla="*/ 1403 h 5643"/>
                <a:gd name="T40" fmla="*/ 2518 w 4506"/>
                <a:gd name="T41" fmla="*/ 1136 h 5643"/>
                <a:gd name="T42" fmla="*/ 2503 w 4506"/>
                <a:gd name="T43" fmla="*/ 919 h 5643"/>
                <a:gd name="T44" fmla="*/ 2451 w 4506"/>
                <a:gd name="T45" fmla="*/ 738 h 5643"/>
                <a:gd name="T46" fmla="*/ 2326 w 4506"/>
                <a:gd name="T47" fmla="*/ 484 h 5643"/>
                <a:gd name="T48" fmla="*/ 2165 w 4506"/>
                <a:gd name="T49" fmla="*/ 291 h 5643"/>
                <a:gd name="T50" fmla="*/ 1973 w 4506"/>
                <a:gd name="T51" fmla="*/ 153 h 5643"/>
                <a:gd name="T52" fmla="*/ 1755 w 4506"/>
                <a:gd name="T53" fmla="*/ 64 h 5643"/>
                <a:gd name="T54" fmla="*/ 1515 w 4506"/>
                <a:gd name="T55" fmla="*/ 14 h 5643"/>
                <a:gd name="T56" fmla="*/ 1259 w 4506"/>
                <a:gd name="T57" fmla="*/ 0 h 5643"/>
                <a:gd name="T58" fmla="*/ 1003 w 4506"/>
                <a:gd name="T59" fmla="*/ 14 h 5643"/>
                <a:gd name="T60" fmla="*/ 763 w 4506"/>
                <a:gd name="T61" fmla="*/ 64 h 5643"/>
                <a:gd name="T62" fmla="*/ 546 w 4506"/>
                <a:gd name="T63" fmla="*/ 154 h 5643"/>
                <a:gd name="T64" fmla="*/ 353 w 4506"/>
                <a:gd name="T65" fmla="*/ 292 h 5643"/>
                <a:gd name="T66" fmla="*/ 193 w 4506"/>
                <a:gd name="T67" fmla="*/ 485 h 5643"/>
                <a:gd name="T68" fmla="*/ 68 w 4506"/>
                <a:gd name="T69" fmla="*/ 740 h 5643"/>
                <a:gd name="T70" fmla="*/ 15 w 4506"/>
                <a:gd name="T71" fmla="*/ 921 h 5643"/>
                <a:gd name="T72" fmla="*/ 0 w 4506"/>
                <a:gd name="T73" fmla="*/ 1137 h 5643"/>
                <a:gd name="T74" fmla="*/ 7 w 4506"/>
                <a:gd name="T75" fmla="*/ 1404 h 5643"/>
                <a:gd name="T76" fmla="*/ 16 w 4506"/>
                <a:gd name="T77" fmla="*/ 1646 h 5643"/>
                <a:gd name="T78" fmla="*/ 15 w 4506"/>
                <a:gd name="T79" fmla="*/ 1911 h 5643"/>
                <a:gd name="T80" fmla="*/ 28 w 4506"/>
                <a:gd name="T81" fmla="*/ 2145 h 5643"/>
                <a:gd name="T82" fmla="*/ 74 w 4506"/>
                <a:gd name="T83" fmla="*/ 2350 h 5643"/>
                <a:gd name="T84" fmla="*/ 151 w 4506"/>
                <a:gd name="T85" fmla="*/ 2552 h 5643"/>
                <a:gd name="T86" fmla="*/ 283 w 4506"/>
                <a:gd name="T87" fmla="*/ 2858 h 5643"/>
                <a:gd name="T88" fmla="*/ 422 w 4506"/>
                <a:gd name="T89" fmla="*/ 3129 h 5643"/>
                <a:gd name="T90" fmla="*/ 627 w 4506"/>
                <a:gd name="T91" fmla="*/ 3369 h 5643"/>
                <a:gd name="T92" fmla="*/ 990 w 4506"/>
                <a:gd name="T93" fmla="*/ 3640 h 5643"/>
                <a:gd name="T94" fmla="*/ 1248 w 4506"/>
                <a:gd name="T95" fmla="*/ 3907 h 5643"/>
                <a:gd name="T96" fmla="*/ 1418 w 4506"/>
                <a:gd name="T97" fmla="*/ 4158 h 5643"/>
                <a:gd name="T98" fmla="*/ 1519 w 4506"/>
                <a:gd name="T99" fmla="*/ 4382 h 5643"/>
                <a:gd name="T100" fmla="*/ 1568 w 4506"/>
                <a:gd name="T101" fmla="*/ 4567 h 5643"/>
                <a:gd name="T102" fmla="*/ 1583 w 4506"/>
                <a:gd name="T103" fmla="*/ 4702 h 5643"/>
                <a:gd name="T104" fmla="*/ 1584 w 4506"/>
                <a:gd name="T105" fmla="*/ 5643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6" h="5643">
                  <a:moveTo>
                    <a:pt x="4506" y="4978"/>
                  </a:moveTo>
                  <a:lnTo>
                    <a:pt x="4506" y="4974"/>
                  </a:lnTo>
                  <a:lnTo>
                    <a:pt x="4504" y="4961"/>
                  </a:lnTo>
                  <a:lnTo>
                    <a:pt x="4500" y="4940"/>
                  </a:lnTo>
                  <a:lnTo>
                    <a:pt x="4493" y="4911"/>
                  </a:lnTo>
                  <a:lnTo>
                    <a:pt x="4487" y="4894"/>
                  </a:lnTo>
                  <a:lnTo>
                    <a:pt x="4481" y="4876"/>
                  </a:lnTo>
                  <a:lnTo>
                    <a:pt x="4472" y="4856"/>
                  </a:lnTo>
                  <a:lnTo>
                    <a:pt x="4463" y="4835"/>
                  </a:lnTo>
                  <a:lnTo>
                    <a:pt x="4451" y="4812"/>
                  </a:lnTo>
                  <a:lnTo>
                    <a:pt x="4436" y="4788"/>
                  </a:lnTo>
                  <a:lnTo>
                    <a:pt x="4421" y="4763"/>
                  </a:lnTo>
                  <a:lnTo>
                    <a:pt x="4403" y="4737"/>
                  </a:lnTo>
                  <a:lnTo>
                    <a:pt x="4383" y="4709"/>
                  </a:lnTo>
                  <a:lnTo>
                    <a:pt x="4360" y="4681"/>
                  </a:lnTo>
                  <a:lnTo>
                    <a:pt x="4335" y="4652"/>
                  </a:lnTo>
                  <a:lnTo>
                    <a:pt x="4306" y="4622"/>
                  </a:lnTo>
                  <a:lnTo>
                    <a:pt x="4275" y="4592"/>
                  </a:lnTo>
                  <a:lnTo>
                    <a:pt x="4241" y="4560"/>
                  </a:lnTo>
                  <a:lnTo>
                    <a:pt x="4204" y="4529"/>
                  </a:lnTo>
                  <a:lnTo>
                    <a:pt x="4162" y="4495"/>
                  </a:lnTo>
                  <a:lnTo>
                    <a:pt x="4118" y="4463"/>
                  </a:lnTo>
                  <a:lnTo>
                    <a:pt x="4070" y="4429"/>
                  </a:lnTo>
                  <a:lnTo>
                    <a:pt x="4017" y="4396"/>
                  </a:lnTo>
                  <a:lnTo>
                    <a:pt x="3962" y="4363"/>
                  </a:lnTo>
                  <a:lnTo>
                    <a:pt x="3901" y="4329"/>
                  </a:lnTo>
                  <a:lnTo>
                    <a:pt x="3837" y="4294"/>
                  </a:lnTo>
                  <a:lnTo>
                    <a:pt x="3768" y="4261"/>
                  </a:lnTo>
                  <a:lnTo>
                    <a:pt x="3695" y="4227"/>
                  </a:lnTo>
                  <a:lnTo>
                    <a:pt x="3657" y="4210"/>
                  </a:lnTo>
                  <a:lnTo>
                    <a:pt x="3619" y="4192"/>
                  </a:lnTo>
                  <a:lnTo>
                    <a:pt x="3580" y="4172"/>
                  </a:lnTo>
                  <a:lnTo>
                    <a:pt x="3539" y="4151"/>
                  </a:lnTo>
                  <a:lnTo>
                    <a:pt x="3455" y="4104"/>
                  </a:lnTo>
                  <a:lnTo>
                    <a:pt x="3365" y="4055"/>
                  </a:lnTo>
                  <a:lnTo>
                    <a:pt x="3270" y="4002"/>
                  </a:lnTo>
                  <a:lnTo>
                    <a:pt x="3170" y="3947"/>
                  </a:lnTo>
                  <a:lnTo>
                    <a:pt x="3066" y="3890"/>
                  </a:lnTo>
                  <a:lnTo>
                    <a:pt x="2955" y="3833"/>
                  </a:lnTo>
                  <a:lnTo>
                    <a:pt x="2897" y="3805"/>
                  </a:lnTo>
                  <a:lnTo>
                    <a:pt x="2839" y="3776"/>
                  </a:lnTo>
                  <a:lnTo>
                    <a:pt x="2779" y="3749"/>
                  </a:lnTo>
                  <a:lnTo>
                    <a:pt x="2718" y="3721"/>
                  </a:lnTo>
                  <a:lnTo>
                    <a:pt x="2654" y="3693"/>
                  </a:lnTo>
                  <a:lnTo>
                    <a:pt x="2591" y="3666"/>
                  </a:lnTo>
                  <a:lnTo>
                    <a:pt x="2524" y="3640"/>
                  </a:lnTo>
                  <a:lnTo>
                    <a:pt x="2458" y="3615"/>
                  </a:lnTo>
                  <a:lnTo>
                    <a:pt x="2388" y="3591"/>
                  </a:lnTo>
                  <a:lnTo>
                    <a:pt x="2319" y="3568"/>
                  </a:lnTo>
                  <a:lnTo>
                    <a:pt x="2246" y="3546"/>
                  </a:lnTo>
                  <a:lnTo>
                    <a:pt x="2172" y="3525"/>
                  </a:lnTo>
                  <a:lnTo>
                    <a:pt x="2098" y="3505"/>
                  </a:lnTo>
                  <a:lnTo>
                    <a:pt x="2021" y="3486"/>
                  </a:lnTo>
                  <a:lnTo>
                    <a:pt x="1944" y="3469"/>
                  </a:lnTo>
                  <a:lnTo>
                    <a:pt x="1863" y="3454"/>
                  </a:lnTo>
                  <a:lnTo>
                    <a:pt x="1884" y="3432"/>
                  </a:lnTo>
                  <a:lnTo>
                    <a:pt x="1904" y="3408"/>
                  </a:lnTo>
                  <a:lnTo>
                    <a:pt x="1924" y="3385"/>
                  </a:lnTo>
                  <a:lnTo>
                    <a:pt x="1944" y="3360"/>
                  </a:lnTo>
                  <a:lnTo>
                    <a:pt x="1963" y="3335"/>
                  </a:lnTo>
                  <a:lnTo>
                    <a:pt x="1982" y="3309"/>
                  </a:lnTo>
                  <a:lnTo>
                    <a:pt x="2000" y="3281"/>
                  </a:lnTo>
                  <a:lnTo>
                    <a:pt x="2019" y="3254"/>
                  </a:lnTo>
                  <a:lnTo>
                    <a:pt x="2037" y="3226"/>
                  </a:lnTo>
                  <a:lnTo>
                    <a:pt x="2056" y="3197"/>
                  </a:lnTo>
                  <a:lnTo>
                    <a:pt x="2074" y="3168"/>
                  </a:lnTo>
                  <a:lnTo>
                    <a:pt x="2091" y="3138"/>
                  </a:lnTo>
                  <a:lnTo>
                    <a:pt x="2126" y="3075"/>
                  </a:lnTo>
                  <a:lnTo>
                    <a:pt x="2160" y="3011"/>
                  </a:lnTo>
                  <a:lnTo>
                    <a:pt x="2194" y="2944"/>
                  </a:lnTo>
                  <a:lnTo>
                    <a:pt x="2227" y="2874"/>
                  </a:lnTo>
                  <a:lnTo>
                    <a:pt x="2260" y="2804"/>
                  </a:lnTo>
                  <a:lnTo>
                    <a:pt x="2292" y="2730"/>
                  </a:lnTo>
                  <a:lnTo>
                    <a:pt x="2325" y="2654"/>
                  </a:lnTo>
                  <a:lnTo>
                    <a:pt x="2357" y="2578"/>
                  </a:lnTo>
                  <a:lnTo>
                    <a:pt x="2389" y="2499"/>
                  </a:lnTo>
                  <a:lnTo>
                    <a:pt x="2420" y="2418"/>
                  </a:lnTo>
                  <a:lnTo>
                    <a:pt x="2430" y="2394"/>
                  </a:lnTo>
                  <a:lnTo>
                    <a:pt x="2439" y="2371"/>
                  </a:lnTo>
                  <a:lnTo>
                    <a:pt x="2446" y="2348"/>
                  </a:lnTo>
                  <a:lnTo>
                    <a:pt x="2453" y="2325"/>
                  </a:lnTo>
                  <a:lnTo>
                    <a:pt x="2465" y="2280"/>
                  </a:lnTo>
                  <a:lnTo>
                    <a:pt x="2476" y="2234"/>
                  </a:lnTo>
                  <a:lnTo>
                    <a:pt x="2484" y="2189"/>
                  </a:lnTo>
                  <a:lnTo>
                    <a:pt x="2490" y="2144"/>
                  </a:lnTo>
                  <a:lnTo>
                    <a:pt x="2495" y="2098"/>
                  </a:lnTo>
                  <a:lnTo>
                    <a:pt x="2499" y="2052"/>
                  </a:lnTo>
                  <a:lnTo>
                    <a:pt x="2502" y="2005"/>
                  </a:lnTo>
                  <a:lnTo>
                    <a:pt x="2503" y="1958"/>
                  </a:lnTo>
                  <a:lnTo>
                    <a:pt x="2504" y="1910"/>
                  </a:lnTo>
                  <a:lnTo>
                    <a:pt x="2504" y="1860"/>
                  </a:lnTo>
                  <a:lnTo>
                    <a:pt x="2504" y="1809"/>
                  </a:lnTo>
                  <a:lnTo>
                    <a:pt x="2504" y="1757"/>
                  </a:lnTo>
                  <a:lnTo>
                    <a:pt x="2503" y="1703"/>
                  </a:lnTo>
                  <a:lnTo>
                    <a:pt x="2503" y="1646"/>
                  </a:lnTo>
                  <a:lnTo>
                    <a:pt x="2503" y="1602"/>
                  </a:lnTo>
                  <a:lnTo>
                    <a:pt x="2505" y="1556"/>
                  </a:lnTo>
                  <a:lnTo>
                    <a:pt x="2507" y="1507"/>
                  </a:lnTo>
                  <a:lnTo>
                    <a:pt x="2509" y="1455"/>
                  </a:lnTo>
                  <a:lnTo>
                    <a:pt x="2511" y="1403"/>
                  </a:lnTo>
                  <a:lnTo>
                    <a:pt x="2513" y="1350"/>
                  </a:lnTo>
                  <a:lnTo>
                    <a:pt x="2516" y="1296"/>
                  </a:lnTo>
                  <a:lnTo>
                    <a:pt x="2517" y="1242"/>
                  </a:lnTo>
                  <a:lnTo>
                    <a:pt x="2518" y="1188"/>
                  </a:lnTo>
                  <a:lnTo>
                    <a:pt x="2518" y="1136"/>
                  </a:lnTo>
                  <a:lnTo>
                    <a:pt x="2517" y="1084"/>
                  </a:lnTo>
                  <a:lnTo>
                    <a:pt x="2515" y="1033"/>
                  </a:lnTo>
                  <a:lnTo>
                    <a:pt x="2511" y="986"/>
                  </a:lnTo>
                  <a:lnTo>
                    <a:pt x="2506" y="940"/>
                  </a:lnTo>
                  <a:lnTo>
                    <a:pt x="2503" y="919"/>
                  </a:lnTo>
                  <a:lnTo>
                    <a:pt x="2499" y="898"/>
                  </a:lnTo>
                  <a:lnTo>
                    <a:pt x="2495" y="878"/>
                  </a:lnTo>
                  <a:lnTo>
                    <a:pt x="2490" y="859"/>
                  </a:lnTo>
                  <a:lnTo>
                    <a:pt x="2471" y="796"/>
                  </a:lnTo>
                  <a:lnTo>
                    <a:pt x="2451" y="738"/>
                  </a:lnTo>
                  <a:lnTo>
                    <a:pt x="2429" y="682"/>
                  </a:lnTo>
                  <a:lnTo>
                    <a:pt x="2405" y="628"/>
                  </a:lnTo>
                  <a:lnTo>
                    <a:pt x="2380" y="577"/>
                  </a:lnTo>
                  <a:lnTo>
                    <a:pt x="2354" y="529"/>
                  </a:lnTo>
                  <a:lnTo>
                    <a:pt x="2326" y="484"/>
                  </a:lnTo>
                  <a:lnTo>
                    <a:pt x="2296" y="441"/>
                  </a:lnTo>
                  <a:lnTo>
                    <a:pt x="2265" y="399"/>
                  </a:lnTo>
                  <a:lnTo>
                    <a:pt x="2233" y="361"/>
                  </a:lnTo>
                  <a:lnTo>
                    <a:pt x="2200" y="325"/>
                  </a:lnTo>
                  <a:lnTo>
                    <a:pt x="2165" y="291"/>
                  </a:lnTo>
                  <a:lnTo>
                    <a:pt x="2129" y="260"/>
                  </a:lnTo>
                  <a:lnTo>
                    <a:pt x="2092" y="229"/>
                  </a:lnTo>
                  <a:lnTo>
                    <a:pt x="2054" y="202"/>
                  </a:lnTo>
                  <a:lnTo>
                    <a:pt x="2014" y="177"/>
                  </a:lnTo>
                  <a:lnTo>
                    <a:pt x="1973" y="153"/>
                  </a:lnTo>
                  <a:lnTo>
                    <a:pt x="1932" y="132"/>
                  </a:lnTo>
                  <a:lnTo>
                    <a:pt x="1889" y="112"/>
                  </a:lnTo>
                  <a:lnTo>
                    <a:pt x="1845" y="94"/>
                  </a:lnTo>
                  <a:lnTo>
                    <a:pt x="1801" y="78"/>
                  </a:lnTo>
                  <a:lnTo>
                    <a:pt x="1755" y="64"/>
                  </a:lnTo>
                  <a:lnTo>
                    <a:pt x="1709" y="51"/>
                  </a:lnTo>
                  <a:lnTo>
                    <a:pt x="1661" y="40"/>
                  </a:lnTo>
                  <a:lnTo>
                    <a:pt x="1614" y="29"/>
                  </a:lnTo>
                  <a:lnTo>
                    <a:pt x="1565" y="21"/>
                  </a:lnTo>
                  <a:lnTo>
                    <a:pt x="1515" y="14"/>
                  </a:lnTo>
                  <a:lnTo>
                    <a:pt x="1466" y="9"/>
                  </a:lnTo>
                  <a:lnTo>
                    <a:pt x="1414" y="5"/>
                  </a:lnTo>
                  <a:lnTo>
                    <a:pt x="1364" y="2"/>
                  </a:lnTo>
                  <a:lnTo>
                    <a:pt x="1312" y="0"/>
                  </a:lnTo>
                  <a:lnTo>
                    <a:pt x="1259" y="0"/>
                  </a:lnTo>
                  <a:lnTo>
                    <a:pt x="1207" y="0"/>
                  </a:lnTo>
                  <a:lnTo>
                    <a:pt x="1155" y="2"/>
                  </a:lnTo>
                  <a:lnTo>
                    <a:pt x="1104" y="5"/>
                  </a:lnTo>
                  <a:lnTo>
                    <a:pt x="1053" y="9"/>
                  </a:lnTo>
                  <a:lnTo>
                    <a:pt x="1003" y="14"/>
                  </a:lnTo>
                  <a:lnTo>
                    <a:pt x="954" y="21"/>
                  </a:lnTo>
                  <a:lnTo>
                    <a:pt x="904" y="29"/>
                  </a:lnTo>
                  <a:lnTo>
                    <a:pt x="857" y="40"/>
                  </a:lnTo>
                  <a:lnTo>
                    <a:pt x="810" y="51"/>
                  </a:lnTo>
                  <a:lnTo>
                    <a:pt x="763" y="64"/>
                  </a:lnTo>
                  <a:lnTo>
                    <a:pt x="718" y="79"/>
                  </a:lnTo>
                  <a:lnTo>
                    <a:pt x="674" y="95"/>
                  </a:lnTo>
                  <a:lnTo>
                    <a:pt x="629" y="113"/>
                  </a:lnTo>
                  <a:lnTo>
                    <a:pt x="587" y="132"/>
                  </a:lnTo>
                  <a:lnTo>
                    <a:pt x="546" y="154"/>
                  </a:lnTo>
                  <a:lnTo>
                    <a:pt x="504" y="177"/>
                  </a:lnTo>
                  <a:lnTo>
                    <a:pt x="465" y="203"/>
                  </a:lnTo>
                  <a:lnTo>
                    <a:pt x="427" y="230"/>
                  </a:lnTo>
                  <a:lnTo>
                    <a:pt x="389" y="261"/>
                  </a:lnTo>
                  <a:lnTo>
                    <a:pt x="353" y="292"/>
                  </a:lnTo>
                  <a:lnTo>
                    <a:pt x="319" y="326"/>
                  </a:lnTo>
                  <a:lnTo>
                    <a:pt x="286" y="362"/>
                  </a:lnTo>
                  <a:lnTo>
                    <a:pt x="253" y="401"/>
                  </a:lnTo>
                  <a:lnTo>
                    <a:pt x="222" y="442"/>
                  </a:lnTo>
                  <a:lnTo>
                    <a:pt x="193" y="485"/>
                  </a:lnTo>
                  <a:lnTo>
                    <a:pt x="165" y="531"/>
                  </a:lnTo>
                  <a:lnTo>
                    <a:pt x="138" y="579"/>
                  </a:lnTo>
                  <a:lnTo>
                    <a:pt x="113" y="630"/>
                  </a:lnTo>
                  <a:lnTo>
                    <a:pt x="90" y="684"/>
                  </a:lnTo>
                  <a:lnTo>
                    <a:pt x="68" y="740"/>
                  </a:lnTo>
                  <a:lnTo>
                    <a:pt x="48" y="799"/>
                  </a:lnTo>
                  <a:lnTo>
                    <a:pt x="28" y="861"/>
                  </a:lnTo>
                  <a:lnTo>
                    <a:pt x="23" y="880"/>
                  </a:lnTo>
                  <a:lnTo>
                    <a:pt x="19" y="900"/>
                  </a:lnTo>
                  <a:lnTo>
                    <a:pt x="15" y="921"/>
                  </a:lnTo>
                  <a:lnTo>
                    <a:pt x="12" y="942"/>
                  </a:lnTo>
                  <a:lnTo>
                    <a:pt x="7" y="987"/>
                  </a:lnTo>
                  <a:lnTo>
                    <a:pt x="3" y="1035"/>
                  </a:lnTo>
                  <a:lnTo>
                    <a:pt x="1" y="1086"/>
                  </a:lnTo>
                  <a:lnTo>
                    <a:pt x="0" y="1137"/>
                  </a:lnTo>
                  <a:lnTo>
                    <a:pt x="0" y="1190"/>
                  </a:lnTo>
                  <a:lnTo>
                    <a:pt x="1" y="1243"/>
                  </a:lnTo>
                  <a:lnTo>
                    <a:pt x="3" y="1297"/>
                  </a:lnTo>
                  <a:lnTo>
                    <a:pt x="5" y="1351"/>
                  </a:lnTo>
                  <a:lnTo>
                    <a:pt x="7" y="1404"/>
                  </a:lnTo>
                  <a:lnTo>
                    <a:pt x="10" y="1456"/>
                  </a:lnTo>
                  <a:lnTo>
                    <a:pt x="12" y="1507"/>
                  </a:lnTo>
                  <a:lnTo>
                    <a:pt x="14" y="1556"/>
                  </a:lnTo>
                  <a:lnTo>
                    <a:pt x="15" y="1602"/>
                  </a:lnTo>
                  <a:lnTo>
                    <a:pt x="16" y="1646"/>
                  </a:lnTo>
                  <a:lnTo>
                    <a:pt x="15" y="1703"/>
                  </a:lnTo>
                  <a:lnTo>
                    <a:pt x="15" y="1757"/>
                  </a:lnTo>
                  <a:lnTo>
                    <a:pt x="15" y="1809"/>
                  </a:lnTo>
                  <a:lnTo>
                    <a:pt x="15" y="1860"/>
                  </a:lnTo>
                  <a:lnTo>
                    <a:pt x="15" y="1911"/>
                  </a:lnTo>
                  <a:lnTo>
                    <a:pt x="16" y="1959"/>
                  </a:lnTo>
                  <a:lnTo>
                    <a:pt x="17" y="2006"/>
                  </a:lnTo>
                  <a:lnTo>
                    <a:pt x="20" y="2053"/>
                  </a:lnTo>
                  <a:lnTo>
                    <a:pt x="23" y="2100"/>
                  </a:lnTo>
                  <a:lnTo>
                    <a:pt x="28" y="2145"/>
                  </a:lnTo>
                  <a:lnTo>
                    <a:pt x="36" y="2190"/>
                  </a:lnTo>
                  <a:lnTo>
                    <a:pt x="44" y="2235"/>
                  </a:lnTo>
                  <a:lnTo>
                    <a:pt x="54" y="2282"/>
                  </a:lnTo>
                  <a:lnTo>
                    <a:pt x="67" y="2327"/>
                  </a:lnTo>
                  <a:lnTo>
                    <a:pt x="74" y="2350"/>
                  </a:lnTo>
                  <a:lnTo>
                    <a:pt x="81" y="2373"/>
                  </a:lnTo>
                  <a:lnTo>
                    <a:pt x="90" y="2396"/>
                  </a:lnTo>
                  <a:lnTo>
                    <a:pt x="99" y="2420"/>
                  </a:lnTo>
                  <a:lnTo>
                    <a:pt x="125" y="2487"/>
                  </a:lnTo>
                  <a:lnTo>
                    <a:pt x="151" y="2552"/>
                  </a:lnTo>
                  <a:lnTo>
                    <a:pt x="178" y="2616"/>
                  </a:lnTo>
                  <a:lnTo>
                    <a:pt x="204" y="2678"/>
                  </a:lnTo>
                  <a:lnTo>
                    <a:pt x="230" y="2740"/>
                  </a:lnTo>
                  <a:lnTo>
                    <a:pt x="257" y="2800"/>
                  </a:lnTo>
                  <a:lnTo>
                    <a:pt x="283" y="2858"/>
                  </a:lnTo>
                  <a:lnTo>
                    <a:pt x="311" y="2916"/>
                  </a:lnTo>
                  <a:lnTo>
                    <a:pt x="338" y="2972"/>
                  </a:lnTo>
                  <a:lnTo>
                    <a:pt x="365" y="3025"/>
                  </a:lnTo>
                  <a:lnTo>
                    <a:pt x="393" y="3078"/>
                  </a:lnTo>
                  <a:lnTo>
                    <a:pt x="422" y="3129"/>
                  </a:lnTo>
                  <a:lnTo>
                    <a:pt x="451" y="3178"/>
                  </a:lnTo>
                  <a:lnTo>
                    <a:pt x="480" y="3225"/>
                  </a:lnTo>
                  <a:lnTo>
                    <a:pt x="509" y="3271"/>
                  </a:lnTo>
                  <a:lnTo>
                    <a:pt x="541" y="3315"/>
                  </a:lnTo>
                  <a:lnTo>
                    <a:pt x="627" y="3369"/>
                  </a:lnTo>
                  <a:lnTo>
                    <a:pt x="709" y="3423"/>
                  </a:lnTo>
                  <a:lnTo>
                    <a:pt x="785" y="3477"/>
                  </a:lnTo>
                  <a:lnTo>
                    <a:pt x="858" y="3532"/>
                  </a:lnTo>
                  <a:lnTo>
                    <a:pt x="927" y="3586"/>
                  </a:lnTo>
                  <a:lnTo>
                    <a:pt x="990" y="3640"/>
                  </a:lnTo>
                  <a:lnTo>
                    <a:pt x="1050" y="3694"/>
                  </a:lnTo>
                  <a:lnTo>
                    <a:pt x="1105" y="3749"/>
                  </a:lnTo>
                  <a:lnTo>
                    <a:pt x="1156" y="3802"/>
                  </a:lnTo>
                  <a:lnTo>
                    <a:pt x="1204" y="3854"/>
                  </a:lnTo>
                  <a:lnTo>
                    <a:pt x="1248" y="3907"/>
                  </a:lnTo>
                  <a:lnTo>
                    <a:pt x="1288" y="3959"/>
                  </a:lnTo>
                  <a:lnTo>
                    <a:pt x="1326" y="4010"/>
                  </a:lnTo>
                  <a:lnTo>
                    <a:pt x="1359" y="4060"/>
                  </a:lnTo>
                  <a:lnTo>
                    <a:pt x="1390" y="4109"/>
                  </a:lnTo>
                  <a:lnTo>
                    <a:pt x="1418" y="4158"/>
                  </a:lnTo>
                  <a:lnTo>
                    <a:pt x="1444" y="4205"/>
                  </a:lnTo>
                  <a:lnTo>
                    <a:pt x="1466" y="4251"/>
                  </a:lnTo>
                  <a:lnTo>
                    <a:pt x="1486" y="4296"/>
                  </a:lnTo>
                  <a:lnTo>
                    <a:pt x="1503" y="4340"/>
                  </a:lnTo>
                  <a:lnTo>
                    <a:pt x="1519" y="4382"/>
                  </a:lnTo>
                  <a:lnTo>
                    <a:pt x="1532" y="4422"/>
                  </a:lnTo>
                  <a:lnTo>
                    <a:pt x="1543" y="4461"/>
                  </a:lnTo>
                  <a:lnTo>
                    <a:pt x="1554" y="4498"/>
                  </a:lnTo>
                  <a:lnTo>
                    <a:pt x="1562" y="4534"/>
                  </a:lnTo>
                  <a:lnTo>
                    <a:pt x="1568" y="4567"/>
                  </a:lnTo>
                  <a:lnTo>
                    <a:pt x="1574" y="4598"/>
                  </a:lnTo>
                  <a:lnTo>
                    <a:pt x="1577" y="4628"/>
                  </a:lnTo>
                  <a:lnTo>
                    <a:pt x="1580" y="4655"/>
                  </a:lnTo>
                  <a:lnTo>
                    <a:pt x="1582" y="4679"/>
                  </a:lnTo>
                  <a:lnTo>
                    <a:pt x="1583" y="4702"/>
                  </a:lnTo>
                  <a:lnTo>
                    <a:pt x="1584" y="4722"/>
                  </a:lnTo>
                  <a:lnTo>
                    <a:pt x="1584" y="4726"/>
                  </a:lnTo>
                  <a:lnTo>
                    <a:pt x="1584" y="4729"/>
                  </a:lnTo>
                  <a:lnTo>
                    <a:pt x="1584" y="5642"/>
                  </a:lnTo>
                  <a:lnTo>
                    <a:pt x="1584" y="5643"/>
                  </a:lnTo>
                  <a:lnTo>
                    <a:pt x="4506" y="5642"/>
                  </a:lnTo>
                  <a:lnTo>
                    <a:pt x="4506" y="49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30"/>
            <p:cNvSpPr>
              <a:spLocks/>
            </p:cNvSpPr>
            <p:nvPr/>
          </p:nvSpPr>
          <p:spPr bwMode="auto">
            <a:xfrm>
              <a:off x="3186113" y="3714750"/>
              <a:ext cx="254000" cy="320675"/>
            </a:xfrm>
            <a:custGeom>
              <a:avLst/>
              <a:gdLst>
                <a:gd name="T0" fmla="*/ 2919 w 4491"/>
                <a:gd name="T1" fmla="*/ 4655 h 5643"/>
                <a:gd name="T2" fmla="*/ 2945 w 4491"/>
                <a:gd name="T3" fmla="*/ 4500 h 5643"/>
                <a:gd name="T4" fmla="*/ 3011 w 4491"/>
                <a:gd name="T5" fmla="*/ 4300 h 5643"/>
                <a:gd name="T6" fmla="*/ 3136 w 4491"/>
                <a:gd name="T7" fmla="*/ 4067 h 5643"/>
                <a:gd name="T8" fmla="*/ 3334 w 4491"/>
                <a:gd name="T9" fmla="*/ 3811 h 5643"/>
                <a:gd name="T10" fmla="*/ 3627 w 4491"/>
                <a:gd name="T11" fmla="*/ 3544 h 5643"/>
                <a:gd name="T12" fmla="*/ 3970 w 4491"/>
                <a:gd name="T13" fmla="*/ 3283 h 5643"/>
                <a:gd name="T14" fmla="*/ 4120 w 4491"/>
                <a:gd name="T15" fmla="*/ 3034 h 5643"/>
                <a:gd name="T16" fmla="*/ 4258 w 4491"/>
                <a:gd name="T17" fmla="*/ 2744 h 5643"/>
                <a:gd name="T18" fmla="*/ 4393 w 4491"/>
                <a:gd name="T19" fmla="*/ 2418 h 5643"/>
                <a:gd name="T20" fmla="*/ 4437 w 4491"/>
                <a:gd name="T21" fmla="*/ 2280 h 5643"/>
                <a:gd name="T22" fmla="*/ 4471 w 4491"/>
                <a:gd name="T23" fmla="*/ 2052 h 5643"/>
                <a:gd name="T24" fmla="*/ 4476 w 4491"/>
                <a:gd name="T25" fmla="*/ 1809 h 5643"/>
                <a:gd name="T26" fmla="*/ 4477 w 4491"/>
                <a:gd name="T27" fmla="*/ 1556 h 5643"/>
                <a:gd name="T28" fmla="*/ 4488 w 4491"/>
                <a:gd name="T29" fmla="*/ 1296 h 5643"/>
                <a:gd name="T30" fmla="*/ 4488 w 4491"/>
                <a:gd name="T31" fmla="*/ 1033 h 5643"/>
                <a:gd name="T32" fmla="*/ 4466 w 4491"/>
                <a:gd name="T33" fmla="*/ 878 h 5643"/>
                <a:gd name="T34" fmla="*/ 4377 w 4491"/>
                <a:gd name="T35" fmla="*/ 628 h 5643"/>
                <a:gd name="T36" fmla="*/ 4238 w 4491"/>
                <a:gd name="T37" fmla="*/ 399 h 5643"/>
                <a:gd name="T38" fmla="*/ 4063 w 4491"/>
                <a:gd name="T39" fmla="*/ 229 h 5643"/>
                <a:gd name="T40" fmla="*/ 3861 w 4491"/>
                <a:gd name="T41" fmla="*/ 112 h 5643"/>
                <a:gd name="T42" fmla="*/ 3634 w 4491"/>
                <a:gd name="T43" fmla="*/ 40 h 5643"/>
                <a:gd name="T44" fmla="*/ 3387 w 4491"/>
                <a:gd name="T45" fmla="*/ 5 h 5643"/>
                <a:gd name="T46" fmla="*/ 3127 w 4491"/>
                <a:gd name="T47" fmla="*/ 2 h 5643"/>
                <a:gd name="T48" fmla="*/ 2877 w 4491"/>
                <a:gd name="T49" fmla="*/ 29 h 5643"/>
                <a:gd name="T50" fmla="*/ 2645 w 4491"/>
                <a:gd name="T51" fmla="*/ 95 h 5643"/>
                <a:gd name="T52" fmla="*/ 2436 w 4491"/>
                <a:gd name="T53" fmla="*/ 203 h 5643"/>
                <a:gd name="T54" fmla="*/ 2257 w 4491"/>
                <a:gd name="T55" fmla="*/ 362 h 5643"/>
                <a:gd name="T56" fmla="*/ 2110 w 4491"/>
                <a:gd name="T57" fmla="*/ 579 h 5643"/>
                <a:gd name="T58" fmla="*/ 2001 w 4491"/>
                <a:gd name="T59" fmla="*/ 861 h 5643"/>
                <a:gd name="T60" fmla="*/ 1979 w 4491"/>
                <a:gd name="T61" fmla="*/ 987 h 5643"/>
                <a:gd name="T62" fmla="*/ 1974 w 4491"/>
                <a:gd name="T63" fmla="*/ 1243 h 5643"/>
                <a:gd name="T64" fmla="*/ 1984 w 4491"/>
                <a:gd name="T65" fmla="*/ 1507 h 5643"/>
                <a:gd name="T66" fmla="*/ 1988 w 4491"/>
                <a:gd name="T67" fmla="*/ 1757 h 5643"/>
                <a:gd name="T68" fmla="*/ 1990 w 4491"/>
                <a:gd name="T69" fmla="*/ 2006 h 5643"/>
                <a:gd name="T70" fmla="*/ 2016 w 4491"/>
                <a:gd name="T71" fmla="*/ 2235 h 5643"/>
                <a:gd name="T72" fmla="*/ 2061 w 4491"/>
                <a:gd name="T73" fmla="*/ 2396 h 5643"/>
                <a:gd name="T74" fmla="*/ 2199 w 4491"/>
                <a:gd name="T75" fmla="*/ 2734 h 5643"/>
                <a:gd name="T76" fmla="*/ 2365 w 4491"/>
                <a:gd name="T77" fmla="*/ 3079 h 5643"/>
                <a:gd name="T78" fmla="*/ 2471 w 4491"/>
                <a:gd name="T79" fmla="*/ 3257 h 5643"/>
                <a:gd name="T80" fmla="*/ 2565 w 4491"/>
                <a:gd name="T81" fmla="*/ 3387 h 5643"/>
                <a:gd name="T82" fmla="*/ 2470 w 4491"/>
                <a:gd name="T83" fmla="*/ 3489 h 5643"/>
                <a:gd name="T84" fmla="*/ 2105 w 4491"/>
                <a:gd name="T85" fmla="*/ 3594 h 5643"/>
                <a:gd name="T86" fmla="*/ 1779 w 4491"/>
                <a:gd name="T87" fmla="*/ 3724 h 5643"/>
                <a:gd name="T88" fmla="*/ 1433 w 4491"/>
                <a:gd name="T89" fmla="*/ 3893 h 5643"/>
                <a:gd name="T90" fmla="*/ 963 w 4491"/>
                <a:gd name="T91" fmla="*/ 4153 h 5643"/>
                <a:gd name="T92" fmla="*/ 735 w 4491"/>
                <a:gd name="T93" fmla="*/ 4262 h 5643"/>
                <a:gd name="T94" fmla="*/ 434 w 4491"/>
                <a:gd name="T95" fmla="*/ 4431 h 5643"/>
                <a:gd name="T96" fmla="*/ 230 w 4491"/>
                <a:gd name="T97" fmla="*/ 4593 h 5643"/>
                <a:gd name="T98" fmla="*/ 103 w 4491"/>
                <a:gd name="T99" fmla="*/ 4738 h 5643"/>
                <a:gd name="T100" fmla="*/ 33 w 4491"/>
                <a:gd name="T101" fmla="*/ 4856 h 5643"/>
                <a:gd name="T102" fmla="*/ 2 w 4491"/>
                <a:gd name="T103" fmla="*/ 4961 h 5643"/>
                <a:gd name="T104" fmla="*/ 2915 w 4491"/>
                <a:gd name="T105" fmla="*/ 4729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91" h="5643">
                  <a:moveTo>
                    <a:pt x="2915" y="4726"/>
                  </a:moveTo>
                  <a:lnTo>
                    <a:pt x="2915" y="4721"/>
                  </a:lnTo>
                  <a:lnTo>
                    <a:pt x="2916" y="4702"/>
                  </a:lnTo>
                  <a:lnTo>
                    <a:pt x="2917" y="4679"/>
                  </a:lnTo>
                  <a:lnTo>
                    <a:pt x="2919" y="4655"/>
                  </a:lnTo>
                  <a:lnTo>
                    <a:pt x="2921" y="4628"/>
                  </a:lnTo>
                  <a:lnTo>
                    <a:pt x="2925" y="4599"/>
                  </a:lnTo>
                  <a:lnTo>
                    <a:pt x="2930" y="4568"/>
                  </a:lnTo>
                  <a:lnTo>
                    <a:pt x="2937" y="4535"/>
                  </a:lnTo>
                  <a:lnTo>
                    <a:pt x="2945" y="4500"/>
                  </a:lnTo>
                  <a:lnTo>
                    <a:pt x="2954" y="4463"/>
                  </a:lnTo>
                  <a:lnTo>
                    <a:pt x="2966" y="4425"/>
                  </a:lnTo>
                  <a:lnTo>
                    <a:pt x="2979" y="4385"/>
                  </a:lnTo>
                  <a:lnTo>
                    <a:pt x="2994" y="4344"/>
                  </a:lnTo>
                  <a:lnTo>
                    <a:pt x="3011" y="4300"/>
                  </a:lnTo>
                  <a:lnTo>
                    <a:pt x="3031" y="4256"/>
                  </a:lnTo>
                  <a:lnTo>
                    <a:pt x="3053" y="4210"/>
                  </a:lnTo>
                  <a:lnTo>
                    <a:pt x="3077" y="4164"/>
                  </a:lnTo>
                  <a:lnTo>
                    <a:pt x="3106" y="4116"/>
                  </a:lnTo>
                  <a:lnTo>
                    <a:pt x="3136" y="4067"/>
                  </a:lnTo>
                  <a:lnTo>
                    <a:pt x="3169" y="4017"/>
                  </a:lnTo>
                  <a:lnTo>
                    <a:pt x="3205" y="3967"/>
                  </a:lnTo>
                  <a:lnTo>
                    <a:pt x="3245" y="3916"/>
                  </a:lnTo>
                  <a:lnTo>
                    <a:pt x="3288" y="3863"/>
                  </a:lnTo>
                  <a:lnTo>
                    <a:pt x="3334" y="3811"/>
                  </a:lnTo>
                  <a:lnTo>
                    <a:pt x="3385" y="3758"/>
                  </a:lnTo>
                  <a:lnTo>
                    <a:pt x="3439" y="3705"/>
                  </a:lnTo>
                  <a:lnTo>
                    <a:pt x="3498" y="3651"/>
                  </a:lnTo>
                  <a:lnTo>
                    <a:pt x="3560" y="3597"/>
                  </a:lnTo>
                  <a:lnTo>
                    <a:pt x="3627" y="3544"/>
                  </a:lnTo>
                  <a:lnTo>
                    <a:pt x="3697" y="3489"/>
                  </a:lnTo>
                  <a:lnTo>
                    <a:pt x="3773" y="3435"/>
                  </a:lnTo>
                  <a:lnTo>
                    <a:pt x="3854" y="3382"/>
                  </a:lnTo>
                  <a:lnTo>
                    <a:pt x="3938" y="3329"/>
                  </a:lnTo>
                  <a:lnTo>
                    <a:pt x="3970" y="3283"/>
                  </a:lnTo>
                  <a:lnTo>
                    <a:pt x="4001" y="3237"/>
                  </a:lnTo>
                  <a:lnTo>
                    <a:pt x="4031" y="3190"/>
                  </a:lnTo>
                  <a:lnTo>
                    <a:pt x="4061" y="3140"/>
                  </a:lnTo>
                  <a:lnTo>
                    <a:pt x="4090" y="3087"/>
                  </a:lnTo>
                  <a:lnTo>
                    <a:pt x="4120" y="3034"/>
                  </a:lnTo>
                  <a:lnTo>
                    <a:pt x="4148" y="2980"/>
                  </a:lnTo>
                  <a:lnTo>
                    <a:pt x="4176" y="2923"/>
                  </a:lnTo>
                  <a:lnTo>
                    <a:pt x="4203" y="2864"/>
                  </a:lnTo>
                  <a:lnTo>
                    <a:pt x="4231" y="2805"/>
                  </a:lnTo>
                  <a:lnTo>
                    <a:pt x="4258" y="2744"/>
                  </a:lnTo>
                  <a:lnTo>
                    <a:pt x="4285" y="2681"/>
                  </a:lnTo>
                  <a:lnTo>
                    <a:pt x="4312" y="2617"/>
                  </a:lnTo>
                  <a:lnTo>
                    <a:pt x="4339" y="2552"/>
                  </a:lnTo>
                  <a:lnTo>
                    <a:pt x="4366" y="2486"/>
                  </a:lnTo>
                  <a:lnTo>
                    <a:pt x="4393" y="2418"/>
                  </a:lnTo>
                  <a:lnTo>
                    <a:pt x="4402" y="2394"/>
                  </a:lnTo>
                  <a:lnTo>
                    <a:pt x="4410" y="2371"/>
                  </a:lnTo>
                  <a:lnTo>
                    <a:pt x="4418" y="2348"/>
                  </a:lnTo>
                  <a:lnTo>
                    <a:pt x="4425" y="2325"/>
                  </a:lnTo>
                  <a:lnTo>
                    <a:pt x="4437" y="2280"/>
                  </a:lnTo>
                  <a:lnTo>
                    <a:pt x="4447" y="2234"/>
                  </a:lnTo>
                  <a:lnTo>
                    <a:pt x="4455" y="2189"/>
                  </a:lnTo>
                  <a:lnTo>
                    <a:pt x="4462" y="2144"/>
                  </a:lnTo>
                  <a:lnTo>
                    <a:pt x="4467" y="2098"/>
                  </a:lnTo>
                  <a:lnTo>
                    <a:pt x="4471" y="2052"/>
                  </a:lnTo>
                  <a:lnTo>
                    <a:pt x="4474" y="2005"/>
                  </a:lnTo>
                  <a:lnTo>
                    <a:pt x="4476" y="1958"/>
                  </a:lnTo>
                  <a:lnTo>
                    <a:pt x="4476" y="1910"/>
                  </a:lnTo>
                  <a:lnTo>
                    <a:pt x="4477" y="1860"/>
                  </a:lnTo>
                  <a:lnTo>
                    <a:pt x="4476" y="1809"/>
                  </a:lnTo>
                  <a:lnTo>
                    <a:pt x="4476" y="1757"/>
                  </a:lnTo>
                  <a:lnTo>
                    <a:pt x="4476" y="1703"/>
                  </a:lnTo>
                  <a:lnTo>
                    <a:pt x="4476" y="1646"/>
                  </a:lnTo>
                  <a:lnTo>
                    <a:pt x="4476" y="1602"/>
                  </a:lnTo>
                  <a:lnTo>
                    <a:pt x="4477" y="1556"/>
                  </a:lnTo>
                  <a:lnTo>
                    <a:pt x="4479" y="1507"/>
                  </a:lnTo>
                  <a:lnTo>
                    <a:pt x="4481" y="1455"/>
                  </a:lnTo>
                  <a:lnTo>
                    <a:pt x="4484" y="1403"/>
                  </a:lnTo>
                  <a:lnTo>
                    <a:pt x="4486" y="1350"/>
                  </a:lnTo>
                  <a:lnTo>
                    <a:pt x="4488" y="1296"/>
                  </a:lnTo>
                  <a:lnTo>
                    <a:pt x="4490" y="1242"/>
                  </a:lnTo>
                  <a:lnTo>
                    <a:pt x="4491" y="1188"/>
                  </a:lnTo>
                  <a:lnTo>
                    <a:pt x="4491" y="1136"/>
                  </a:lnTo>
                  <a:lnTo>
                    <a:pt x="4490" y="1084"/>
                  </a:lnTo>
                  <a:lnTo>
                    <a:pt x="4488" y="1033"/>
                  </a:lnTo>
                  <a:lnTo>
                    <a:pt x="4484" y="986"/>
                  </a:lnTo>
                  <a:lnTo>
                    <a:pt x="4479" y="940"/>
                  </a:lnTo>
                  <a:lnTo>
                    <a:pt x="4475" y="919"/>
                  </a:lnTo>
                  <a:lnTo>
                    <a:pt x="4470" y="898"/>
                  </a:lnTo>
                  <a:lnTo>
                    <a:pt x="4466" y="878"/>
                  </a:lnTo>
                  <a:lnTo>
                    <a:pt x="4461" y="859"/>
                  </a:lnTo>
                  <a:lnTo>
                    <a:pt x="4443" y="796"/>
                  </a:lnTo>
                  <a:lnTo>
                    <a:pt x="4422" y="738"/>
                  </a:lnTo>
                  <a:lnTo>
                    <a:pt x="4401" y="682"/>
                  </a:lnTo>
                  <a:lnTo>
                    <a:pt x="4377" y="628"/>
                  </a:lnTo>
                  <a:lnTo>
                    <a:pt x="4353" y="577"/>
                  </a:lnTo>
                  <a:lnTo>
                    <a:pt x="4325" y="529"/>
                  </a:lnTo>
                  <a:lnTo>
                    <a:pt x="4297" y="484"/>
                  </a:lnTo>
                  <a:lnTo>
                    <a:pt x="4268" y="441"/>
                  </a:lnTo>
                  <a:lnTo>
                    <a:pt x="4238" y="399"/>
                  </a:lnTo>
                  <a:lnTo>
                    <a:pt x="4205" y="361"/>
                  </a:lnTo>
                  <a:lnTo>
                    <a:pt x="4172" y="325"/>
                  </a:lnTo>
                  <a:lnTo>
                    <a:pt x="4137" y="291"/>
                  </a:lnTo>
                  <a:lnTo>
                    <a:pt x="4101" y="260"/>
                  </a:lnTo>
                  <a:lnTo>
                    <a:pt x="4063" y="229"/>
                  </a:lnTo>
                  <a:lnTo>
                    <a:pt x="4025" y="202"/>
                  </a:lnTo>
                  <a:lnTo>
                    <a:pt x="3986" y="177"/>
                  </a:lnTo>
                  <a:lnTo>
                    <a:pt x="3945" y="153"/>
                  </a:lnTo>
                  <a:lnTo>
                    <a:pt x="3904" y="132"/>
                  </a:lnTo>
                  <a:lnTo>
                    <a:pt x="3861" y="112"/>
                  </a:lnTo>
                  <a:lnTo>
                    <a:pt x="3817" y="94"/>
                  </a:lnTo>
                  <a:lnTo>
                    <a:pt x="3773" y="78"/>
                  </a:lnTo>
                  <a:lnTo>
                    <a:pt x="3728" y="64"/>
                  </a:lnTo>
                  <a:lnTo>
                    <a:pt x="3681" y="51"/>
                  </a:lnTo>
                  <a:lnTo>
                    <a:pt x="3634" y="40"/>
                  </a:lnTo>
                  <a:lnTo>
                    <a:pt x="3585" y="29"/>
                  </a:lnTo>
                  <a:lnTo>
                    <a:pt x="3537" y="21"/>
                  </a:lnTo>
                  <a:lnTo>
                    <a:pt x="3488" y="14"/>
                  </a:lnTo>
                  <a:lnTo>
                    <a:pt x="3437" y="9"/>
                  </a:lnTo>
                  <a:lnTo>
                    <a:pt x="3387" y="5"/>
                  </a:lnTo>
                  <a:lnTo>
                    <a:pt x="3335" y="2"/>
                  </a:lnTo>
                  <a:lnTo>
                    <a:pt x="3284" y="0"/>
                  </a:lnTo>
                  <a:lnTo>
                    <a:pt x="3232" y="0"/>
                  </a:lnTo>
                  <a:lnTo>
                    <a:pt x="3179" y="0"/>
                  </a:lnTo>
                  <a:lnTo>
                    <a:pt x="3127" y="2"/>
                  </a:lnTo>
                  <a:lnTo>
                    <a:pt x="3075" y="5"/>
                  </a:lnTo>
                  <a:lnTo>
                    <a:pt x="3025" y="9"/>
                  </a:lnTo>
                  <a:lnTo>
                    <a:pt x="2975" y="14"/>
                  </a:lnTo>
                  <a:lnTo>
                    <a:pt x="2925" y="21"/>
                  </a:lnTo>
                  <a:lnTo>
                    <a:pt x="2877" y="29"/>
                  </a:lnTo>
                  <a:lnTo>
                    <a:pt x="2828" y="40"/>
                  </a:lnTo>
                  <a:lnTo>
                    <a:pt x="2781" y="51"/>
                  </a:lnTo>
                  <a:lnTo>
                    <a:pt x="2735" y="64"/>
                  </a:lnTo>
                  <a:lnTo>
                    <a:pt x="2689" y="79"/>
                  </a:lnTo>
                  <a:lnTo>
                    <a:pt x="2645" y="95"/>
                  </a:lnTo>
                  <a:lnTo>
                    <a:pt x="2602" y="113"/>
                  </a:lnTo>
                  <a:lnTo>
                    <a:pt x="2558" y="132"/>
                  </a:lnTo>
                  <a:lnTo>
                    <a:pt x="2517" y="154"/>
                  </a:lnTo>
                  <a:lnTo>
                    <a:pt x="2477" y="177"/>
                  </a:lnTo>
                  <a:lnTo>
                    <a:pt x="2436" y="203"/>
                  </a:lnTo>
                  <a:lnTo>
                    <a:pt x="2398" y="230"/>
                  </a:lnTo>
                  <a:lnTo>
                    <a:pt x="2361" y="261"/>
                  </a:lnTo>
                  <a:lnTo>
                    <a:pt x="2325" y="292"/>
                  </a:lnTo>
                  <a:lnTo>
                    <a:pt x="2290" y="326"/>
                  </a:lnTo>
                  <a:lnTo>
                    <a:pt x="2257" y="362"/>
                  </a:lnTo>
                  <a:lnTo>
                    <a:pt x="2225" y="401"/>
                  </a:lnTo>
                  <a:lnTo>
                    <a:pt x="2193" y="442"/>
                  </a:lnTo>
                  <a:lnTo>
                    <a:pt x="2164" y="485"/>
                  </a:lnTo>
                  <a:lnTo>
                    <a:pt x="2136" y="531"/>
                  </a:lnTo>
                  <a:lnTo>
                    <a:pt x="2110" y="579"/>
                  </a:lnTo>
                  <a:lnTo>
                    <a:pt x="2085" y="630"/>
                  </a:lnTo>
                  <a:lnTo>
                    <a:pt x="2061" y="684"/>
                  </a:lnTo>
                  <a:lnTo>
                    <a:pt x="2039" y="740"/>
                  </a:lnTo>
                  <a:lnTo>
                    <a:pt x="2019" y="799"/>
                  </a:lnTo>
                  <a:lnTo>
                    <a:pt x="2001" y="861"/>
                  </a:lnTo>
                  <a:lnTo>
                    <a:pt x="1996" y="880"/>
                  </a:lnTo>
                  <a:lnTo>
                    <a:pt x="1992" y="900"/>
                  </a:lnTo>
                  <a:lnTo>
                    <a:pt x="1988" y="921"/>
                  </a:lnTo>
                  <a:lnTo>
                    <a:pt x="1984" y="942"/>
                  </a:lnTo>
                  <a:lnTo>
                    <a:pt x="1979" y="987"/>
                  </a:lnTo>
                  <a:lnTo>
                    <a:pt x="1975" y="1035"/>
                  </a:lnTo>
                  <a:lnTo>
                    <a:pt x="1973" y="1086"/>
                  </a:lnTo>
                  <a:lnTo>
                    <a:pt x="1972" y="1137"/>
                  </a:lnTo>
                  <a:lnTo>
                    <a:pt x="1973" y="1190"/>
                  </a:lnTo>
                  <a:lnTo>
                    <a:pt x="1974" y="1243"/>
                  </a:lnTo>
                  <a:lnTo>
                    <a:pt x="1975" y="1297"/>
                  </a:lnTo>
                  <a:lnTo>
                    <a:pt x="1978" y="1351"/>
                  </a:lnTo>
                  <a:lnTo>
                    <a:pt x="1980" y="1404"/>
                  </a:lnTo>
                  <a:lnTo>
                    <a:pt x="1982" y="1456"/>
                  </a:lnTo>
                  <a:lnTo>
                    <a:pt x="1984" y="1507"/>
                  </a:lnTo>
                  <a:lnTo>
                    <a:pt x="1986" y="1556"/>
                  </a:lnTo>
                  <a:lnTo>
                    <a:pt x="1988" y="1602"/>
                  </a:lnTo>
                  <a:lnTo>
                    <a:pt x="1988" y="1646"/>
                  </a:lnTo>
                  <a:lnTo>
                    <a:pt x="1988" y="1703"/>
                  </a:lnTo>
                  <a:lnTo>
                    <a:pt x="1988" y="1757"/>
                  </a:lnTo>
                  <a:lnTo>
                    <a:pt x="1987" y="1809"/>
                  </a:lnTo>
                  <a:lnTo>
                    <a:pt x="1987" y="1860"/>
                  </a:lnTo>
                  <a:lnTo>
                    <a:pt x="1987" y="1911"/>
                  </a:lnTo>
                  <a:lnTo>
                    <a:pt x="1988" y="1959"/>
                  </a:lnTo>
                  <a:lnTo>
                    <a:pt x="1990" y="2006"/>
                  </a:lnTo>
                  <a:lnTo>
                    <a:pt x="1992" y="2053"/>
                  </a:lnTo>
                  <a:lnTo>
                    <a:pt x="1996" y="2100"/>
                  </a:lnTo>
                  <a:lnTo>
                    <a:pt x="2001" y="2145"/>
                  </a:lnTo>
                  <a:lnTo>
                    <a:pt x="2007" y="2190"/>
                  </a:lnTo>
                  <a:lnTo>
                    <a:pt x="2016" y="2235"/>
                  </a:lnTo>
                  <a:lnTo>
                    <a:pt x="2026" y="2282"/>
                  </a:lnTo>
                  <a:lnTo>
                    <a:pt x="2038" y="2327"/>
                  </a:lnTo>
                  <a:lnTo>
                    <a:pt x="2045" y="2350"/>
                  </a:lnTo>
                  <a:lnTo>
                    <a:pt x="2053" y="2373"/>
                  </a:lnTo>
                  <a:lnTo>
                    <a:pt x="2061" y="2396"/>
                  </a:lnTo>
                  <a:lnTo>
                    <a:pt x="2070" y="2420"/>
                  </a:lnTo>
                  <a:lnTo>
                    <a:pt x="2103" y="2501"/>
                  </a:lnTo>
                  <a:lnTo>
                    <a:pt x="2135" y="2580"/>
                  </a:lnTo>
                  <a:lnTo>
                    <a:pt x="2167" y="2657"/>
                  </a:lnTo>
                  <a:lnTo>
                    <a:pt x="2199" y="2734"/>
                  </a:lnTo>
                  <a:lnTo>
                    <a:pt x="2232" y="2807"/>
                  </a:lnTo>
                  <a:lnTo>
                    <a:pt x="2264" y="2878"/>
                  </a:lnTo>
                  <a:lnTo>
                    <a:pt x="2297" y="2948"/>
                  </a:lnTo>
                  <a:lnTo>
                    <a:pt x="2330" y="3014"/>
                  </a:lnTo>
                  <a:lnTo>
                    <a:pt x="2365" y="3079"/>
                  </a:lnTo>
                  <a:lnTo>
                    <a:pt x="2399" y="3141"/>
                  </a:lnTo>
                  <a:lnTo>
                    <a:pt x="2417" y="3171"/>
                  </a:lnTo>
                  <a:lnTo>
                    <a:pt x="2435" y="3201"/>
                  </a:lnTo>
                  <a:lnTo>
                    <a:pt x="2452" y="3229"/>
                  </a:lnTo>
                  <a:lnTo>
                    <a:pt x="2471" y="3257"/>
                  </a:lnTo>
                  <a:lnTo>
                    <a:pt x="2490" y="3284"/>
                  </a:lnTo>
                  <a:lnTo>
                    <a:pt x="2508" y="3312"/>
                  </a:lnTo>
                  <a:lnTo>
                    <a:pt x="2527" y="3338"/>
                  </a:lnTo>
                  <a:lnTo>
                    <a:pt x="2546" y="3363"/>
                  </a:lnTo>
                  <a:lnTo>
                    <a:pt x="2565" y="3387"/>
                  </a:lnTo>
                  <a:lnTo>
                    <a:pt x="2586" y="3411"/>
                  </a:lnTo>
                  <a:lnTo>
                    <a:pt x="2606" y="3434"/>
                  </a:lnTo>
                  <a:lnTo>
                    <a:pt x="2626" y="3456"/>
                  </a:lnTo>
                  <a:lnTo>
                    <a:pt x="2547" y="3472"/>
                  </a:lnTo>
                  <a:lnTo>
                    <a:pt x="2470" y="3489"/>
                  </a:lnTo>
                  <a:lnTo>
                    <a:pt x="2393" y="3508"/>
                  </a:lnTo>
                  <a:lnTo>
                    <a:pt x="2319" y="3528"/>
                  </a:lnTo>
                  <a:lnTo>
                    <a:pt x="2246" y="3549"/>
                  </a:lnTo>
                  <a:lnTo>
                    <a:pt x="2175" y="3571"/>
                  </a:lnTo>
                  <a:lnTo>
                    <a:pt x="2105" y="3594"/>
                  </a:lnTo>
                  <a:lnTo>
                    <a:pt x="2037" y="3619"/>
                  </a:lnTo>
                  <a:lnTo>
                    <a:pt x="1971" y="3644"/>
                  </a:lnTo>
                  <a:lnTo>
                    <a:pt x="1905" y="3670"/>
                  </a:lnTo>
                  <a:lnTo>
                    <a:pt x="1841" y="3696"/>
                  </a:lnTo>
                  <a:lnTo>
                    <a:pt x="1779" y="3724"/>
                  </a:lnTo>
                  <a:lnTo>
                    <a:pt x="1718" y="3752"/>
                  </a:lnTo>
                  <a:lnTo>
                    <a:pt x="1658" y="3780"/>
                  </a:lnTo>
                  <a:lnTo>
                    <a:pt x="1600" y="3808"/>
                  </a:lnTo>
                  <a:lnTo>
                    <a:pt x="1543" y="3836"/>
                  </a:lnTo>
                  <a:lnTo>
                    <a:pt x="1433" y="3893"/>
                  </a:lnTo>
                  <a:lnTo>
                    <a:pt x="1330" y="3950"/>
                  </a:lnTo>
                  <a:lnTo>
                    <a:pt x="1231" y="4005"/>
                  </a:lnTo>
                  <a:lnTo>
                    <a:pt x="1136" y="4057"/>
                  </a:lnTo>
                  <a:lnTo>
                    <a:pt x="1047" y="4106"/>
                  </a:lnTo>
                  <a:lnTo>
                    <a:pt x="963" y="4153"/>
                  </a:lnTo>
                  <a:lnTo>
                    <a:pt x="922" y="4174"/>
                  </a:lnTo>
                  <a:lnTo>
                    <a:pt x="883" y="4194"/>
                  </a:lnTo>
                  <a:lnTo>
                    <a:pt x="846" y="4212"/>
                  </a:lnTo>
                  <a:lnTo>
                    <a:pt x="808" y="4229"/>
                  </a:lnTo>
                  <a:lnTo>
                    <a:pt x="735" y="4262"/>
                  </a:lnTo>
                  <a:lnTo>
                    <a:pt x="666" y="4296"/>
                  </a:lnTo>
                  <a:lnTo>
                    <a:pt x="603" y="4331"/>
                  </a:lnTo>
                  <a:lnTo>
                    <a:pt x="542" y="4364"/>
                  </a:lnTo>
                  <a:lnTo>
                    <a:pt x="487" y="4397"/>
                  </a:lnTo>
                  <a:lnTo>
                    <a:pt x="434" y="4431"/>
                  </a:lnTo>
                  <a:lnTo>
                    <a:pt x="387" y="4464"/>
                  </a:lnTo>
                  <a:lnTo>
                    <a:pt x="343" y="4496"/>
                  </a:lnTo>
                  <a:lnTo>
                    <a:pt x="301" y="4530"/>
                  </a:lnTo>
                  <a:lnTo>
                    <a:pt x="264" y="4561"/>
                  </a:lnTo>
                  <a:lnTo>
                    <a:pt x="230" y="4593"/>
                  </a:lnTo>
                  <a:lnTo>
                    <a:pt x="199" y="4623"/>
                  </a:lnTo>
                  <a:lnTo>
                    <a:pt x="170" y="4653"/>
                  </a:lnTo>
                  <a:lnTo>
                    <a:pt x="145" y="4682"/>
                  </a:lnTo>
                  <a:lnTo>
                    <a:pt x="123" y="4710"/>
                  </a:lnTo>
                  <a:lnTo>
                    <a:pt x="103" y="4738"/>
                  </a:lnTo>
                  <a:lnTo>
                    <a:pt x="85" y="4764"/>
                  </a:lnTo>
                  <a:lnTo>
                    <a:pt x="69" y="4789"/>
                  </a:lnTo>
                  <a:lnTo>
                    <a:pt x="55" y="4813"/>
                  </a:lnTo>
                  <a:lnTo>
                    <a:pt x="43" y="4835"/>
                  </a:lnTo>
                  <a:lnTo>
                    <a:pt x="33" y="4856"/>
                  </a:lnTo>
                  <a:lnTo>
                    <a:pt x="25" y="4876"/>
                  </a:lnTo>
                  <a:lnTo>
                    <a:pt x="18" y="4894"/>
                  </a:lnTo>
                  <a:lnTo>
                    <a:pt x="13" y="4911"/>
                  </a:lnTo>
                  <a:lnTo>
                    <a:pt x="6" y="4940"/>
                  </a:lnTo>
                  <a:lnTo>
                    <a:pt x="2" y="4961"/>
                  </a:lnTo>
                  <a:lnTo>
                    <a:pt x="0" y="4974"/>
                  </a:lnTo>
                  <a:lnTo>
                    <a:pt x="0" y="4978"/>
                  </a:lnTo>
                  <a:lnTo>
                    <a:pt x="0" y="5643"/>
                  </a:lnTo>
                  <a:lnTo>
                    <a:pt x="2915" y="5643"/>
                  </a:lnTo>
                  <a:lnTo>
                    <a:pt x="2915" y="4729"/>
                  </a:lnTo>
                  <a:lnTo>
                    <a:pt x="2915" y="47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31"/>
            <p:cNvSpPr>
              <a:spLocks/>
            </p:cNvSpPr>
            <p:nvPr/>
          </p:nvSpPr>
          <p:spPr bwMode="auto">
            <a:xfrm>
              <a:off x="3390901" y="3595688"/>
              <a:ext cx="504825" cy="439737"/>
            </a:xfrm>
            <a:custGeom>
              <a:avLst/>
              <a:gdLst>
                <a:gd name="T0" fmla="*/ 7574 w 8903"/>
                <a:gd name="T1" fmla="*/ 5705 h 7756"/>
                <a:gd name="T2" fmla="*/ 6996 w 8903"/>
                <a:gd name="T3" fmla="*/ 5386 h 7756"/>
                <a:gd name="T4" fmla="*/ 6612 w 8903"/>
                <a:gd name="T5" fmla="*/ 5190 h 7756"/>
                <a:gd name="T6" fmla="*/ 6180 w 8903"/>
                <a:gd name="T7" fmla="*/ 5004 h 7756"/>
                <a:gd name="T8" fmla="*/ 5697 w 8903"/>
                <a:gd name="T9" fmla="*/ 4844 h 7756"/>
                <a:gd name="T10" fmla="*/ 5300 w 8903"/>
                <a:gd name="T11" fmla="*/ 4717 h 7756"/>
                <a:gd name="T12" fmla="*/ 5434 w 8903"/>
                <a:gd name="T13" fmla="*/ 4547 h 7756"/>
                <a:gd name="T14" fmla="*/ 5560 w 8903"/>
                <a:gd name="T15" fmla="*/ 4354 h 7756"/>
                <a:gd name="T16" fmla="*/ 5680 w 8903"/>
                <a:gd name="T17" fmla="*/ 4138 h 7756"/>
                <a:gd name="T18" fmla="*/ 5906 w 8903"/>
                <a:gd name="T19" fmla="*/ 3649 h 7756"/>
                <a:gd name="T20" fmla="*/ 6061 w 8903"/>
                <a:gd name="T21" fmla="*/ 3259 h 7756"/>
                <a:gd name="T22" fmla="*/ 6106 w 8903"/>
                <a:gd name="T23" fmla="*/ 3102 h 7756"/>
                <a:gd name="T24" fmla="*/ 6132 w 8903"/>
                <a:gd name="T25" fmla="*/ 2946 h 7756"/>
                <a:gd name="T26" fmla="*/ 6151 w 8903"/>
                <a:gd name="T27" fmla="*/ 2625 h 7756"/>
                <a:gd name="T28" fmla="*/ 6150 w 8903"/>
                <a:gd name="T29" fmla="*/ 2262 h 7756"/>
                <a:gd name="T30" fmla="*/ 6162 w 8903"/>
                <a:gd name="T31" fmla="*/ 1928 h 7756"/>
                <a:gd name="T32" fmla="*/ 6172 w 8903"/>
                <a:gd name="T33" fmla="*/ 1561 h 7756"/>
                <a:gd name="T34" fmla="*/ 6159 w 8903"/>
                <a:gd name="T35" fmla="*/ 1323 h 7756"/>
                <a:gd name="T36" fmla="*/ 6131 w 8903"/>
                <a:gd name="T37" fmla="*/ 1181 h 7756"/>
                <a:gd name="T38" fmla="*/ 5981 w 8903"/>
                <a:gd name="T39" fmla="*/ 794 h 7756"/>
                <a:gd name="T40" fmla="*/ 5780 w 8903"/>
                <a:gd name="T41" fmla="*/ 496 h 7756"/>
                <a:gd name="T42" fmla="*/ 5533 w 8903"/>
                <a:gd name="T43" fmla="*/ 278 h 7756"/>
                <a:gd name="T44" fmla="*/ 5246 w 8903"/>
                <a:gd name="T45" fmla="*/ 130 h 7756"/>
                <a:gd name="T46" fmla="*/ 4928 w 8903"/>
                <a:gd name="T47" fmla="*/ 41 h 7756"/>
                <a:gd name="T48" fmla="*/ 4584 w 8903"/>
                <a:gd name="T49" fmla="*/ 3 h 7756"/>
                <a:gd name="T50" fmla="*/ 4227 w 8903"/>
                <a:gd name="T51" fmla="*/ 7 h 7756"/>
                <a:gd name="T52" fmla="*/ 3887 w 8903"/>
                <a:gd name="T53" fmla="*/ 54 h 7756"/>
                <a:gd name="T54" fmla="*/ 3575 w 8903"/>
                <a:gd name="T55" fmla="*/ 155 h 7756"/>
                <a:gd name="T56" fmla="*/ 3296 w 8903"/>
                <a:gd name="T57" fmla="*/ 317 h 7756"/>
                <a:gd name="T58" fmla="*/ 3057 w 8903"/>
                <a:gd name="T59" fmla="*/ 551 h 7756"/>
                <a:gd name="T60" fmla="*/ 2865 w 8903"/>
                <a:gd name="T61" fmla="*/ 866 h 7756"/>
                <a:gd name="T62" fmla="*/ 2742 w 8903"/>
                <a:gd name="T63" fmla="*/ 1209 h 7756"/>
                <a:gd name="T64" fmla="*/ 2719 w 8903"/>
                <a:gd name="T65" fmla="*/ 1358 h 7756"/>
                <a:gd name="T66" fmla="*/ 2710 w 8903"/>
                <a:gd name="T67" fmla="*/ 1635 h 7756"/>
                <a:gd name="T68" fmla="*/ 2723 w 8903"/>
                <a:gd name="T69" fmla="*/ 2002 h 7756"/>
                <a:gd name="T70" fmla="*/ 2731 w 8903"/>
                <a:gd name="T71" fmla="*/ 2339 h 7756"/>
                <a:gd name="T72" fmla="*/ 2731 w 8903"/>
                <a:gd name="T73" fmla="*/ 2692 h 7756"/>
                <a:gd name="T74" fmla="*/ 2753 w 8903"/>
                <a:gd name="T75" fmla="*/ 2980 h 7756"/>
                <a:gd name="T76" fmla="*/ 2784 w 8903"/>
                <a:gd name="T77" fmla="*/ 3135 h 7756"/>
                <a:gd name="T78" fmla="*/ 2833 w 8903"/>
                <a:gd name="T79" fmla="*/ 3294 h 7756"/>
                <a:gd name="T80" fmla="*/ 3023 w 8903"/>
                <a:gd name="T81" fmla="*/ 3756 h 7756"/>
                <a:gd name="T82" fmla="*/ 3226 w 8903"/>
                <a:gd name="T83" fmla="*/ 4188 h 7756"/>
                <a:gd name="T84" fmla="*/ 3346 w 8903"/>
                <a:gd name="T85" fmla="*/ 4399 h 7756"/>
                <a:gd name="T86" fmla="*/ 3473 w 8903"/>
                <a:gd name="T87" fmla="*/ 4587 h 7756"/>
                <a:gd name="T88" fmla="*/ 3609 w 8903"/>
                <a:gd name="T89" fmla="*/ 4751 h 7756"/>
                <a:gd name="T90" fmla="*/ 3087 w 8903"/>
                <a:gd name="T91" fmla="*/ 4878 h 7756"/>
                <a:gd name="T92" fmla="*/ 2617 w 8903"/>
                <a:gd name="T93" fmla="*/ 5045 h 7756"/>
                <a:gd name="T94" fmla="*/ 2199 w 8903"/>
                <a:gd name="T95" fmla="*/ 5234 h 7756"/>
                <a:gd name="T96" fmla="*/ 1827 w 8903"/>
                <a:gd name="T97" fmla="*/ 5429 h 7756"/>
                <a:gd name="T98" fmla="*/ 1268 w 8903"/>
                <a:gd name="T99" fmla="*/ 5736 h 7756"/>
                <a:gd name="T100" fmla="*/ 916 w 8903"/>
                <a:gd name="T101" fmla="*/ 5905 h 7756"/>
                <a:gd name="T102" fmla="*/ 532 w 8903"/>
                <a:gd name="T103" fmla="*/ 6135 h 7756"/>
                <a:gd name="T104" fmla="*/ 273 w 8903"/>
                <a:gd name="T105" fmla="*/ 6354 h 7756"/>
                <a:gd name="T106" fmla="*/ 116 w 8903"/>
                <a:gd name="T107" fmla="*/ 6547 h 7756"/>
                <a:gd name="T108" fmla="*/ 35 w 8903"/>
                <a:gd name="T109" fmla="*/ 6702 h 7756"/>
                <a:gd name="T110" fmla="*/ 4 w 8903"/>
                <a:gd name="T111" fmla="*/ 6804 h 7756"/>
                <a:gd name="T112" fmla="*/ 8903 w 8903"/>
                <a:gd name="T113" fmla="*/ 7755 h 7756"/>
                <a:gd name="T114" fmla="*/ 8895 w 8903"/>
                <a:gd name="T115" fmla="*/ 6789 h 7756"/>
                <a:gd name="T116" fmla="*/ 8857 w 8903"/>
                <a:gd name="T117" fmla="*/ 6675 h 7756"/>
                <a:gd name="T118" fmla="*/ 8762 w 8903"/>
                <a:gd name="T119" fmla="*/ 6511 h 7756"/>
                <a:gd name="T120" fmla="*/ 8586 w 8903"/>
                <a:gd name="T121" fmla="*/ 6311 h 7756"/>
                <a:gd name="T122" fmla="*/ 8304 w 8903"/>
                <a:gd name="T123" fmla="*/ 6088 h 7756"/>
                <a:gd name="T124" fmla="*/ 7889 w 8903"/>
                <a:gd name="T125" fmla="*/ 5857 h 7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03" h="7756">
                  <a:moveTo>
                    <a:pt x="7788" y="5810"/>
                  </a:moveTo>
                  <a:lnTo>
                    <a:pt x="7737" y="5787"/>
                  </a:lnTo>
                  <a:lnTo>
                    <a:pt x="7685" y="5761"/>
                  </a:lnTo>
                  <a:lnTo>
                    <a:pt x="7630" y="5734"/>
                  </a:lnTo>
                  <a:lnTo>
                    <a:pt x="7574" y="5705"/>
                  </a:lnTo>
                  <a:lnTo>
                    <a:pt x="7458" y="5642"/>
                  </a:lnTo>
                  <a:lnTo>
                    <a:pt x="7334" y="5573"/>
                  </a:lnTo>
                  <a:lnTo>
                    <a:pt x="7204" y="5501"/>
                  </a:lnTo>
                  <a:lnTo>
                    <a:pt x="7067" y="5425"/>
                  </a:lnTo>
                  <a:lnTo>
                    <a:pt x="6996" y="5386"/>
                  </a:lnTo>
                  <a:lnTo>
                    <a:pt x="6923" y="5347"/>
                  </a:lnTo>
                  <a:lnTo>
                    <a:pt x="6848" y="5308"/>
                  </a:lnTo>
                  <a:lnTo>
                    <a:pt x="6771" y="5269"/>
                  </a:lnTo>
                  <a:lnTo>
                    <a:pt x="6693" y="5230"/>
                  </a:lnTo>
                  <a:lnTo>
                    <a:pt x="6612" y="5190"/>
                  </a:lnTo>
                  <a:lnTo>
                    <a:pt x="6529" y="5152"/>
                  </a:lnTo>
                  <a:lnTo>
                    <a:pt x="6445" y="5114"/>
                  </a:lnTo>
                  <a:lnTo>
                    <a:pt x="6358" y="5076"/>
                  </a:lnTo>
                  <a:lnTo>
                    <a:pt x="6270" y="5040"/>
                  </a:lnTo>
                  <a:lnTo>
                    <a:pt x="6180" y="5004"/>
                  </a:lnTo>
                  <a:lnTo>
                    <a:pt x="6087" y="4969"/>
                  </a:lnTo>
                  <a:lnTo>
                    <a:pt x="5993" y="4935"/>
                  </a:lnTo>
                  <a:lnTo>
                    <a:pt x="5896" y="4903"/>
                  </a:lnTo>
                  <a:lnTo>
                    <a:pt x="5798" y="4873"/>
                  </a:lnTo>
                  <a:lnTo>
                    <a:pt x="5697" y="4844"/>
                  </a:lnTo>
                  <a:lnTo>
                    <a:pt x="5593" y="4817"/>
                  </a:lnTo>
                  <a:lnTo>
                    <a:pt x="5488" y="4791"/>
                  </a:lnTo>
                  <a:lnTo>
                    <a:pt x="5381" y="4768"/>
                  </a:lnTo>
                  <a:lnTo>
                    <a:pt x="5271" y="4747"/>
                  </a:lnTo>
                  <a:lnTo>
                    <a:pt x="5300" y="4717"/>
                  </a:lnTo>
                  <a:lnTo>
                    <a:pt x="5327" y="4685"/>
                  </a:lnTo>
                  <a:lnTo>
                    <a:pt x="5354" y="4652"/>
                  </a:lnTo>
                  <a:lnTo>
                    <a:pt x="5381" y="4619"/>
                  </a:lnTo>
                  <a:lnTo>
                    <a:pt x="5408" y="4583"/>
                  </a:lnTo>
                  <a:lnTo>
                    <a:pt x="5434" y="4547"/>
                  </a:lnTo>
                  <a:lnTo>
                    <a:pt x="5460" y="4511"/>
                  </a:lnTo>
                  <a:lnTo>
                    <a:pt x="5485" y="4473"/>
                  </a:lnTo>
                  <a:lnTo>
                    <a:pt x="5510" y="4434"/>
                  </a:lnTo>
                  <a:lnTo>
                    <a:pt x="5536" y="4395"/>
                  </a:lnTo>
                  <a:lnTo>
                    <a:pt x="5560" y="4354"/>
                  </a:lnTo>
                  <a:lnTo>
                    <a:pt x="5584" y="4313"/>
                  </a:lnTo>
                  <a:lnTo>
                    <a:pt x="5608" y="4270"/>
                  </a:lnTo>
                  <a:lnTo>
                    <a:pt x="5632" y="4228"/>
                  </a:lnTo>
                  <a:lnTo>
                    <a:pt x="5656" y="4183"/>
                  </a:lnTo>
                  <a:lnTo>
                    <a:pt x="5680" y="4138"/>
                  </a:lnTo>
                  <a:lnTo>
                    <a:pt x="5725" y="4047"/>
                  </a:lnTo>
                  <a:lnTo>
                    <a:pt x="5771" y="3951"/>
                  </a:lnTo>
                  <a:lnTo>
                    <a:pt x="5816" y="3854"/>
                  </a:lnTo>
                  <a:lnTo>
                    <a:pt x="5861" y="3752"/>
                  </a:lnTo>
                  <a:lnTo>
                    <a:pt x="5906" y="3649"/>
                  </a:lnTo>
                  <a:lnTo>
                    <a:pt x="5949" y="3543"/>
                  </a:lnTo>
                  <a:lnTo>
                    <a:pt x="5993" y="3435"/>
                  </a:lnTo>
                  <a:lnTo>
                    <a:pt x="6038" y="3323"/>
                  </a:lnTo>
                  <a:lnTo>
                    <a:pt x="6050" y="3291"/>
                  </a:lnTo>
                  <a:lnTo>
                    <a:pt x="6061" y="3259"/>
                  </a:lnTo>
                  <a:lnTo>
                    <a:pt x="6072" y="3228"/>
                  </a:lnTo>
                  <a:lnTo>
                    <a:pt x="6081" y="3196"/>
                  </a:lnTo>
                  <a:lnTo>
                    <a:pt x="6090" y="3165"/>
                  </a:lnTo>
                  <a:lnTo>
                    <a:pt x="6098" y="3133"/>
                  </a:lnTo>
                  <a:lnTo>
                    <a:pt x="6106" y="3102"/>
                  </a:lnTo>
                  <a:lnTo>
                    <a:pt x="6112" y="3071"/>
                  </a:lnTo>
                  <a:lnTo>
                    <a:pt x="6118" y="3040"/>
                  </a:lnTo>
                  <a:lnTo>
                    <a:pt x="6124" y="3009"/>
                  </a:lnTo>
                  <a:lnTo>
                    <a:pt x="6128" y="2978"/>
                  </a:lnTo>
                  <a:lnTo>
                    <a:pt x="6132" y="2946"/>
                  </a:lnTo>
                  <a:lnTo>
                    <a:pt x="6139" y="2884"/>
                  </a:lnTo>
                  <a:lnTo>
                    <a:pt x="6144" y="2821"/>
                  </a:lnTo>
                  <a:lnTo>
                    <a:pt x="6148" y="2757"/>
                  </a:lnTo>
                  <a:lnTo>
                    <a:pt x="6150" y="2691"/>
                  </a:lnTo>
                  <a:lnTo>
                    <a:pt x="6151" y="2625"/>
                  </a:lnTo>
                  <a:lnTo>
                    <a:pt x="6151" y="2557"/>
                  </a:lnTo>
                  <a:lnTo>
                    <a:pt x="6151" y="2486"/>
                  </a:lnTo>
                  <a:lnTo>
                    <a:pt x="6150" y="2414"/>
                  </a:lnTo>
                  <a:lnTo>
                    <a:pt x="6150" y="2339"/>
                  </a:lnTo>
                  <a:lnTo>
                    <a:pt x="6150" y="2262"/>
                  </a:lnTo>
                  <a:lnTo>
                    <a:pt x="6150" y="2202"/>
                  </a:lnTo>
                  <a:lnTo>
                    <a:pt x="6152" y="2137"/>
                  </a:lnTo>
                  <a:lnTo>
                    <a:pt x="6154" y="2070"/>
                  </a:lnTo>
                  <a:lnTo>
                    <a:pt x="6159" y="2001"/>
                  </a:lnTo>
                  <a:lnTo>
                    <a:pt x="6162" y="1928"/>
                  </a:lnTo>
                  <a:lnTo>
                    <a:pt x="6165" y="1855"/>
                  </a:lnTo>
                  <a:lnTo>
                    <a:pt x="6168" y="1782"/>
                  </a:lnTo>
                  <a:lnTo>
                    <a:pt x="6170" y="1707"/>
                  </a:lnTo>
                  <a:lnTo>
                    <a:pt x="6172" y="1634"/>
                  </a:lnTo>
                  <a:lnTo>
                    <a:pt x="6172" y="1561"/>
                  </a:lnTo>
                  <a:lnTo>
                    <a:pt x="6170" y="1490"/>
                  </a:lnTo>
                  <a:lnTo>
                    <a:pt x="6167" y="1421"/>
                  </a:lnTo>
                  <a:lnTo>
                    <a:pt x="6165" y="1388"/>
                  </a:lnTo>
                  <a:lnTo>
                    <a:pt x="6162" y="1356"/>
                  </a:lnTo>
                  <a:lnTo>
                    <a:pt x="6159" y="1323"/>
                  </a:lnTo>
                  <a:lnTo>
                    <a:pt x="6154" y="1292"/>
                  </a:lnTo>
                  <a:lnTo>
                    <a:pt x="6149" y="1263"/>
                  </a:lnTo>
                  <a:lnTo>
                    <a:pt x="6144" y="1234"/>
                  </a:lnTo>
                  <a:lnTo>
                    <a:pt x="6138" y="1207"/>
                  </a:lnTo>
                  <a:lnTo>
                    <a:pt x="6131" y="1181"/>
                  </a:lnTo>
                  <a:lnTo>
                    <a:pt x="6106" y="1095"/>
                  </a:lnTo>
                  <a:lnTo>
                    <a:pt x="6078" y="1015"/>
                  </a:lnTo>
                  <a:lnTo>
                    <a:pt x="6048" y="938"/>
                  </a:lnTo>
                  <a:lnTo>
                    <a:pt x="6015" y="864"/>
                  </a:lnTo>
                  <a:lnTo>
                    <a:pt x="5981" y="794"/>
                  </a:lnTo>
                  <a:lnTo>
                    <a:pt x="5945" y="728"/>
                  </a:lnTo>
                  <a:lnTo>
                    <a:pt x="5907" y="665"/>
                  </a:lnTo>
                  <a:lnTo>
                    <a:pt x="5866" y="606"/>
                  </a:lnTo>
                  <a:lnTo>
                    <a:pt x="5824" y="550"/>
                  </a:lnTo>
                  <a:lnTo>
                    <a:pt x="5780" y="496"/>
                  </a:lnTo>
                  <a:lnTo>
                    <a:pt x="5733" y="447"/>
                  </a:lnTo>
                  <a:lnTo>
                    <a:pt x="5686" y="400"/>
                  </a:lnTo>
                  <a:lnTo>
                    <a:pt x="5636" y="357"/>
                  </a:lnTo>
                  <a:lnTo>
                    <a:pt x="5585" y="317"/>
                  </a:lnTo>
                  <a:lnTo>
                    <a:pt x="5533" y="278"/>
                  </a:lnTo>
                  <a:lnTo>
                    <a:pt x="5478" y="243"/>
                  </a:lnTo>
                  <a:lnTo>
                    <a:pt x="5422" y="211"/>
                  </a:lnTo>
                  <a:lnTo>
                    <a:pt x="5365" y="181"/>
                  </a:lnTo>
                  <a:lnTo>
                    <a:pt x="5306" y="154"/>
                  </a:lnTo>
                  <a:lnTo>
                    <a:pt x="5246" y="130"/>
                  </a:lnTo>
                  <a:lnTo>
                    <a:pt x="5185" y="108"/>
                  </a:lnTo>
                  <a:lnTo>
                    <a:pt x="5122" y="87"/>
                  </a:lnTo>
                  <a:lnTo>
                    <a:pt x="5059" y="69"/>
                  </a:lnTo>
                  <a:lnTo>
                    <a:pt x="4994" y="54"/>
                  </a:lnTo>
                  <a:lnTo>
                    <a:pt x="4928" y="41"/>
                  </a:lnTo>
                  <a:lnTo>
                    <a:pt x="4861" y="29"/>
                  </a:lnTo>
                  <a:lnTo>
                    <a:pt x="4794" y="20"/>
                  </a:lnTo>
                  <a:lnTo>
                    <a:pt x="4724" y="13"/>
                  </a:lnTo>
                  <a:lnTo>
                    <a:pt x="4655" y="7"/>
                  </a:lnTo>
                  <a:lnTo>
                    <a:pt x="4584" y="3"/>
                  </a:lnTo>
                  <a:lnTo>
                    <a:pt x="4512" y="1"/>
                  </a:lnTo>
                  <a:lnTo>
                    <a:pt x="4441" y="0"/>
                  </a:lnTo>
                  <a:lnTo>
                    <a:pt x="4369" y="1"/>
                  </a:lnTo>
                  <a:lnTo>
                    <a:pt x="4298" y="3"/>
                  </a:lnTo>
                  <a:lnTo>
                    <a:pt x="4227" y="7"/>
                  </a:lnTo>
                  <a:lnTo>
                    <a:pt x="4158" y="13"/>
                  </a:lnTo>
                  <a:lnTo>
                    <a:pt x="4088" y="20"/>
                  </a:lnTo>
                  <a:lnTo>
                    <a:pt x="4021" y="30"/>
                  </a:lnTo>
                  <a:lnTo>
                    <a:pt x="3953" y="41"/>
                  </a:lnTo>
                  <a:lnTo>
                    <a:pt x="3887" y="54"/>
                  </a:lnTo>
                  <a:lnTo>
                    <a:pt x="3823" y="70"/>
                  </a:lnTo>
                  <a:lnTo>
                    <a:pt x="3758" y="87"/>
                  </a:lnTo>
                  <a:lnTo>
                    <a:pt x="3696" y="108"/>
                  </a:lnTo>
                  <a:lnTo>
                    <a:pt x="3635" y="130"/>
                  </a:lnTo>
                  <a:lnTo>
                    <a:pt x="3575" y="155"/>
                  </a:lnTo>
                  <a:lnTo>
                    <a:pt x="3517" y="182"/>
                  </a:lnTo>
                  <a:lnTo>
                    <a:pt x="3459" y="212"/>
                  </a:lnTo>
                  <a:lnTo>
                    <a:pt x="3404" y="244"/>
                  </a:lnTo>
                  <a:lnTo>
                    <a:pt x="3349" y="279"/>
                  </a:lnTo>
                  <a:lnTo>
                    <a:pt x="3296" y="317"/>
                  </a:lnTo>
                  <a:lnTo>
                    <a:pt x="3245" y="358"/>
                  </a:lnTo>
                  <a:lnTo>
                    <a:pt x="3195" y="401"/>
                  </a:lnTo>
                  <a:lnTo>
                    <a:pt x="3148" y="448"/>
                  </a:lnTo>
                  <a:lnTo>
                    <a:pt x="3101" y="498"/>
                  </a:lnTo>
                  <a:lnTo>
                    <a:pt x="3057" y="551"/>
                  </a:lnTo>
                  <a:lnTo>
                    <a:pt x="3015" y="607"/>
                  </a:lnTo>
                  <a:lnTo>
                    <a:pt x="2974" y="666"/>
                  </a:lnTo>
                  <a:lnTo>
                    <a:pt x="2936" y="730"/>
                  </a:lnTo>
                  <a:lnTo>
                    <a:pt x="2900" y="796"/>
                  </a:lnTo>
                  <a:lnTo>
                    <a:pt x="2865" y="866"/>
                  </a:lnTo>
                  <a:lnTo>
                    <a:pt x="2833" y="940"/>
                  </a:lnTo>
                  <a:lnTo>
                    <a:pt x="2803" y="1017"/>
                  </a:lnTo>
                  <a:lnTo>
                    <a:pt x="2775" y="1098"/>
                  </a:lnTo>
                  <a:lnTo>
                    <a:pt x="2749" y="1183"/>
                  </a:lnTo>
                  <a:lnTo>
                    <a:pt x="2742" y="1209"/>
                  </a:lnTo>
                  <a:lnTo>
                    <a:pt x="2736" y="1237"/>
                  </a:lnTo>
                  <a:lnTo>
                    <a:pt x="2731" y="1265"/>
                  </a:lnTo>
                  <a:lnTo>
                    <a:pt x="2727" y="1295"/>
                  </a:lnTo>
                  <a:lnTo>
                    <a:pt x="2723" y="1325"/>
                  </a:lnTo>
                  <a:lnTo>
                    <a:pt x="2719" y="1358"/>
                  </a:lnTo>
                  <a:lnTo>
                    <a:pt x="2716" y="1390"/>
                  </a:lnTo>
                  <a:lnTo>
                    <a:pt x="2714" y="1423"/>
                  </a:lnTo>
                  <a:lnTo>
                    <a:pt x="2711" y="1492"/>
                  </a:lnTo>
                  <a:lnTo>
                    <a:pt x="2710" y="1563"/>
                  </a:lnTo>
                  <a:lnTo>
                    <a:pt x="2710" y="1635"/>
                  </a:lnTo>
                  <a:lnTo>
                    <a:pt x="2712" y="1709"/>
                  </a:lnTo>
                  <a:lnTo>
                    <a:pt x="2714" y="1783"/>
                  </a:lnTo>
                  <a:lnTo>
                    <a:pt x="2717" y="1857"/>
                  </a:lnTo>
                  <a:lnTo>
                    <a:pt x="2720" y="1929"/>
                  </a:lnTo>
                  <a:lnTo>
                    <a:pt x="2723" y="2002"/>
                  </a:lnTo>
                  <a:lnTo>
                    <a:pt x="2726" y="2071"/>
                  </a:lnTo>
                  <a:lnTo>
                    <a:pt x="2729" y="2138"/>
                  </a:lnTo>
                  <a:lnTo>
                    <a:pt x="2731" y="2202"/>
                  </a:lnTo>
                  <a:lnTo>
                    <a:pt x="2731" y="2262"/>
                  </a:lnTo>
                  <a:lnTo>
                    <a:pt x="2731" y="2339"/>
                  </a:lnTo>
                  <a:lnTo>
                    <a:pt x="2731" y="2415"/>
                  </a:lnTo>
                  <a:lnTo>
                    <a:pt x="2730" y="2487"/>
                  </a:lnTo>
                  <a:lnTo>
                    <a:pt x="2730" y="2558"/>
                  </a:lnTo>
                  <a:lnTo>
                    <a:pt x="2730" y="2626"/>
                  </a:lnTo>
                  <a:lnTo>
                    <a:pt x="2731" y="2692"/>
                  </a:lnTo>
                  <a:lnTo>
                    <a:pt x="2733" y="2758"/>
                  </a:lnTo>
                  <a:lnTo>
                    <a:pt x="2737" y="2822"/>
                  </a:lnTo>
                  <a:lnTo>
                    <a:pt x="2742" y="2885"/>
                  </a:lnTo>
                  <a:lnTo>
                    <a:pt x="2749" y="2948"/>
                  </a:lnTo>
                  <a:lnTo>
                    <a:pt x="2753" y="2980"/>
                  </a:lnTo>
                  <a:lnTo>
                    <a:pt x="2759" y="3011"/>
                  </a:lnTo>
                  <a:lnTo>
                    <a:pt x="2764" y="3042"/>
                  </a:lnTo>
                  <a:lnTo>
                    <a:pt x="2770" y="3073"/>
                  </a:lnTo>
                  <a:lnTo>
                    <a:pt x="2777" y="3104"/>
                  </a:lnTo>
                  <a:lnTo>
                    <a:pt x="2784" y="3135"/>
                  </a:lnTo>
                  <a:lnTo>
                    <a:pt x="2793" y="3167"/>
                  </a:lnTo>
                  <a:lnTo>
                    <a:pt x="2801" y="3198"/>
                  </a:lnTo>
                  <a:lnTo>
                    <a:pt x="2811" y="3230"/>
                  </a:lnTo>
                  <a:lnTo>
                    <a:pt x="2822" y="3262"/>
                  </a:lnTo>
                  <a:lnTo>
                    <a:pt x="2833" y="3294"/>
                  </a:lnTo>
                  <a:lnTo>
                    <a:pt x="2845" y="3326"/>
                  </a:lnTo>
                  <a:lnTo>
                    <a:pt x="2890" y="3438"/>
                  </a:lnTo>
                  <a:lnTo>
                    <a:pt x="2934" y="3546"/>
                  </a:lnTo>
                  <a:lnTo>
                    <a:pt x="2978" y="3653"/>
                  </a:lnTo>
                  <a:lnTo>
                    <a:pt x="3023" y="3756"/>
                  </a:lnTo>
                  <a:lnTo>
                    <a:pt x="3067" y="3858"/>
                  </a:lnTo>
                  <a:lnTo>
                    <a:pt x="3111" y="3956"/>
                  </a:lnTo>
                  <a:lnTo>
                    <a:pt x="3157" y="4051"/>
                  </a:lnTo>
                  <a:lnTo>
                    <a:pt x="3203" y="4143"/>
                  </a:lnTo>
                  <a:lnTo>
                    <a:pt x="3226" y="4188"/>
                  </a:lnTo>
                  <a:lnTo>
                    <a:pt x="3249" y="4232"/>
                  </a:lnTo>
                  <a:lnTo>
                    <a:pt x="3274" y="4275"/>
                  </a:lnTo>
                  <a:lnTo>
                    <a:pt x="3298" y="4317"/>
                  </a:lnTo>
                  <a:lnTo>
                    <a:pt x="3322" y="4358"/>
                  </a:lnTo>
                  <a:lnTo>
                    <a:pt x="3346" y="4399"/>
                  </a:lnTo>
                  <a:lnTo>
                    <a:pt x="3370" y="4439"/>
                  </a:lnTo>
                  <a:lnTo>
                    <a:pt x="3396" y="4477"/>
                  </a:lnTo>
                  <a:lnTo>
                    <a:pt x="3421" y="4515"/>
                  </a:lnTo>
                  <a:lnTo>
                    <a:pt x="3447" y="4551"/>
                  </a:lnTo>
                  <a:lnTo>
                    <a:pt x="3473" y="4587"/>
                  </a:lnTo>
                  <a:lnTo>
                    <a:pt x="3499" y="4622"/>
                  </a:lnTo>
                  <a:lnTo>
                    <a:pt x="3526" y="4656"/>
                  </a:lnTo>
                  <a:lnTo>
                    <a:pt x="3553" y="4689"/>
                  </a:lnTo>
                  <a:lnTo>
                    <a:pt x="3581" y="4720"/>
                  </a:lnTo>
                  <a:lnTo>
                    <a:pt x="3609" y="4751"/>
                  </a:lnTo>
                  <a:lnTo>
                    <a:pt x="3500" y="4772"/>
                  </a:lnTo>
                  <a:lnTo>
                    <a:pt x="3394" y="4795"/>
                  </a:lnTo>
                  <a:lnTo>
                    <a:pt x="3289" y="4821"/>
                  </a:lnTo>
                  <a:lnTo>
                    <a:pt x="3187" y="4849"/>
                  </a:lnTo>
                  <a:lnTo>
                    <a:pt x="3087" y="4878"/>
                  </a:lnTo>
                  <a:lnTo>
                    <a:pt x="2989" y="4908"/>
                  </a:lnTo>
                  <a:lnTo>
                    <a:pt x="2893" y="4940"/>
                  </a:lnTo>
                  <a:lnTo>
                    <a:pt x="2799" y="4974"/>
                  </a:lnTo>
                  <a:lnTo>
                    <a:pt x="2707" y="5009"/>
                  </a:lnTo>
                  <a:lnTo>
                    <a:pt x="2617" y="5045"/>
                  </a:lnTo>
                  <a:lnTo>
                    <a:pt x="2530" y="5081"/>
                  </a:lnTo>
                  <a:lnTo>
                    <a:pt x="2444" y="5118"/>
                  </a:lnTo>
                  <a:lnTo>
                    <a:pt x="2360" y="5156"/>
                  </a:lnTo>
                  <a:lnTo>
                    <a:pt x="2279" y="5195"/>
                  </a:lnTo>
                  <a:lnTo>
                    <a:pt x="2199" y="5234"/>
                  </a:lnTo>
                  <a:lnTo>
                    <a:pt x="2120" y="5273"/>
                  </a:lnTo>
                  <a:lnTo>
                    <a:pt x="2045" y="5312"/>
                  </a:lnTo>
                  <a:lnTo>
                    <a:pt x="1970" y="5351"/>
                  </a:lnTo>
                  <a:lnTo>
                    <a:pt x="1898" y="5390"/>
                  </a:lnTo>
                  <a:lnTo>
                    <a:pt x="1827" y="5429"/>
                  </a:lnTo>
                  <a:lnTo>
                    <a:pt x="1691" y="5504"/>
                  </a:lnTo>
                  <a:lnTo>
                    <a:pt x="1562" y="5576"/>
                  </a:lnTo>
                  <a:lnTo>
                    <a:pt x="1439" y="5645"/>
                  </a:lnTo>
                  <a:lnTo>
                    <a:pt x="1323" y="5707"/>
                  </a:lnTo>
                  <a:lnTo>
                    <a:pt x="1268" y="5736"/>
                  </a:lnTo>
                  <a:lnTo>
                    <a:pt x="1214" y="5763"/>
                  </a:lnTo>
                  <a:lnTo>
                    <a:pt x="1162" y="5789"/>
                  </a:lnTo>
                  <a:lnTo>
                    <a:pt x="1110" y="5812"/>
                  </a:lnTo>
                  <a:lnTo>
                    <a:pt x="1011" y="5859"/>
                  </a:lnTo>
                  <a:lnTo>
                    <a:pt x="916" y="5905"/>
                  </a:lnTo>
                  <a:lnTo>
                    <a:pt x="828" y="5951"/>
                  </a:lnTo>
                  <a:lnTo>
                    <a:pt x="746" y="5997"/>
                  </a:lnTo>
                  <a:lnTo>
                    <a:pt x="669" y="6044"/>
                  </a:lnTo>
                  <a:lnTo>
                    <a:pt x="597" y="6090"/>
                  </a:lnTo>
                  <a:lnTo>
                    <a:pt x="532" y="6135"/>
                  </a:lnTo>
                  <a:lnTo>
                    <a:pt x="470" y="6180"/>
                  </a:lnTo>
                  <a:lnTo>
                    <a:pt x="415" y="6226"/>
                  </a:lnTo>
                  <a:lnTo>
                    <a:pt x="364" y="6269"/>
                  </a:lnTo>
                  <a:lnTo>
                    <a:pt x="316" y="6312"/>
                  </a:lnTo>
                  <a:lnTo>
                    <a:pt x="273" y="6354"/>
                  </a:lnTo>
                  <a:lnTo>
                    <a:pt x="235" y="6395"/>
                  </a:lnTo>
                  <a:lnTo>
                    <a:pt x="199" y="6436"/>
                  </a:lnTo>
                  <a:lnTo>
                    <a:pt x="168" y="6474"/>
                  </a:lnTo>
                  <a:lnTo>
                    <a:pt x="141" y="6512"/>
                  </a:lnTo>
                  <a:lnTo>
                    <a:pt x="116" y="6547"/>
                  </a:lnTo>
                  <a:lnTo>
                    <a:pt x="94" y="6582"/>
                  </a:lnTo>
                  <a:lnTo>
                    <a:pt x="75" y="6614"/>
                  </a:lnTo>
                  <a:lnTo>
                    <a:pt x="59" y="6646"/>
                  </a:lnTo>
                  <a:lnTo>
                    <a:pt x="46" y="6675"/>
                  </a:lnTo>
                  <a:lnTo>
                    <a:pt x="35" y="6702"/>
                  </a:lnTo>
                  <a:lnTo>
                    <a:pt x="25" y="6727"/>
                  </a:lnTo>
                  <a:lnTo>
                    <a:pt x="18" y="6750"/>
                  </a:lnTo>
                  <a:lnTo>
                    <a:pt x="12" y="6771"/>
                  </a:lnTo>
                  <a:lnTo>
                    <a:pt x="8" y="6789"/>
                  </a:lnTo>
                  <a:lnTo>
                    <a:pt x="4" y="6804"/>
                  </a:lnTo>
                  <a:lnTo>
                    <a:pt x="2" y="6817"/>
                  </a:lnTo>
                  <a:lnTo>
                    <a:pt x="0" y="6835"/>
                  </a:lnTo>
                  <a:lnTo>
                    <a:pt x="0" y="6842"/>
                  </a:lnTo>
                  <a:lnTo>
                    <a:pt x="0" y="7756"/>
                  </a:lnTo>
                  <a:lnTo>
                    <a:pt x="8903" y="7755"/>
                  </a:lnTo>
                  <a:lnTo>
                    <a:pt x="8903" y="6842"/>
                  </a:lnTo>
                  <a:lnTo>
                    <a:pt x="8903" y="6835"/>
                  </a:lnTo>
                  <a:lnTo>
                    <a:pt x="8900" y="6817"/>
                  </a:lnTo>
                  <a:lnTo>
                    <a:pt x="8898" y="6804"/>
                  </a:lnTo>
                  <a:lnTo>
                    <a:pt x="8895" y="6789"/>
                  </a:lnTo>
                  <a:lnTo>
                    <a:pt x="8891" y="6770"/>
                  </a:lnTo>
                  <a:lnTo>
                    <a:pt x="8885" y="6750"/>
                  </a:lnTo>
                  <a:lnTo>
                    <a:pt x="8877" y="6727"/>
                  </a:lnTo>
                  <a:lnTo>
                    <a:pt x="8868" y="6702"/>
                  </a:lnTo>
                  <a:lnTo>
                    <a:pt x="8857" y="6675"/>
                  </a:lnTo>
                  <a:lnTo>
                    <a:pt x="8843" y="6646"/>
                  </a:lnTo>
                  <a:lnTo>
                    <a:pt x="8827" y="6614"/>
                  </a:lnTo>
                  <a:lnTo>
                    <a:pt x="8809" y="6581"/>
                  </a:lnTo>
                  <a:lnTo>
                    <a:pt x="8786" y="6547"/>
                  </a:lnTo>
                  <a:lnTo>
                    <a:pt x="8762" y="6511"/>
                  </a:lnTo>
                  <a:lnTo>
                    <a:pt x="8734" y="6473"/>
                  </a:lnTo>
                  <a:lnTo>
                    <a:pt x="8703" y="6435"/>
                  </a:lnTo>
                  <a:lnTo>
                    <a:pt x="8667" y="6394"/>
                  </a:lnTo>
                  <a:lnTo>
                    <a:pt x="8629" y="6353"/>
                  </a:lnTo>
                  <a:lnTo>
                    <a:pt x="8586" y="6311"/>
                  </a:lnTo>
                  <a:lnTo>
                    <a:pt x="8538" y="6268"/>
                  </a:lnTo>
                  <a:lnTo>
                    <a:pt x="8487" y="6223"/>
                  </a:lnTo>
                  <a:lnTo>
                    <a:pt x="8431" y="6179"/>
                  </a:lnTo>
                  <a:lnTo>
                    <a:pt x="8369" y="6134"/>
                  </a:lnTo>
                  <a:lnTo>
                    <a:pt x="8304" y="6088"/>
                  </a:lnTo>
                  <a:lnTo>
                    <a:pt x="8232" y="6042"/>
                  </a:lnTo>
                  <a:lnTo>
                    <a:pt x="8154" y="5995"/>
                  </a:lnTo>
                  <a:lnTo>
                    <a:pt x="8072" y="5949"/>
                  </a:lnTo>
                  <a:lnTo>
                    <a:pt x="7984" y="5903"/>
                  </a:lnTo>
                  <a:lnTo>
                    <a:pt x="7889" y="5857"/>
                  </a:lnTo>
                  <a:lnTo>
                    <a:pt x="7788" y="58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677428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804771" y="1090647"/>
            <a:ext cx="5149470" cy="1969770"/>
          </a:xfrm>
          <a:prstGeom prst="rect">
            <a:avLst/>
          </a:prstGeom>
          <a:noFill/>
        </p:spPr>
        <p:txBody>
          <a:bodyPr wrap="square" rtlCol="0">
            <a:spAutoFit/>
          </a:bodyPr>
          <a:lstStyle/>
          <a:p>
            <a:r>
              <a:rPr lang="en-US" sz="2000" b="1" dirty="0" smtClean="0"/>
              <a:t>Justin Knepper</a:t>
            </a:r>
          </a:p>
          <a:p>
            <a:r>
              <a:rPr lang="en-US" sz="1400" b="1" dirty="0" smtClean="0">
                <a:solidFill>
                  <a:schemeClr val="accent2">
                    <a:lumMod val="75000"/>
                  </a:schemeClr>
                </a:solidFill>
              </a:rPr>
              <a:t>Vice President – ERG Founder &amp; Chair, OUTWest</a:t>
            </a:r>
          </a:p>
          <a:p>
            <a:pPr algn="just"/>
            <a:r>
              <a:rPr lang="en-US" sz="1050" dirty="0"/>
              <a:t>O</a:t>
            </a:r>
            <a:r>
              <a:rPr lang="en-US" sz="1050" dirty="0" smtClean="0"/>
              <a:t>ver 20 years of management, program development, thought leadership and communications expertise, with a history of developing programs and managing projects with unique innovation to achieve company goals. An explorer and change-agent at heart, has always sought opportunities to engage colleagues in unique and cultural development activities, to include the founding of two separate Employee Resource Groups. As a writer, he is pursuing a variety of projects, to include a self-published novel, screenplay and development of a leadership management book based on the principles of space exploration and human nature.</a:t>
            </a:r>
            <a:endParaRPr lang="en-US" sz="1050" dirty="0"/>
          </a:p>
        </p:txBody>
      </p:sp>
      <p:sp>
        <p:nvSpPr>
          <p:cNvPr id="8" name="TextBox 7"/>
          <p:cNvSpPr txBox="1"/>
          <p:nvPr/>
        </p:nvSpPr>
        <p:spPr>
          <a:xfrm>
            <a:off x="804771" y="3846026"/>
            <a:ext cx="5149470" cy="1777410"/>
          </a:xfrm>
          <a:prstGeom prst="rect">
            <a:avLst/>
          </a:prstGeom>
          <a:noFill/>
        </p:spPr>
        <p:txBody>
          <a:bodyPr wrap="square" rtlCol="0">
            <a:spAutoFit/>
          </a:bodyPr>
          <a:lstStyle/>
          <a:p>
            <a:r>
              <a:rPr lang="en-US" sz="2000" b="1" dirty="0" smtClean="0"/>
              <a:t>Abel Raposo</a:t>
            </a:r>
          </a:p>
          <a:p>
            <a:r>
              <a:rPr lang="en-US" sz="1400" b="1" dirty="0" smtClean="0">
                <a:solidFill>
                  <a:schemeClr val="accent2">
                    <a:lumMod val="75000"/>
                  </a:schemeClr>
                </a:solidFill>
              </a:rPr>
              <a:t>Assistant Vice President – ERG Program Manager, OUTWest</a:t>
            </a:r>
          </a:p>
          <a:p>
            <a:pPr algn="just"/>
            <a:r>
              <a:rPr lang="en-US" sz="1050" dirty="0"/>
              <a:t>Based in San Francisco, is a key player in launching and running Bank of the West’s East Bay and Bay Area Chapters of its LGBTA ERG, OUTWest. As the National Program Manager, he works very closely with all chapters throughout the footprint, providing guidance and encouraging meaningful activities for our employees and community. Additionally, serves as Treasurer on the Board of Rebuilding Together – East Bay North, a non-profit that provides free critical repairs, accessibility modifications, and energy efficient upgrades to the homes of low-income seniors and disabled homeowners</a:t>
            </a:r>
            <a:r>
              <a:rPr lang="en-US" sz="1050" dirty="0" smtClean="0"/>
              <a:t>.</a:t>
            </a:r>
            <a:endParaRPr lang="en-US" sz="1050" dirty="0"/>
          </a:p>
        </p:txBody>
      </p:sp>
      <p:sp>
        <p:nvSpPr>
          <p:cNvPr id="9" name="TextBox 8"/>
          <p:cNvSpPr txBox="1"/>
          <p:nvPr/>
        </p:nvSpPr>
        <p:spPr>
          <a:xfrm>
            <a:off x="6290247" y="1090647"/>
            <a:ext cx="5655975" cy="1908215"/>
          </a:xfrm>
          <a:prstGeom prst="rect">
            <a:avLst/>
          </a:prstGeom>
          <a:noFill/>
        </p:spPr>
        <p:txBody>
          <a:bodyPr wrap="square" rtlCol="0">
            <a:spAutoFit/>
          </a:bodyPr>
          <a:lstStyle/>
          <a:p>
            <a:r>
              <a:rPr lang="en-US" sz="2000" b="1" dirty="0" smtClean="0"/>
              <a:t>Bryan Cross</a:t>
            </a:r>
          </a:p>
          <a:p>
            <a:r>
              <a:rPr lang="en-US" sz="1400" b="1" dirty="0" smtClean="0">
                <a:solidFill>
                  <a:schemeClr val="accent2">
                    <a:lumMod val="75000"/>
                  </a:schemeClr>
                </a:solidFill>
              </a:rPr>
              <a:t>Vice President – Omaha Chapter Chair, OUTWest</a:t>
            </a:r>
          </a:p>
          <a:p>
            <a:pPr algn="just"/>
            <a:r>
              <a:rPr lang="en-US" sz="1050" dirty="0"/>
              <a:t>A recent transplant from California to Omaha, </a:t>
            </a:r>
            <a:r>
              <a:rPr lang="en-US" sz="1050" dirty="0" smtClean="0"/>
              <a:t>NE, </a:t>
            </a:r>
            <a:r>
              <a:rPr lang="en-US" sz="1050" dirty="0"/>
              <a:t>with over 20 </a:t>
            </a:r>
            <a:r>
              <a:rPr lang="en-US" sz="1050" dirty="0" smtClean="0"/>
              <a:t>years </a:t>
            </a:r>
            <a:r>
              <a:rPr lang="en-US" sz="1050" dirty="0"/>
              <a:t>in various banking </a:t>
            </a:r>
            <a:r>
              <a:rPr lang="en-US" sz="1050" dirty="0" smtClean="0"/>
              <a:t>roles, from </a:t>
            </a:r>
            <a:r>
              <a:rPr lang="en-US" sz="1050" dirty="0"/>
              <a:t>Systems Analyst to Project Management and leading dynamic teams in customer </a:t>
            </a:r>
            <a:r>
              <a:rPr lang="en-US" sz="1050" dirty="0" smtClean="0"/>
              <a:t>service. Bryan </a:t>
            </a:r>
            <a:r>
              <a:rPr lang="en-US" sz="1050" dirty="0"/>
              <a:t>played a significant role in the launch of the </a:t>
            </a:r>
            <a:r>
              <a:rPr lang="en-US" sz="1050" dirty="0" smtClean="0"/>
              <a:t>OUTWest </a:t>
            </a:r>
            <a:r>
              <a:rPr lang="en-US" sz="1050" dirty="0"/>
              <a:t>chapter in Omaha. While working closely with other local companies in the Heartland region to raise diversity awareness through a variety of </a:t>
            </a:r>
            <a:r>
              <a:rPr lang="en-US" sz="1050" dirty="0" smtClean="0"/>
              <a:t>activities, he </a:t>
            </a:r>
            <a:r>
              <a:rPr lang="en-US" sz="1050" dirty="0"/>
              <a:t>has </a:t>
            </a:r>
            <a:r>
              <a:rPr lang="en-US" sz="1050" dirty="0" smtClean="0"/>
              <a:t>brought together </a:t>
            </a:r>
            <a:r>
              <a:rPr lang="en-US" sz="1050" dirty="0"/>
              <a:t>a cohesive team for the </a:t>
            </a:r>
            <a:r>
              <a:rPr lang="en-US" sz="1050" dirty="0" smtClean="0"/>
              <a:t>Chapter </a:t>
            </a:r>
            <a:r>
              <a:rPr lang="en-US" sz="1050" dirty="0"/>
              <a:t>that is making their mark for Bank of the West in the Omaha market. Prior to moving to Omaha, Bryan was heavily involved in the education of HIV/AIDS in the San Francisco Bay </a:t>
            </a:r>
            <a:r>
              <a:rPr lang="en-US" sz="1050" dirty="0" smtClean="0"/>
              <a:t>Area, </a:t>
            </a:r>
            <a:r>
              <a:rPr lang="en-US" sz="1050" dirty="0"/>
              <a:t>where he volunteered for several local organizations doing outreach education. </a:t>
            </a:r>
          </a:p>
        </p:txBody>
      </p:sp>
      <p:sp>
        <p:nvSpPr>
          <p:cNvPr id="10" name="TextBox 9"/>
          <p:cNvSpPr txBox="1"/>
          <p:nvPr/>
        </p:nvSpPr>
        <p:spPr>
          <a:xfrm>
            <a:off x="6290246" y="3830799"/>
            <a:ext cx="5655975" cy="1746632"/>
          </a:xfrm>
          <a:prstGeom prst="rect">
            <a:avLst/>
          </a:prstGeom>
          <a:noFill/>
        </p:spPr>
        <p:txBody>
          <a:bodyPr wrap="square" rtlCol="0">
            <a:spAutoFit/>
          </a:bodyPr>
          <a:lstStyle/>
          <a:p>
            <a:r>
              <a:rPr lang="en-US" sz="2000" b="1" dirty="0" smtClean="0"/>
              <a:t>Hector Sanchez</a:t>
            </a:r>
          </a:p>
          <a:p>
            <a:r>
              <a:rPr lang="en-US" sz="1400" b="1" dirty="0" smtClean="0">
                <a:solidFill>
                  <a:schemeClr val="accent2">
                    <a:lumMod val="75000"/>
                  </a:schemeClr>
                </a:solidFill>
              </a:rPr>
              <a:t>Assistant Vice President – ERG Resource &amp; Education Manager, OUTWest</a:t>
            </a:r>
          </a:p>
          <a:p>
            <a:pPr algn="just"/>
            <a:r>
              <a:rPr lang="en-US" sz="1050" dirty="0" smtClean="0"/>
              <a:t>A seasoned </a:t>
            </a:r>
            <a:r>
              <a:rPr lang="en-US" sz="1050" dirty="0"/>
              <a:t>professional, leader and strategist, with more than </a:t>
            </a:r>
            <a:r>
              <a:rPr lang="en-US" sz="1050" dirty="0" smtClean="0"/>
              <a:t>15 years </a:t>
            </a:r>
            <a:r>
              <a:rPr lang="en-US" sz="1050" dirty="0"/>
              <a:t>of achievement traversing operations, business development, and project experience.  Hector has the drive to structure banking operations for optimal performance, efficiency, and effectiveness.  He’s a key member in developing and spearheading the Southern California LGBTA ERG chapter for OUTWest.  He’s also a member on the National Leadership Council as Education &amp; Resource </a:t>
            </a:r>
            <a:r>
              <a:rPr lang="en-US" sz="1050" dirty="0" smtClean="0"/>
              <a:t>Manager, volunteers </a:t>
            </a:r>
            <a:r>
              <a:rPr lang="en-US" sz="1050" dirty="0"/>
              <a:t>with Operation Hope, a nonprofit that focuses on financial literacy, in addition to volunteering at the Los Angeles LGBT Youth Center.</a:t>
            </a:r>
          </a:p>
        </p:txBody>
      </p:sp>
      <p:sp>
        <p:nvSpPr>
          <p:cNvPr id="11" name="Text Placeholder 2"/>
          <p:cNvSpPr txBox="1">
            <a:spLocks/>
          </p:cNvSpPr>
          <p:nvPr/>
        </p:nvSpPr>
        <p:spPr>
          <a:xfrm>
            <a:off x="10433125" y="6366217"/>
            <a:ext cx="1758875" cy="350069"/>
          </a:xfrm>
          <a:prstGeom prst="rect">
            <a:avLst/>
          </a:prstGeom>
        </p:spPr>
        <p:txBody>
          <a:bodyPr anchor="b"/>
          <a:lstStyle>
            <a:lvl1pPr marL="0" indent="0" algn="l"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nSpc>
                <a:spcPct val="150000"/>
              </a:lnSpc>
            </a:pPr>
            <a:r>
              <a:rPr lang="en-US" sz="1400" dirty="0" smtClean="0">
                <a:solidFill>
                  <a:schemeClr val="tx1">
                    <a:lumMod val="65000"/>
                    <a:lumOff val="35000"/>
                  </a:schemeClr>
                </a:solidFill>
                <a:latin typeface="Calibri" panose="020F0502020204030204" pitchFamily="34" charset="0"/>
              </a:rPr>
              <a:t>BankoftheWest.com  </a:t>
            </a:r>
          </a:p>
        </p:txBody>
      </p:sp>
      <p:pic>
        <p:nvPicPr>
          <p:cNvPr id="12" name="Picture 11"/>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81263" y="2992892"/>
            <a:ext cx="296929" cy="28765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6939" y="6435735"/>
            <a:ext cx="233080" cy="233080"/>
          </a:xfrm>
          <a:prstGeom prst="rect">
            <a:avLst/>
          </a:prstGeom>
        </p:spPr>
      </p:pic>
      <p:sp>
        <p:nvSpPr>
          <p:cNvPr id="15" name="Text Placeholder 2"/>
          <p:cNvSpPr txBox="1">
            <a:spLocks/>
          </p:cNvSpPr>
          <p:nvPr/>
        </p:nvSpPr>
        <p:spPr>
          <a:xfrm>
            <a:off x="1256182" y="2915916"/>
            <a:ext cx="4201414" cy="441603"/>
          </a:xfrm>
          <a:prstGeom prst="rect">
            <a:avLst/>
          </a:prstGeom>
        </p:spPr>
        <p:txBody>
          <a:bodyPr anchor="b"/>
          <a:lstStyle>
            <a:lvl1pPr marL="0" indent="0" algn="l"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nSpc>
                <a:spcPct val="150000"/>
              </a:lnSpc>
            </a:pPr>
            <a:r>
              <a:rPr lang="en-US" sz="1400" b="1" dirty="0" smtClean="0">
                <a:solidFill>
                  <a:schemeClr val="tx1">
                    <a:lumMod val="65000"/>
                    <a:lumOff val="35000"/>
                  </a:schemeClr>
                </a:solidFill>
                <a:latin typeface="Calibri" panose="020F0502020204030204" pitchFamily="34" charset="0"/>
              </a:rPr>
              <a:t>Justin.Knepper@BankoftheWest.com </a:t>
            </a:r>
          </a:p>
        </p:txBody>
      </p:sp>
      <p:sp>
        <p:nvSpPr>
          <p:cNvPr id="16" name="Text Placeholder 2"/>
          <p:cNvSpPr txBox="1">
            <a:spLocks/>
          </p:cNvSpPr>
          <p:nvPr/>
        </p:nvSpPr>
        <p:spPr>
          <a:xfrm>
            <a:off x="1256182" y="3253973"/>
            <a:ext cx="4201414" cy="442043"/>
          </a:xfrm>
          <a:prstGeom prst="rect">
            <a:avLst/>
          </a:prstGeom>
        </p:spPr>
        <p:txBody>
          <a:bodyPr anchor="b"/>
          <a:lstStyle>
            <a:lvl1pPr marL="0" indent="0" algn="l"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nSpc>
                <a:spcPct val="150000"/>
              </a:lnSpc>
            </a:pPr>
            <a:r>
              <a:rPr lang="en-US" sz="1400" b="1" dirty="0" smtClean="0">
                <a:solidFill>
                  <a:schemeClr val="tx1">
                    <a:lumMod val="65000"/>
                    <a:lumOff val="35000"/>
                  </a:schemeClr>
                </a:solidFill>
                <a:latin typeface="Calibri" panose="020F0502020204030204" pitchFamily="34" charset="0"/>
              </a:rPr>
              <a:t>https</a:t>
            </a:r>
            <a:r>
              <a:rPr lang="en-US" sz="1400" b="1" dirty="0">
                <a:solidFill>
                  <a:schemeClr val="tx1">
                    <a:lumMod val="65000"/>
                    <a:lumOff val="35000"/>
                  </a:schemeClr>
                </a:solidFill>
                <a:latin typeface="Calibri" panose="020F0502020204030204" pitchFamily="34" charset="0"/>
              </a:rPr>
              <a:t>://</a:t>
            </a:r>
            <a:r>
              <a:rPr lang="en-US" sz="1400" b="1" dirty="0" smtClean="0">
                <a:solidFill>
                  <a:schemeClr val="tx1">
                    <a:lumMod val="65000"/>
                    <a:lumOff val="35000"/>
                  </a:schemeClr>
                </a:solidFill>
                <a:latin typeface="Calibri" panose="020F0502020204030204" pitchFamily="34" charset="0"/>
              </a:rPr>
              <a:t>www.linkedin.com/in/justinknepper</a:t>
            </a:r>
          </a:p>
        </p:txBody>
      </p:sp>
      <p:pic>
        <p:nvPicPr>
          <p:cNvPr id="17" name="Picture 16"/>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82156" y="5595369"/>
            <a:ext cx="296929" cy="287650"/>
          </a:xfrm>
          <a:prstGeom prst="rect">
            <a:avLst/>
          </a:prstGeom>
        </p:spPr>
      </p:pic>
      <p:sp>
        <p:nvSpPr>
          <p:cNvPr id="19" name="Text Placeholder 2"/>
          <p:cNvSpPr txBox="1">
            <a:spLocks/>
          </p:cNvSpPr>
          <p:nvPr/>
        </p:nvSpPr>
        <p:spPr>
          <a:xfrm>
            <a:off x="1256182" y="5518393"/>
            <a:ext cx="4201414" cy="441603"/>
          </a:xfrm>
          <a:prstGeom prst="rect">
            <a:avLst/>
          </a:prstGeom>
        </p:spPr>
        <p:txBody>
          <a:bodyPr anchor="b"/>
          <a:lstStyle>
            <a:lvl1pPr marL="0" indent="0" algn="l"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nSpc>
                <a:spcPct val="150000"/>
              </a:lnSpc>
            </a:pPr>
            <a:r>
              <a:rPr lang="en-US" sz="1400" b="1" dirty="0" smtClean="0">
                <a:solidFill>
                  <a:schemeClr val="tx1">
                    <a:lumMod val="65000"/>
                    <a:lumOff val="35000"/>
                  </a:schemeClr>
                </a:solidFill>
                <a:latin typeface="Calibri" panose="020F0502020204030204" pitchFamily="34" charset="0"/>
              </a:rPr>
              <a:t>Abel.Raposo@BankoftheWest.com </a:t>
            </a:r>
          </a:p>
        </p:txBody>
      </p:sp>
      <p:sp>
        <p:nvSpPr>
          <p:cNvPr id="20" name="Text Placeholder 2"/>
          <p:cNvSpPr txBox="1">
            <a:spLocks/>
          </p:cNvSpPr>
          <p:nvPr/>
        </p:nvSpPr>
        <p:spPr>
          <a:xfrm>
            <a:off x="1256182" y="5856450"/>
            <a:ext cx="4201414" cy="442043"/>
          </a:xfrm>
          <a:prstGeom prst="rect">
            <a:avLst/>
          </a:prstGeom>
        </p:spPr>
        <p:txBody>
          <a:bodyPr anchor="b"/>
          <a:lstStyle>
            <a:lvl1pPr marL="0" indent="0" algn="l"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nSpc>
                <a:spcPct val="150000"/>
              </a:lnSpc>
            </a:pPr>
            <a:r>
              <a:rPr lang="en-US" sz="1400" b="1" dirty="0">
                <a:solidFill>
                  <a:schemeClr val="tx1">
                    <a:lumMod val="65000"/>
                    <a:lumOff val="35000"/>
                  </a:schemeClr>
                </a:solidFill>
                <a:latin typeface="Calibri" panose="020F0502020204030204" pitchFamily="34" charset="0"/>
              </a:rPr>
              <a:t>https://www.linkedin.com/in/abel-raposo-04761451</a:t>
            </a:r>
          </a:p>
        </p:txBody>
      </p:sp>
      <p:pic>
        <p:nvPicPr>
          <p:cNvPr id="21" name="Picture 20"/>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30358" y="2992892"/>
            <a:ext cx="296929" cy="287650"/>
          </a:xfrm>
          <a:prstGeom prst="rect">
            <a:avLst/>
          </a:prstGeom>
        </p:spPr>
      </p:pic>
      <p:sp>
        <p:nvSpPr>
          <p:cNvPr id="23" name="Text Placeholder 2"/>
          <p:cNvSpPr txBox="1">
            <a:spLocks/>
          </p:cNvSpPr>
          <p:nvPr/>
        </p:nvSpPr>
        <p:spPr>
          <a:xfrm>
            <a:off x="6786891" y="2915916"/>
            <a:ext cx="4201414" cy="441603"/>
          </a:xfrm>
          <a:prstGeom prst="rect">
            <a:avLst/>
          </a:prstGeom>
        </p:spPr>
        <p:txBody>
          <a:bodyPr anchor="b"/>
          <a:lstStyle>
            <a:lvl1pPr marL="0" indent="0" algn="l"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nSpc>
                <a:spcPct val="150000"/>
              </a:lnSpc>
            </a:pPr>
            <a:r>
              <a:rPr lang="en-US" sz="1400" b="1" dirty="0" smtClean="0">
                <a:solidFill>
                  <a:schemeClr val="tx1">
                    <a:lumMod val="65000"/>
                    <a:lumOff val="35000"/>
                  </a:schemeClr>
                </a:solidFill>
                <a:latin typeface="Calibri" panose="020F0502020204030204" pitchFamily="34" charset="0"/>
              </a:rPr>
              <a:t>Bryan.Cross@BankoftheWest.com </a:t>
            </a:r>
          </a:p>
        </p:txBody>
      </p:sp>
      <p:sp>
        <p:nvSpPr>
          <p:cNvPr id="24" name="Text Placeholder 2"/>
          <p:cNvSpPr txBox="1">
            <a:spLocks/>
          </p:cNvSpPr>
          <p:nvPr/>
        </p:nvSpPr>
        <p:spPr>
          <a:xfrm>
            <a:off x="6786891" y="3253973"/>
            <a:ext cx="4201414" cy="442043"/>
          </a:xfrm>
          <a:prstGeom prst="rect">
            <a:avLst/>
          </a:prstGeom>
        </p:spPr>
        <p:txBody>
          <a:bodyPr anchor="b"/>
          <a:lstStyle>
            <a:lvl1pPr marL="0" indent="0" algn="l"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nSpc>
                <a:spcPct val="150000"/>
              </a:lnSpc>
            </a:pPr>
            <a:r>
              <a:rPr lang="en-US" sz="1400" b="1" dirty="0">
                <a:solidFill>
                  <a:schemeClr val="tx1">
                    <a:lumMod val="65000"/>
                    <a:lumOff val="35000"/>
                  </a:schemeClr>
                </a:solidFill>
                <a:latin typeface="Calibri" panose="020F0502020204030204" pitchFamily="34" charset="0"/>
              </a:rPr>
              <a:t>https://www.linkedin.com/in/bryancross</a:t>
            </a:r>
            <a:endParaRPr lang="en-US" sz="1400" b="1" dirty="0" smtClean="0">
              <a:solidFill>
                <a:schemeClr val="tx1">
                  <a:lumMod val="65000"/>
                  <a:lumOff val="35000"/>
                </a:schemeClr>
              </a:solidFill>
              <a:latin typeface="Calibri" panose="020F0502020204030204" pitchFamily="34" charset="0"/>
            </a:endParaRPr>
          </a:p>
        </p:txBody>
      </p:sp>
      <p:pic>
        <p:nvPicPr>
          <p:cNvPr id="25" name="Picture 24"/>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30358" y="5595369"/>
            <a:ext cx="296929" cy="287650"/>
          </a:xfrm>
          <a:prstGeom prst="rect">
            <a:avLst/>
          </a:prstGeom>
        </p:spPr>
      </p:pic>
      <p:sp>
        <p:nvSpPr>
          <p:cNvPr id="27" name="Text Placeholder 2"/>
          <p:cNvSpPr txBox="1">
            <a:spLocks/>
          </p:cNvSpPr>
          <p:nvPr/>
        </p:nvSpPr>
        <p:spPr>
          <a:xfrm>
            <a:off x="6786891" y="5518393"/>
            <a:ext cx="4201414" cy="441603"/>
          </a:xfrm>
          <a:prstGeom prst="rect">
            <a:avLst/>
          </a:prstGeom>
        </p:spPr>
        <p:txBody>
          <a:bodyPr anchor="b"/>
          <a:lstStyle>
            <a:lvl1pPr marL="0" indent="0" algn="l"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nSpc>
                <a:spcPct val="150000"/>
              </a:lnSpc>
            </a:pPr>
            <a:r>
              <a:rPr lang="en-US" sz="1400" b="1" dirty="0" smtClean="0">
                <a:solidFill>
                  <a:schemeClr val="tx1">
                    <a:lumMod val="65000"/>
                    <a:lumOff val="35000"/>
                  </a:schemeClr>
                </a:solidFill>
                <a:latin typeface="Calibri" panose="020F0502020204030204" pitchFamily="34" charset="0"/>
              </a:rPr>
              <a:t>Hector.Sanchez@BankoftheWest.com </a:t>
            </a:r>
          </a:p>
        </p:txBody>
      </p:sp>
      <p:sp>
        <p:nvSpPr>
          <p:cNvPr id="28" name="Text Placeholder 2"/>
          <p:cNvSpPr txBox="1">
            <a:spLocks/>
          </p:cNvSpPr>
          <p:nvPr/>
        </p:nvSpPr>
        <p:spPr>
          <a:xfrm>
            <a:off x="6786891" y="5865859"/>
            <a:ext cx="4831368" cy="442043"/>
          </a:xfrm>
          <a:prstGeom prst="rect">
            <a:avLst/>
          </a:prstGeom>
        </p:spPr>
        <p:txBody>
          <a:bodyPr anchor="b"/>
          <a:lstStyle>
            <a:lvl1pPr marL="0" indent="0" algn="l"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nSpc>
                <a:spcPct val="150000"/>
              </a:lnSpc>
            </a:pPr>
            <a:r>
              <a:rPr lang="en-US" sz="1400" b="1" dirty="0">
                <a:solidFill>
                  <a:schemeClr val="tx1">
                    <a:lumMod val="65000"/>
                    <a:lumOff val="35000"/>
                  </a:schemeClr>
                </a:solidFill>
                <a:latin typeface="Calibri" panose="020F0502020204030204" pitchFamily="34" charset="0"/>
              </a:rPr>
              <a:t>https://www.linkedin.com/in/hector-sanchez-95027169</a:t>
            </a:r>
          </a:p>
        </p:txBody>
      </p:sp>
      <p:pic>
        <p:nvPicPr>
          <p:cNvPr id="29" name="Picture 28"/>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87357" y="3332624"/>
            <a:ext cx="284740" cy="284740"/>
          </a:xfrm>
          <a:prstGeom prst="rect">
            <a:avLst/>
          </a:prstGeom>
        </p:spPr>
      </p:pic>
      <p:pic>
        <p:nvPicPr>
          <p:cNvPr id="30" name="Picture 29"/>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88250" y="5935101"/>
            <a:ext cx="284740" cy="284740"/>
          </a:xfrm>
          <a:prstGeom prst="rect">
            <a:avLst/>
          </a:prstGeom>
        </p:spPr>
      </p:pic>
      <p:pic>
        <p:nvPicPr>
          <p:cNvPr id="31" name="Picture 30"/>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36452" y="3332624"/>
            <a:ext cx="284740" cy="284740"/>
          </a:xfrm>
          <a:prstGeom prst="rect">
            <a:avLst/>
          </a:prstGeom>
        </p:spPr>
      </p:pic>
      <p:pic>
        <p:nvPicPr>
          <p:cNvPr id="32" name="Picture 31"/>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436452" y="5944510"/>
            <a:ext cx="284740" cy="284740"/>
          </a:xfrm>
          <a:prstGeom prst="rect">
            <a:avLst/>
          </a:prstGeom>
        </p:spPr>
      </p:pic>
      <p:sp>
        <p:nvSpPr>
          <p:cNvPr id="33" name="L-Shape 32"/>
          <p:cNvSpPr/>
          <p:nvPr/>
        </p:nvSpPr>
        <p:spPr>
          <a:xfrm rot="5400000">
            <a:off x="829466" y="1099120"/>
            <a:ext cx="227824" cy="272368"/>
          </a:xfrm>
          <a:prstGeom prst="corner">
            <a:avLst>
              <a:gd name="adj1" fmla="val 32609"/>
              <a:gd name="adj2" fmla="val 3647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Shape 33"/>
          <p:cNvSpPr/>
          <p:nvPr/>
        </p:nvSpPr>
        <p:spPr>
          <a:xfrm rot="5400000">
            <a:off x="836940" y="3834224"/>
            <a:ext cx="227824" cy="272368"/>
          </a:xfrm>
          <a:prstGeom prst="corner">
            <a:avLst>
              <a:gd name="adj1" fmla="val 32609"/>
              <a:gd name="adj2" fmla="val 3647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Shape 34"/>
          <p:cNvSpPr/>
          <p:nvPr/>
        </p:nvSpPr>
        <p:spPr>
          <a:xfrm rot="5400000">
            <a:off x="6315279" y="1089554"/>
            <a:ext cx="227824" cy="272368"/>
          </a:xfrm>
          <a:prstGeom prst="corner">
            <a:avLst>
              <a:gd name="adj1" fmla="val 32609"/>
              <a:gd name="adj2" fmla="val 3647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Shape 35"/>
          <p:cNvSpPr/>
          <p:nvPr/>
        </p:nvSpPr>
        <p:spPr>
          <a:xfrm rot="5400000">
            <a:off x="6318489" y="3810502"/>
            <a:ext cx="227824" cy="272368"/>
          </a:xfrm>
          <a:prstGeom prst="corner">
            <a:avLst>
              <a:gd name="adj1" fmla="val 32609"/>
              <a:gd name="adj2" fmla="val 3647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5FB82C68-21B0-4D10-9FE3-8B3C5F565363}" type="slidenum">
              <a:rPr lang="en-US" smtClean="0"/>
              <a:t>3</a:t>
            </a:fld>
            <a:endParaRPr lang="en-US"/>
          </a:p>
        </p:txBody>
      </p:sp>
      <p:sp>
        <p:nvSpPr>
          <p:cNvPr id="37" name="Title 2"/>
          <p:cNvSpPr>
            <a:spLocks noGrp="1"/>
          </p:cNvSpPr>
          <p:nvPr>
            <p:ph type="title"/>
          </p:nvPr>
        </p:nvSpPr>
        <p:spPr>
          <a:xfrm>
            <a:off x="838200" y="418133"/>
            <a:ext cx="10515600" cy="628788"/>
          </a:xfrm>
        </p:spPr>
        <p:txBody>
          <a:bodyPr/>
          <a:lstStyle/>
          <a:p>
            <a:r>
              <a:rPr lang="en-US" dirty="0" smtClean="0"/>
              <a:t>Facilitators</a:t>
            </a:r>
            <a:endParaRPr lang="en-US" dirty="0"/>
          </a:p>
        </p:txBody>
      </p:sp>
      <p:grpSp>
        <p:nvGrpSpPr>
          <p:cNvPr id="38" name="Group 37"/>
          <p:cNvGrpSpPr>
            <a:grpSpLocks noChangeAspect="1"/>
          </p:cNvGrpSpPr>
          <p:nvPr/>
        </p:nvGrpSpPr>
        <p:grpSpPr>
          <a:xfrm>
            <a:off x="9662147" y="270104"/>
            <a:ext cx="1705100" cy="775675"/>
            <a:chOff x="3186113" y="3595688"/>
            <a:chExt cx="914401" cy="439737"/>
          </a:xfrm>
          <a:solidFill>
            <a:schemeClr val="bg2">
              <a:lumMod val="75000"/>
            </a:schemeClr>
          </a:solidFill>
        </p:grpSpPr>
        <p:sp>
          <p:nvSpPr>
            <p:cNvPr id="39" name="Freeform 29"/>
            <p:cNvSpPr>
              <a:spLocks/>
            </p:cNvSpPr>
            <p:nvPr/>
          </p:nvSpPr>
          <p:spPr bwMode="auto">
            <a:xfrm>
              <a:off x="3844926" y="3714750"/>
              <a:ext cx="255588" cy="320675"/>
            </a:xfrm>
            <a:custGeom>
              <a:avLst/>
              <a:gdLst>
                <a:gd name="T0" fmla="*/ 4493 w 4506"/>
                <a:gd name="T1" fmla="*/ 4911 h 5643"/>
                <a:gd name="T2" fmla="*/ 4451 w 4506"/>
                <a:gd name="T3" fmla="*/ 4812 h 5643"/>
                <a:gd name="T4" fmla="*/ 4360 w 4506"/>
                <a:gd name="T5" fmla="*/ 4681 h 5643"/>
                <a:gd name="T6" fmla="*/ 4204 w 4506"/>
                <a:gd name="T7" fmla="*/ 4529 h 5643"/>
                <a:gd name="T8" fmla="*/ 3962 w 4506"/>
                <a:gd name="T9" fmla="*/ 4363 h 5643"/>
                <a:gd name="T10" fmla="*/ 3657 w 4506"/>
                <a:gd name="T11" fmla="*/ 4210 h 5643"/>
                <a:gd name="T12" fmla="*/ 3365 w 4506"/>
                <a:gd name="T13" fmla="*/ 4055 h 5643"/>
                <a:gd name="T14" fmla="*/ 2897 w 4506"/>
                <a:gd name="T15" fmla="*/ 3805 h 5643"/>
                <a:gd name="T16" fmla="*/ 2591 w 4506"/>
                <a:gd name="T17" fmla="*/ 3666 h 5643"/>
                <a:gd name="T18" fmla="*/ 2246 w 4506"/>
                <a:gd name="T19" fmla="*/ 3546 h 5643"/>
                <a:gd name="T20" fmla="*/ 1863 w 4506"/>
                <a:gd name="T21" fmla="*/ 3454 h 5643"/>
                <a:gd name="T22" fmla="*/ 1963 w 4506"/>
                <a:gd name="T23" fmla="*/ 3335 h 5643"/>
                <a:gd name="T24" fmla="*/ 2056 w 4506"/>
                <a:gd name="T25" fmla="*/ 3197 h 5643"/>
                <a:gd name="T26" fmla="*/ 2194 w 4506"/>
                <a:gd name="T27" fmla="*/ 2944 h 5643"/>
                <a:gd name="T28" fmla="*/ 2357 w 4506"/>
                <a:gd name="T29" fmla="*/ 2578 h 5643"/>
                <a:gd name="T30" fmla="*/ 2446 w 4506"/>
                <a:gd name="T31" fmla="*/ 2348 h 5643"/>
                <a:gd name="T32" fmla="*/ 2490 w 4506"/>
                <a:gd name="T33" fmla="*/ 2144 h 5643"/>
                <a:gd name="T34" fmla="*/ 2504 w 4506"/>
                <a:gd name="T35" fmla="*/ 1910 h 5643"/>
                <a:gd name="T36" fmla="*/ 2503 w 4506"/>
                <a:gd name="T37" fmla="*/ 1646 h 5643"/>
                <a:gd name="T38" fmla="*/ 2511 w 4506"/>
                <a:gd name="T39" fmla="*/ 1403 h 5643"/>
                <a:gd name="T40" fmla="*/ 2518 w 4506"/>
                <a:gd name="T41" fmla="*/ 1136 h 5643"/>
                <a:gd name="T42" fmla="*/ 2503 w 4506"/>
                <a:gd name="T43" fmla="*/ 919 h 5643"/>
                <a:gd name="T44" fmla="*/ 2451 w 4506"/>
                <a:gd name="T45" fmla="*/ 738 h 5643"/>
                <a:gd name="T46" fmla="*/ 2326 w 4506"/>
                <a:gd name="T47" fmla="*/ 484 h 5643"/>
                <a:gd name="T48" fmla="*/ 2165 w 4506"/>
                <a:gd name="T49" fmla="*/ 291 h 5643"/>
                <a:gd name="T50" fmla="*/ 1973 w 4506"/>
                <a:gd name="T51" fmla="*/ 153 h 5643"/>
                <a:gd name="T52" fmla="*/ 1755 w 4506"/>
                <a:gd name="T53" fmla="*/ 64 h 5643"/>
                <a:gd name="T54" fmla="*/ 1515 w 4506"/>
                <a:gd name="T55" fmla="*/ 14 h 5643"/>
                <a:gd name="T56" fmla="*/ 1259 w 4506"/>
                <a:gd name="T57" fmla="*/ 0 h 5643"/>
                <a:gd name="T58" fmla="*/ 1003 w 4506"/>
                <a:gd name="T59" fmla="*/ 14 h 5643"/>
                <a:gd name="T60" fmla="*/ 763 w 4506"/>
                <a:gd name="T61" fmla="*/ 64 h 5643"/>
                <a:gd name="T62" fmla="*/ 546 w 4506"/>
                <a:gd name="T63" fmla="*/ 154 h 5643"/>
                <a:gd name="T64" fmla="*/ 353 w 4506"/>
                <a:gd name="T65" fmla="*/ 292 h 5643"/>
                <a:gd name="T66" fmla="*/ 193 w 4506"/>
                <a:gd name="T67" fmla="*/ 485 h 5643"/>
                <a:gd name="T68" fmla="*/ 68 w 4506"/>
                <a:gd name="T69" fmla="*/ 740 h 5643"/>
                <a:gd name="T70" fmla="*/ 15 w 4506"/>
                <a:gd name="T71" fmla="*/ 921 h 5643"/>
                <a:gd name="T72" fmla="*/ 0 w 4506"/>
                <a:gd name="T73" fmla="*/ 1137 h 5643"/>
                <a:gd name="T74" fmla="*/ 7 w 4506"/>
                <a:gd name="T75" fmla="*/ 1404 h 5643"/>
                <a:gd name="T76" fmla="*/ 16 w 4506"/>
                <a:gd name="T77" fmla="*/ 1646 h 5643"/>
                <a:gd name="T78" fmla="*/ 15 w 4506"/>
                <a:gd name="T79" fmla="*/ 1911 h 5643"/>
                <a:gd name="T80" fmla="*/ 28 w 4506"/>
                <a:gd name="T81" fmla="*/ 2145 h 5643"/>
                <a:gd name="T82" fmla="*/ 74 w 4506"/>
                <a:gd name="T83" fmla="*/ 2350 h 5643"/>
                <a:gd name="T84" fmla="*/ 151 w 4506"/>
                <a:gd name="T85" fmla="*/ 2552 h 5643"/>
                <a:gd name="T86" fmla="*/ 283 w 4506"/>
                <a:gd name="T87" fmla="*/ 2858 h 5643"/>
                <a:gd name="T88" fmla="*/ 422 w 4506"/>
                <a:gd name="T89" fmla="*/ 3129 h 5643"/>
                <a:gd name="T90" fmla="*/ 627 w 4506"/>
                <a:gd name="T91" fmla="*/ 3369 h 5643"/>
                <a:gd name="T92" fmla="*/ 990 w 4506"/>
                <a:gd name="T93" fmla="*/ 3640 h 5643"/>
                <a:gd name="T94" fmla="*/ 1248 w 4506"/>
                <a:gd name="T95" fmla="*/ 3907 h 5643"/>
                <a:gd name="T96" fmla="*/ 1418 w 4506"/>
                <a:gd name="T97" fmla="*/ 4158 h 5643"/>
                <a:gd name="T98" fmla="*/ 1519 w 4506"/>
                <a:gd name="T99" fmla="*/ 4382 h 5643"/>
                <a:gd name="T100" fmla="*/ 1568 w 4506"/>
                <a:gd name="T101" fmla="*/ 4567 h 5643"/>
                <a:gd name="T102" fmla="*/ 1583 w 4506"/>
                <a:gd name="T103" fmla="*/ 4702 h 5643"/>
                <a:gd name="T104" fmla="*/ 1584 w 4506"/>
                <a:gd name="T105" fmla="*/ 5643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6" h="5643">
                  <a:moveTo>
                    <a:pt x="4506" y="4978"/>
                  </a:moveTo>
                  <a:lnTo>
                    <a:pt x="4506" y="4974"/>
                  </a:lnTo>
                  <a:lnTo>
                    <a:pt x="4504" y="4961"/>
                  </a:lnTo>
                  <a:lnTo>
                    <a:pt x="4500" y="4940"/>
                  </a:lnTo>
                  <a:lnTo>
                    <a:pt x="4493" y="4911"/>
                  </a:lnTo>
                  <a:lnTo>
                    <a:pt x="4487" y="4894"/>
                  </a:lnTo>
                  <a:lnTo>
                    <a:pt x="4481" y="4876"/>
                  </a:lnTo>
                  <a:lnTo>
                    <a:pt x="4472" y="4856"/>
                  </a:lnTo>
                  <a:lnTo>
                    <a:pt x="4463" y="4835"/>
                  </a:lnTo>
                  <a:lnTo>
                    <a:pt x="4451" y="4812"/>
                  </a:lnTo>
                  <a:lnTo>
                    <a:pt x="4436" y="4788"/>
                  </a:lnTo>
                  <a:lnTo>
                    <a:pt x="4421" y="4763"/>
                  </a:lnTo>
                  <a:lnTo>
                    <a:pt x="4403" y="4737"/>
                  </a:lnTo>
                  <a:lnTo>
                    <a:pt x="4383" y="4709"/>
                  </a:lnTo>
                  <a:lnTo>
                    <a:pt x="4360" y="4681"/>
                  </a:lnTo>
                  <a:lnTo>
                    <a:pt x="4335" y="4652"/>
                  </a:lnTo>
                  <a:lnTo>
                    <a:pt x="4306" y="4622"/>
                  </a:lnTo>
                  <a:lnTo>
                    <a:pt x="4275" y="4592"/>
                  </a:lnTo>
                  <a:lnTo>
                    <a:pt x="4241" y="4560"/>
                  </a:lnTo>
                  <a:lnTo>
                    <a:pt x="4204" y="4529"/>
                  </a:lnTo>
                  <a:lnTo>
                    <a:pt x="4162" y="4495"/>
                  </a:lnTo>
                  <a:lnTo>
                    <a:pt x="4118" y="4463"/>
                  </a:lnTo>
                  <a:lnTo>
                    <a:pt x="4070" y="4429"/>
                  </a:lnTo>
                  <a:lnTo>
                    <a:pt x="4017" y="4396"/>
                  </a:lnTo>
                  <a:lnTo>
                    <a:pt x="3962" y="4363"/>
                  </a:lnTo>
                  <a:lnTo>
                    <a:pt x="3901" y="4329"/>
                  </a:lnTo>
                  <a:lnTo>
                    <a:pt x="3837" y="4294"/>
                  </a:lnTo>
                  <a:lnTo>
                    <a:pt x="3768" y="4261"/>
                  </a:lnTo>
                  <a:lnTo>
                    <a:pt x="3695" y="4227"/>
                  </a:lnTo>
                  <a:lnTo>
                    <a:pt x="3657" y="4210"/>
                  </a:lnTo>
                  <a:lnTo>
                    <a:pt x="3619" y="4192"/>
                  </a:lnTo>
                  <a:lnTo>
                    <a:pt x="3580" y="4172"/>
                  </a:lnTo>
                  <a:lnTo>
                    <a:pt x="3539" y="4151"/>
                  </a:lnTo>
                  <a:lnTo>
                    <a:pt x="3455" y="4104"/>
                  </a:lnTo>
                  <a:lnTo>
                    <a:pt x="3365" y="4055"/>
                  </a:lnTo>
                  <a:lnTo>
                    <a:pt x="3270" y="4002"/>
                  </a:lnTo>
                  <a:lnTo>
                    <a:pt x="3170" y="3947"/>
                  </a:lnTo>
                  <a:lnTo>
                    <a:pt x="3066" y="3890"/>
                  </a:lnTo>
                  <a:lnTo>
                    <a:pt x="2955" y="3833"/>
                  </a:lnTo>
                  <a:lnTo>
                    <a:pt x="2897" y="3805"/>
                  </a:lnTo>
                  <a:lnTo>
                    <a:pt x="2839" y="3776"/>
                  </a:lnTo>
                  <a:lnTo>
                    <a:pt x="2779" y="3749"/>
                  </a:lnTo>
                  <a:lnTo>
                    <a:pt x="2718" y="3721"/>
                  </a:lnTo>
                  <a:lnTo>
                    <a:pt x="2654" y="3693"/>
                  </a:lnTo>
                  <a:lnTo>
                    <a:pt x="2591" y="3666"/>
                  </a:lnTo>
                  <a:lnTo>
                    <a:pt x="2524" y="3640"/>
                  </a:lnTo>
                  <a:lnTo>
                    <a:pt x="2458" y="3615"/>
                  </a:lnTo>
                  <a:lnTo>
                    <a:pt x="2388" y="3591"/>
                  </a:lnTo>
                  <a:lnTo>
                    <a:pt x="2319" y="3568"/>
                  </a:lnTo>
                  <a:lnTo>
                    <a:pt x="2246" y="3546"/>
                  </a:lnTo>
                  <a:lnTo>
                    <a:pt x="2172" y="3525"/>
                  </a:lnTo>
                  <a:lnTo>
                    <a:pt x="2098" y="3505"/>
                  </a:lnTo>
                  <a:lnTo>
                    <a:pt x="2021" y="3486"/>
                  </a:lnTo>
                  <a:lnTo>
                    <a:pt x="1944" y="3469"/>
                  </a:lnTo>
                  <a:lnTo>
                    <a:pt x="1863" y="3454"/>
                  </a:lnTo>
                  <a:lnTo>
                    <a:pt x="1884" y="3432"/>
                  </a:lnTo>
                  <a:lnTo>
                    <a:pt x="1904" y="3408"/>
                  </a:lnTo>
                  <a:lnTo>
                    <a:pt x="1924" y="3385"/>
                  </a:lnTo>
                  <a:lnTo>
                    <a:pt x="1944" y="3360"/>
                  </a:lnTo>
                  <a:lnTo>
                    <a:pt x="1963" y="3335"/>
                  </a:lnTo>
                  <a:lnTo>
                    <a:pt x="1982" y="3309"/>
                  </a:lnTo>
                  <a:lnTo>
                    <a:pt x="2000" y="3281"/>
                  </a:lnTo>
                  <a:lnTo>
                    <a:pt x="2019" y="3254"/>
                  </a:lnTo>
                  <a:lnTo>
                    <a:pt x="2037" y="3226"/>
                  </a:lnTo>
                  <a:lnTo>
                    <a:pt x="2056" y="3197"/>
                  </a:lnTo>
                  <a:lnTo>
                    <a:pt x="2074" y="3168"/>
                  </a:lnTo>
                  <a:lnTo>
                    <a:pt x="2091" y="3138"/>
                  </a:lnTo>
                  <a:lnTo>
                    <a:pt x="2126" y="3075"/>
                  </a:lnTo>
                  <a:lnTo>
                    <a:pt x="2160" y="3011"/>
                  </a:lnTo>
                  <a:lnTo>
                    <a:pt x="2194" y="2944"/>
                  </a:lnTo>
                  <a:lnTo>
                    <a:pt x="2227" y="2874"/>
                  </a:lnTo>
                  <a:lnTo>
                    <a:pt x="2260" y="2804"/>
                  </a:lnTo>
                  <a:lnTo>
                    <a:pt x="2292" y="2730"/>
                  </a:lnTo>
                  <a:lnTo>
                    <a:pt x="2325" y="2654"/>
                  </a:lnTo>
                  <a:lnTo>
                    <a:pt x="2357" y="2578"/>
                  </a:lnTo>
                  <a:lnTo>
                    <a:pt x="2389" y="2499"/>
                  </a:lnTo>
                  <a:lnTo>
                    <a:pt x="2420" y="2418"/>
                  </a:lnTo>
                  <a:lnTo>
                    <a:pt x="2430" y="2394"/>
                  </a:lnTo>
                  <a:lnTo>
                    <a:pt x="2439" y="2371"/>
                  </a:lnTo>
                  <a:lnTo>
                    <a:pt x="2446" y="2348"/>
                  </a:lnTo>
                  <a:lnTo>
                    <a:pt x="2453" y="2325"/>
                  </a:lnTo>
                  <a:lnTo>
                    <a:pt x="2465" y="2280"/>
                  </a:lnTo>
                  <a:lnTo>
                    <a:pt x="2476" y="2234"/>
                  </a:lnTo>
                  <a:lnTo>
                    <a:pt x="2484" y="2189"/>
                  </a:lnTo>
                  <a:lnTo>
                    <a:pt x="2490" y="2144"/>
                  </a:lnTo>
                  <a:lnTo>
                    <a:pt x="2495" y="2098"/>
                  </a:lnTo>
                  <a:lnTo>
                    <a:pt x="2499" y="2052"/>
                  </a:lnTo>
                  <a:lnTo>
                    <a:pt x="2502" y="2005"/>
                  </a:lnTo>
                  <a:lnTo>
                    <a:pt x="2503" y="1958"/>
                  </a:lnTo>
                  <a:lnTo>
                    <a:pt x="2504" y="1910"/>
                  </a:lnTo>
                  <a:lnTo>
                    <a:pt x="2504" y="1860"/>
                  </a:lnTo>
                  <a:lnTo>
                    <a:pt x="2504" y="1809"/>
                  </a:lnTo>
                  <a:lnTo>
                    <a:pt x="2504" y="1757"/>
                  </a:lnTo>
                  <a:lnTo>
                    <a:pt x="2503" y="1703"/>
                  </a:lnTo>
                  <a:lnTo>
                    <a:pt x="2503" y="1646"/>
                  </a:lnTo>
                  <a:lnTo>
                    <a:pt x="2503" y="1602"/>
                  </a:lnTo>
                  <a:lnTo>
                    <a:pt x="2505" y="1556"/>
                  </a:lnTo>
                  <a:lnTo>
                    <a:pt x="2507" y="1507"/>
                  </a:lnTo>
                  <a:lnTo>
                    <a:pt x="2509" y="1455"/>
                  </a:lnTo>
                  <a:lnTo>
                    <a:pt x="2511" y="1403"/>
                  </a:lnTo>
                  <a:lnTo>
                    <a:pt x="2513" y="1350"/>
                  </a:lnTo>
                  <a:lnTo>
                    <a:pt x="2516" y="1296"/>
                  </a:lnTo>
                  <a:lnTo>
                    <a:pt x="2517" y="1242"/>
                  </a:lnTo>
                  <a:lnTo>
                    <a:pt x="2518" y="1188"/>
                  </a:lnTo>
                  <a:lnTo>
                    <a:pt x="2518" y="1136"/>
                  </a:lnTo>
                  <a:lnTo>
                    <a:pt x="2517" y="1084"/>
                  </a:lnTo>
                  <a:lnTo>
                    <a:pt x="2515" y="1033"/>
                  </a:lnTo>
                  <a:lnTo>
                    <a:pt x="2511" y="986"/>
                  </a:lnTo>
                  <a:lnTo>
                    <a:pt x="2506" y="940"/>
                  </a:lnTo>
                  <a:lnTo>
                    <a:pt x="2503" y="919"/>
                  </a:lnTo>
                  <a:lnTo>
                    <a:pt x="2499" y="898"/>
                  </a:lnTo>
                  <a:lnTo>
                    <a:pt x="2495" y="878"/>
                  </a:lnTo>
                  <a:lnTo>
                    <a:pt x="2490" y="859"/>
                  </a:lnTo>
                  <a:lnTo>
                    <a:pt x="2471" y="796"/>
                  </a:lnTo>
                  <a:lnTo>
                    <a:pt x="2451" y="738"/>
                  </a:lnTo>
                  <a:lnTo>
                    <a:pt x="2429" y="682"/>
                  </a:lnTo>
                  <a:lnTo>
                    <a:pt x="2405" y="628"/>
                  </a:lnTo>
                  <a:lnTo>
                    <a:pt x="2380" y="577"/>
                  </a:lnTo>
                  <a:lnTo>
                    <a:pt x="2354" y="529"/>
                  </a:lnTo>
                  <a:lnTo>
                    <a:pt x="2326" y="484"/>
                  </a:lnTo>
                  <a:lnTo>
                    <a:pt x="2296" y="441"/>
                  </a:lnTo>
                  <a:lnTo>
                    <a:pt x="2265" y="399"/>
                  </a:lnTo>
                  <a:lnTo>
                    <a:pt x="2233" y="361"/>
                  </a:lnTo>
                  <a:lnTo>
                    <a:pt x="2200" y="325"/>
                  </a:lnTo>
                  <a:lnTo>
                    <a:pt x="2165" y="291"/>
                  </a:lnTo>
                  <a:lnTo>
                    <a:pt x="2129" y="260"/>
                  </a:lnTo>
                  <a:lnTo>
                    <a:pt x="2092" y="229"/>
                  </a:lnTo>
                  <a:lnTo>
                    <a:pt x="2054" y="202"/>
                  </a:lnTo>
                  <a:lnTo>
                    <a:pt x="2014" y="177"/>
                  </a:lnTo>
                  <a:lnTo>
                    <a:pt x="1973" y="153"/>
                  </a:lnTo>
                  <a:lnTo>
                    <a:pt x="1932" y="132"/>
                  </a:lnTo>
                  <a:lnTo>
                    <a:pt x="1889" y="112"/>
                  </a:lnTo>
                  <a:lnTo>
                    <a:pt x="1845" y="94"/>
                  </a:lnTo>
                  <a:lnTo>
                    <a:pt x="1801" y="78"/>
                  </a:lnTo>
                  <a:lnTo>
                    <a:pt x="1755" y="64"/>
                  </a:lnTo>
                  <a:lnTo>
                    <a:pt x="1709" y="51"/>
                  </a:lnTo>
                  <a:lnTo>
                    <a:pt x="1661" y="40"/>
                  </a:lnTo>
                  <a:lnTo>
                    <a:pt x="1614" y="29"/>
                  </a:lnTo>
                  <a:lnTo>
                    <a:pt x="1565" y="21"/>
                  </a:lnTo>
                  <a:lnTo>
                    <a:pt x="1515" y="14"/>
                  </a:lnTo>
                  <a:lnTo>
                    <a:pt x="1466" y="9"/>
                  </a:lnTo>
                  <a:lnTo>
                    <a:pt x="1414" y="5"/>
                  </a:lnTo>
                  <a:lnTo>
                    <a:pt x="1364" y="2"/>
                  </a:lnTo>
                  <a:lnTo>
                    <a:pt x="1312" y="0"/>
                  </a:lnTo>
                  <a:lnTo>
                    <a:pt x="1259" y="0"/>
                  </a:lnTo>
                  <a:lnTo>
                    <a:pt x="1207" y="0"/>
                  </a:lnTo>
                  <a:lnTo>
                    <a:pt x="1155" y="2"/>
                  </a:lnTo>
                  <a:lnTo>
                    <a:pt x="1104" y="5"/>
                  </a:lnTo>
                  <a:lnTo>
                    <a:pt x="1053" y="9"/>
                  </a:lnTo>
                  <a:lnTo>
                    <a:pt x="1003" y="14"/>
                  </a:lnTo>
                  <a:lnTo>
                    <a:pt x="954" y="21"/>
                  </a:lnTo>
                  <a:lnTo>
                    <a:pt x="904" y="29"/>
                  </a:lnTo>
                  <a:lnTo>
                    <a:pt x="857" y="40"/>
                  </a:lnTo>
                  <a:lnTo>
                    <a:pt x="810" y="51"/>
                  </a:lnTo>
                  <a:lnTo>
                    <a:pt x="763" y="64"/>
                  </a:lnTo>
                  <a:lnTo>
                    <a:pt x="718" y="79"/>
                  </a:lnTo>
                  <a:lnTo>
                    <a:pt x="674" y="95"/>
                  </a:lnTo>
                  <a:lnTo>
                    <a:pt x="629" y="113"/>
                  </a:lnTo>
                  <a:lnTo>
                    <a:pt x="587" y="132"/>
                  </a:lnTo>
                  <a:lnTo>
                    <a:pt x="546" y="154"/>
                  </a:lnTo>
                  <a:lnTo>
                    <a:pt x="504" y="177"/>
                  </a:lnTo>
                  <a:lnTo>
                    <a:pt x="465" y="203"/>
                  </a:lnTo>
                  <a:lnTo>
                    <a:pt x="427" y="230"/>
                  </a:lnTo>
                  <a:lnTo>
                    <a:pt x="389" y="261"/>
                  </a:lnTo>
                  <a:lnTo>
                    <a:pt x="353" y="292"/>
                  </a:lnTo>
                  <a:lnTo>
                    <a:pt x="319" y="326"/>
                  </a:lnTo>
                  <a:lnTo>
                    <a:pt x="286" y="362"/>
                  </a:lnTo>
                  <a:lnTo>
                    <a:pt x="253" y="401"/>
                  </a:lnTo>
                  <a:lnTo>
                    <a:pt x="222" y="442"/>
                  </a:lnTo>
                  <a:lnTo>
                    <a:pt x="193" y="485"/>
                  </a:lnTo>
                  <a:lnTo>
                    <a:pt x="165" y="531"/>
                  </a:lnTo>
                  <a:lnTo>
                    <a:pt x="138" y="579"/>
                  </a:lnTo>
                  <a:lnTo>
                    <a:pt x="113" y="630"/>
                  </a:lnTo>
                  <a:lnTo>
                    <a:pt x="90" y="684"/>
                  </a:lnTo>
                  <a:lnTo>
                    <a:pt x="68" y="740"/>
                  </a:lnTo>
                  <a:lnTo>
                    <a:pt x="48" y="799"/>
                  </a:lnTo>
                  <a:lnTo>
                    <a:pt x="28" y="861"/>
                  </a:lnTo>
                  <a:lnTo>
                    <a:pt x="23" y="880"/>
                  </a:lnTo>
                  <a:lnTo>
                    <a:pt x="19" y="900"/>
                  </a:lnTo>
                  <a:lnTo>
                    <a:pt x="15" y="921"/>
                  </a:lnTo>
                  <a:lnTo>
                    <a:pt x="12" y="942"/>
                  </a:lnTo>
                  <a:lnTo>
                    <a:pt x="7" y="987"/>
                  </a:lnTo>
                  <a:lnTo>
                    <a:pt x="3" y="1035"/>
                  </a:lnTo>
                  <a:lnTo>
                    <a:pt x="1" y="1086"/>
                  </a:lnTo>
                  <a:lnTo>
                    <a:pt x="0" y="1137"/>
                  </a:lnTo>
                  <a:lnTo>
                    <a:pt x="0" y="1190"/>
                  </a:lnTo>
                  <a:lnTo>
                    <a:pt x="1" y="1243"/>
                  </a:lnTo>
                  <a:lnTo>
                    <a:pt x="3" y="1297"/>
                  </a:lnTo>
                  <a:lnTo>
                    <a:pt x="5" y="1351"/>
                  </a:lnTo>
                  <a:lnTo>
                    <a:pt x="7" y="1404"/>
                  </a:lnTo>
                  <a:lnTo>
                    <a:pt x="10" y="1456"/>
                  </a:lnTo>
                  <a:lnTo>
                    <a:pt x="12" y="1507"/>
                  </a:lnTo>
                  <a:lnTo>
                    <a:pt x="14" y="1556"/>
                  </a:lnTo>
                  <a:lnTo>
                    <a:pt x="15" y="1602"/>
                  </a:lnTo>
                  <a:lnTo>
                    <a:pt x="16" y="1646"/>
                  </a:lnTo>
                  <a:lnTo>
                    <a:pt x="15" y="1703"/>
                  </a:lnTo>
                  <a:lnTo>
                    <a:pt x="15" y="1757"/>
                  </a:lnTo>
                  <a:lnTo>
                    <a:pt x="15" y="1809"/>
                  </a:lnTo>
                  <a:lnTo>
                    <a:pt x="15" y="1860"/>
                  </a:lnTo>
                  <a:lnTo>
                    <a:pt x="15" y="1911"/>
                  </a:lnTo>
                  <a:lnTo>
                    <a:pt x="16" y="1959"/>
                  </a:lnTo>
                  <a:lnTo>
                    <a:pt x="17" y="2006"/>
                  </a:lnTo>
                  <a:lnTo>
                    <a:pt x="20" y="2053"/>
                  </a:lnTo>
                  <a:lnTo>
                    <a:pt x="23" y="2100"/>
                  </a:lnTo>
                  <a:lnTo>
                    <a:pt x="28" y="2145"/>
                  </a:lnTo>
                  <a:lnTo>
                    <a:pt x="36" y="2190"/>
                  </a:lnTo>
                  <a:lnTo>
                    <a:pt x="44" y="2235"/>
                  </a:lnTo>
                  <a:lnTo>
                    <a:pt x="54" y="2282"/>
                  </a:lnTo>
                  <a:lnTo>
                    <a:pt x="67" y="2327"/>
                  </a:lnTo>
                  <a:lnTo>
                    <a:pt x="74" y="2350"/>
                  </a:lnTo>
                  <a:lnTo>
                    <a:pt x="81" y="2373"/>
                  </a:lnTo>
                  <a:lnTo>
                    <a:pt x="90" y="2396"/>
                  </a:lnTo>
                  <a:lnTo>
                    <a:pt x="99" y="2420"/>
                  </a:lnTo>
                  <a:lnTo>
                    <a:pt x="125" y="2487"/>
                  </a:lnTo>
                  <a:lnTo>
                    <a:pt x="151" y="2552"/>
                  </a:lnTo>
                  <a:lnTo>
                    <a:pt x="178" y="2616"/>
                  </a:lnTo>
                  <a:lnTo>
                    <a:pt x="204" y="2678"/>
                  </a:lnTo>
                  <a:lnTo>
                    <a:pt x="230" y="2740"/>
                  </a:lnTo>
                  <a:lnTo>
                    <a:pt x="257" y="2800"/>
                  </a:lnTo>
                  <a:lnTo>
                    <a:pt x="283" y="2858"/>
                  </a:lnTo>
                  <a:lnTo>
                    <a:pt x="311" y="2916"/>
                  </a:lnTo>
                  <a:lnTo>
                    <a:pt x="338" y="2972"/>
                  </a:lnTo>
                  <a:lnTo>
                    <a:pt x="365" y="3025"/>
                  </a:lnTo>
                  <a:lnTo>
                    <a:pt x="393" y="3078"/>
                  </a:lnTo>
                  <a:lnTo>
                    <a:pt x="422" y="3129"/>
                  </a:lnTo>
                  <a:lnTo>
                    <a:pt x="451" y="3178"/>
                  </a:lnTo>
                  <a:lnTo>
                    <a:pt x="480" y="3225"/>
                  </a:lnTo>
                  <a:lnTo>
                    <a:pt x="509" y="3271"/>
                  </a:lnTo>
                  <a:lnTo>
                    <a:pt x="541" y="3315"/>
                  </a:lnTo>
                  <a:lnTo>
                    <a:pt x="627" y="3369"/>
                  </a:lnTo>
                  <a:lnTo>
                    <a:pt x="709" y="3423"/>
                  </a:lnTo>
                  <a:lnTo>
                    <a:pt x="785" y="3477"/>
                  </a:lnTo>
                  <a:lnTo>
                    <a:pt x="858" y="3532"/>
                  </a:lnTo>
                  <a:lnTo>
                    <a:pt x="927" y="3586"/>
                  </a:lnTo>
                  <a:lnTo>
                    <a:pt x="990" y="3640"/>
                  </a:lnTo>
                  <a:lnTo>
                    <a:pt x="1050" y="3694"/>
                  </a:lnTo>
                  <a:lnTo>
                    <a:pt x="1105" y="3749"/>
                  </a:lnTo>
                  <a:lnTo>
                    <a:pt x="1156" y="3802"/>
                  </a:lnTo>
                  <a:lnTo>
                    <a:pt x="1204" y="3854"/>
                  </a:lnTo>
                  <a:lnTo>
                    <a:pt x="1248" y="3907"/>
                  </a:lnTo>
                  <a:lnTo>
                    <a:pt x="1288" y="3959"/>
                  </a:lnTo>
                  <a:lnTo>
                    <a:pt x="1326" y="4010"/>
                  </a:lnTo>
                  <a:lnTo>
                    <a:pt x="1359" y="4060"/>
                  </a:lnTo>
                  <a:lnTo>
                    <a:pt x="1390" y="4109"/>
                  </a:lnTo>
                  <a:lnTo>
                    <a:pt x="1418" y="4158"/>
                  </a:lnTo>
                  <a:lnTo>
                    <a:pt x="1444" y="4205"/>
                  </a:lnTo>
                  <a:lnTo>
                    <a:pt x="1466" y="4251"/>
                  </a:lnTo>
                  <a:lnTo>
                    <a:pt x="1486" y="4296"/>
                  </a:lnTo>
                  <a:lnTo>
                    <a:pt x="1503" y="4340"/>
                  </a:lnTo>
                  <a:lnTo>
                    <a:pt x="1519" y="4382"/>
                  </a:lnTo>
                  <a:lnTo>
                    <a:pt x="1532" y="4422"/>
                  </a:lnTo>
                  <a:lnTo>
                    <a:pt x="1543" y="4461"/>
                  </a:lnTo>
                  <a:lnTo>
                    <a:pt x="1554" y="4498"/>
                  </a:lnTo>
                  <a:lnTo>
                    <a:pt x="1562" y="4534"/>
                  </a:lnTo>
                  <a:lnTo>
                    <a:pt x="1568" y="4567"/>
                  </a:lnTo>
                  <a:lnTo>
                    <a:pt x="1574" y="4598"/>
                  </a:lnTo>
                  <a:lnTo>
                    <a:pt x="1577" y="4628"/>
                  </a:lnTo>
                  <a:lnTo>
                    <a:pt x="1580" y="4655"/>
                  </a:lnTo>
                  <a:lnTo>
                    <a:pt x="1582" y="4679"/>
                  </a:lnTo>
                  <a:lnTo>
                    <a:pt x="1583" y="4702"/>
                  </a:lnTo>
                  <a:lnTo>
                    <a:pt x="1584" y="4722"/>
                  </a:lnTo>
                  <a:lnTo>
                    <a:pt x="1584" y="4726"/>
                  </a:lnTo>
                  <a:lnTo>
                    <a:pt x="1584" y="4729"/>
                  </a:lnTo>
                  <a:lnTo>
                    <a:pt x="1584" y="5642"/>
                  </a:lnTo>
                  <a:lnTo>
                    <a:pt x="1584" y="5643"/>
                  </a:lnTo>
                  <a:lnTo>
                    <a:pt x="4506" y="5642"/>
                  </a:lnTo>
                  <a:lnTo>
                    <a:pt x="4506" y="49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30"/>
            <p:cNvSpPr>
              <a:spLocks/>
            </p:cNvSpPr>
            <p:nvPr/>
          </p:nvSpPr>
          <p:spPr bwMode="auto">
            <a:xfrm>
              <a:off x="3186113" y="3714750"/>
              <a:ext cx="254000" cy="320675"/>
            </a:xfrm>
            <a:custGeom>
              <a:avLst/>
              <a:gdLst>
                <a:gd name="T0" fmla="*/ 2919 w 4491"/>
                <a:gd name="T1" fmla="*/ 4655 h 5643"/>
                <a:gd name="T2" fmla="*/ 2945 w 4491"/>
                <a:gd name="T3" fmla="*/ 4500 h 5643"/>
                <a:gd name="T4" fmla="*/ 3011 w 4491"/>
                <a:gd name="T5" fmla="*/ 4300 h 5643"/>
                <a:gd name="T6" fmla="*/ 3136 w 4491"/>
                <a:gd name="T7" fmla="*/ 4067 h 5643"/>
                <a:gd name="T8" fmla="*/ 3334 w 4491"/>
                <a:gd name="T9" fmla="*/ 3811 h 5643"/>
                <a:gd name="T10" fmla="*/ 3627 w 4491"/>
                <a:gd name="T11" fmla="*/ 3544 h 5643"/>
                <a:gd name="T12" fmla="*/ 3970 w 4491"/>
                <a:gd name="T13" fmla="*/ 3283 h 5643"/>
                <a:gd name="T14" fmla="*/ 4120 w 4491"/>
                <a:gd name="T15" fmla="*/ 3034 h 5643"/>
                <a:gd name="T16" fmla="*/ 4258 w 4491"/>
                <a:gd name="T17" fmla="*/ 2744 h 5643"/>
                <a:gd name="T18" fmla="*/ 4393 w 4491"/>
                <a:gd name="T19" fmla="*/ 2418 h 5643"/>
                <a:gd name="T20" fmla="*/ 4437 w 4491"/>
                <a:gd name="T21" fmla="*/ 2280 h 5643"/>
                <a:gd name="T22" fmla="*/ 4471 w 4491"/>
                <a:gd name="T23" fmla="*/ 2052 h 5643"/>
                <a:gd name="T24" fmla="*/ 4476 w 4491"/>
                <a:gd name="T25" fmla="*/ 1809 h 5643"/>
                <a:gd name="T26" fmla="*/ 4477 w 4491"/>
                <a:gd name="T27" fmla="*/ 1556 h 5643"/>
                <a:gd name="T28" fmla="*/ 4488 w 4491"/>
                <a:gd name="T29" fmla="*/ 1296 h 5643"/>
                <a:gd name="T30" fmla="*/ 4488 w 4491"/>
                <a:gd name="T31" fmla="*/ 1033 h 5643"/>
                <a:gd name="T32" fmla="*/ 4466 w 4491"/>
                <a:gd name="T33" fmla="*/ 878 h 5643"/>
                <a:gd name="T34" fmla="*/ 4377 w 4491"/>
                <a:gd name="T35" fmla="*/ 628 h 5643"/>
                <a:gd name="T36" fmla="*/ 4238 w 4491"/>
                <a:gd name="T37" fmla="*/ 399 h 5643"/>
                <a:gd name="T38" fmla="*/ 4063 w 4491"/>
                <a:gd name="T39" fmla="*/ 229 h 5643"/>
                <a:gd name="T40" fmla="*/ 3861 w 4491"/>
                <a:gd name="T41" fmla="*/ 112 h 5643"/>
                <a:gd name="T42" fmla="*/ 3634 w 4491"/>
                <a:gd name="T43" fmla="*/ 40 h 5643"/>
                <a:gd name="T44" fmla="*/ 3387 w 4491"/>
                <a:gd name="T45" fmla="*/ 5 h 5643"/>
                <a:gd name="T46" fmla="*/ 3127 w 4491"/>
                <a:gd name="T47" fmla="*/ 2 h 5643"/>
                <a:gd name="T48" fmla="*/ 2877 w 4491"/>
                <a:gd name="T49" fmla="*/ 29 h 5643"/>
                <a:gd name="T50" fmla="*/ 2645 w 4491"/>
                <a:gd name="T51" fmla="*/ 95 h 5643"/>
                <a:gd name="T52" fmla="*/ 2436 w 4491"/>
                <a:gd name="T53" fmla="*/ 203 h 5643"/>
                <a:gd name="T54" fmla="*/ 2257 w 4491"/>
                <a:gd name="T55" fmla="*/ 362 h 5643"/>
                <a:gd name="T56" fmla="*/ 2110 w 4491"/>
                <a:gd name="T57" fmla="*/ 579 h 5643"/>
                <a:gd name="T58" fmla="*/ 2001 w 4491"/>
                <a:gd name="T59" fmla="*/ 861 h 5643"/>
                <a:gd name="T60" fmla="*/ 1979 w 4491"/>
                <a:gd name="T61" fmla="*/ 987 h 5643"/>
                <a:gd name="T62" fmla="*/ 1974 w 4491"/>
                <a:gd name="T63" fmla="*/ 1243 h 5643"/>
                <a:gd name="T64" fmla="*/ 1984 w 4491"/>
                <a:gd name="T65" fmla="*/ 1507 h 5643"/>
                <a:gd name="T66" fmla="*/ 1988 w 4491"/>
                <a:gd name="T67" fmla="*/ 1757 h 5643"/>
                <a:gd name="T68" fmla="*/ 1990 w 4491"/>
                <a:gd name="T69" fmla="*/ 2006 h 5643"/>
                <a:gd name="T70" fmla="*/ 2016 w 4491"/>
                <a:gd name="T71" fmla="*/ 2235 h 5643"/>
                <a:gd name="T72" fmla="*/ 2061 w 4491"/>
                <a:gd name="T73" fmla="*/ 2396 h 5643"/>
                <a:gd name="T74" fmla="*/ 2199 w 4491"/>
                <a:gd name="T75" fmla="*/ 2734 h 5643"/>
                <a:gd name="T76" fmla="*/ 2365 w 4491"/>
                <a:gd name="T77" fmla="*/ 3079 h 5643"/>
                <a:gd name="T78" fmla="*/ 2471 w 4491"/>
                <a:gd name="T79" fmla="*/ 3257 h 5643"/>
                <a:gd name="T80" fmla="*/ 2565 w 4491"/>
                <a:gd name="T81" fmla="*/ 3387 h 5643"/>
                <a:gd name="T82" fmla="*/ 2470 w 4491"/>
                <a:gd name="T83" fmla="*/ 3489 h 5643"/>
                <a:gd name="T84" fmla="*/ 2105 w 4491"/>
                <a:gd name="T85" fmla="*/ 3594 h 5643"/>
                <a:gd name="T86" fmla="*/ 1779 w 4491"/>
                <a:gd name="T87" fmla="*/ 3724 h 5643"/>
                <a:gd name="T88" fmla="*/ 1433 w 4491"/>
                <a:gd name="T89" fmla="*/ 3893 h 5643"/>
                <a:gd name="T90" fmla="*/ 963 w 4491"/>
                <a:gd name="T91" fmla="*/ 4153 h 5643"/>
                <a:gd name="T92" fmla="*/ 735 w 4491"/>
                <a:gd name="T93" fmla="*/ 4262 h 5643"/>
                <a:gd name="T94" fmla="*/ 434 w 4491"/>
                <a:gd name="T95" fmla="*/ 4431 h 5643"/>
                <a:gd name="T96" fmla="*/ 230 w 4491"/>
                <a:gd name="T97" fmla="*/ 4593 h 5643"/>
                <a:gd name="T98" fmla="*/ 103 w 4491"/>
                <a:gd name="T99" fmla="*/ 4738 h 5643"/>
                <a:gd name="T100" fmla="*/ 33 w 4491"/>
                <a:gd name="T101" fmla="*/ 4856 h 5643"/>
                <a:gd name="T102" fmla="*/ 2 w 4491"/>
                <a:gd name="T103" fmla="*/ 4961 h 5643"/>
                <a:gd name="T104" fmla="*/ 2915 w 4491"/>
                <a:gd name="T105" fmla="*/ 4729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91" h="5643">
                  <a:moveTo>
                    <a:pt x="2915" y="4726"/>
                  </a:moveTo>
                  <a:lnTo>
                    <a:pt x="2915" y="4721"/>
                  </a:lnTo>
                  <a:lnTo>
                    <a:pt x="2916" y="4702"/>
                  </a:lnTo>
                  <a:lnTo>
                    <a:pt x="2917" y="4679"/>
                  </a:lnTo>
                  <a:lnTo>
                    <a:pt x="2919" y="4655"/>
                  </a:lnTo>
                  <a:lnTo>
                    <a:pt x="2921" y="4628"/>
                  </a:lnTo>
                  <a:lnTo>
                    <a:pt x="2925" y="4599"/>
                  </a:lnTo>
                  <a:lnTo>
                    <a:pt x="2930" y="4568"/>
                  </a:lnTo>
                  <a:lnTo>
                    <a:pt x="2937" y="4535"/>
                  </a:lnTo>
                  <a:lnTo>
                    <a:pt x="2945" y="4500"/>
                  </a:lnTo>
                  <a:lnTo>
                    <a:pt x="2954" y="4463"/>
                  </a:lnTo>
                  <a:lnTo>
                    <a:pt x="2966" y="4425"/>
                  </a:lnTo>
                  <a:lnTo>
                    <a:pt x="2979" y="4385"/>
                  </a:lnTo>
                  <a:lnTo>
                    <a:pt x="2994" y="4344"/>
                  </a:lnTo>
                  <a:lnTo>
                    <a:pt x="3011" y="4300"/>
                  </a:lnTo>
                  <a:lnTo>
                    <a:pt x="3031" y="4256"/>
                  </a:lnTo>
                  <a:lnTo>
                    <a:pt x="3053" y="4210"/>
                  </a:lnTo>
                  <a:lnTo>
                    <a:pt x="3077" y="4164"/>
                  </a:lnTo>
                  <a:lnTo>
                    <a:pt x="3106" y="4116"/>
                  </a:lnTo>
                  <a:lnTo>
                    <a:pt x="3136" y="4067"/>
                  </a:lnTo>
                  <a:lnTo>
                    <a:pt x="3169" y="4017"/>
                  </a:lnTo>
                  <a:lnTo>
                    <a:pt x="3205" y="3967"/>
                  </a:lnTo>
                  <a:lnTo>
                    <a:pt x="3245" y="3916"/>
                  </a:lnTo>
                  <a:lnTo>
                    <a:pt x="3288" y="3863"/>
                  </a:lnTo>
                  <a:lnTo>
                    <a:pt x="3334" y="3811"/>
                  </a:lnTo>
                  <a:lnTo>
                    <a:pt x="3385" y="3758"/>
                  </a:lnTo>
                  <a:lnTo>
                    <a:pt x="3439" y="3705"/>
                  </a:lnTo>
                  <a:lnTo>
                    <a:pt x="3498" y="3651"/>
                  </a:lnTo>
                  <a:lnTo>
                    <a:pt x="3560" y="3597"/>
                  </a:lnTo>
                  <a:lnTo>
                    <a:pt x="3627" y="3544"/>
                  </a:lnTo>
                  <a:lnTo>
                    <a:pt x="3697" y="3489"/>
                  </a:lnTo>
                  <a:lnTo>
                    <a:pt x="3773" y="3435"/>
                  </a:lnTo>
                  <a:lnTo>
                    <a:pt x="3854" y="3382"/>
                  </a:lnTo>
                  <a:lnTo>
                    <a:pt x="3938" y="3329"/>
                  </a:lnTo>
                  <a:lnTo>
                    <a:pt x="3970" y="3283"/>
                  </a:lnTo>
                  <a:lnTo>
                    <a:pt x="4001" y="3237"/>
                  </a:lnTo>
                  <a:lnTo>
                    <a:pt x="4031" y="3190"/>
                  </a:lnTo>
                  <a:lnTo>
                    <a:pt x="4061" y="3140"/>
                  </a:lnTo>
                  <a:lnTo>
                    <a:pt x="4090" y="3087"/>
                  </a:lnTo>
                  <a:lnTo>
                    <a:pt x="4120" y="3034"/>
                  </a:lnTo>
                  <a:lnTo>
                    <a:pt x="4148" y="2980"/>
                  </a:lnTo>
                  <a:lnTo>
                    <a:pt x="4176" y="2923"/>
                  </a:lnTo>
                  <a:lnTo>
                    <a:pt x="4203" y="2864"/>
                  </a:lnTo>
                  <a:lnTo>
                    <a:pt x="4231" y="2805"/>
                  </a:lnTo>
                  <a:lnTo>
                    <a:pt x="4258" y="2744"/>
                  </a:lnTo>
                  <a:lnTo>
                    <a:pt x="4285" y="2681"/>
                  </a:lnTo>
                  <a:lnTo>
                    <a:pt x="4312" y="2617"/>
                  </a:lnTo>
                  <a:lnTo>
                    <a:pt x="4339" y="2552"/>
                  </a:lnTo>
                  <a:lnTo>
                    <a:pt x="4366" y="2486"/>
                  </a:lnTo>
                  <a:lnTo>
                    <a:pt x="4393" y="2418"/>
                  </a:lnTo>
                  <a:lnTo>
                    <a:pt x="4402" y="2394"/>
                  </a:lnTo>
                  <a:lnTo>
                    <a:pt x="4410" y="2371"/>
                  </a:lnTo>
                  <a:lnTo>
                    <a:pt x="4418" y="2348"/>
                  </a:lnTo>
                  <a:lnTo>
                    <a:pt x="4425" y="2325"/>
                  </a:lnTo>
                  <a:lnTo>
                    <a:pt x="4437" y="2280"/>
                  </a:lnTo>
                  <a:lnTo>
                    <a:pt x="4447" y="2234"/>
                  </a:lnTo>
                  <a:lnTo>
                    <a:pt x="4455" y="2189"/>
                  </a:lnTo>
                  <a:lnTo>
                    <a:pt x="4462" y="2144"/>
                  </a:lnTo>
                  <a:lnTo>
                    <a:pt x="4467" y="2098"/>
                  </a:lnTo>
                  <a:lnTo>
                    <a:pt x="4471" y="2052"/>
                  </a:lnTo>
                  <a:lnTo>
                    <a:pt x="4474" y="2005"/>
                  </a:lnTo>
                  <a:lnTo>
                    <a:pt x="4476" y="1958"/>
                  </a:lnTo>
                  <a:lnTo>
                    <a:pt x="4476" y="1910"/>
                  </a:lnTo>
                  <a:lnTo>
                    <a:pt x="4477" y="1860"/>
                  </a:lnTo>
                  <a:lnTo>
                    <a:pt x="4476" y="1809"/>
                  </a:lnTo>
                  <a:lnTo>
                    <a:pt x="4476" y="1757"/>
                  </a:lnTo>
                  <a:lnTo>
                    <a:pt x="4476" y="1703"/>
                  </a:lnTo>
                  <a:lnTo>
                    <a:pt x="4476" y="1646"/>
                  </a:lnTo>
                  <a:lnTo>
                    <a:pt x="4476" y="1602"/>
                  </a:lnTo>
                  <a:lnTo>
                    <a:pt x="4477" y="1556"/>
                  </a:lnTo>
                  <a:lnTo>
                    <a:pt x="4479" y="1507"/>
                  </a:lnTo>
                  <a:lnTo>
                    <a:pt x="4481" y="1455"/>
                  </a:lnTo>
                  <a:lnTo>
                    <a:pt x="4484" y="1403"/>
                  </a:lnTo>
                  <a:lnTo>
                    <a:pt x="4486" y="1350"/>
                  </a:lnTo>
                  <a:lnTo>
                    <a:pt x="4488" y="1296"/>
                  </a:lnTo>
                  <a:lnTo>
                    <a:pt x="4490" y="1242"/>
                  </a:lnTo>
                  <a:lnTo>
                    <a:pt x="4491" y="1188"/>
                  </a:lnTo>
                  <a:lnTo>
                    <a:pt x="4491" y="1136"/>
                  </a:lnTo>
                  <a:lnTo>
                    <a:pt x="4490" y="1084"/>
                  </a:lnTo>
                  <a:lnTo>
                    <a:pt x="4488" y="1033"/>
                  </a:lnTo>
                  <a:lnTo>
                    <a:pt x="4484" y="986"/>
                  </a:lnTo>
                  <a:lnTo>
                    <a:pt x="4479" y="940"/>
                  </a:lnTo>
                  <a:lnTo>
                    <a:pt x="4475" y="919"/>
                  </a:lnTo>
                  <a:lnTo>
                    <a:pt x="4470" y="898"/>
                  </a:lnTo>
                  <a:lnTo>
                    <a:pt x="4466" y="878"/>
                  </a:lnTo>
                  <a:lnTo>
                    <a:pt x="4461" y="859"/>
                  </a:lnTo>
                  <a:lnTo>
                    <a:pt x="4443" y="796"/>
                  </a:lnTo>
                  <a:lnTo>
                    <a:pt x="4422" y="738"/>
                  </a:lnTo>
                  <a:lnTo>
                    <a:pt x="4401" y="682"/>
                  </a:lnTo>
                  <a:lnTo>
                    <a:pt x="4377" y="628"/>
                  </a:lnTo>
                  <a:lnTo>
                    <a:pt x="4353" y="577"/>
                  </a:lnTo>
                  <a:lnTo>
                    <a:pt x="4325" y="529"/>
                  </a:lnTo>
                  <a:lnTo>
                    <a:pt x="4297" y="484"/>
                  </a:lnTo>
                  <a:lnTo>
                    <a:pt x="4268" y="441"/>
                  </a:lnTo>
                  <a:lnTo>
                    <a:pt x="4238" y="399"/>
                  </a:lnTo>
                  <a:lnTo>
                    <a:pt x="4205" y="361"/>
                  </a:lnTo>
                  <a:lnTo>
                    <a:pt x="4172" y="325"/>
                  </a:lnTo>
                  <a:lnTo>
                    <a:pt x="4137" y="291"/>
                  </a:lnTo>
                  <a:lnTo>
                    <a:pt x="4101" y="260"/>
                  </a:lnTo>
                  <a:lnTo>
                    <a:pt x="4063" y="229"/>
                  </a:lnTo>
                  <a:lnTo>
                    <a:pt x="4025" y="202"/>
                  </a:lnTo>
                  <a:lnTo>
                    <a:pt x="3986" y="177"/>
                  </a:lnTo>
                  <a:lnTo>
                    <a:pt x="3945" y="153"/>
                  </a:lnTo>
                  <a:lnTo>
                    <a:pt x="3904" y="132"/>
                  </a:lnTo>
                  <a:lnTo>
                    <a:pt x="3861" y="112"/>
                  </a:lnTo>
                  <a:lnTo>
                    <a:pt x="3817" y="94"/>
                  </a:lnTo>
                  <a:lnTo>
                    <a:pt x="3773" y="78"/>
                  </a:lnTo>
                  <a:lnTo>
                    <a:pt x="3728" y="64"/>
                  </a:lnTo>
                  <a:lnTo>
                    <a:pt x="3681" y="51"/>
                  </a:lnTo>
                  <a:lnTo>
                    <a:pt x="3634" y="40"/>
                  </a:lnTo>
                  <a:lnTo>
                    <a:pt x="3585" y="29"/>
                  </a:lnTo>
                  <a:lnTo>
                    <a:pt x="3537" y="21"/>
                  </a:lnTo>
                  <a:lnTo>
                    <a:pt x="3488" y="14"/>
                  </a:lnTo>
                  <a:lnTo>
                    <a:pt x="3437" y="9"/>
                  </a:lnTo>
                  <a:lnTo>
                    <a:pt x="3387" y="5"/>
                  </a:lnTo>
                  <a:lnTo>
                    <a:pt x="3335" y="2"/>
                  </a:lnTo>
                  <a:lnTo>
                    <a:pt x="3284" y="0"/>
                  </a:lnTo>
                  <a:lnTo>
                    <a:pt x="3232" y="0"/>
                  </a:lnTo>
                  <a:lnTo>
                    <a:pt x="3179" y="0"/>
                  </a:lnTo>
                  <a:lnTo>
                    <a:pt x="3127" y="2"/>
                  </a:lnTo>
                  <a:lnTo>
                    <a:pt x="3075" y="5"/>
                  </a:lnTo>
                  <a:lnTo>
                    <a:pt x="3025" y="9"/>
                  </a:lnTo>
                  <a:lnTo>
                    <a:pt x="2975" y="14"/>
                  </a:lnTo>
                  <a:lnTo>
                    <a:pt x="2925" y="21"/>
                  </a:lnTo>
                  <a:lnTo>
                    <a:pt x="2877" y="29"/>
                  </a:lnTo>
                  <a:lnTo>
                    <a:pt x="2828" y="40"/>
                  </a:lnTo>
                  <a:lnTo>
                    <a:pt x="2781" y="51"/>
                  </a:lnTo>
                  <a:lnTo>
                    <a:pt x="2735" y="64"/>
                  </a:lnTo>
                  <a:lnTo>
                    <a:pt x="2689" y="79"/>
                  </a:lnTo>
                  <a:lnTo>
                    <a:pt x="2645" y="95"/>
                  </a:lnTo>
                  <a:lnTo>
                    <a:pt x="2602" y="113"/>
                  </a:lnTo>
                  <a:lnTo>
                    <a:pt x="2558" y="132"/>
                  </a:lnTo>
                  <a:lnTo>
                    <a:pt x="2517" y="154"/>
                  </a:lnTo>
                  <a:lnTo>
                    <a:pt x="2477" y="177"/>
                  </a:lnTo>
                  <a:lnTo>
                    <a:pt x="2436" y="203"/>
                  </a:lnTo>
                  <a:lnTo>
                    <a:pt x="2398" y="230"/>
                  </a:lnTo>
                  <a:lnTo>
                    <a:pt x="2361" y="261"/>
                  </a:lnTo>
                  <a:lnTo>
                    <a:pt x="2325" y="292"/>
                  </a:lnTo>
                  <a:lnTo>
                    <a:pt x="2290" y="326"/>
                  </a:lnTo>
                  <a:lnTo>
                    <a:pt x="2257" y="362"/>
                  </a:lnTo>
                  <a:lnTo>
                    <a:pt x="2225" y="401"/>
                  </a:lnTo>
                  <a:lnTo>
                    <a:pt x="2193" y="442"/>
                  </a:lnTo>
                  <a:lnTo>
                    <a:pt x="2164" y="485"/>
                  </a:lnTo>
                  <a:lnTo>
                    <a:pt x="2136" y="531"/>
                  </a:lnTo>
                  <a:lnTo>
                    <a:pt x="2110" y="579"/>
                  </a:lnTo>
                  <a:lnTo>
                    <a:pt x="2085" y="630"/>
                  </a:lnTo>
                  <a:lnTo>
                    <a:pt x="2061" y="684"/>
                  </a:lnTo>
                  <a:lnTo>
                    <a:pt x="2039" y="740"/>
                  </a:lnTo>
                  <a:lnTo>
                    <a:pt x="2019" y="799"/>
                  </a:lnTo>
                  <a:lnTo>
                    <a:pt x="2001" y="861"/>
                  </a:lnTo>
                  <a:lnTo>
                    <a:pt x="1996" y="880"/>
                  </a:lnTo>
                  <a:lnTo>
                    <a:pt x="1992" y="900"/>
                  </a:lnTo>
                  <a:lnTo>
                    <a:pt x="1988" y="921"/>
                  </a:lnTo>
                  <a:lnTo>
                    <a:pt x="1984" y="942"/>
                  </a:lnTo>
                  <a:lnTo>
                    <a:pt x="1979" y="987"/>
                  </a:lnTo>
                  <a:lnTo>
                    <a:pt x="1975" y="1035"/>
                  </a:lnTo>
                  <a:lnTo>
                    <a:pt x="1973" y="1086"/>
                  </a:lnTo>
                  <a:lnTo>
                    <a:pt x="1972" y="1137"/>
                  </a:lnTo>
                  <a:lnTo>
                    <a:pt x="1973" y="1190"/>
                  </a:lnTo>
                  <a:lnTo>
                    <a:pt x="1974" y="1243"/>
                  </a:lnTo>
                  <a:lnTo>
                    <a:pt x="1975" y="1297"/>
                  </a:lnTo>
                  <a:lnTo>
                    <a:pt x="1978" y="1351"/>
                  </a:lnTo>
                  <a:lnTo>
                    <a:pt x="1980" y="1404"/>
                  </a:lnTo>
                  <a:lnTo>
                    <a:pt x="1982" y="1456"/>
                  </a:lnTo>
                  <a:lnTo>
                    <a:pt x="1984" y="1507"/>
                  </a:lnTo>
                  <a:lnTo>
                    <a:pt x="1986" y="1556"/>
                  </a:lnTo>
                  <a:lnTo>
                    <a:pt x="1988" y="1602"/>
                  </a:lnTo>
                  <a:lnTo>
                    <a:pt x="1988" y="1646"/>
                  </a:lnTo>
                  <a:lnTo>
                    <a:pt x="1988" y="1703"/>
                  </a:lnTo>
                  <a:lnTo>
                    <a:pt x="1988" y="1757"/>
                  </a:lnTo>
                  <a:lnTo>
                    <a:pt x="1987" y="1809"/>
                  </a:lnTo>
                  <a:lnTo>
                    <a:pt x="1987" y="1860"/>
                  </a:lnTo>
                  <a:lnTo>
                    <a:pt x="1987" y="1911"/>
                  </a:lnTo>
                  <a:lnTo>
                    <a:pt x="1988" y="1959"/>
                  </a:lnTo>
                  <a:lnTo>
                    <a:pt x="1990" y="2006"/>
                  </a:lnTo>
                  <a:lnTo>
                    <a:pt x="1992" y="2053"/>
                  </a:lnTo>
                  <a:lnTo>
                    <a:pt x="1996" y="2100"/>
                  </a:lnTo>
                  <a:lnTo>
                    <a:pt x="2001" y="2145"/>
                  </a:lnTo>
                  <a:lnTo>
                    <a:pt x="2007" y="2190"/>
                  </a:lnTo>
                  <a:lnTo>
                    <a:pt x="2016" y="2235"/>
                  </a:lnTo>
                  <a:lnTo>
                    <a:pt x="2026" y="2282"/>
                  </a:lnTo>
                  <a:lnTo>
                    <a:pt x="2038" y="2327"/>
                  </a:lnTo>
                  <a:lnTo>
                    <a:pt x="2045" y="2350"/>
                  </a:lnTo>
                  <a:lnTo>
                    <a:pt x="2053" y="2373"/>
                  </a:lnTo>
                  <a:lnTo>
                    <a:pt x="2061" y="2396"/>
                  </a:lnTo>
                  <a:lnTo>
                    <a:pt x="2070" y="2420"/>
                  </a:lnTo>
                  <a:lnTo>
                    <a:pt x="2103" y="2501"/>
                  </a:lnTo>
                  <a:lnTo>
                    <a:pt x="2135" y="2580"/>
                  </a:lnTo>
                  <a:lnTo>
                    <a:pt x="2167" y="2657"/>
                  </a:lnTo>
                  <a:lnTo>
                    <a:pt x="2199" y="2734"/>
                  </a:lnTo>
                  <a:lnTo>
                    <a:pt x="2232" y="2807"/>
                  </a:lnTo>
                  <a:lnTo>
                    <a:pt x="2264" y="2878"/>
                  </a:lnTo>
                  <a:lnTo>
                    <a:pt x="2297" y="2948"/>
                  </a:lnTo>
                  <a:lnTo>
                    <a:pt x="2330" y="3014"/>
                  </a:lnTo>
                  <a:lnTo>
                    <a:pt x="2365" y="3079"/>
                  </a:lnTo>
                  <a:lnTo>
                    <a:pt x="2399" y="3141"/>
                  </a:lnTo>
                  <a:lnTo>
                    <a:pt x="2417" y="3171"/>
                  </a:lnTo>
                  <a:lnTo>
                    <a:pt x="2435" y="3201"/>
                  </a:lnTo>
                  <a:lnTo>
                    <a:pt x="2452" y="3229"/>
                  </a:lnTo>
                  <a:lnTo>
                    <a:pt x="2471" y="3257"/>
                  </a:lnTo>
                  <a:lnTo>
                    <a:pt x="2490" y="3284"/>
                  </a:lnTo>
                  <a:lnTo>
                    <a:pt x="2508" y="3312"/>
                  </a:lnTo>
                  <a:lnTo>
                    <a:pt x="2527" y="3338"/>
                  </a:lnTo>
                  <a:lnTo>
                    <a:pt x="2546" y="3363"/>
                  </a:lnTo>
                  <a:lnTo>
                    <a:pt x="2565" y="3387"/>
                  </a:lnTo>
                  <a:lnTo>
                    <a:pt x="2586" y="3411"/>
                  </a:lnTo>
                  <a:lnTo>
                    <a:pt x="2606" y="3434"/>
                  </a:lnTo>
                  <a:lnTo>
                    <a:pt x="2626" y="3456"/>
                  </a:lnTo>
                  <a:lnTo>
                    <a:pt x="2547" y="3472"/>
                  </a:lnTo>
                  <a:lnTo>
                    <a:pt x="2470" y="3489"/>
                  </a:lnTo>
                  <a:lnTo>
                    <a:pt x="2393" y="3508"/>
                  </a:lnTo>
                  <a:lnTo>
                    <a:pt x="2319" y="3528"/>
                  </a:lnTo>
                  <a:lnTo>
                    <a:pt x="2246" y="3549"/>
                  </a:lnTo>
                  <a:lnTo>
                    <a:pt x="2175" y="3571"/>
                  </a:lnTo>
                  <a:lnTo>
                    <a:pt x="2105" y="3594"/>
                  </a:lnTo>
                  <a:lnTo>
                    <a:pt x="2037" y="3619"/>
                  </a:lnTo>
                  <a:lnTo>
                    <a:pt x="1971" y="3644"/>
                  </a:lnTo>
                  <a:lnTo>
                    <a:pt x="1905" y="3670"/>
                  </a:lnTo>
                  <a:lnTo>
                    <a:pt x="1841" y="3696"/>
                  </a:lnTo>
                  <a:lnTo>
                    <a:pt x="1779" y="3724"/>
                  </a:lnTo>
                  <a:lnTo>
                    <a:pt x="1718" y="3752"/>
                  </a:lnTo>
                  <a:lnTo>
                    <a:pt x="1658" y="3780"/>
                  </a:lnTo>
                  <a:lnTo>
                    <a:pt x="1600" y="3808"/>
                  </a:lnTo>
                  <a:lnTo>
                    <a:pt x="1543" y="3836"/>
                  </a:lnTo>
                  <a:lnTo>
                    <a:pt x="1433" y="3893"/>
                  </a:lnTo>
                  <a:lnTo>
                    <a:pt x="1330" y="3950"/>
                  </a:lnTo>
                  <a:lnTo>
                    <a:pt x="1231" y="4005"/>
                  </a:lnTo>
                  <a:lnTo>
                    <a:pt x="1136" y="4057"/>
                  </a:lnTo>
                  <a:lnTo>
                    <a:pt x="1047" y="4106"/>
                  </a:lnTo>
                  <a:lnTo>
                    <a:pt x="963" y="4153"/>
                  </a:lnTo>
                  <a:lnTo>
                    <a:pt x="922" y="4174"/>
                  </a:lnTo>
                  <a:lnTo>
                    <a:pt x="883" y="4194"/>
                  </a:lnTo>
                  <a:lnTo>
                    <a:pt x="846" y="4212"/>
                  </a:lnTo>
                  <a:lnTo>
                    <a:pt x="808" y="4229"/>
                  </a:lnTo>
                  <a:lnTo>
                    <a:pt x="735" y="4262"/>
                  </a:lnTo>
                  <a:lnTo>
                    <a:pt x="666" y="4296"/>
                  </a:lnTo>
                  <a:lnTo>
                    <a:pt x="603" y="4331"/>
                  </a:lnTo>
                  <a:lnTo>
                    <a:pt x="542" y="4364"/>
                  </a:lnTo>
                  <a:lnTo>
                    <a:pt x="487" y="4397"/>
                  </a:lnTo>
                  <a:lnTo>
                    <a:pt x="434" y="4431"/>
                  </a:lnTo>
                  <a:lnTo>
                    <a:pt x="387" y="4464"/>
                  </a:lnTo>
                  <a:lnTo>
                    <a:pt x="343" y="4496"/>
                  </a:lnTo>
                  <a:lnTo>
                    <a:pt x="301" y="4530"/>
                  </a:lnTo>
                  <a:lnTo>
                    <a:pt x="264" y="4561"/>
                  </a:lnTo>
                  <a:lnTo>
                    <a:pt x="230" y="4593"/>
                  </a:lnTo>
                  <a:lnTo>
                    <a:pt x="199" y="4623"/>
                  </a:lnTo>
                  <a:lnTo>
                    <a:pt x="170" y="4653"/>
                  </a:lnTo>
                  <a:lnTo>
                    <a:pt x="145" y="4682"/>
                  </a:lnTo>
                  <a:lnTo>
                    <a:pt x="123" y="4710"/>
                  </a:lnTo>
                  <a:lnTo>
                    <a:pt x="103" y="4738"/>
                  </a:lnTo>
                  <a:lnTo>
                    <a:pt x="85" y="4764"/>
                  </a:lnTo>
                  <a:lnTo>
                    <a:pt x="69" y="4789"/>
                  </a:lnTo>
                  <a:lnTo>
                    <a:pt x="55" y="4813"/>
                  </a:lnTo>
                  <a:lnTo>
                    <a:pt x="43" y="4835"/>
                  </a:lnTo>
                  <a:lnTo>
                    <a:pt x="33" y="4856"/>
                  </a:lnTo>
                  <a:lnTo>
                    <a:pt x="25" y="4876"/>
                  </a:lnTo>
                  <a:lnTo>
                    <a:pt x="18" y="4894"/>
                  </a:lnTo>
                  <a:lnTo>
                    <a:pt x="13" y="4911"/>
                  </a:lnTo>
                  <a:lnTo>
                    <a:pt x="6" y="4940"/>
                  </a:lnTo>
                  <a:lnTo>
                    <a:pt x="2" y="4961"/>
                  </a:lnTo>
                  <a:lnTo>
                    <a:pt x="0" y="4974"/>
                  </a:lnTo>
                  <a:lnTo>
                    <a:pt x="0" y="4978"/>
                  </a:lnTo>
                  <a:lnTo>
                    <a:pt x="0" y="5643"/>
                  </a:lnTo>
                  <a:lnTo>
                    <a:pt x="2915" y="5643"/>
                  </a:lnTo>
                  <a:lnTo>
                    <a:pt x="2915" y="4729"/>
                  </a:lnTo>
                  <a:lnTo>
                    <a:pt x="2915" y="47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31"/>
            <p:cNvSpPr>
              <a:spLocks/>
            </p:cNvSpPr>
            <p:nvPr/>
          </p:nvSpPr>
          <p:spPr bwMode="auto">
            <a:xfrm>
              <a:off x="3390901" y="3595688"/>
              <a:ext cx="504825" cy="439737"/>
            </a:xfrm>
            <a:custGeom>
              <a:avLst/>
              <a:gdLst>
                <a:gd name="T0" fmla="*/ 7574 w 8903"/>
                <a:gd name="T1" fmla="*/ 5705 h 7756"/>
                <a:gd name="T2" fmla="*/ 6996 w 8903"/>
                <a:gd name="T3" fmla="*/ 5386 h 7756"/>
                <a:gd name="T4" fmla="*/ 6612 w 8903"/>
                <a:gd name="T5" fmla="*/ 5190 h 7756"/>
                <a:gd name="T6" fmla="*/ 6180 w 8903"/>
                <a:gd name="T7" fmla="*/ 5004 h 7756"/>
                <a:gd name="T8" fmla="*/ 5697 w 8903"/>
                <a:gd name="T9" fmla="*/ 4844 h 7756"/>
                <a:gd name="T10" fmla="*/ 5300 w 8903"/>
                <a:gd name="T11" fmla="*/ 4717 h 7756"/>
                <a:gd name="T12" fmla="*/ 5434 w 8903"/>
                <a:gd name="T13" fmla="*/ 4547 h 7756"/>
                <a:gd name="T14" fmla="*/ 5560 w 8903"/>
                <a:gd name="T15" fmla="*/ 4354 h 7756"/>
                <a:gd name="T16" fmla="*/ 5680 w 8903"/>
                <a:gd name="T17" fmla="*/ 4138 h 7756"/>
                <a:gd name="T18" fmla="*/ 5906 w 8903"/>
                <a:gd name="T19" fmla="*/ 3649 h 7756"/>
                <a:gd name="T20" fmla="*/ 6061 w 8903"/>
                <a:gd name="T21" fmla="*/ 3259 h 7756"/>
                <a:gd name="T22" fmla="*/ 6106 w 8903"/>
                <a:gd name="T23" fmla="*/ 3102 h 7756"/>
                <a:gd name="T24" fmla="*/ 6132 w 8903"/>
                <a:gd name="T25" fmla="*/ 2946 h 7756"/>
                <a:gd name="T26" fmla="*/ 6151 w 8903"/>
                <a:gd name="T27" fmla="*/ 2625 h 7756"/>
                <a:gd name="T28" fmla="*/ 6150 w 8903"/>
                <a:gd name="T29" fmla="*/ 2262 h 7756"/>
                <a:gd name="T30" fmla="*/ 6162 w 8903"/>
                <a:gd name="T31" fmla="*/ 1928 h 7756"/>
                <a:gd name="T32" fmla="*/ 6172 w 8903"/>
                <a:gd name="T33" fmla="*/ 1561 h 7756"/>
                <a:gd name="T34" fmla="*/ 6159 w 8903"/>
                <a:gd name="T35" fmla="*/ 1323 h 7756"/>
                <a:gd name="T36" fmla="*/ 6131 w 8903"/>
                <a:gd name="T37" fmla="*/ 1181 h 7756"/>
                <a:gd name="T38" fmla="*/ 5981 w 8903"/>
                <a:gd name="T39" fmla="*/ 794 h 7756"/>
                <a:gd name="T40" fmla="*/ 5780 w 8903"/>
                <a:gd name="T41" fmla="*/ 496 h 7756"/>
                <a:gd name="T42" fmla="*/ 5533 w 8903"/>
                <a:gd name="T43" fmla="*/ 278 h 7756"/>
                <a:gd name="T44" fmla="*/ 5246 w 8903"/>
                <a:gd name="T45" fmla="*/ 130 h 7756"/>
                <a:gd name="T46" fmla="*/ 4928 w 8903"/>
                <a:gd name="T47" fmla="*/ 41 h 7756"/>
                <a:gd name="T48" fmla="*/ 4584 w 8903"/>
                <a:gd name="T49" fmla="*/ 3 h 7756"/>
                <a:gd name="T50" fmla="*/ 4227 w 8903"/>
                <a:gd name="T51" fmla="*/ 7 h 7756"/>
                <a:gd name="T52" fmla="*/ 3887 w 8903"/>
                <a:gd name="T53" fmla="*/ 54 h 7756"/>
                <a:gd name="T54" fmla="*/ 3575 w 8903"/>
                <a:gd name="T55" fmla="*/ 155 h 7756"/>
                <a:gd name="T56" fmla="*/ 3296 w 8903"/>
                <a:gd name="T57" fmla="*/ 317 h 7756"/>
                <a:gd name="T58" fmla="*/ 3057 w 8903"/>
                <a:gd name="T59" fmla="*/ 551 h 7756"/>
                <a:gd name="T60" fmla="*/ 2865 w 8903"/>
                <a:gd name="T61" fmla="*/ 866 h 7756"/>
                <a:gd name="T62" fmla="*/ 2742 w 8903"/>
                <a:gd name="T63" fmla="*/ 1209 h 7756"/>
                <a:gd name="T64" fmla="*/ 2719 w 8903"/>
                <a:gd name="T65" fmla="*/ 1358 h 7756"/>
                <a:gd name="T66" fmla="*/ 2710 w 8903"/>
                <a:gd name="T67" fmla="*/ 1635 h 7756"/>
                <a:gd name="T68" fmla="*/ 2723 w 8903"/>
                <a:gd name="T69" fmla="*/ 2002 h 7756"/>
                <a:gd name="T70" fmla="*/ 2731 w 8903"/>
                <a:gd name="T71" fmla="*/ 2339 h 7756"/>
                <a:gd name="T72" fmla="*/ 2731 w 8903"/>
                <a:gd name="T73" fmla="*/ 2692 h 7756"/>
                <a:gd name="T74" fmla="*/ 2753 w 8903"/>
                <a:gd name="T75" fmla="*/ 2980 h 7756"/>
                <a:gd name="T76" fmla="*/ 2784 w 8903"/>
                <a:gd name="T77" fmla="*/ 3135 h 7756"/>
                <a:gd name="T78" fmla="*/ 2833 w 8903"/>
                <a:gd name="T79" fmla="*/ 3294 h 7756"/>
                <a:gd name="T80" fmla="*/ 3023 w 8903"/>
                <a:gd name="T81" fmla="*/ 3756 h 7756"/>
                <a:gd name="T82" fmla="*/ 3226 w 8903"/>
                <a:gd name="T83" fmla="*/ 4188 h 7756"/>
                <a:gd name="T84" fmla="*/ 3346 w 8903"/>
                <a:gd name="T85" fmla="*/ 4399 h 7756"/>
                <a:gd name="T86" fmla="*/ 3473 w 8903"/>
                <a:gd name="T87" fmla="*/ 4587 h 7756"/>
                <a:gd name="T88" fmla="*/ 3609 w 8903"/>
                <a:gd name="T89" fmla="*/ 4751 h 7756"/>
                <a:gd name="T90" fmla="*/ 3087 w 8903"/>
                <a:gd name="T91" fmla="*/ 4878 h 7756"/>
                <a:gd name="T92" fmla="*/ 2617 w 8903"/>
                <a:gd name="T93" fmla="*/ 5045 h 7756"/>
                <a:gd name="T94" fmla="*/ 2199 w 8903"/>
                <a:gd name="T95" fmla="*/ 5234 h 7756"/>
                <a:gd name="T96" fmla="*/ 1827 w 8903"/>
                <a:gd name="T97" fmla="*/ 5429 h 7756"/>
                <a:gd name="T98" fmla="*/ 1268 w 8903"/>
                <a:gd name="T99" fmla="*/ 5736 h 7756"/>
                <a:gd name="T100" fmla="*/ 916 w 8903"/>
                <a:gd name="T101" fmla="*/ 5905 h 7756"/>
                <a:gd name="T102" fmla="*/ 532 w 8903"/>
                <a:gd name="T103" fmla="*/ 6135 h 7756"/>
                <a:gd name="T104" fmla="*/ 273 w 8903"/>
                <a:gd name="T105" fmla="*/ 6354 h 7756"/>
                <a:gd name="T106" fmla="*/ 116 w 8903"/>
                <a:gd name="T107" fmla="*/ 6547 h 7756"/>
                <a:gd name="T108" fmla="*/ 35 w 8903"/>
                <a:gd name="T109" fmla="*/ 6702 h 7756"/>
                <a:gd name="T110" fmla="*/ 4 w 8903"/>
                <a:gd name="T111" fmla="*/ 6804 h 7756"/>
                <a:gd name="T112" fmla="*/ 8903 w 8903"/>
                <a:gd name="T113" fmla="*/ 7755 h 7756"/>
                <a:gd name="T114" fmla="*/ 8895 w 8903"/>
                <a:gd name="T115" fmla="*/ 6789 h 7756"/>
                <a:gd name="T116" fmla="*/ 8857 w 8903"/>
                <a:gd name="T117" fmla="*/ 6675 h 7756"/>
                <a:gd name="T118" fmla="*/ 8762 w 8903"/>
                <a:gd name="T119" fmla="*/ 6511 h 7756"/>
                <a:gd name="T120" fmla="*/ 8586 w 8903"/>
                <a:gd name="T121" fmla="*/ 6311 h 7756"/>
                <a:gd name="T122" fmla="*/ 8304 w 8903"/>
                <a:gd name="T123" fmla="*/ 6088 h 7756"/>
                <a:gd name="T124" fmla="*/ 7889 w 8903"/>
                <a:gd name="T125" fmla="*/ 5857 h 7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03" h="7756">
                  <a:moveTo>
                    <a:pt x="7788" y="5810"/>
                  </a:moveTo>
                  <a:lnTo>
                    <a:pt x="7737" y="5787"/>
                  </a:lnTo>
                  <a:lnTo>
                    <a:pt x="7685" y="5761"/>
                  </a:lnTo>
                  <a:lnTo>
                    <a:pt x="7630" y="5734"/>
                  </a:lnTo>
                  <a:lnTo>
                    <a:pt x="7574" y="5705"/>
                  </a:lnTo>
                  <a:lnTo>
                    <a:pt x="7458" y="5642"/>
                  </a:lnTo>
                  <a:lnTo>
                    <a:pt x="7334" y="5573"/>
                  </a:lnTo>
                  <a:lnTo>
                    <a:pt x="7204" y="5501"/>
                  </a:lnTo>
                  <a:lnTo>
                    <a:pt x="7067" y="5425"/>
                  </a:lnTo>
                  <a:lnTo>
                    <a:pt x="6996" y="5386"/>
                  </a:lnTo>
                  <a:lnTo>
                    <a:pt x="6923" y="5347"/>
                  </a:lnTo>
                  <a:lnTo>
                    <a:pt x="6848" y="5308"/>
                  </a:lnTo>
                  <a:lnTo>
                    <a:pt x="6771" y="5269"/>
                  </a:lnTo>
                  <a:lnTo>
                    <a:pt x="6693" y="5230"/>
                  </a:lnTo>
                  <a:lnTo>
                    <a:pt x="6612" y="5190"/>
                  </a:lnTo>
                  <a:lnTo>
                    <a:pt x="6529" y="5152"/>
                  </a:lnTo>
                  <a:lnTo>
                    <a:pt x="6445" y="5114"/>
                  </a:lnTo>
                  <a:lnTo>
                    <a:pt x="6358" y="5076"/>
                  </a:lnTo>
                  <a:lnTo>
                    <a:pt x="6270" y="5040"/>
                  </a:lnTo>
                  <a:lnTo>
                    <a:pt x="6180" y="5004"/>
                  </a:lnTo>
                  <a:lnTo>
                    <a:pt x="6087" y="4969"/>
                  </a:lnTo>
                  <a:lnTo>
                    <a:pt x="5993" y="4935"/>
                  </a:lnTo>
                  <a:lnTo>
                    <a:pt x="5896" y="4903"/>
                  </a:lnTo>
                  <a:lnTo>
                    <a:pt x="5798" y="4873"/>
                  </a:lnTo>
                  <a:lnTo>
                    <a:pt x="5697" y="4844"/>
                  </a:lnTo>
                  <a:lnTo>
                    <a:pt x="5593" y="4817"/>
                  </a:lnTo>
                  <a:lnTo>
                    <a:pt x="5488" y="4791"/>
                  </a:lnTo>
                  <a:lnTo>
                    <a:pt x="5381" y="4768"/>
                  </a:lnTo>
                  <a:lnTo>
                    <a:pt x="5271" y="4747"/>
                  </a:lnTo>
                  <a:lnTo>
                    <a:pt x="5300" y="4717"/>
                  </a:lnTo>
                  <a:lnTo>
                    <a:pt x="5327" y="4685"/>
                  </a:lnTo>
                  <a:lnTo>
                    <a:pt x="5354" y="4652"/>
                  </a:lnTo>
                  <a:lnTo>
                    <a:pt x="5381" y="4619"/>
                  </a:lnTo>
                  <a:lnTo>
                    <a:pt x="5408" y="4583"/>
                  </a:lnTo>
                  <a:lnTo>
                    <a:pt x="5434" y="4547"/>
                  </a:lnTo>
                  <a:lnTo>
                    <a:pt x="5460" y="4511"/>
                  </a:lnTo>
                  <a:lnTo>
                    <a:pt x="5485" y="4473"/>
                  </a:lnTo>
                  <a:lnTo>
                    <a:pt x="5510" y="4434"/>
                  </a:lnTo>
                  <a:lnTo>
                    <a:pt x="5536" y="4395"/>
                  </a:lnTo>
                  <a:lnTo>
                    <a:pt x="5560" y="4354"/>
                  </a:lnTo>
                  <a:lnTo>
                    <a:pt x="5584" y="4313"/>
                  </a:lnTo>
                  <a:lnTo>
                    <a:pt x="5608" y="4270"/>
                  </a:lnTo>
                  <a:lnTo>
                    <a:pt x="5632" y="4228"/>
                  </a:lnTo>
                  <a:lnTo>
                    <a:pt x="5656" y="4183"/>
                  </a:lnTo>
                  <a:lnTo>
                    <a:pt x="5680" y="4138"/>
                  </a:lnTo>
                  <a:lnTo>
                    <a:pt x="5725" y="4047"/>
                  </a:lnTo>
                  <a:lnTo>
                    <a:pt x="5771" y="3951"/>
                  </a:lnTo>
                  <a:lnTo>
                    <a:pt x="5816" y="3854"/>
                  </a:lnTo>
                  <a:lnTo>
                    <a:pt x="5861" y="3752"/>
                  </a:lnTo>
                  <a:lnTo>
                    <a:pt x="5906" y="3649"/>
                  </a:lnTo>
                  <a:lnTo>
                    <a:pt x="5949" y="3543"/>
                  </a:lnTo>
                  <a:lnTo>
                    <a:pt x="5993" y="3435"/>
                  </a:lnTo>
                  <a:lnTo>
                    <a:pt x="6038" y="3323"/>
                  </a:lnTo>
                  <a:lnTo>
                    <a:pt x="6050" y="3291"/>
                  </a:lnTo>
                  <a:lnTo>
                    <a:pt x="6061" y="3259"/>
                  </a:lnTo>
                  <a:lnTo>
                    <a:pt x="6072" y="3228"/>
                  </a:lnTo>
                  <a:lnTo>
                    <a:pt x="6081" y="3196"/>
                  </a:lnTo>
                  <a:lnTo>
                    <a:pt x="6090" y="3165"/>
                  </a:lnTo>
                  <a:lnTo>
                    <a:pt x="6098" y="3133"/>
                  </a:lnTo>
                  <a:lnTo>
                    <a:pt x="6106" y="3102"/>
                  </a:lnTo>
                  <a:lnTo>
                    <a:pt x="6112" y="3071"/>
                  </a:lnTo>
                  <a:lnTo>
                    <a:pt x="6118" y="3040"/>
                  </a:lnTo>
                  <a:lnTo>
                    <a:pt x="6124" y="3009"/>
                  </a:lnTo>
                  <a:lnTo>
                    <a:pt x="6128" y="2978"/>
                  </a:lnTo>
                  <a:lnTo>
                    <a:pt x="6132" y="2946"/>
                  </a:lnTo>
                  <a:lnTo>
                    <a:pt x="6139" y="2884"/>
                  </a:lnTo>
                  <a:lnTo>
                    <a:pt x="6144" y="2821"/>
                  </a:lnTo>
                  <a:lnTo>
                    <a:pt x="6148" y="2757"/>
                  </a:lnTo>
                  <a:lnTo>
                    <a:pt x="6150" y="2691"/>
                  </a:lnTo>
                  <a:lnTo>
                    <a:pt x="6151" y="2625"/>
                  </a:lnTo>
                  <a:lnTo>
                    <a:pt x="6151" y="2557"/>
                  </a:lnTo>
                  <a:lnTo>
                    <a:pt x="6151" y="2486"/>
                  </a:lnTo>
                  <a:lnTo>
                    <a:pt x="6150" y="2414"/>
                  </a:lnTo>
                  <a:lnTo>
                    <a:pt x="6150" y="2339"/>
                  </a:lnTo>
                  <a:lnTo>
                    <a:pt x="6150" y="2262"/>
                  </a:lnTo>
                  <a:lnTo>
                    <a:pt x="6150" y="2202"/>
                  </a:lnTo>
                  <a:lnTo>
                    <a:pt x="6152" y="2137"/>
                  </a:lnTo>
                  <a:lnTo>
                    <a:pt x="6154" y="2070"/>
                  </a:lnTo>
                  <a:lnTo>
                    <a:pt x="6159" y="2001"/>
                  </a:lnTo>
                  <a:lnTo>
                    <a:pt x="6162" y="1928"/>
                  </a:lnTo>
                  <a:lnTo>
                    <a:pt x="6165" y="1855"/>
                  </a:lnTo>
                  <a:lnTo>
                    <a:pt x="6168" y="1782"/>
                  </a:lnTo>
                  <a:lnTo>
                    <a:pt x="6170" y="1707"/>
                  </a:lnTo>
                  <a:lnTo>
                    <a:pt x="6172" y="1634"/>
                  </a:lnTo>
                  <a:lnTo>
                    <a:pt x="6172" y="1561"/>
                  </a:lnTo>
                  <a:lnTo>
                    <a:pt x="6170" y="1490"/>
                  </a:lnTo>
                  <a:lnTo>
                    <a:pt x="6167" y="1421"/>
                  </a:lnTo>
                  <a:lnTo>
                    <a:pt x="6165" y="1388"/>
                  </a:lnTo>
                  <a:lnTo>
                    <a:pt x="6162" y="1356"/>
                  </a:lnTo>
                  <a:lnTo>
                    <a:pt x="6159" y="1323"/>
                  </a:lnTo>
                  <a:lnTo>
                    <a:pt x="6154" y="1292"/>
                  </a:lnTo>
                  <a:lnTo>
                    <a:pt x="6149" y="1263"/>
                  </a:lnTo>
                  <a:lnTo>
                    <a:pt x="6144" y="1234"/>
                  </a:lnTo>
                  <a:lnTo>
                    <a:pt x="6138" y="1207"/>
                  </a:lnTo>
                  <a:lnTo>
                    <a:pt x="6131" y="1181"/>
                  </a:lnTo>
                  <a:lnTo>
                    <a:pt x="6106" y="1095"/>
                  </a:lnTo>
                  <a:lnTo>
                    <a:pt x="6078" y="1015"/>
                  </a:lnTo>
                  <a:lnTo>
                    <a:pt x="6048" y="938"/>
                  </a:lnTo>
                  <a:lnTo>
                    <a:pt x="6015" y="864"/>
                  </a:lnTo>
                  <a:lnTo>
                    <a:pt x="5981" y="794"/>
                  </a:lnTo>
                  <a:lnTo>
                    <a:pt x="5945" y="728"/>
                  </a:lnTo>
                  <a:lnTo>
                    <a:pt x="5907" y="665"/>
                  </a:lnTo>
                  <a:lnTo>
                    <a:pt x="5866" y="606"/>
                  </a:lnTo>
                  <a:lnTo>
                    <a:pt x="5824" y="550"/>
                  </a:lnTo>
                  <a:lnTo>
                    <a:pt x="5780" y="496"/>
                  </a:lnTo>
                  <a:lnTo>
                    <a:pt x="5733" y="447"/>
                  </a:lnTo>
                  <a:lnTo>
                    <a:pt x="5686" y="400"/>
                  </a:lnTo>
                  <a:lnTo>
                    <a:pt x="5636" y="357"/>
                  </a:lnTo>
                  <a:lnTo>
                    <a:pt x="5585" y="317"/>
                  </a:lnTo>
                  <a:lnTo>
                    <a:pt x="5533" y="278"/>
                  </a:lnTo>
                  <a:lnTo>
                    <a:pt x="5478" y="243"/>
                  </a:lnTo>
                  <a:lnTo>
                    <a:pt x="5422" y="211"/>
                  </a:lnTo>
                  <a:lnTo>
                    <a:pt x="5365" y="181"/>
                  </a:lnTo>
                  <a:lnTo>
                    <a:pt x="5306" y="154"/>
                  </a:lnTo>
                  <a:lnTo>
                    <a:pt x="5246" y="130"/>
                  </a:lnTo>
                  <a:lnTo>
                    <a:pt x="5185" y="108"/>
                  </a:lnTo>
                  <a:lnTo>
                    <a:pt x="5122" y="87"/>
                  </a:lnTo>
                  <a:lnTo>
                    <a:pt x="5059" y="69"/>
                  </a:lnTo>
                  <a:lnTo>
                    <a:pt x="4994" y="54"/>
                  </a:lnTo>
                  <a:lnTo>
                    <a:pt x="4928" y="41"/>
                  </a:lnTo>
                  <a:lnTo>
                    <a:pt x="4861" y="29"/>
                  </a:lnTo>
                  <a:lnTo>
                    <a:pt x="4794" y="20"/>
                  </a:lnTo>
                  <a:lnTo>
                    <a:pt x="4724" y="13"/>
                  </a:lnTo>
                  <a:lnTo>
                    <a:pt x="4655" y="7"/>
                  </a:lnTo>
                  <a:lnTo>
                    <a:pt x="4584" y="3"/>
                  </a:lnTo>
                  <a:lnTo>
                    <a:pt x="4512" y="1"/>
                  </a:lnTo>
                  <a:lnTo>
                    <a:pt x="4441" y="0"/>
                  </a:lnTo>
                  <a:lnTo>
                    <a:pt x="4369" y="1"/>
                  </a:lnTo>
                  <a:lnTo>
                    <a:pt x="4298" y="3"/>
                  </a:lnTo>
                  <a:lnTo>
                    <a:pt x="4227" y="7"/>
                  </a:lnTo>
                  <a:lnTo>
                    <a:pt x="4158" y="13"/>
                  </a:lnTo>
                  <a:lnTo>
                    <a:pt x="4088" y="20"/>
                  </a:lnTo>
                  <a:lnTo>
                    <a:pt x="4021" y="30"/>
                  </a:lnTo>
                  <a:lnTo>
                    <a:pt x="3953" y="41"/>
                  </a:lnTo>
                  <a:lnTo>
                    <a:pt x="3887" y="54"/>
                  </a:lnTo>
                  <a:lnTo>
                    <a:pt x="3823" y="70"/>
                  </a:lnTo>
                  <a:lnTo>
                    <a:pt x="3758" y="87"/>
                  </a:lnTo>
                  <a:lnTo>
                    <a:pt x="3696" y="108"/>
                  </a:lnTo>
                  <a:lnTo>
                    <a:pt x="3635" y="130"/>
                  </a:lnTo>
                  <a:lnTo>
                    <a:pt x="3575" y="155"/>
                  </a:lnTo>
                  <a:lnTo>
                    <a:pt x="3517" y="182"/>
                  </a:lnTo>
                  <a:lnTo>
                    <a:pt x="3459" y="212"/>
                  </a:lnTo>
                  <a:lnTo>
                    <a:pt x="3404" y="244"/>
                  </a:lnTo>
                  <a:lnTo>
                    <a:pt x="3349" y="279"/>
                  </a:lnTo>
                  <a:lnTo>
                    <a:pt x="3296" y="317"/>
                  </a:lnTo>
                  <a:lnTo>
                    <a:pt x="3245" y="358"/>
                  </a:lnTo>
                  <a:lnTo>
                    <a:pt x="3195" y="401"/>
                  </a:lnTo>
                  <a:lnTo>
                    <a:pt x="3148" y="448"/>
                  </a:lnTo>
                  <a:lnTo>
                    <a:pt x="3101" y="498"/>
                  </a:lnTo>
                  <a:lnTo>
                    <a:pt x="3057" y="551"/>
                  </a:lnTo>
                  <a:lnTo>
                    <a:pt x="3015" y="607"/>
                  </a:lnTo>
                  <a:lnTo>
                    <a:pt x="2974" y="666"/>
                  </a:lnTo>
                  <a:lnTo>
                    <a:pt x="2936" y="730"/>
                  </a:lnTo>
                  <a:lnTo>
                    <a:pt x="2900" y="796"/>
                  </a:lnTo>
                  <a:lnTo>
                    <a:pt x="2865" y="866"/>
                  </a:lnTo>
                  <a:lnTo>
                    <a:pt x="2833" y="940"/>
                  </a:lnTo>
                  <a:lnTo>
                    <a:pt x="2803" y="1017"/>
                  </a:lnTo>
                  <a:lnTo>
                    <a:pt x="2775" y="1098"/>
                  </a:lnTo>
                  <a:lnTo>
                    <a:pt x="2749" y="1183"/>
                  </a:lnTo>
                  <a:lnTo>
                    <a:pt x="2742" y="1209"/>
                  </a:lnTo>
                  <a:lnTo>
                    <a:pt x="2736" y="1237"/>
                  </a:lnTo>
                  <a:lnTo>
                    <a:pt x="2731" y="1265"/>
                  </a:lnTo>
                  <a:lnTo>
                    <a:pt x="2727" y="1295"/>
                  </a:lnTo>
                  <a:lnTo>
                    <a:pt x="2723" y="1325"/>
                  </a:lnTo>
                  <a:lnTo>
                    <a:pt x="2719" y="1358"/>
                  </a:lnTo>
                  <a:lnTo>
                    <a:pt x="2716" y="1390"/>
                  </a:lnTo>
                  <a:lnTo>
                    <a:pt x="2714" y="1423"/>
                  </a:lnTo>
                  <a:lnTo>
                    <a:pt x="2711" y="1492"/>
                  </a:lnTo>
                  <a:lnTo>
                    <a:pt x="2710" y="1563"/>
                  </a:lnTo>
                  <a:lnTo>
                    <a:pt x="2710" y="1635"/>
                  </a:lnTo>
                  <a:lnTo>
                    <a:pt x="2712" y="1709"/>
                  </a:lnTo>
                  <a:lnTo>
                    <a:pt x="2714" y="1783"/>
                  </a:lnTo>
                  <a:lnTo>
                    <a:pt x="2717" y="1857"/>
                  </a:lnTo>
                  <a:lnTo>
                    <a:pt x="2720" y="1929"/>
                  </a:lnTo>
                  <a:lnTo>
                    <a:pt x="2723" y="2002"/>
                  </a:lnTo>
                  <a:lnTo>
                    <a:pt x="2726" y="2071"/>
                  </a:lnTo>
                  <a:lnTo>
                    <a:pt x="2729" y="2138"/>
                  </a:lnTo>
                  <a:lnTo>
                    <a:pt x="2731" y="2202"/>
                  </a:lnTo>
                  <a:lnTo>
                    <a:pt x="2731" y="2262"/>
                  </a:lnTo>
                  <a:lnTo>
                    <a:pt x="2731" y="2339"/>
                  </a:lnTo>
                  <a:lnTo>
                    <a:pt x="2731" y="2415"/>
                  </a:lnTo>
                  <a:lnTo>
                    <a:pt x="2730" y="2487"/>
                  </a:lnTo>
                  <a:lnTo>
                    <a:pt x="2730" y="2558"/>
                  </a:lnTo>
                  <a:lnTo>
                    <a:pt x="2730" y="2626"/>
                  </a:lnTo>
                  <a:lnTo>
                    <a:pt x="2731" y="2692"/>
                  </a:lnTo>
                  <a:lnTo>
                    <a:pt x="2733" y="2758"/>
                  </a:lnTo>
                  <a:lnTo>
                    <a:pt x="2737" y="2822"/>
                  </a:lnTo>
                  <a:lnTo>
                    <a:pt x="2742" y="2885"/>
                  </a:lnTo>
                  <a:lnTo>
                    <a:pt x="2749" y="2948"/>
                  </a:lnTo>
                  <a:lnTo>
                    <a:pt x="2753" y="2980"/>
                  </a:lnTo>
                  <a:lnTo>
                    <a:pt x="2759" y="3011"/>
                  </a:lnTo>
                  <a:lnTo>
                    <a:pt x="2764" y="3042"/>
                  </a:lnTo>
                  <a:lnTo>
                    <a:pt x="2770" y="3073"/>
                  </a:lnTo>
                  <a:lnTo>
                    <a:pt x="2777" y="3104"/>
                  </a:lnTo>
                  <a:lnTo>
                    <a:pt x="2784" y="3135"/>
                  </a:lnTo>
                  <a:lnTo>
                    <a:pt x="2793" y="3167"/>
                  </a:lnTo>
                  <a:lnTo>
                    <a:pt x="2801" y="3198"/>
                  </a:lnTo>
                  <a:lnTo>
                    <a:pt x="2811" y="3230"/>
                  </a:lnTo>
                  <a:lnTo>
                    <a:pt x="2822" y="3262"/>
                  </a:lnTo>
                  <a:lnTo>
                    <a:pt x="2833" y="3294"/>
                  </a:lnTo>
                  <a:lnTo>
                    <a:pt x="2845" y="3326"/>
                  </a:lnTo>
                  <a:lnTo>
                    <a:pt x="2890" y="3438"/>
                  </a:lnTo>
                  <a:lnTo>
                    <a:pt x="2934" y="3546"/>
                  </a:lnTo>
                  <a:lnTo>
                    <a:pt x="2978" y="3653"/>
                  </a:lnTo>
                  <a:lnTo>
                    <a:pt x="3023" y="3756"/>
                  </a:lnTo>
                  <a:lnTo>
                    <a:pt x="3067" y="3858"/>
                  </a:lnTo>
                  <a:lnTo>
                    <a:pt x="3111" y="3956"/>
                  </a:lnTo>
                  <a:lnTo>
                    <a:pt x="3157" y="4051"/>
                  </a:lnTo>
                  <a:lnTo>
                    <a:pt x="3203" y="4143"/>
                  </a:lnTo>
                  <a:lnTo>
                    <a:pt x="3226" y="4188"/>
                  </a:lnTo>
                  <a:lnTo>
                    <a:pt x="3249" y="4232"/>
                  </a:lnTo>
                  <a:lnTo>
                    <a:pt x="3274" y="4275"/>
                  </a:lnTo>
                  <a:lnTo>
                    <a:pt x="3298" y="4317"/>
                  </a:lnTo>
                  <a:lnTo>
                    <a:pt x="3322" y="4358"/>
                  </a:lnTo>
                  <a:lnTo>
                    <a:pt x="3346" y="4399"/>
                  </a:lnTo>
                  <a:lnTo>
                    <a:pt x="3370" y="4439"/>
                  </a:lnTo>
                  <a:lnTo>
                    <a:pt x="3396" y="4477"/>
                  </a:lnTo>
                  <a:lnTo>
                    <a:pt x="3421" y="4515"/>
                  </a:lnTo>
                  <a:lnTo>
                    <a:pt x="3447" y="4551"/>
                  </a:lnTo>
                  <a:lnTo>
                    <a:pt x="3473" y="4587"/>
                  </a:lnTo>
                  <a:lnTo>
                    <a:pt x="3499" y="4622"/>
                  </a:lnTo>
                  <a:lnTo>
                    <a:pt x="3526" y="4656"/>
                  </a:lnTo>
                  <a:lnTo>
                    <a:pt x="3553" y="4689"/>
                  </a:lnTo>
                  <a:lnTo>
                    <a:pt x="3581" y="4720"/>
                  </a:lnTo>
                  <a:lnTo>
                    <a:pt x="3609" y="4751"/>
                  </a:lnTo>
                  <a:lnTo>
                    <a:pt x="3500" y="4772"/>
                  </a:lnTo>
                  <a:lnTo>
                    <a:pt x="3394" y="4795"/>
                  </a:lnTo>
                  <a:lnTo>
                    <a:pt x="3289" y="4821"/>
                  </a:lnTo>
                  <a:lnTo>
                    <a:pt x="3187" y="4849"/>
                  </a:lnTo>
                  <a:lnTo>
                    <a:pt x="3087" y="4878"/>
                  </a:lnTo>
                  <a:lnTo>
                    <a:pt x="2989" y="4908"/>
                  </a:lnTo>
                  <a:lnTo>
                    <a:pt x="2893" y="4940"/>
                  </a:lnTo>
                  <a:lnTo>
                    <a:pt x="2799" y="4974"/>
                  </a:lnTo>
                  <a:lnTo>
                    <a:pt x="2707" y="5009"/>
                  </a:lnTo>
                  <a:lnTo>
                    <a:pt x="2617" y="5045"/>
                  </a:lnTo>
                  <a:lnTo>
                    <a:pt x="2530" y="5081"/>
                  </a:lnTo>
                  <a:lnTo>
                    <a:pt x="2444" y="5118"/>
                  </a:lnTo>
                  <a:lnTo>
                    <a:pt x="2360" y="5156"/>
                  </a:lnTo>
                  <a:lnTo>
                    <a:pt x="2279" y="5195"/>
                  </a:lnTo>
                  <a:lnTo>
                    <a:pt x="2199" y="5234"/>
                  </a:lnTo>
                  <a:lnTo>
                    <a:pt x="2120" y="5273"/>
                  </a:lnTo>
                  <a:lnTo>
                    <a:pt x="2045" y="5312"/>
                  </a:lnTo>
                  <a:lnTo>
                    <a:pt x="1970" y="5351"/>
                  </a:lnTo>
                  <a:lnTo>
                    <a:pt x="1898" y="5390"/>
                  </a:lnTo>
                  <a:lnTo>
                    <a:pt x="1827" y="5429"/>
                  </a:lnTo>
                  <a:lnTo>
                    <a:pt x="1691" y="5504"/>
                  </a:lnTo>
                  <a:lnTo>
                    <a:pt x="1562" y="5576"/>
                  </a:lnTo>
                  <a:lnTo>
                    <a:pt x="1439" y="5645"/>
                  </a:lnTo>
                  <a:lnTo>
                    <a:pt x="1323" y="5707"/>
                  </a:lnTo>
                  <a:lnTo>
                    <a:pt x="1268" y="5736"/>
                  </a:lnTo>
                  <a:lnTo>
                    <a:pt x="1214" y="5763"/>
                  </a:lnTo>
                  <a:lnTo>
                    <a:pt x="1162" y="5789"/>
                  </a:lnTo>
                  <a:lnTo>
                    <a:pt x="1110" y="5812"/>
                  </a:lnTo>
                  <a:lnTo>
                    <a:pt x="1011" y="5859"/>
                  </a:lnTo>
                  <a:lnTo>
                    <a:pt x="916" y="5905"/>
                  </a:lnTo>
                  <a:lnTo>
                    <a:pt x="828" y="5951"/>
                  </a:lnTo>
                  <a:lnTo>
                    <a:pt x="746" y="5997"/>
                  </a:lnTo>
                  <a:lnTo>
                    <a:pt x="669" y="6044"/>
                  </a:lnTo>
                  <a:lnTo>
                    <a:pt x="597" y="6090"/>
                  </a:lnTo>
                  <a:lnTo>
                    <a:pt x="532" y="6135"/>
                  </a:lnTo>
                  <a:lnTo>
                    <a:pt x="470" y="6180"/>
                  </a:lnTo>
                  <a:lnTo>
                    <a:pt x="415" y="6226"/>
                  </a:lnTo>
                  <a:lnTo>
                    <a:pt x="364" y="6269"/>
                  </a:lnTo>
                  <a:lnTo>
                    <a:pt x="316" y="6312"/>
                  </a:lnTo>
                  <a:lnTo>
                    <a:pt x="273" y="6354"/>
                  </a:lnTo>
                  <a:lnTo>
                    <a:pt x="235" y="6395"/>
                  </a:lnTo>
                  <a:lnTo>
                    <a:pt x="199" y="6436"/>
                  </a:lnTo>
                  <a:lnTo>
                    <a:pt x="168" y="6474"/>
                  </a:lnTo>
                  <a:lnTo>
                    <a:pt x="141" y="6512"/>
                  </a:lnTo>
                  <a:lnTo>
                    <a:pt x="116" y="6547"/>
                  </a:lnTo>
                  <a:lnTo>
                    <a:pt x="94" y="6582"/>
                  </a:lnTo>
                  <a:lnTo>
                    <a:pt x="75" y="6614"/>
                  </a:lnTo>
                  <a:lnTo>
                    <a:pt x="59" y="6646"/>
                  </a:lnTo>
                  <a:lnTo>
                    <a:pt x="46" y="6675"/>
                  </a:lnTo>
                  <a:lnTo>
                    <a:pt x="35" y="6702"/>
                  </a:lnTo>
                  <a:lnTo>
                    <a:pt x="25" y="6727"/>
                  </a:lnTo>
                  <a:lnTo>
                    <a:pt x="18" y="6750"/>
                  </a:lnTo>
                  <a:lnTo>
                    <a:pt x="12" y="6771"/>
                  </a:lnTo>
                  <a:lnTo>
                    <a:pt x="8" y="6789"/>
                  </a:lnTo>
                  <a:lnTo>
                    <a:pt x="4" y="6804"/>
                  </a:lnTo>
                  <a:lnTo>
                    <a:pt x="2" y="6817"/>
                  </a:lnTo>
                  <a:lnTo>
                    <a:pt x="0" y="6835"/>
                  </a:lnTo>
                  <a:lnTo>
                    <a:pt x="0" y="6842"/>
                  </a:lnTo>
                  <a:lnTo>
                    <a:pt x="0" y="7756"/>
                  </a:lnTo>
                  <a:lnTo>
                    <a:pt x="8903" y="7755"/>
                  </a:lnTo>
                  <a:lnTo>
                    <a:pt x="8903" y="6842"/>
                  </a:lnTo>
                  <a:lnTo>
                    <a:pt x="8903" y="6835"/>
                  </a:lnTo>
                  <a:lnTo>
                    <a:pt x="8900" y="6817"/>
                  </a:lnTo>
                  <a:lnTo>
                    <a:pt x="8898" y="6804"/>
                  </a:lnTo>
                  <a:lnTo>
                    <a:pt x="8895" y="6789"/>
                  </a:lnTo>
                  <a:lnTo>
                    <a:pt x="8891" y="6770"/>
                  </a:lnTo>
                  <a:lnTo>
                    <a:pt x="8885" y="6750"/>
                  </a:lnTo>
                  <a:lnTo>
                    <a:pt x="8877" y="6727"/>
                  </a:lnTo>
                  <a:lnTo>
                    <a:pt x="8868" y="6702"/>
                  </a:lnTo>
                  <a:lnTo>
                    <a:pt x="8857" y="6675"/>
                  </a:lnTo>
                  <a:lnTo>
                    <a:pt x="8843" y="6646"/>
                  </a:lnTo>
                  <a:lnTo>
                    <a:pt x="8827" y="6614"/>
                  </a:lnTo>
                  <a:lnTo>
                    <a:pt x="8809" y="6581"/>
                  </a:lnTo>
                  <a:lnTo>
                    <a:pt x="8786" y="6547"/>
                  </a:lnTo>
                  <a:lnTo>
                    <a:pt x="8762" y="6511"/>
                  </a:lnTo>
                  <a:lnTo>
                    <a:pt x="8734" y="6473"/>
                  </a:lnTo>
                  <a:lnTo>
                    <a:pt x="8703" y="6435"/>
                  </a:lnTo>
                  <a:lnTo>
                    <a:pt x="8667" y="6394"/>
                  </a:lnTo>
                  <a:lnTo>
                    <a:pt x="8629" y="6353"/>
                  </a:lnTo>
                  <a:lnTo>
                    <a:pt x="8586" y="6311"/>
                  </a:lnTo>
                  <a:lnTo>
                    <a:pt x="8538" y="6268"/>
                  </a:lnTo>
                  <a:lnTo>
                    <a:pt x="8487" y="6223"/>
                  </a:lnTo>
                  <a:lnTo>
                    <a:pt x="8431" y="6179"/>
                  </a:lnTo>
                  <a:lnTo>
                    <a:pt x="8369" y="6134"/>
                  </a:lnTo>
                  <a:lnTo>
                    <a:pt x="8304" y="6088"/>
                  </a:lnTo>
                  <a:lnTo>
                    <a:pt x="8232" y="6042"/>
                  </a:lnTo>
                  <a:lnTo>
                    <a:pt x="8154" y="5995"/>
                  </a:lnTo>
                  <a:lnTo>
                    <a:pt x="8072" y="5949"/>
                  </a:lnTo>
                  <a:lnTo>
                    <a:pt x="7984" y="5903"/>
                  </a:lnTo>
                  <a:lnTo>
                    <a:pt x="7889" y="5857"/>
                  </a:lnTo>
                  <a:lnTo>
                    <a:pt x="7788" y="58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16996432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86726525"/>
              </p:ext>
            </p:extLst>
          </p:nvPr>
        </p:nvGraphicFramePr>
        <p:xfrm>
          <a:off x="-2" y="1167388"/>
          <a:ext cx="12192001" cy="5206519"/>
        </p:xfrm>
        <a:graphic>
          <a:graphicData uri="http://schemas.openxmlformats.org/drawingml/2006/table">
            <a:tbl>
              <a:tblPr>
                <a:tableStyleId>{5C22544A-7EE6-4342-B048-85BDC9FD1C3A}</a:tableStyleId>
              </a:tblPr>
              <a:tblGrid>
                <a:gridCol w="1777248"/>
                <a:gridCol w="3292295"/>
                <a:gridCol w="3743276"/>
                <a:gridCol w="3379182"/>
              </a:tblGrid>
              <a:tr h="546042">
                <a:tc>
                  <a:txBody>
                    <a:bodyPr/>
                    <a:lstStyle/>
                    <a:p>
                      <a:endParaRPr lang="en-US" sz="1600" b="1" dirty="0"/>
                    </a:p>
                  </a:txBody>
                  <a:tcPr>
                    <a:lnB w="12700" cap="flat" cmpd="sng" algn="ctr">
                      <a:noFill/>
                      <a:prstDash val="solid"/>
                      <a:round/>
                      <a:headEnd type="none" w="med" len="med"/>
                      <a:tailEnd type="none" w="med" len="med"/>
                    </a:lnB>
                    <a:noFill/>
                  </a:tcPr>
                </a:tc>
                <a:tc>
                  <a:txBody>
                    <a:bodyPr/>
                    <a:lstStyle/>
                    <a:p>
                      <a:pPr algn="ctr"/>
                      <a:r>
                        <a:rPr lang="en-US" sz="2000" b="1" dirty="0" smtClean="0">
                          <a:ln>
                            <a:noFill/>
                          </a:ln>
                        </a:rPr>
                        <a:t>Executive Sponsor(s)</a:t>
                      </a:r>
                      <a:endParaRPr lang="en-US" sz="2000" b="1" dirty="0">
                        <a:ln>
                          <a:noFill/>
                        </a:ln>
                      </a:endParaRPr>
                    </a:p>
                  </a:txBody>
                  <a:tcPr>
                    <a:lnB w="12700" cap="flat" cmpd="sng" algn="ctr">
                      <a:noFill/>
                      <a:prstDash val="solid"/>
                      <a:round/>
                      <a:headEnd type="none" w="med" len="med"/>
                      <a:tailEnd type="none" w="med" len="med"/>
                    </a:lnB>
                    <a:noFill/>
                  </a:tcPr>
                </a:tc>
                <a:tc>
                  <a:txBody>
                    <a:bodyPr/>
                    <a:lstStyle/>
                    <a:p>
                      <a:pPr algn="ctr"/>
                      <a:r>
                        <a:rPr lang="en-US" sz="2000" b="1" dirty="0" smtClean="0">
                          <a:ln>
                            <a:noFill/>
                          </a:ln>
                        </a:rPr>
                        <a:t>National Leadership Council</a:t>
                      </a:r>
                      <a:endParaRPr lang="en-US" sz="2000" b="1" dirty="0">
                        <a:ln>
                          <a:noFill/>
                        </a:ln>
                      </a:endParaRPr>
                    </a:p>
                  </a:txBody>
                  <a:tcPr>
                    <a:lnB w="12700" cap="flat" cmpd="sng" algn="ctr">
                      <a:noFill/>
                      <a:prstDash val="solid"/>
                      <a:round/>
                      <a:headEnd type="none" w="med" len="med"/>
                      <a:tailEnd type="none" w="med" len="med"/>
                    </a:lnB>
                    <a:noFill/>
                  </a:tcPr>
                </a:tc>
                <a:tc>
                  <a:txBody>
                    <a:bodyPr/>
                    <a:lstStyle/>
                    <a:p>
                      <a:pPr algn="ctr"/>
                      <a:r>
                        <a:rPr lang="en-US" sz="2000" b="1" dirty="0" smtClean="0">
                          <a:ln>
                            <a:noFill/>
                          </a:ln>
                        </a:rPr>
                        <a:t>Local Chapters/Councils</a:t>
                      </a:r>
                      <a:endParaRPr lang="en-US" sz="2000" b="1" dirty="0">
                        <a:ln>
                          <a:noFill/>
                        </a:ln>
                      </a:endParaRPr>
                    </a:p>
                  </a:txBody>
                  <a:tcPr>
                    <a:lnB w="12700" cap="flat" cmpd="sng" algn="ctr">
                      <a:noFill/>
                      <a:prstDash val="solid"/>
                      <a:round/>
                      <a:headEnd type="none" w="med" len="med"/>
                      <a:tailEnd type="none" w="med" len="med"/>
                    </a:lnB>
                    <a:noFill/>
                  </a:tcPr>
                </a:tc>
              </a:tr>
              <a:tr h="957234">
                <a:tc>
                  <a:txBody>
                    <a:bodyPr/>
                    <a:lstStyle/>
                    <a:p>
                      <a:pPr algn="r"/>
                      <a:r>
                        <a:rPr lang="en-US" sz="1800" b="1" cap="small" baseline="0" dirty="0" smtClean="0"/>
                        <a:t>Messaging</a:t>
                      </a:r>
                      <a:endParaRPr lang="en-US" sz="1800" b="1" cap="small" baseline="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600" dirty="0" smtClean="0"/>
                        <a:t>Short and clear</a:t>
                      </a:r>
                    </a:p>
                    <a:p>
                      <a:pPr marL="171450" indent="-171450">
                        <a:buFont typeface="Arial" panose="020B0604020202020204" pitchFamily="34" charset="0"/>
                        <a:buChar char="•"/>
                      </a:pPr>
                      <a:r>
                        <a:rPr lang="en-US" sz="1600" dirty="0" smtClean="0"/>
                        <a:t>Easy to access and review</a:t>
                      </a:r>
                      <a:endParaRPr lang="en-US" sz="16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C00"/>
                    </a:solidFill>
                  </a:tcPr>
                </a:tc>
                <a:tc>
                  <a:txBody>
                    <a:bodyPr/>
                    <a:lstStyle/>
                    <a:p>
                      <a:pPr marL="171450" indent="-171450">
                        <a:buFont typeface="Arial" panose="020B0604020202020204" pitchFamily="34" charset="0"/>
                        <a:buChar char="•"/>
                      </a:pPr>
                      <a:r>
                        <a:rPr lang="en-US" sz="1600" dirty="0" smtClean="0"/>
                        <a:t>Aligned</a:t>
                      </a:r>
                      <a:r>
                        <a:rPr lang="en-US" sz="1600" baseline="0" dirty="0" smtClean="0"/>
                        <a:t> with D&amp;I Mission</a:t>
                      </a:r>
                    </a:p>
                    <a:p>
                      <a:pPr marL="171450" indent="-171450">
                        <a:buFont typeface="Arial" panose="020B0604020202020204" pitchFamily="34" charset="0"/>
                        <a:buChar char="•"/>
                      </a:pPr>
                      <a:r>
                        <a:rPr lang="en-US" sz="1600" baseline="0" dirty="0" smtClean="0"/>
                        <a:t>Focused on larger movement</a:t>
                      </a:r>
                      <a:endParaRPr lang="en-US" sz="16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C00"/>
                    </a:solidFill>
                  </a:tcPr>
                </a:tc>
                <a:tc>
                  <a:txBody>
                    <a:bodyPr/>
                    <a:lstStyle/>
                    <a:p>
                      <a:pPr marL="171450" indent="-171450">
                        <a:buFont typeface="Arial" panose="020B0604020202020204" pitchFamily="34" charset="0"/>
                        <a:buChar char="•"/>
                      </a:pPr>
                      <a:r>
                        <a:rPr lang="en-US" sz="1600" dirty="0" smtClean="0"/>
                        <a:t>Targeted to local audience</a:t>
                      </a:r>
                    </a:p>
                    <a:p>
                      <a:pPr marL="171450" indent="-171450">
                        <a:buFont typeface="Arial" panose="020B0604020202020204" pitchFamily="34" charset="0"/>
                        <a:buChar char="•"/>
                      </a:pPr>
                      <a:r>
                        <a:rPr lang="en-US" sz="1600" dirty="0" smtClean="0"/>
                        <a:t>Actionable and inspired</a:t>
                      </a:r>
                      <a:endParaRPr lang="en-US" sz="16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C00"/>
                    </a:solidFill>
                  </a:tcPr>
                </a:tc>
              </a:tr>
              <a:tr h="999326">
                <a:tc>
                  <a:txBody>
                    <a:bodyPr/>
                    <a:lstStyle/>
                    <a:p>
                      <a:pPr algn="r"/>
                      <a:r>
                        <a:rPr lang="en-US" sz="1800" b="1" cap="small" baseline="0" dirty="0" smtClean="0"/>
                        <a:t>Timing</a:t>
                      </a:r>
                      <a:endParaRPr lang="en-US" sz="1800" b="1" cap="small" baseline="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600" dirty="0" smtClean="0"/>
                        <a:t>Monthly / Quarterly</a:t>
                      </a:r>
                    </a:p>
                    <a:p>
                      <a:pPr marL="171450" indent="-171450">
                        <a:buFont typeface="Arial" panose="020B0604020202020204" pitchFamily="34" charset="0"/>
                        <a:buChar char="•"/>
                      </a:pPr>
                      <a:r>
                        <a:rPr lang="en-US" sz="1600" dirty="0" smtClean="0"/>
                        <a:t>Be flexible and accessible</a:t>
                      </a:r>
                      <a:endParaRPr lang="en-US" sz="16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marL="171450" indent="-171450">
                        <a:buFont typeface="Arial" panose="020B0604020202020204" pitchFamily="34" charset="0"/>
                        <a:buChar char="•"/>
                      </a:pPr>
                      <a:r>
                        <a:rPr lang="en-US" sz="1600" dirty="0" smtClean="0"/>
                        <a:t>Monthly</a:t>
                      </a:r>
                    </a:p>
                    <a:p>
                      <a:pPr marL="171450" indent="-171450">
                        <a:buFont typeface="Arial" panose="020B0604020202020204" pitchFamily="34" charset="0"/>
                        <a:buChar char="•"/>
                      </a:pPr>
                      <a:r>
                        <a:rPr lang="en-US" sz="1600" dirty="0" smtClean="0"/>
                        <a:t>As-needed for subcommittee work</a:t>
                      </a:r>
                      <a:endParaRPr lang="en-US" sz="16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marL="171450" indent="-171450">
                        <a:buFont typeface="Arial" panose="020B0604020202020204" pitchFamily="34" charset="0"/>
                        <a:buChar char="•"/>
                      </a:pPr>
                      <a:r>
                        <a:rPr lang="en-US" sz="1600" dirty="0" smtClean="0"/>
                        <a:t>Monthly</a:t>
                      </a:r>
                    </a:p>
                    <a:p>
                      <a:pPr marL="171450" indent="-171450">
                        <a:buFont typeface="Arial" panose="020B0604020202020204" pitchFamily="34" charset="0"/>
                        <a:buChar char="•"/>
                      </a:pPr>
                      <a:r>
                        <a:rPr lang="en-US" sz="1600" dirty="0" smtClean="0"/>
                        <a:t>As-needed</a:t>
                      </a:r>
                      <a:r>
                        <a:rPr lang="en-US" sz="1600" baseline="0" dirty="0" smtClean="0"/>
                        <a:t> for subcommittee work</a:t>
                      </a:r>
                      <a:endParaRPr lang="en-US" sz="16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r>
              <a:tr h="922457">
                <a:tc>
                  <a:txBody>
                    <a:bodyPr/>
                    <a:lstStyle/>
                    <a:p>
                      <a:pPr algn="r"/>
                      <a:r>
                        <a:rPr lang="en-US" sz="1800" b="1" cap="small" baseline="0" dirty="0" smtClean="0"/>
                        <a:t>Objectives</a:t>
                      </a:r>
                      <a:endParaRPr lang="en-US" sz="1800" b="1" cap="small" baseline="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600" dirty="0" smtClean="0"/>
                        <a:t>Connect</a:t>
                      </a:r>
                      <a:r>
                        <a:rPr lang="en-US" sz="1600" baseline="0" dirty="0" smtClean="0"/>
                        <a:t> with Senior Management</a:t>
                      </a:r>
                    </a:p>
                    <a:p>
                      <a:pPr marL="171450" indent="-171450">
                        <a:buFont typeface="Arial" panose="020B0604020202020204" pitchFamily="34" charset="0"/>
                        <a:buChar char="•"/>
                      </a:pPr>
                      <a:r>
                        <a:rPr lang="en-US" sz="1600" baseline="0" dirty="0" smtClean="0"/>
                        <a:t>Provide access to resources</a:t>
                      </a:r>
                      <a:endParaRPr lang="en-US" sz="16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CCC"/>
                    </a:solidFill>
                  </a:tcPr>
                </a:tc>
                <a:tc>
                  <a:txBody>
                    <a:bodyPr/>
                    <a:lstStyle/>
                    <a:p>
                      <a:pPr marL="171450" indent="-171450">
                        <a:buFont typeface="Arial" panose="020B0604020202020204" pitchFamily="34" charset="0"/>
                        <a:buChar char="•"/>
                      </a:pPr>
                      <a:r>
                        <a:rPr lang="en-US" sz="1600" dirty="0" smtClean="0"/>
                        <a:t>Create</a:t>
                      </a:r>
                      <a:r>
                        <a:rPr lang="en-US" sz="1600" baseline="0" dirty="0" smtClean="0"/>
                        <a:t> national initiatives and plan</a:t>
                      </a:r>
                    </a:p>
                    <a:p>
                      <a:pPr marL="171450" indent="-171450">
                        <a:buFont typeface="Arial" panose="020B0604020202020204" pitchFamily="34" charset="0"/>
                        <a:buChar char="•"/>
                      </a:pPr>
                      <a:r>
                        <a:rPr lang="en-US" sz="1600" baseline="0" dirty="0" smtClean="0"/>
                        <a:t>Maintain focus and momentum</a:t>
                      </a:r>
                      <a:endParaRPr lang="en-US" sz="16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CCC"/>
                    </a:solidFill>
                  </a:tcPr>
                </a:tc>
                <a:tc>
                  <a:txBody>
                    <a:bodyPr/>
                    <a:lstStyle/>
                    <a:p>
                      <a:pPr marL="171450" indent="-171450">
                        <a:buFont typeface="Arial" panose="020B0604020202020204" pitchFamily="34" charset="0"/>
                        <a:buChar char="•"/>
                      </a:pPr>
                      <a:r>
                        <a:rPr lang="en-US" sz="1600" dirty="0" smtClean="0"/>
                        <a:t>Focus on local events</a:t>
                      </a:r>
                    </a:p>
                    <a:p>
                      <a:pPr marL="171450" indent="-171450">
                        <a:buFont typeface="Arial" panose="020B0604020202020204" pitchFamily="34" charset="0"/>
                        <a:buChar char="•"/>
                      </a:pPr>
                      <a:r>
                        <a:rPr lang="en-US" sz="1600" dirty="0" smtClean="0"/>
                        <a:t>Engage employees 1-on-1</a:t>
                      </a:r>
                      <a:endParaRPr lang="en-US" sz="16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CCC"/>
                    </a:solidFill>
                  </a:tcPr>
                </a:tc>
              </a:tr>
              <a:tr h="244033">
                <a:tc>
                  <a:txBody>
                    <a:bodyPr/>
                    <a:lstStyle/>
                    <a:p>
                      <a:pPr algn="r"/>
                      <a:endParaRPr lang="en-US" sz="400" b="1" cap="small" baseline="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indent="-171450">
                        <a:buFont typeface="Arial" panose="020B0604020202020204" pitchFamily="34" charset="0"/>
                        <a:buChar char="•"/>
                      </a:pPr>
                      <a:endParaRPr lang="en-US" sz="4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indent="-171450">
                        <a:buFont typeface="Arial" panose="020B0604020202020204" pitchFamily="34" charset="0"/>
                        <a:buChar char="•"/>
                      </a:pPr>
                      <a:endParaRPr lang="en-US" sz="4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171450" indent="-171450">
                        <a:buFont typeface="Arial" panose="020B0604020202020204" pitchFamily="34" charset="0"/>
                        <a:buChar char="•"/>
                      </a:pPr>
                      <a:endParaRPr lang="en-US" sz="4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691841">
                <a:tc>
                  <a:txBody>
                    <a:bodyPr/>
                    <a:lstStyle/>
                    <a:p>
                      <a:pPr algn="r"/>
                      <a:r>
                        <a:rPr lang="en-US" sz="1800" b="1" cap="small" baseline="0" dirty="0" smtClean="0"/>
                        <a:t>Scope</a:t>
                      </a:r>
                      <a:endParaRPr lang="en-US" sz="1800" b="1" cap="small" baseline="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indent="0" algn="ctr">
                        <a:buFont typeface="Arial" panose="020B0604020202020204" pitchFamily="34" charset="0"/>
                        <a:buNone/>
                      </a:pPr>
                      <a:r>
                        <a:rPr lang="en-US" sz="2000" dirty="0" smtClean="0"/>
                        <a:t>Advisor</a:t>
                      </a:r>
                      <a:endParaRPr lang="en-US" sz="20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99"/>
                    </a:solidFill>
                  </a:tcPr>
                </a:tc>
                <a:tc>
                  <a:txBody>
                    <a:bodyPr/>
                    <a:lstStyle/>
                    <a:p>
                      <a:pPr marL="0" indent="0" algn="ctr">
                        <a:buFont typeface="Arial" panose="020B0604020202020204" pitchFamily="34" charset="0"/>
                        <a:buNone/>
                      </a:pPr>
                      <a:r>
                        <a:rPr lang="en-US" sz="2000" dirty="0" smtClean="0"/>
                        <a:t>Driver</a:t>
                      </a:r>
                      <a:endParaRPr lang="en-US" sz="20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99"/>
                    </a:solidFill>
                  </a:tcPr>
                </a:tc>
                <a:tc>
                  <a:txBody>
                    <a:bodyPr/>
                    <a:lstStyle/>
                    <a:p>
                      <a:pPr marL="0" indent="0" algn="ctr">
                        <a:buFont typeface="Arial" panose="020B0604020202020204" pitchFamily="34" charset="0"/>
                        <a:buNone/>
                      </a:pPr>
                      <a:r>
                        <a:rPr lang="en-US" sz="2000" dirty="0" smtClean="0"/>
                        <a:t>Facilitator</a:t>
                      </a:r>
                      <a:endParaRPr lang="en-US" sz="20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FF99"/>
                    </a:solidFill>
                  </a:tcPr>
                </a:tc>
              </a:tr>
              <a:tr h="845586">
                <a:tc>
                  <a:txBody>
                    <a:bodyPr/>
                    <a:lstStyle/>
                    <a:p>
                      <a:pPr algn="r"/>
                      <a:r>
                        <a:rPr lang="en-US" sz="1800" b="1" cap="small" baseline="0" dirty="0" smtClean="0"/>
                        <a:t>Capacity</a:t>
                      </a:r>
                      <a:endParaRPr lang="en-US" sz="1800" b="1" cap="small" baseline="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indent="0" algn="ctr">
                        <a:buFont typeface="Arial" panose="020B0604020202020204" pitchFamily="34" charset="0"/>
                        <a:buNone/>
                      </a:pPr>
                      <a:r>
                        <a:rPr lang="en-US" sz="2000" dirty="0" smtClean="0"/>
                        <a:t>Limited</a:t>
                      </a:r>
                      <a:endParaRPr lang="en-US" sz="20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6FFFF"/>
                    </a:solidFill>
                  </a:tcPr>
                </a:tc>
                <a:tc>
                  <a:txBody>
                    <a:bodyPr/>
                    <a:lstStyle/>
                    <a:p>
                      <a:pPr marL="0" indent="0" algn="ctr">
                        <a:buFont typeface="Arial" panose="020B0604020202020204" pitchFamily="34" charset="0"/>
                        <a:buNone/>
                      </a:pPr>
                      <a:r>
                        <a:rPr lang="en-US" sz="2000" dirty="0" smtClean="0"/>
                        <a:t>Expansive and</a:t>
                      </a:r>
                      <a:r>
                        <a:rPr lang="en-US" sz="2000" baseline="0" dirty="0" smtClean="0"/>
                        <a:t> Flexible</a:t>
                      </a:r>
                      <a:endParaRPr lang="en-US" sz="20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6FFFF"/>
                    </a:solidFill>
                  </a:tcPr>
                </a:tc>
                <a:tc>
                  <a:txBody>
                    <a:bodyPr/>
                    <a:lstStyle/>
                    <a:p>
                      <a:pPr marL="0" indent="0" algn="ctr">
                        <a:buFont typeface="Arial" panose="020B0604020202020204" pitchFamily="34" charset="0"/>
                        <a:buNone/>
                      </a:pPr>
                      <a:r>
                        <a:rPr lang="en-US" sz="2000" dirty="0" smtClean="0"/>
                        <a:t>Targeted and Flexible</a:t>
                      </a:r>
                      <a:endParaRPr lang="en-US" sz="2000" dirty="0"/>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6FFFF"/>
                    </a:solidFill>
                  </a:tcPr>
                </a:tc>
              </a:tr>
            </a:tbl>
          </a:graphicData>
        </a:graphic>
      </p:graphicFrame>
      <p:sp>
        <p:nvSpPr>
          <p:cNvPr id="3" name="Title 2"/>
          <p:cNvSpPr>
            <a:spLocks noGrp="1"/>
          </p:cNvSpPr>
          <p:nvPr>
            <p:ph type="title"/>
          </p:nvPr>
        </p:nvSpPr>
        <p:spPr/>
        <p:txBody>
          <a:bodyPr/>
          <a:lstStyle/>
          <a:p>
            <a:r>
              <a:rPr lang="en-US" dirty="0" smtClean="0"/>
              <a:t>Roles &amp; Responsibilities</a:t>
            </a:r>
            <a:endParaRPr lang="en-US" dirty="0"/>
          </a:p>
        </p:txBody>
      </p:sp>
      <p:sp>
        <p:nvSpPr>
          <p:cNvPr id="4" name="Slide Number Placeholder 3"/>
          <p:cNvSpPr>
            <a:spLocks noGrp="1"/>
          </p:cNvSpPr>
          <p:nvPr>
            <p:ph type="sldNum" sz="quarter" idx="12"/>
          </p:nvPr>
        </p:nvSpPr>
        <p:spPr/>
        <p:txBody>
          <a:bodyPr/>
          <a:lstStyle/>
          <a:p>
            <a:fld id="{5FB82C68-21B0-4D10-9FE3-8B3C5F565363}" type="slidenum">
              <a:rPr lang="en-US" smtClean="0"/>
              <a:pPr/>
              <a:t>30</a:t>
            </a:fld>
            <a:endParaRPr lang="en-US"/>
          </a:p>
        </p:txBody>
      </p:sp>
      <p:grpSp>
        <p:nvGrpSpPr>
          <p:cNvPr id="12" name="Group 11"/>
          <p:cNvGrpSpPr>
            <a:grpSpLocks noChangeAspect="1"/>
          </p:cNvGrpSpPr>
          <p:nvPr/>
        </p:nvGrpSpPr>
        <p:grpSpPr>
          <a:xfrm>
            <a:off x="9772541" y="311113"/>
            <a:ext cx="1587904" cy="722361"/>
            <a:chOff x="3186113" y="3595688"/>
            <a:chExt cx="914401" cy="439737"/>
          </a:xfr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p:grpSpPr>
        <p:sp>
          <p:nvSpPr>
            <p:cNvPr id="13" name="Freeform 29"/>
            <p:cNvSpPr>
              <a:spLocks/>
            </p:cNvSpPr>
            <p:nvPr/>
          </p:nvSpPr>
          <p:spPr bwMode="auto">
            <a:xfrm>
              <a:off x="3844926" y="3714750"/>
              <a:ext cx="255588" cy="320675"/>
            </a:xfrm>
            <a:custGeom>
              <a:avLst/>
              <a:gdLst>
                <a:gd name="T0" fmla="*/ 4493 w 4506"/>
                <a:gd name="T1" fmla="*/ 4911 h 5643"/>
                <a:gd name="T2" fmla="*/ 4451 w 4506"/>
                <a:gd name="T3" fmla="*/ 4812 h 5643"/>
                <a:gd name="T4" fmla="*/ 4360 w 4506"/>
                <a:gd name="T5" fmla="*/ 4681 h 5643"/>
                <a:gd name="T6" fmla="*/ 4204 w 4506"/>
                <a:gd name="T7" fmla="*/ 4529 h 5643"/>
                <a:gd name="T8" fmla="*/ 3962 w 4506"/>
                <a:gd name="T9" fmla="*/ 4363 h 5643"/>
                <a:gd name="T10" fmla="*/ 3657 w 4506"/>
                <a:gd name="T11" fmla="*/ 4210 h 5643"/>
                <a:gd name="T12" fmla="*/ 3365 w 4506"/>
                <a:gd name="T13" fmla="*/ 4055 h 5643"/>
                <a:gd name="T14" fmla="*/ 2897 w 4506"/>
                <a:gd name="T15" fmla="*/ 3805 h 5643"/>
                <a:gd name="T16" fmla="*/ 2591 w 4506"/>
                <a:gd name="T17" fmla="*/ 3666 h 5643"/>
                <a:gd name="T18" fmla="*/ 2246 w 4506"/>
                <a:gd name="T19" fmla="*/ 3546 h 5643"/>
                <a:gd name="T20" fmla="*/ 1863 w 4506"/>
                <a:gd name="T21" fmla="*/ 3454 h 5643"/>
                <a:gd name="T22" fmla="*/ 1963 w 4506"/>
                <a:gd name="T23" fmla="*/ 3335 h 5643"/>
                <a:gd name="T24" fmla="*/ 2056 w 4506"/>
                <a:gd name="T25" fmla="*/ 3197 h 5643"/>
                <a:gd name="T26" fmla="*/ 2194 w 4506"/>
                <a:gd name="T27" fmla="*/ 2944 h 5643"/>
                <a:gd name="T28" fmla="*/ 2357 w 4506"/>
                <a:gd name="T29" fmla="*/ 2578 h 5643"/>
                <a:gd name="T30" fmla="*/ 2446 w 4506"/>
                <a:gd name="T31" fmla="*/ 2348 h 5643"/>
                <a:gd name="T32" fmla="*/ 2490 w 4506"/>
                <a:gd name="T33" fmla="*/ 2144 h 5643"/>
                <a:gd name="T34" fmla="*/ 2504 w 4506"/>
                <a:gd name="T35" fmla="*/ 1910 h 5643"/>
                <a:gd name="T36" fmla="*/ 2503 w 4506"/>
                <a:gd name="T37" fmla="*/ 1646 h 5643"/>
                <a:gd name="T38" fmla="*/ 2511 w 4506"/>
                <a:gd name="T39" fmla="*/ 1403 h 5643"/>
                <a:gd name="T40" fmla="*/ 2518 w 4506"/>
                <a:gd name="T41" fmla="*/ 1136 h 5643"/>
                <a:gd name="T42" fmla="*/ 2503 w 4506"/>
                <a:gd name="T43" fmla="*/ 919 h 5643"/>
                <a:gd name="T44" fmla="*/ 2451 w 4506"/>
                <a:gd name="T45" fmla="*/ 738 h 5643"/>
                <a:gd name="T46" fmla="*/ 2326 w 4506"/>
                <a:gd name="T47" fmla="*/ 484 h 5643"/>
                <a:gd name="T48" fmla="*/ 2165 w 4506"/>
                <a:gd name="T49" fmla="*/ 291 h 5643"/>
                <a:gd name="T50" fmla="*/ 1973 w 4506"/>
                <a:gd name="T51" fmla="*/ 153 h 5643"/>
                <a:gd name="T52" fmla="*/ 1755 w 4506"/>
                <a:gd name="T53" fmla="*/ 64 h 5643"/>
                <a:gd name="T54" fmla="*/ 1515 w 4506"/>
                <a:gd name="T55" fmla="*/ 14 h 5643"/>
                <a:gd name="T56" fmla="*/ 1259 w 4506"/>
                <a:gd name="T57" fmla="*/ 0 h 5643"/>
                <a:gd name="T58" fmla="*/ 1003 w 4506"/>
                <a:gd name="T59" fmla="*/ 14 h 5643"/>
                <a:gd name="T60" fmla="*/ 763 w 4506"/>
                <a:gd name="T61" fmla="*/ 64 h 5643"/>
                <a:gd name="T62" fmla="*/ 546 w 4506"/>
                <a:gd name="T63" fmla="*/ 154 h 5643"/>
                <a:gd name="T64" fmla="*/ 353 w 4506"/>
                <a:gd name="T65" fmla="*/ 292 h 5643"/>
                <a:gd name="T66" fmla="*/ 193 w 4506"/>
                <a:gd name="T67" fmla="*/ 485 h 5643"/>
                <a:gd name="T68" fmla="*/ 68 w 4506"/>
                <a:gd name="T69" fmla="*/ 740 h 5643"/>
                <a:gd name="T70" fmla="*/ 15 w 4506"/>
                <a:gd name="T71" fmla="*/ 921 h 5643"/>
                <a:gd name="T72" fmla="*/ 0 w 4506"/>
                <a:gd name="T73" fmla="*/ 1137 h 5643"/>
                <a:gd name="T74" fmla="*/ 7 w 4506"/>
                <a:gd name="T75" fmla="*/ 1404 h 5643"/>
                <a:gd name="T76" fmla="*/ 16 w 4506"/>
                <a:gd name="T77" fmla="*/ 1646 h 5643"/>
                <a:gd name="T78" fmla="*/ 15 w 4506"/>
                <a:gd name="T79" fmla="*/ 1911 h 5643"/>
                <a:gd name="T80" fmla="*/ 28 w 4506"/>
                <a:gd name="T81" fmla="*/ 2145 h 5643"/>
                <a:gd name="T82" fmla="*/ 74 w 4506"/>
                <a:gd name="T83" fmla="*/ 2350 h 5643"/>
                <a:gd name="T84" fmla="*/ 151 w 4506"/>
                <a:gd name="T85" fmla="*/ 2552 h 5643"/>
                <a:gd name="T86" fmla="*/ 283 w 4506"/>
                <a:gd name="T87" fmla="*/ 2858 h 5643"/>
                <a:gd name="T88" fmla="*/ 422 w 4506"/>
                <a:gd name="T89" fmla="*/ 3129 h 5643"/>
                <a:gd name="T90" fmla="*/ 627 w 4506"/>
                <a:gd name="T91" fmla="*/ 3369 h 5643"/>
                <a:gd name="T92" fmla="*/ 990 w 4506"/>
                <a:gd name="T93" fmla="*/ 3640 h 5643"/>
                <a:gd name="T94" fmla="*/ 1248 w 4506"/>
                <a:gd name="T95" fmla="*/ 3907 h 5643"/>
                <a:gd name="T96" fmla="*/ 1418 w 4506"/>
                <a:gd name="T97" fmla="*/ 4158 h 5643"/>
                <a:gd name="T98" fmla="*/ 1519 w 4506"/>
                <a:gd name="T99" fmla="*/ 4382 h 5643"/>
                <a:gd name="T100" fmla="*/ 1568 w 4506"/>
                <a:gd name="T101" fmla="*/ 4567 h 5643"/>
                <a:gd name="T102" fmla="*/ 1583 w 4506"/>
                <a:gd name="T103" fmla="*/ 4702 h 5643"/>
                <a:gd name="T104" fmla="*/ 1584 w 4506"/>
                <a:gd name="T105" fmla="*/ 5643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6" h="5643">
                  <a:moveTo>
                    <a:pt x="4506" y="4978"/>
                  </a:moveTo>
                  <a:lnTo>
                    <a:pt x="4506" y="4974"/>
                  </a:lnTo>
                  <a:lnTo>
                    <a:pt x="4504" y="4961"/>
                  </a:lnTo>
                  <a:lnTo>
                    <a:pt x="4500" y="4940"/>
                  </a:lnTo>
                  <a:lnTo>
                    <a:pt x="4493" y="4911"/>
                  </a:lnTo>
                  <a:lnTo>
                    <a:pt x="4487" y="4894"/>
                  </a:lnTo>
                  <a:lnTo>
                    <a:pt x="4481" y="4876"/>
                  </a:lnTo>
                  <a:lnTo>
                    <a:pt x="4472" y="4856"/>
                  </a:lnTo>
                  <a:lnTo>
                    <a:pt x="4463" y="4835"/>
                  </a:lnTo>
                  <a:lnTo>
                    <a:pt x="4451" y="4812"/>
                  </a:lnTo>
                  <a:lnTo>
                    <a:pt x="4436" y="4788"/>
                  </a:lnTo>
                  <a:lnTo>
                    <a:pt x="4421" y="4763"/>
                  </a:lnTo>
                  <a:lnTo>
                    <a:pt x="4403" y="4737"/>
                  </a:lnTo>
                  <a:lnTo>
                    <a:pt x="4383" y="4709"/>
                  </a:lnTo>
                  <a:lnTo>
                    <a:pt x="4360" y="4681"/>
                  </a:lnTo>
                  <a:lnTo>
                    <a:pt x="4335" y="4652"/>
                  </a:lnTo>
                  <a:lnTo>
                    <a:pt x="4306" y="4622"/>
                  </a:lnTo>
                  <a:lnTo>
                    <a:pt x="4275" y="4592"/>
                  </a:lnTo>
                  <a:lnTo>
                    <a:pt x="4241" y="4560"/>
                  </a:lnTo>
                  <a:lnTo>
                    <a:pt x="4204" y="4529"/>
                  </a:lnTo>
                  <a:lnTo>
                    <a:pt x="4162" y="4495"/>
                  </a:lnTo>
                  <a:lnTo>
                    <a:pt x="4118" y="4463"/>
                  </a:lnTo>
                  <a:lnTo>
                    <a:pt x="4070" y="4429"/>
                  </a:lnTo>
                  <a:lnTo>
                    <a:pt x="4017" y="4396"/>
                  </a:lnTo>
                  <a:lnTo>
                    <a:pt x="3962" y="4363"/>
                  </a:lnTo>
                  <a:lnTo>
                    <a:pt x="3901" y="4329"/>
                  </a:lnTo>
                  <a:lnTo>
                    <a:pt x="3837" y="4294"/>
                  </a:lnTo>
                  <a:lnTo>
                    <a:pt x="3768" y="4261"/>
                  </a:lnTo>
                  <a:lnTo>
                    <a:pt x="3695" y="4227"/>
                  </a:lnTo>
                  <a:lnTo>
                    <a:pt x="3657" y="4210"/>
                  </a:lnTo>
                  <a:lnTo>
                    <a:pt x="3619" y="4192"/>
                  </a:lnTo>
                  <a:lnTo>
                    <a:pt x="3580" y="4172"/>
                  </a:lnTo>
                  <a:lnTo>
                    <a:pt x="3539" y="4151"/>
                  </a:lnTo>
                  <a:lnTo>
                    <a:pt x="3455" y="4104"/>
                  </a:lnTo>
                  <a:lnTo>
                    <a:pt x="3365" y="4055"/>
                  </a:lnTo>
                  <a:lnTo>
                    <a:pt x="3270" y="4002"/>
                  </a:lnTo>
                  <a:lnTo>
                    <a:pt x="3170" y="3947"/>
                  </a:lnTo>
                  <a:lnTo>
                    <a:pt x="3066" y="3890"/>
                  </a:lnTo>
                  <a:lnTo>
                    <a:pt x="2955" y="3833"/>
                  </a:lnTo>
                  <a:lnTo>
                    <a:pt x="2897" y="3805"/>
                  </a:lnTo>
                  <a:lnTo>
                    <a:pt x="2839" y="3776"/>
                  </a:lnTo>
                  <a:lnTo>
                    <a:pt x="2779" y="3749"/>
                  </a:lnTo>
                  <a:lnTo>
                    <a:pt x="2718" y="3721"/>
                  </a:lnTo>
                  <a:lnTo>
                    <a:pt x="2654" y="3693"/>
                  </a:lnTo>
                  <a:lnTo>
                    <a:pt x="2591" y="3666"/>
                  </a:lnTo>
                  <a:lnTo>
                    <a:pt x="2524" y="3640"/>
                  </a:lnTo>
                  <a:lnTo>
                    <a:pt x="2458" y="3615"/>
                  </a:lnTo>
                  <a:lnTo>
                    <a:pt x="2388" y="3591"/>
                  </a:lnTo>
                  <a:lnTo>
                    <a:pt x="2319" y="3568"/>
                  </a:lnTo>
                  <a:lnTo>
                    <a:pt x="2246" y="3546"/>
                  </a:lnTo>
                  <a:lnTo>
                    <a:pt x="2172" y="3525"/>
                  </a:lnTo>
                  <a:lnTo>
                    <a:pt x="2098" y="3505"/>
                  </a:lnTo>
                  <a:lnTo>
                    <a:pt x="2021" y="3486"/>
                  </a:lnTo>
                  <a:lnTo>
                    <a:pt x="1944" y="3469"/>
                  </a:lnTo>
                  <a:lnTo>
                    <a:pt x="1863" y="3454"/>
                  </a:lnTo>
                  <a:lnTo>
                    <a:pt x="1884" y="3432"/>
                  </a:lnTo>
                  <a:lnTo>
                    <a:pt x="1904" y="3408"/>
                  </a:lnTo>
                  <a:lnTo>
                    <a:pt x="1924" y="3385"/>
                  </a:lnTo>
                  <a:lnTo>
                    <a:pt x="1944" y="3360"/>
                  </a:lnTo>
                  <a:lnTo>
                    <a:pt x="1963" y="3335"/>
                  </a:lnTo>
                  <a:lnTo>
                    <a:pt x="1982" y="3309"/>
                  </a:lnTo>
                  <a:lnTo>
                    <a:pt x="2000" y="3281"/>
                  </a:lnTo>
                  <a:lnTo>
                    <a:pt x="2019" y="3254"/>
                  </a:lnTo>
                  <a:lnTo>
                    <a:pt x="2037" y="3226"/>
                  </a:lnTo>
                  <a:lnTo>
                    <a:pt x="2056" y="3197"/>
                  </a:lnTo>
                  <a:lnTo>
                    <a:pt x="2074" y="3168"/>
                  </a:lnTo>
                  <a:lnTo>
                    <a:pt x="2091" y="3138"/>
                  </a:lnTo>
                  <a:lnTo>
                    <a:pt x="2126" y="3075"/>
                  </a:lnTo>
                  <a:lnTo>
                    <a:pt x="2160" y="3011"/>
                  </a:lnTo>
                  <a:lnTo>
                    <a:pt x="2194" y="2944"/>
                  </a:lnTo>
                  <a:lnTo>
                    <a:pt x="2227" y="2874"/>
                  </a:lnTo>
                  <a:lnTo>
                    <a:pt x="2260" y="2804"/>
                  </a:lnTo>
                  <a:lnTo>
                    <a:pt x="2292" y="2730"/>
                  </a:lnTo>
                  <a:lnTo>
                    <a:pt x="2325" y="2654"/>
                  </a:lnTo>
                  <a:lnTo>
                    <a:pt x="2357" y="2578"/>
                  </a:lnTo>
                  <a:lnTo>
                    <a:pt x="2389" y="2499"/>
                  </a:lnTo>
                  <a:lnTo>
                    <a:pt x="2420" y="2418"/>
                  </a:lnTo>
                  <a:lnTo>
                    <a:pt x="2430" y="2394"/>
                  </a:lnTo>
                  <a:lnTo>
                    <a:pt x="2439" y="2371"/>
                  </a:lnTo>
                  <a:lnTo>
                    <a:pt x="2446" y="2348"/>
                  </a:lnTo>
                  <a:lnTo>
                    <a:pt x="2453" y="2325"/>
                  </a:lnTo>
                  <a:lnTo>
                    <a:pt x="2465" y="2280"/>
                  </a:lnTo>
                  <a:lnTo>
                    <a:pt x="2476" y="2234"/>
                  </a:lnTo>
                  <a:lnTo>
                    <a:pt x="2484" y="2189"/>
                  </a:lnTo>
                  <a:lnTo>
                    <a:pt x="2490" y="2144"/>
                  </a:lnTo>
                  <a:lnTo>
                    <a:pt x="2495" y="2098"/>
                  </a:lnTo>
                  <a:lnTo>
                    <a:pt x="2499" y="2052"/>
                  </a:lnTo>
                  <a:lnTo>
                    <a:pt x="2502" y="2005"/>
                  </a:lnTo>
                  <a:lnTo>
                    <a:pt x="2503" y="1958"/>
                  </a:lnTo>
                  <a:lnTo>
                    <a:pt x="2504" y="1910"/>
                  </a:lnTo>
                  <a:lnTo>
                    <a:pt x="2504" y="1860"/>
                  </a:lnTo>
                  <a:lnTo>
                    <a:pt x="2504" y="1809"/>
                  </a:lnTo>
                  <a:lnTo>
                    <a:pt x="2504" y="1757"/>
                  </a:lnTo>
                  <a:lnTo>
                    <a:pt x="2503" y="1703"/>
                  </a:lnTo>
                  <a:lnTo>
                    <a:pt x="2503" y="1646"/>
                  </a:lnTo>
                  <a:lnTo>
                    <a:pt x="2503" y="1602"/>
                  </a:lnTo>
                  <a:lnTo>
                    <a:pt x="2505" y="1556"/>
                  </a:lnTo>
                  <a:lnTo>
                    <a:pt x="2507" y="1507"/>
                  </a:lnTo>
                  <a:lnTo>
                    <a:pt x="2509" y="1455"/>
                  </a:lnTo>
                  <a:lnTo>
                    <a:pt x="2511" y="1403"/>
                  </a:lnTo>
                  <a:lnTo>
                    <a:pt x="2513" y="1350"/>
                  </a:lnTo>
                  <a:lnTo>
                    <a:pt x="2516" y="1296"/>
                  </a:lnTo>
                  <a:lnTo>
                    <a:pt x="2517" y="1242"/>
                  </a:lnTo>
                  <a:lnTo>
                    <a:pt x="2518" y="1188"/>
                  </a:lnTo>
                  <a:lnTo>
                    <a:pt x="2518" y="1136"/>
                  </a:lnTo>
                  <a:lnTo>
                    <a:pt x="2517" y="1084"/>
                  </a:lnTo>
                  <a:lnTo>
                    <a:pt x="2515" y="1033"/>
                  </a:lnTo>
                  <a:lnTo>
                    <a:pt x="2511" y="986"/>
                  </a:lnTo>
                  <a:lnTo>
                    <a:pt x="2506" y="940"/>
                  </a:lnTo>
                  <a:lnTo>
                    <a:pt x="2503" y="919"/>
                  </a:lnTo>
                  <a:lnTo>
                    <a:pt x="2499" y="898"/>
                  </a:lnTo>
                  <a:lnTo>
                    <a:pt x="2495" y="878"/>
                  </a:lnTo>
                  <a:lnTo>
                    <a:pt x="2490" y="859"/>
                  </a:lnTo>
                  <a:lnTo>
                    <a:pt x="2471" y="796"/>
                  </a:lnTo>
                  <a:lnTo>
                    <a:pt x="2451" y="738"/>
                  </a:lnTo>
                  <a:lnTo>
                    <a:pt x="2429" y="682"/>
                  </a:lnTo>
                  <a:lnTo>
                    <a:pt x="2405" y="628"/>
                  </a:lnTo>
                  <a:lnTo>
                    <a:pt x="2380" y="577"/>
                  </a:lnTo>
                  <a:lnTo>
                    <a:pt x="2354" y="529"/>
                  </a:lnTo>
                  <a:lnTo>
                    <a:pt x="2326" y="484"/>
                  </a:lnTo>
                  <a:lnTo>
                    <a:pt x="2296" y="441"/>
                  </a:lnTo>
                  <a:lnTo>
                    <a:pt x="2265" y="399"/>
                  </a:lnTo>
                  <a:lnTo>
                    <a:pt x="2233" y="361"/>
                  </a:lnTo>
                  <a:lnTo>
                    <a:pt x="2200" y="325"/>
                  </a:lnTo>
                  <a:lnTo>
                    <a:pt x="2165" y="291"/>
                  </a:lnTo>
                  <a:lnTo>
                    <a:pt x="2129" y="260"/>
                  </a:lnTo>
                  <a:lnTo>
                    <a:pt x="2092" y="229"/>
                  </a:lnTo>
                  <a:lnTo>
                    <a:pt x="2054" y="202"/>
                  </a:lnTo>
                  <a:lnTo>
                    <a:pt x="2014" y="177"/>
                  </a:lnTo>
                  <a:lnTo>
                    <a:pt x="1973" y="153"/>
                  </a:lnTo>
                  <a:lnTo>
                    <a:pt x="1932" y="132"/>
                  </a:lnTo>
                  <a:lnTo>
                    <a:pt x="1889" y="112"/>
                  </a:lnTo>
                  <a:lnTo>
                    <a:pt x="1845" y="94"/>
                  </a:lnTo>
                  <a:lnTo>
                    <a:pt x="1801" y="78"/>
                  </a:lnTo>
                  <a:lnTo>
                    <a:pt x="1755" y="64"/>
                  </a:lnTo>
                  <a:lnTo>
                    <a:pt x="1709" y="51"/>
                  </a:lnTo>
                  <a:lnTo>
                    <a:pt x="1661" y="40"/>
                  </a:lnTo>
                  <a:lnTo>
                    <a:pt x="1614" y="29"/>
                  </a:lnTo>
                  <a:lnTo>
                    <a:pt x="1565" y="21"/>
                  </a:lnTo>
                  <a:lnTo>
                    <a:pt x="1515" y="14"/>
                  </a:lnTo>
                  <a:lnTo>
                    <a:pt x="1466" y="9"/>
                  </a:lnTo>
                  <a:lnTo>
                    <a:pt x="1414" y="5"/>
                  </a:lnTo>
                  <a:lnTo>
                    <a:pt x="1364" y="2"/>
                  </a:lnTo>
                  <a:lnTo>
                    <a:pt x="1312" y="0"/>
                  </a:lnTo>
                  <a:lnTo>
                    <a:pt x="1259" y="0"/>
                  </a:lnTo>
                  <a:lnTo>
                    <a:pt x="1207" y="0"/>
                  </a:lnTo>
                  <a:lnTo>
                    <a:pt x="1155" y="2"/>
                  </a:lnTo>
                  <a:lnTo>
                    <a:pt x="1104" y="5"/>
                  </a:lnTo>
                  <a:lnTo>
                    <a:pt x="1053" y="9"/>
                  </a:lnTo>
                  <a:lnTo>
                    <a:pt x="1003" y="14"/>
                  </a:lnTo>
                  <a:lnTo>
                    <a:pt x="954" y="21"/>
                  </a:lnTo>
                  <a:lnTo>
                    <a:pt x="904" y="29"/>
                  </a:lnTo>
                  <a:lnTo>
                    <a:pt x="857" y="40"/>
                  </a:lnTo>
                  <a:lnTo>
                    <a:pt x="810" y="51"/>
                  </a:lnTo>
                  <a:lnTo>
                    <a:pt x="763" y="64"/>
                  </a:lnTo>
                  <a:lnTo>
                    <a:pt x="718" y="79"/>
                  </a:lnTo>
                  <a:lnTo>
                    <a:pt x="674" y="95"/>
                  </a:lnTo>
                  <a:lnTo>
                    <a:pt x="629" y="113"/>
                  </a:lnTo>
                  <a:lnTo>
                    <a:pt x="587" y="132"/>
                  </a:lnTo>
                  <a:lnTo>
                    <a:pt x="546" y="154"/>
                  </a:lnTo>
                  <a:lnTo>
                    <a:pt x="504" y="177"/>
                  </a:lnTo>
                  <a:lnTo>
                    <a:pt x="465" y="203"/>
                  </a:lnTo>
                  <a:lnTo>
                    <a:pt x="427" y="230"/>
                  </a:lnTo>
                  <a:lnTo>
                    <a:pt x="389" y="261"/>
                  </a:lnTo>
                  <a:lnTo>
                    <a:pt x="353" y="292"/>
                  </a:lnTo>
                  <a:lnTo>
                    <a:pt x="319" y="326"/>
                  </a:lnTo>
                  <a:lnTo>
                    <a:pt x="286" y="362"/>
                  </a:lnTo>
                  <a:lnTo>
                    <a:pt x="253" y="401"/>
                  </a:lnTo>
                  <a:lnTo>
                    <a:pt x="222" y="442"/>
                  </a:lnTo>
                  <a:lnTo>
                    <a:pt x="193" y="485"/>
                  </a:lnTo>
                  <a:lnTo>
                    <a:pt x="165" y="531"/>
                  </a:lnTo>
                  <a:lnTo>
                    <a:pt x="138" y="579"/>
                  </a:lnTo>
                  <a:lnTo>
                    <a:pt x="113" y="630"/>
                  </a:lnTo>
                  <a:lnTo>
                    <a:pt x="90" y="684"/>
                  </a:lnTo>
                  <a:lnTo>
                    <a:pt x="68" y="740"/>
                  </a:lnTo>
                  <a:lnTo>
                    <a:pt x="48" y="799"/>
                  </a:lnTo>
                  <a:lnTo>
                    <a:pt x="28" y="861"/>
                  </a:lnTo>
                  <a:lnTo>
                    <a:pt x="23" y="880"/>
                  </a:lnTo>
                  <a:lnTo>
                    <a:pt x="19" y="900"/>
                  </a:lnTo>
                  <a:lnTo>
                    <a:pt x="15" y="921"/>
                  </a:lnTo>
                  <a:lnTo>
                    <a:pt x="12" y="942"/>
                  </a:lnTo>
                  <a:lnTo>
                    <a:pt x="7" y="987"/>
                  </a:lnTo>
                  <a:lnTo>
                    <a:pt x="3" y="1035"/>
                  </a:lnTo>
                  <a:lnTo>
                    <a:pt x="1" y="1086"/>
                  </a:lnTo>
                  <a:lnTo>
                    <a:pt x="0" y="1137"/>
                  </a:lnTo>
                  <a:lnTo>
                    <a:pt x="0" y="1190"/>
                  </a:lnTo>
                  <a:lnTo>
                    <a:pt x="1" y="1243"/>
                  </a:lnTo>
                  <a:lnTo>
                    <a:pt x="3" y="1297"/>
                  </a:lnTo>
                  <a:lnTo>
                    <a:pt x="5" y="1351"/>
                  </a:lnTo>
                  <a:lnTo>
                    <a:pt x="7" y="1404"/>
                  </a:lnTo>
                  <a:lnTo>
                    <a:pt x="10" y="1456"/>
                  </a:lnTo>
                  <a:lnTo>
                    <a:pt x="12" y="1507"/>
                  </a:lnTo>
                  <a:lnTo>
                    <a:pt x="14" y="1556"/>
                  </a:lnTo>
                  <a:lnTo>
                    <a:pt x="15" y="1602"/>
                  </a:lnTo>
                  <a:lnTo>
                    <a:pt x="16" y="1646"/>
                  </a:lnTo>
                  <a:lnTo>
                    <a:pt x="15" y="1703"/>
                  </a:lnTo>
                  <a:lnTo>
                    <a:pt x="15" y="1757"/>
                  </a:lnTo>
                  <a:lnTo>
                    <a:pt x="15" y="1809"/>
                  </a:lnTo>
                  <a:lnTo>
                    <a:pt x="15" y="1860"/>
                  </a:lnTo>
                  <a:lnTo>
                    <a:pt x="15" y="1911"/>
                  </a:lnTo>
                  <a:lnTo>
                    <a:pt x="16" y="1959"/>
                  </a:lnTo>
                  <a:lnTo>
                    <a:pt x="17" y="2006"/>
                  </a:lnTo>
                  <a:lnTo>
                    <a:pt x="20" y="2053"/>
                  </a:lnTo>
                  <a:lnTo>
                    <a:pt x="23" y="2100"/>
                  </a:lnTo>
                  <a:lnTo>
                    <a:pt x="28" y="2145"/>
                  </a:lnTo>
                  <a:lnTo>
                    <a:pt x="36" y="2190"/>
                  </a:lnTo>
                  <a:lnTo>
                    <a:pt x="44" y="2235"/>
                  </a:lnTo>
                  <a:lnTo>
                    <a:pt x="54" y="2282"/>
                  </a:lnTo>
                  <a:lnTo>
                    <a:pt x="67" y="2327"/>
                  </a:lnTo>
                  <a:lnTo>
                    <a:pt x="74" y="2350"/>
                  </a:lnTo>
                  <a:lnTo>
                    <a:pt x="81" y="2373"/>
                  </a:lnTo>
                  <a:lnTo>
                    <a:pt x="90" y="2396"/>
                  </a:lnTo>
                  <a:lnTo>
                    <a:pt x="99" y="2420"/>
                  </a:lnTo>
                  <a:lnTo>
                    <a:pt x="125" y="2487"/>
                  </a:lnTo>
                  <a:lnTo>
                    <a:pt x="151" y="2552"/>
                  </a:lnTo>
                  <a:lnTo>
                    <a:pt x="178" y="2616"/>
                  </a:lnTo>
                  <a:lnTo>
                    <a:pt x="204" y="2678"/>
                  </a:lnTo>
                  <a:lnTo>
                    <a:pt x="230" y="2740"/>
                  </a:lnTo>
                  <a:lnTo>
                    <a:pt x="257" y="2800"/>
                  </a:lnTo>
                  <a:lnTo>
                    <a:pt x="283" y="2858"/>
                  </a:lnTo>
                  <a:lnTo>
                    <a:pt x="311" y="2916"/>
                  </a:lnTo>
                  <a:lnTo>
                    <a:pt x="338" y="2972"/>
                  </a:lnTo>
                  <a:lnTo>
                    <a:pt x="365" y="3025"/>
                  </a:lnTo>
                  <a:lnTo>
                    <a:pt x="393" y="3078"/>
                  </a:lnTo>
                  <a:lnTo>
                    <a:pt x="422" y="3129"/>
                  </a:lnTo>
                  <a:lnTo>
                    <a:pt x="451" y="3178"/>
                  </a:lnTo>
                  <a:lnTo>
                    <a:pt x="480" y="3225"/>
                  </a:lnTo>
                  <a:lnTo>
                    <a:pt x="509" y="3271"/>
                  </a:lnTo>
                  <a:lnTo>
                    <a:pt x="541" y="3315"/>
                  </a:lnTo>
                  <a:lnTo>
                    <a:pt x="627" y="3369"/>
                  </a:lnTo>
                  <a:lnTo>
                    <a:pt x="709" y="3423"/>
                  </a:lnTo>
                  <a:lnTo>
                    <a:pt x="785" y="3477"/>
                  </a:lnTo>
                  <a:lnTo>
                    <a:pt x="858" y="3532"/>
                  </a:lnTo>
                  <a:lnTo>
                    <a:pt x="927" y="3586"/>
                  </a:lnTo>
                  <a:lnTo>
                    <a:pt x="990" y="3640"/>
                  </a:lnTo>
                  <a:lnTo>
                    <a:pt x="1050" y="3694"/>
                  </a:lnTo>
                  <a:lnTo>
                    <a:pt x="1105" y="3749"/>
                  </a:lnTo>
                  <a:lnTo>
                    <a:pt x="1156" y="3802"/>
                  </a:lnTo>
                  <a:lnTo>
                    <a:pt x="1204" y="3854"/>
                  </a:lnTo>
                  <a:lnTo>
                    <a:pt x="1248" y="3907"/>
                  </a:lnTo>
                  <a:lnTo>
                    <a:pt x="1288" y="3959"/>
                  </a:lnTo>
                  <a:lnTo>
                    <a:pt x="1326" y="4010"/>
                  </a:lnTo>
                  <a:lnTo>
                    <a:pt x="1359" y="4060"/>
                  </a:lnTo>
                  <a:lnTo>
                    <a:pt x="1390" y="4109"/>
                  </a:lnTo>
                  <a:lnTo>
                    <a:pt x="1418" y="4158"/>
                  </a:lnTo>
                  <a:lnTo>
                    <a:pt x="1444" y="4205"/>
                  </a:lnTo>
                  <a:lnTo>
                    <a:pt x="1466" y="4251"/>
                  </a:lnTo>
                  <a:lnTo>
                    <a:pt x="1486" y="4296"/>
                  </a:lnTo>
                  <a:lnTo>
                    <a:pt x="1503" y="4340"/>
                  </a:lnTo>
                  <a:lnTo>
                    <a:pt x="1519" y="4382"/>
                  </a:lnTo>
                  <a:lnTo>
                    <a:pt x="1532" y="4422"/>
                  </a:lnTo>
                  <a:lnTo>
                    <a:pt x="1543" y="4461"/>
                  </a:lnTo>
                  <a:lnTo>
                    <a:pt x="1554" y="4498"/>
                  </a:lnTo>
                  <a:lnTo>
                    <a:pt x="1562" y="4534"/>
                  </a:lnTo>
                  <a:lnTo>
                    <a:pt x="1568" y="4567"/>
                  </a:lnTo>
                  <a:lnTo>
                    <a:pt x="1574" y="4598"/>
                  </a:lnTo>
                  <a:lnTo>
                    <a:pt x="1577" y="4628"/>
                  </a:lnTo>
                  <a:lnTo>
                    <a:pt x="1580" y="4655"/>
                  </a:lnTo>
                  <a:lnTo>
                    <a:pt x="1582" y="4679"/>
                  </a:lnTo>
                  <a:lnTo>
                    <a:pt x="1583" y="4702"/>
                  </a:lnTo>
                  <a:lnTo>
                    <a:pt x="1584" y="4722"/>
                  </a:lnTo>
                  <a:lnTo>
                    <a:pt x="1584" y="4726"/>
                  </a:lnTo>
                  <a:lnTo>
                    <a:pt x="1584" y="4729"/>
                  </a:lnTo>
                  <a:lnTo>
                    <a:pt x="1584" y="5642"/>
                  </a:lnTo>
                  <a:lnTo>
                    <a:pt x="1584" y="5643"/>
                  </a:lnTo>
                  <a:lnTo>
                    <a:pt x="4506" y="5642"/>
                  </a:lnTo>
                  <a:lnTo>
                    <a:pt x="4506" y="49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30"/>
            <p:cNvSpPr>
              <a:spLocks/>
            </p:cNvSpPr>
            <p:nvPr/>
          </p:nvSpPr>
          <p:spPr bwMode="auto">
            <a:xfrm>
              <a:off x="3186113" y="3714750"/>
              <a:ext cx="254000" cy="320675"/>
            </a:xfrm>
            <a:custGeom>
              <a:avLst/>
              <a:gdLst>
                <a:gd name="T0" fmla="*/ 2919 w 4491"/>
                <a:gd name="T1" fmla="*/ 4655 h 5643"/>
                <a:gd name="T2" fmla="*/ 2945 w 4491"/>
                <a:gd name="T3" fmla="*/ 4500 h 5643"/>
                <a:gd name="T4" fmla="*/ 3011 w 4491"/>
                <a:gd name="T5" fmla="*/ 4300 h 5643"/>
                <a:gd name="T6" fmla="*/ 3136 w 4491"/>
                <a:gd name="T7" fmla="*/ 4067 h 5643"/>
                <a:gd name="T8" fmla="*/ 3334 w 4491"/>
                <a:gd name="T9" fmla="*/ 3811 h 5643"/>
                <a:gd name="T10" fmla="*/ 3627 w 4491"/>
                <a:gd name="T11" fmla="*/ 3544 h 5643"/>
                <a:gd name="T12" fmla="*/ 3970 w 4491"/>
                <a:gd name="T13" fmla="*/ 3283 h 5643"/>
                <a:gd name="T14" fmla="*/ 4120 w 4491"/>
                <a:gd name="T15" fmla="*/ 3034 h 5643"/>
                <a:gd name="T16" fmla="*/ 4258 w 4491"/>
                <a:gd name="T17" fmla="*/ 2744 h 5643"/>
                <a:gd name="T18" fmla="*/ 4393 w 4491"/>
                <a:gd name="T19" fmla="*/ 2418 h 5643"/>
                <a:gd name="T20" fmla="*/ 4437 w 4491"/>
                <a:gd name="T21" fmla="*/ 2280 h 5643"/>
                <a:gd name="T22" fmla="*/ 4471 w 4491"/>
                <a:gd name="T23" fmla="*/ 2052 h 5643"/>
                <a:gd name="T24" fmla="*/ 4476 w 4491"/>
                <a:gd name="T25" fmla="*/ 1809 h 5643"/>
                <a:gd name="T26" fmla="*/ 4477 w 4491"/>
                <a:gd name="T27" fmla="*/ 1556 h 5643"/>
                <a:gd name="T28" fmla="*/ 4488 w 4491"/>
                <a:gd name="T29" fmla="*/ 1296 h 5643"/>
                <a:gd name="T30" fmla="*/ 4488 w 4491"/>
                <a:gd name="T31" fmla="*/ 1033 h 5643"/>
                <a:gd name="T32" fmla="*/ 4466 w 4491"/>
                <a:gd name="T33" fmla="*/ 878 h 5643"/>
                <a:gd name="T34" fmla="*/ 4377 w 4491"/>
                <a:gd name="T35" fmla="*/ 628 h 5643"/>
                <a:gd name="T36" fmla="*/ 4238 w 4491"/>
                <a:gd name="T37" fmla="*/ 399 h 5643"/>
                <a:gd name="T38" fmla="*/ 4063 w 4491"/>
                <a:gd name="T39" fmla="*/ 229 h 5643"/>
                <a:gd name="T40" fmla="*/ 3861 w 4491"/>
                <a:gd name="T41" fmla="*/ 112 h 5643"/>
                <a:gd name="T42" fmla="*/ 3634 w 4491"/>
                <a:gd name="T43" fmla="*/ 40 h 5643"/>
                <a:gd name="T44" fmla="*/ 3387 w 4491"/>
                <a:gd name="T45" fmla="*/ 5 h 5643"/>
                <a:gd name="T46" fmla="*/ 3127 w 4491"/>
                <a:gd name="T47" fmla="*/ 2 h 5643"/>
                <a:gd name="T48" fmla="*/ 2877 w 4491"/>
                <a:gd name="T49" fmla="*/ 29 h 5643"/>
                <a:gd name="T50" fmla="*/ 2645 w 4491"/>
                <a:gd name="T51" fmla="*/ 95 h 5643"/>
                <a:gd name="T52" fmla="*/ 2436 w 4491"/>
                <a:gd name="T53" fmla="*/ 203 h 5643"/>
                <a:gd name="T54" fmla="*/ 2257 w 4491"/>
                <a:gd name="T55" fmla="*/ 362 h 5643"/>
                <a:gd name="T56" fmla="*/ 2110 w 4491"/>
                <a:gd name="T57" fmla="*/ 579 h 5643"/>
                <a:gd name="T58" fmla="*/ 2001 w 4491"/>
                <a:gd name="T59" fmla="*/ 861 h 5643"/>
                <a:gd name="T60" fmla="*/ 1979 w 4491"/>
                <a:gd name="T61" fmla="*/ 987 h 5643"/>
                <a:gd name="T62" fmla="*/ 1974 w 4491"/>
                <a:gd name="T63" fmla="*/ 1243 h 5643"/>
                <a:gd name="T64" fmla="*/ 1984 w 4491"/>
                <a:gd name="T65" fmla="*/ 1507 h 5643"/>
                <a:gd name="T66" fmla="*/ 1988 w 4491"/>
                <a:gd name="T67" fmla="*/ 1757 h 5643"/>
                <a:gd name="T68" fmla="*/ 1990 w 4491"/>
                <a:gd name="T69" fmla="*/ 2006 h 5643"/>
                <a:gd name="T70" fmla="*/ 2016 w 4491"/>
                <a:gd name="T71" fmla="*/ 2235 h 5643"/>
                <a:gd name="T72" fmla="*/ 2061 w 4491"/>
                <a:gd name="T73" fmla="*/ 2396 h 5643"/>
                <a:gd name="T74" fmla="*/ 2199 w 4491"/>
                <a:gd name="T75" fmla="*/ 2734 h 5643"/>
                <a:gd name="T76" fmla="*/ 2365 w 4491"/>
                <a:gd name="T77" fmla="*/ 3079 h 5643"/>
                <a:gd name="T78" fmla="*/ 2471 w 4491"/>
                <a:gd name="T79" fmla="*/ 3257 h 5643"/>
                <a:gd name="T80" fmla="*/ 2565 w 4491"/>
                <a:gd name="T81" fmla="*/ 3387 h 5643"/>
                <a:gd name="T82" fmla="*/ 2470 w 4491"/>
                <a:gd name="T83" fmla="*/ 3489 h 5643"/>
                <a:gd name="T84" fmla="*/ 2105 w 4491"/>
                <a:gd name="T85" fmla="*/ 3594 h 5643"/>
                <a:gd name="T86" fmla="*/ 1779 w 4491"/>
                <a:gd name="T87" fmla="*/ 3724 h 5643"/>
                <a:gd name="T88" fmla="*/ 1433 w 4491"/>
                <a:gd name="T89" fmla="*/ 3893 h 5643"/>
                <a:gd name="T90" fmla="*/ 963 w 4491"/>
                <a:gd name="T91" fmla="*/ 4153 h 5643"/>
                <a:gd name="T92" fmla="*/ 735 w 4491"/>
                <a:gd name="T93" fmla="*/ 4262 h 5643"/>
                <a:gd name="T94" fmla="*/ 434 w 4491"/>
                <a:gd name="T95" fmla="*/ 4431 h 5643"/>
                <a:gd name="T96" fmla="*/ 230 w 4491"/>
                <a:gd name="T97" fmla="*/ 4593 h 5643"/>
                <a:gd name="T98" fmla="*/ 103 w 4491"/>
                <a:gd name="T99" fmla="*/ 4738 h 5643"/>
                <a:gd name="T100" fmla="*/ 33 w 4491"/>
                <a:gd name="T101" fmla="*/ 4856 h 5643"/>
                <a:gd name="T102" fmla="*/ 2 w 4491"/>
                <a:gd name="T103" fmla="*/ 4961 h 5643"/>
                <a:gd name="T104" fmla="*/ 2915 w 4491"/>
                <a:gd name="T105" fmla="*/ 4729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91" h="5643">
                  <a:moveTo>
                    <a:pt x="2915" y="4726"/>
                  </a:moveTo>
                  <a:lnTo>
                    <a:pt x="2915" y="4721"/>
                  </a:lnTo>
                  <a:lnTo>
                    <a:pt x="2916" y="4702"/>
                  </a:lnTo>
                  <a:lnTo>
                    <a:pt x="2917" y="4679"/>
                  </a:lnTo>
                  <a:lnTo>
                    <a:pt x="2919" y="4655"/>
                  </a:lnTo>
                  <a:lnTo>
                    <a:pt x="2921" y="4628"/>
                  </a:lnTo>
                  <a:lnTo>
                    <a:pt x="2925" y="4599"/>
                  </a:lnTo>
                  <a:lnTo>
                    <a:pt x="2930" y="4568"/>
                  </a:lnTo>
                  <a:lnTo>
                    <a:pt x="2937" y="4535"/>
                  </a:lnTo>
                  <a:lnTo>
                    <a:pt x="2945" y="4500"/>
                  </a:lnTo>
                  <a:lnTo>
                    <a:pt x="2954" y="4463"/>
                  </a:lnTo>
                  <a:lnTo>
                    <a:pt x="2966" y="4425"/>
                  </a:lnTo>
                  <a:lnTo>
                    <a:pt x="2979" y="4385"/>
                  </a:lnTo>
                  <a:lnTo>
                    <a:pt x="2994" y="4344"/>
                  </a:lnTo>
                  <a:lnTo>
                    <a:pt x="3011" y="4300"/>
                  </a:lnTo>
                  <a:lnTo>
                    <a:pt x="3031" y="4256"/>
                  </a:lnTo>
                  <a:lnTo>
                    <a:pt x="3053" y="4210"/>
                  </a:lnTo>
                  <a:lnTo>
                    <a:pt x="3077" y="4164"/>
                  </a:lnTo>
                  <a:lnTo>
                    <a:pt x="3106" y="4116"/>
                  </a:lnTo>
                  <a:lnTo>
                    <a:pt x="3136" y="4067"/>
                  </a:lnTo>
                  <a:lnTo>
                    <a:pt x="3169" y="4017"/>
                  </a:lnTo>
                  <a:lnTo>
                    <a:pt x="3205" y="3967"/>
                  </a:lnTo>
                  <a:lnTo>
                    <a:pt x="3245" y="3916"/>
                  </a:lnTo>
                  <a:lnTo>
                    <a:pt x="3288" y="3863"/>
                  </a:lnTo>
                  <a:lnTo>
                    <a:pt x="3334" y="3811"/>
                  </a:lnTo>
                  <a:lnTo>
                    <a:pt x="3385" y="3758"/>
                  </a:lnTo>
                  <a:lnTo>
                    <a:pt x="3439" y="3705"/>
                  </a:lnTo>
                  <a:lnTo>
                    <a:pt x="3498" y="3651"/>
                  </a:lnTo>
                  <a:lnTo>
                    <a:pt x="3560" y="3597"/>
                  </a:lnTo>
                  <a:lnTo>
                    <a:pt x="3627" y="3544"/>
                  </a:lnTo>
                  <a:lnTo>
                    <a:pt x="3697" y="3489"/>
                  </a:lnTo>
                  <a:lnTo>
                    <a:pt x="3773" y="3435"/>
                  </a:lnTo>
                  <a:lnTo>
                    <a:pt x="3854" y="3382"/>
                  </a:lnTo>
                  <a:lnTo>
                    <a:pt x="3938" y="3329"/>
                  </a:lnTo>
                  <a:lnTo>
                    <a:pt x="3970" y="3283"/>
                  </a:lnTo>
                  <a:lnTo>
                    <a:pt x="4001" y="3237"/>
                  </a:lnTo>
                  <a:lnTo>
                    <a:pt x="4031" y="3190"/>
                  </a:lnTo>
                  <a:lnTo>
                    <a:pt x="4061" y="3140"/>
                  </a:lnTo>
                  <a:lnTo>
                    <a:pt x="4090" y="3087"/>
                  </a:lnTo>
                  <a:lnTo>
                    <a:pt x="4120" y="3034"/>
                  </a:lnTo>
                  <a:lnTo>
                    <a:pt x="4148" y="2980"/>
                  </a:lnTo>
                  <a:lnTo>
                    <a:pt x="4176" y="2923"/>
                  </a:lnTo>
                  <a:lnTo>
                    <a:pt x="4203" y="2864"/>
                  </a:lnTo>
                  <a:lnTo>
                    <a:pt x="4231" y="2805"/>
                  </a:lnTo>
                  <a:lnTo>
                    <a:pt x="4258" y="2744"/>
                  </a:lnTo>
                  <a:lnTo>
                    <a:pt x="4285" y="2681"/>
                  </a:lnTo>
                  <a:lnTo>
                    <a:pt x="4312" y="2617"/>
                  </a:lnTo>
                  <a:lnTo>
                    <a:pt x="4339" y="2552"/>
                  </a:lnTo>
                  <a:lnTo>
                    <a:pt x="4366" y="2486"/>
                  </a:lnTo>
                  <a:lnTo>
                    <a:pt x="4393" y="2418"/>
                  </a:lnTo>
                  <a:lnTo>
                    <a:pt x="4402" y="2394"/>
                  </a:lnTo>
                  <a:lnTo>
                    <a:pt x="4410" y="2371"/>
                  </a:lnTo>
                  <a:lnTo>
                    <a:pt x="4418" y="2348"/>
                  </a:lnTo>
                  <a:lnTo>
                    <a:pt x="4425" y="2325"/>
                  </a:lnTo>
                  <a:lnTo>
                    <a:pt x="4437" y="2280"/>
                  </a:lnTo>
                  <a:lnTo>
                    <a:pt x="4447" y="2234"/>
                  </a:lnTo>
                  <a:lnTo>
                    <a:pt x="4455" y="2189"/>
                  </a:lnTo>
                  <a:lnTo>
                    <a:pt x="4462" y="2144"/>
                  </a:lnTo>
                  <a:lnTo>
                    <a:pt x="4467" y="2098"/>
                  </a:lnTo>
                  <a:lnTo>
                    <a:pt x="4471" y="2052"/>
                  </a:lnTo>
                  <a:lnTo>
                    <a:pt x="4474" y="2005"/>
                  </a:lnTo>
                  <a:lnTo>
                    <a:pt x="4476" y="1958"/>
                  </a:lnTo>
                  <a:lnTo>
                    <a:pt x="4476" y="1910"/>
                  </a:lnTo>
                  <a:lnTo>
                    <a:pt x="4477" y="1860"/>
                  </a:lnTo>
                  <a:lnTo>
                    <a:pt x="4476" y="1809"/>
                  </a:lnTo>
                  <a:lnTo>
                    <a:pt x="4476" y="1757"/>
                  </a:lnTo>
                  <a:lnTo>
                    <a:pt x="4476" y="1703"/>
                  </a:lnTo>
                  <a:lnTo>
                    <a:pt x="4476" y="1646"/>
                  </a:lnTo>
                  <a:lnTo>
                    <a:pt x="4476" y="1602"/>
                  </a:lnTo>
                  <a:lnTo>
                    <a:pt x="4477" y="1556"/>
                  </a:lnTo>
                  <a:lnTo>
                    <a:pt x="4479" y="1507"/>
                  </a:lnTo>
                  <a:lnTo>
                    <a:pt x="4481" y="1455"/>
                  </a:lnTo>
                  <a:lnTo>
                    <a:pt x="4484" y="1403"/>
                  </a:lnTo>
                  <a:lnTo>
                    <a:pt x="4486" y="1350"/>
                  </a:lnTo>
                  <a:lnTo>
                    <a:pt x="4488" y="1296"/>
                  </a:lnTo>
                  <a:lnTo>
                    <a:pt x="4490" y="1242"/>
                  </a:lnTo>
                  <a:lnTo>
                    <a:pt x="4491" y="1188"/>
                  </a:lnTo>
                  <a:lnTo>
                    <a:pt x="4491" y="1136"/>
                  </a:lnTo>
                  <a:lnTo>
                    <a:pt x="4490" y="1084"/>
                  </a:lnTo>
                  <a:lnTo>
                    <a:pt x="4488" y="1033"/>
                  </a:lnTo>
                  <a:lnTo>
                    <a:pt x="4484" y="986"/>
                  </a:lnTo>
                  <a:lnTo>
                    <a:pt x="4479" y="940"/>
                  </a:lnTo>
                  <a:lnTo>
                    <a:pt x="4475" y="919"/>
                  </a:lnTo>
                  <a:lnTo>
                    <a:pt x="4470" y="898"/>
                  </a:lnTo>
                  <a:lnTo>
                    <a:pt x="4466" y="878"/>
                  </a:lnTo>
                  <a:lnTo>
                    <a:pt x="4461" y="859"/>
                  </a:lnTo>
                  <a:lnTo>
                    <a:pt x="4443" y="796"/>
                  </a:lnTo>
                  <a:lnTo>
                    <a:pt x="4422" y="738"/>
                  </a:lnTo>
                  <a:lnTo>
                    <a:pt x="4401" y="682"/>
                  </a:lnTo>
                  <a:lnTo>
                    <a:pt x="4377" y="628"/>
                  </a:lnTo>
                  <a:lnTo>
                    <a:pt x="4353" y="577"/>
                  </a:lnTo>
                  <a:lnTo>
                    <a:pt x="4325" y="529"/>
                  </a:lnTo>
                  <a:lnTo>
                    <a:pt x="4297" y="484"/>
                  </a:lnTo>
                  <a:lnTo>
                    <a:pt x="4268" y="441"/>
                  </a:lnTo>
                  <a:lnTo>
                    <a:pt x="4238" y="399"/>
                  </a:lnTo>
                  <a:lnTo>
                    <a:pt x="4205" y="361"/>
                  </a:lnTo>
                  <a:lnTo>
                    <a:pt x="4172" y="325"/>
                  </a:lnTo>
                  <a:lnTo>
                    <a:pt x="4137" y="291"/>
                  </a:lnTo>
                  <a:lnTo>
                    <a:pt x="4101" y="260"/>
                  </a:lnTo>
                  <a:lnTo>
                    <a:pt x="4063" y="229"/>
                  </a:lnTo>
                  <a:lnTo>
                    <a:pt x="4025" y="202"/>
                  </a:lnTo>
                  <a:lnTo>
                    <a:pt x="3986" y="177"/>
                  </a:lnTo>
                  <a:lnTo>
                    <a:pt x="3945" y="153"/>
                  </a:lnTo>
                  <a:lnTo>
                    <a:pt x="3904" y="132"/>
                  </a:lnTo>
                  <a:lnTo>
                    <a:pt x="3861" y="112"/>
                  </a:lnTo>
                  <a:lnTo>
                    <a:pt x="3817" y="94"/>
                  </a:lnTo>
                  <a:lnTo>
                    <a:pt x="3773" y="78"/>
                  </a:lnTo>
                  <a:lnTo>
                    <a:pt x="3728" y="64"/>
                  </a:lnTo>
                  <a:lnTo>
                    <a:pt x="3681" y="51"/>
                  </a:lnTo>
                  <a:lnTo>
                    <a:pt x="3634" y="40"/>
                  </a:lnTo>
                  <a:lnTo>
                    <a:pt x="3585" y="29"/>
                  </a:lnTo>
                  <a:lnTo>
                    <a:pt x="3537" y="21"/>
                  </a:lnTo>
                  <a:lnTo>
                    <a:pt x="3488" y="14"/>
                  </a:lnTo>
                  <a:lnTo>
                    <a:pt x="3437" y="9"/>
                  </a:lnTo>
                  <a:lnTo>
                    <a:pt x="3387" y="5"/>
                  </a:lnTo>
                  <a:lnTo>
                    <a:pt x="3335" y="2"/>
                  </a:lnTo>
                  <a:lnTo>
                    <a:pt x="3284" y="0"/>
                  </a:lnTo>
                  <a:lnTo>
                    <a:pt x="3232" y="0"/>
                  </a:lnTo>
                  <a:lnTo>
                    <a:pt x="3179" y="0"/>
                  </a:lnTo>
                  <a:lnTo>
                    <a:pt x="3127" y="2"/>
                  </a:lnTo>
                  <a:lnTo>
                    <a:pt x="3075" y="5"/>
                  </a:lnTo>
                  <a:lnTo>
                    <a:pt x="3025" y="9"/>
                  </a:lnTo>
                  <a:lnTo>
                    <a:pt x="2975" y="14"/>
                  </a:lnTo>
                  <a:lnTo>
                    <a:pt x="2925" y="21"/>
                  </a:lnTo>
                  <a:lnTo>
                    <a:pt x="2877" y="29"/>
                  </a:lnTo>
                  <a:lnTo>
                    <a:pt x="2828" y="40"/>
                  </a:lnTo>
                  <a:lnTo>
                    <a:pt x="2781" y="51"/>
                  </a:lnTo>
                  <a:lnTo>
                    <a:pt x="2735" y="64"/>
                  </a:lnTo>
                  <a:lnTo>
                    <a:pt x="2689" y="79"/>
                  </a:lnTo>
                  <a:lnTo>
                    <a:pt x="2645" y="95"/>
                  </a:lnTo>
                  <a:lnTo>
                    <a:pt x="2602" y="113"/>
                  </a:lnTo>
                  <a:lnTo>
                    <a:pt x="2558" y="132"/>
                  </a:lnTo>
                  <a:lnTo>
                    <a:pt x="2517" y="154"/>
                  </a:lnTo>
                  <a:lnTo>
                    <a:pt x="2477" y="177"/>
                  </a:lnTo>
                  <a:lnTo>
                    <a:pt x="2436" y="203"/>
                  </a:lnTo>
                  <a:lnTo>
                    <a:pt x="2398" y="230"/>
                  </a:lnTo>
                  <a:lnTo>
                    <a:pt x="2361" y="261"/>
                  </a:lnTo>
                  <a:lnTo>
                    <a:pt x="2325" y="292"/>
                  </a:lnTo>
                  <a:lnTo>
                    <a:pt x="2290" y="326"/>
                  </a:lnTo>
                  <a:lnTo>
                    <a:pt x="2257" y="362"/>
                  </a:lnTo>
                  <a:lnTo>
                    <a:pt x="2225" y="401"/>
                  </a:lnTo>
                  <a:lnTo>
                    <a:pt x="2193" y="442"/>
                  </a:lnTo>
                  <a:lnTo>
                    <a:pt x="2164" y="485"/>
                  </a:lnTo>
                  <a:lnTo>
                    <a:pt x="2136" y="531"/>
                  </a:lnTo>
                  <a:lnTo>
                    <a:pt x="2110" y="579"/>
                  </a:lnTo>
                  <a:lnTo>
                    <a:pt x="2085" y="630"/>
                  </a:lnTo>
                  <a:lnTo>
                    <a:pt x="2061" y="684"/>
                  </a:lnTo>
                  <a:lnTo>
                    <a:pt x="2039" y="740"/>
                  </a:lnTo>
                  <a:lnTo>
                    <a:pt x="2019" y="799"/>
                  </a:lnTo>
                  <a:lnTo>
                    <a:pt x="2001" y="861"/>
                  </a:lnTo>
                  <a:lnTo>
                    <a:pt x="1996" y="880"/>
                  </a:lnTo>
                  <a:lnTo>
                    <a:pt x="1992" y="900"/>
                  </a:lnTo>
                  <a:lnTo>
                    <a:pt x="1988" y="921"/>
                  </a:lnTo>
                  <a:lnTo>
                    <a:pt x="1984" y="942"/>
                  </a:lnTo>
                  <a:lnTo>
                    <a:pt x="1979" y="987"/>
                  </a:lnTo>
                  <a:lnTo>
                    <a:pt x="1975" y="1035"/>
                  </a:lnTo>
                  <a:lnTo>
                    <a:pt x="1973" y="1086"/>
                  </a:lnTo>
                  <a:lnTo>
                    <a:pt x="1972" y="1137"/>
                  </a:lnTo>
                  <a:lnTo>
                    <a:pt x="1973" y="1190"/>
                  </a:lnTo>
                  <a:lnTo>
                    <a:pt x="1974" y="1243"/>
                  </a:lnTo>
                  <a:lnTo>
                    <a:pt x="1975" y="1297"/>
                  </a:lnTo>
                  <a:lnTo>
                    <a:pt x="1978" y="1351"/>
                  </a:lnTo>
                  <a:lnTo>
                    <a:pt x="1980" y="1404"/>
                  </a:lnTo>
                  <a:lnTo>
                    <a:pt x="1982" y="1456"/>
                  </a:lnTo>
                  <a:lnTo>
                    <a:pt x="1984" y="1507"/>
                  </a:lnTo>
                  <a:lnTo>
                    <a:pt x="1986" y="1556"/>
                  </a:lnTo>
                  <a:lnTo>
                    <a:pt x="1988" y="1602"/>
                  </a:lnTo>
                  <a:lnTo>
                    <a:pt x="1988" y="1646"/>
                  </a:lnTo>
                  <a:lnTo>
                    <a:pt x="1988" y="1703"/>
                  </a:lnTo>
                  <a:lnTo>
                    <a:pt x="1988" y="1757"/>
                  </a:lnTo>
                  <a:lnTo>
                    <a:pt x="1987" y="1809"/>
                  </a:lnTo>
                  <a:lnTo>
                    <a:pt x="1987" y="1860"/>
                  </a:lnTo>
                  <a:lnTo>
                    <a:pt x="1987" y="1911"/>
                  </a:lnTo>
                  <a:lnTo>
                    <a:pt x="1988" y="1959"/>
                  </a:lnTo>
                  <a:lnTo>
                    <a:pt x="1990" y="2006"/>
                  </a:lnTo>
                  <a:lnTo>
                    <a:pt x="1992" y="2053"/>
                  </a:lnTo>
                  <a:lnTo>
                    <a:pt x="1996" y="2100"/>
                  </a:lnTo>
                  <a:lnTo>
                    <a:pt x="2001" y="2145"/>
                  </a:lnTo>
                  <a:lnTo>
                    <a:pt x="2007" y="2190"/>
                  </a:lnTo>
                  <a:lnTo>
                    <a:pt x="2016" y="2235"/>
                  </a:lnTo>
                  <a:lnTo>
                    <a:pt x="2026" y="2282"/>
                  </a:lnTo>
                  <a:lnTo>
                    <a:pt x="2038" y="2327"/>
                  </a:lnTo>
                  <a:lnTo>
                    <a:pt x="2045" y="2350"/>
                  </a:lnTo>
                  <a:lnTo>
                    <a:pt x="2053" y="2373"/>
                  </a:lnTo>
                  <a:lnTo>
                    <a:pt x="2061" y="2396"/>
                  </a:lnTo>
                  <a:lnTo>
                    <a:pt x="2070" y="2420"/>
                  </a:lnTo>
                  <a:lnTo>
                    <a:pt x="2103" y="2501"/>
                  </a:lnTo>
                  <a:lnTo>
                    <a:pt x="2135" y="2580"/>
                  </a:lnTo>
                  <a:lnTo>
                    <a:pt x="2167" y="2657"/>
                  </a:lnTo>
                  <a:lnTo>
                    <a:pt x="2199" y="2734"/>
                  </a:lnTo>
                  <a:lnTo>
                    <a:pt x="2232" y="2807"/>
                  </a:lnTo>
                  <a:lnTo>
                    <a:pt x="2264" y="2878"/>
                  </a:lnTo>
                  <a:lnTo>
                    <a:pt x="2297" y="2948"/>
                  </a:lnTo>
                  <a:lnTo>
                    <a:pt x="2330" y="3014"/>
                  </a:lnTo>
                  <a:lnTo>
                    <a:pt x="2365" y="3079"/>
                  </a:lnTo>
                  <a:lnTo>
                    <a:pt x="2399" y="3141"/>
                  </a:lnTo>
                  <a:lnTo>
                    <a:pt x="2417" y="3171"/>
                  </a:lnTo>
                  <a:lnTo>
                    <a:pt x="2435" y="3201"/>
                  </a:lnTo>
                  <a:lnTo>
                    <a:pt x="2452" y="3229"/>
                  </a:lnTo>
                  <a:lnTo>
                    <a:pt x="2471" y="3257"/>
                  </a:lnTo>
                  <a:lnTo>
                    <a:pt x="2490" y="3284"/>
                  </a:lnTo>
                  <a:lnTo>
                    <a:pt x="2508" y="3312"/>
                  </a:lnTo>
                  <a:lnTo>
                    <a:pt x="2527" y="3338"/>
                  </a:lnTo>
                  <a:lnTo>
                    <a:pt x="2546" y="3363"/>
                  </a:lnTo>
                  <a:lnTo>
                    <a:pt x="2565" y="3387"/>
                  </a:lnTo>
                  <a:lnTo>
                    <a:pt x="2586" y="3411"/>
                  </a:lnTo>
                  <a:lnTo>
                    <a:pt x="2606" y="3434"/>
                  </a:lnTo>
                  <a:lnTo>
                    <a:pt x="2626" y="3456"/>
                  </a:lnTo>
                  <a:lnTo>
                    <a:pt x="2547" y="3472"/>
                  </a:lnTo>
                  <a:lnTo>
                    <a:pt x="2470" y="3489"/>
                  </a:lnTo>
                  <a:lnTo>
                    <a:pt x="2393" y="3508"/>
                  </a:lnTo>
                  <a:lnTo>
                    <a:pt x="2319" y="3528"/>
                  </a:lnTo>
                  <a:lnTo>
                    <a:pt x="2246" y="3549"/>
                  </a:lnTo>
                  <a:lnTo>
                    <a:pt x="2175" y="3571"/>
                  </a:lnTo>
                  <a:lnTo>
                    <a:pt x="2105" y="3594"/>
                  </a:lnTo>
                  <a:lnTo>
                    <a:pt x="2037" y="3619"/>
                  </a:lnTo>
                  <a:lnTo>
                    <a:pt x="1971" y="3644"/>
                  </a:lnTo>
                  <a:lnTo>
                    <a:pt x="1905" y="3670"/>
                  </a:lnTo>
                  <a:lnTo>
                    <a:pt x="1841" y="3696"/>
                  </a:lnTo>
                  <a:lnTo>
                    <a:pt x="1779" y="3724"/>
                  </a:lnTo>
                  <a:lnTo>
                    <a:pt x="1718" y="3752"/>
                  </a:lnTo>
                  <a:lnTo>
                    <a:pt x="1658" y="3780"/>
                  </a:lnTo>
                  <a:lnTo>
                    <a:pt x="1600" y="3808"/>
                  </a:lnTo>
                  <a:lnTo>
                    <a:pt x="1543" y="3836"/>
                  </a:lnTo>
                  <a:lnTo>
                    <a:pt x="1433" y="3893"/>
                  </a:lnTo>
                  <a:lnTo>
                    <a:pt x="1330" y="3950"/>
                  </a:lnTo>
                  <a:lnTo>
                    <a:pt x="1231" y="4005"/>
                  </a:lnTo>
                  <a:lnTo>
                    <a:pt x="1136" y="4057"/>
                  </a:lnTo>
                  <a:lnTo>
                    <a:pt x="1047" y="4106"/>
                  </a:lnTo>
                  <a:lnTo>
                    <a:pt x="963" y="4153"/>
                  </a:lnTo>
                  <a:lnTo>
                    <a:pt x="922" y="4174"/>
                  </a:lnTo>
                  <a:lnTo>
                    <a:pt x="883" y="4194"/>
                  </a:lnTo>
                  <a:lnTo>
                    <a:pt x="846" y="4212"/>
                  </a:lnTo>
                  <a:lnTo>
                    <a:pt x="808" y="4229"/>
                  </a:lnTo>
                  <a:lnTo>
                    <a:pt x="735" y="4262"/>
                  </a:lnTo>
                  <a:lnTo>
                    <a:pt x="666" y="4296"/>
                  </a:lnTo>
                  <a:lnTo>
                    <a:pt x="603" y="4331"/>
                  </a:lnTo>
                  <a:lnTo>
                    <a:pt x="542" y="4364"/>
                  </a:lnTo>
                  <a:lnTo>
                    <a:pt x="487" y="4397"/>
                  </a:lnTo>
                  <a:lnTo>
                    <a:pt x="434" y="4431"/>
                  </a:lnTo>
                  <a:lnTo>
                    <a:pt x="387" y="4464"/>
                  </a:lnTo>
                  <a:lnTo>
                    <a:pt x="343" y="4496"/>
                  </a:lnTo>
                  <a:lnTo>
                    <a:pt x="301" y="4530"/>
                  </a:lnTo>
                  <a:lnTo>
                    <a:pt x="264" y="4561"/>
                  </a:lnTo>
                  <a:lnTo>
                    <a:pt x="230" y="4593"/>
                  </a:lnTo>
                  <a:lnTo>
                    <a:pt x="199" y="4623"/>
                  </a:lnTo>
                  <a:lnTo>
                    <a:pt x="170" y="4653"/>
                  </a:lnTo>
                  <a:lnTo>
                    <a:pt x="145" y="4682"/>
                  </a:lnTo>
                  <a:lnTo>
                    <a:pt x="123" y="4710"/>
                  </a:lnTo>
                  <a:lnTo>
                    <a:pt x="103" y="4738"/>
                  </a:lnTo>
                  <a:lnTo>
                    <a:pt x="85" y="4764"/>
                  </a:lnTo>
                  <a:lnTo>
                    <a:pt x="69" y="4789"/>
                  </a:lnTo>
                  <a:lnTo>
                    <a:pt x="55" y="4813"/>
                  </a:lnTo>
                  <a:lnTo>
                    <a:pt x="43" y="4835"/>
                  </a:lnTo>
                  <a:lnTo>
                    <a:pt x="33" y="4856"/>
                  </a:lnTo>
                  <a:lnTo>
                    <a:pt x="25" y="4876"/>
                  </a:lnTo>
                  <a:lnTo>
                    <a:pt x="18" y="4894"/>
                  </a:lnTo>
                  <a:lnTo>
                    <a:pt x="13" y="4911"/>
                  </a:lnTo>
                  <a:lnTo>
                    <a:pt x="6" y="4940"/>
                  </a:lnTo>
                  <a:lnTo>
                    <a:pt x="2" y="4961"/>
                  </a:lnTo>
                  <a:lnTo>
                    <a:pt x="0" y="4974"/>
                  </a:lnTo>
                  <a:lnTo>
                    <a:pt x="0" y="4978"/>
                  </a:lnTo>
                  <a:lnTo>
                    <a:pt x="0" y="5643"/>
                  </a:lnTo>
                  <a:lnTo>
                    <a:pt x="2915" y="5643"/>
                  </a:lnTo>
                  <a:lnTo>
                    <a:pt x="2915" y="4729"/>
                  </a:lnTo>
                  <a:lnTo>
                    <a:pt x="2915" y="47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31"/>
            <p:cNvSpPr>
              <a:spLocks/>
            </p:cNvSpPr>
            <p:nvPr/>
          </p:nvSpPr>
          <p:spPr bwMode="auto">
            <a:xfrm>
              <a:off x="3390901" y="3595688"/>
              <a:ext cx="504825" cy="439737"/>
            </a:xfrm>
            <a:custGeom>
              <a:avLst/>
              <a:gdLst>
                <a:gd name="T0" fmla="*/ 7574 w 8903"/>
                <a:gd name="T1" fmla="*/ 5705 h 7756"/>
                <a:gd name="T2" fmla="*/ 6996 w 8903"/>
                <a:gd name="T3" fmla="*/ 5386 h 7756"/>
                <a:gd name="T4" fmla="*/ 6612 w 8903"/>
                <a:gd name="T5" fmla="*/ 5190 h 7756"/>
                <a:gd name="T6" fmla="*/ 6180 w 8903"/>
                <a:gd name="T7" fmla="*/ 5004 h 7756"/>
                <a:gd name="T8" fmla="*/ 5697 w 8903"/>
                <a:gd name="T9" fmla="*/ 4844 h 7756"/>
                <a:gd name="T10" fmla="*/ 5300 w 8903"/>
                <a:gd name="T11" fmla="*/ 4717 h 7756"/>
                <a:gd name="T12" fmla="*/ 5434 w 8903"/>
                <a:gd name="T13" fmla="*/ 4547 h 7756"/>
                <a:gd name="T14" fmla="*/ 5560 w 8903"/>
                <a:gd name="T15" fmla="*/ 4354 h 7756"/>
                <a:gd name="T16" fmla="*/ 5680 w 8903"/>
                <a:gd name="T17" fmla="*/ 4138 h 7756"/>
                <a:gd name="T18" fmla="*/ 5906 w 8903"/>
                <a:gd name="T19" fmla="*/ 3649 h 7756"/>
                <a:gd name="T20" fmla="*/ 6061 w 8903"/>
                <a:gd name="T21" fmla="*/ 3259 h 7756"/>
                <a:gd name="T22" fmla="*/ 6106 w 8903"/>
                <a:gd name="T23" fmla="*/ 3102 h 7756"/>
                <a:gd name="T24" fmla="*/ 6132 w 8903"/>
                <a:gd name="T25" fmla="*/ 2946 h 7756"/>
                <a:gd name="T26" fmla="*/ 6151 w 8903"/>
                <a:gd name="T27" fmla="*/ 2625 h 7756"/>
                <a:gd name="T28" fmla="*/ 6150 w 8903"/>
                <a:gd name="T29" fmla="*/ 2262 h 7756"/>
                <a:gd name="T30" fmla="*/ 6162 w 8903"/>
                <a:gd name="T31" fmla="*/ 1928 h 7756"/>
                <a:gd name="T32" fmla="*/ 6172 w 8903"/>
                <a:gd name="T33" fmla="*/ 1561 h 7756"/>
                <a:gd name="T34" fmla="*/ 6159 w 8903"/>
                <a:gd name="T35" fmla="*/ 1323 h 7756"/>
                <a:gd name="T36" fmla="*/ 6131 w 8903"/>
                <a:gd name="T37" fmla="*/ 1181 h 7756"/>
                <a:gd name="T38" fmla="*/ 5981 w 8903"/>
                <a:gd name="T39" fmla="*/ 794 h 7756"/>
                <a:gd name="T40" fmla="*/ 5780 w 8903"/>
                <a:gd name="T41" fmla="*/ 496 h 7756"/>
                <a:gd name="T42" fmla="*/ 5533 w 8903"/>
                <a:gd name="T43" fmla="*/ 278 h 7756"/>
                <a:gd name="T44" fmla="*/ 5246 w 8903"/>
                <a:gd name="T45" fmla="*/ 130 h 7756"/>
                <a:gd name="T46" fmla="*/ 4928 w 8903"/>
                <a:gd name="T47" fmla="*/ 41 h 7756"/>
                <a:gd name="T48" fmla="*/ 4584 w 8903"/>
                <a:gd name="T49" fmla="*/ 3 h 7756"/>
                <a:gd name="T50" fmla="*/ 4227 w 8903"/>
                <a:gd name="T51" fmla="*/ 7 h 7756"/>
                <a:gd name="T52" fmla="*/ 3887 w 8903"/>
                <a:gd name="T53" fmla="*/ 54 h 7756"/>
                <a:gd name="T54" fmla="*/ 3575 w 8903"/>
                <a:gd name="T55" fmla="*/ 155 h 7756"/>
                <a:gd name="T56" fmla="*/ 3296 w 8903"/>
                <a:gd name="T57" fmla="*/ 317 h 7756"/>
                <a:gd name="T58" fmla="*/ 3057 w 8903"/>
                <a:gd name="T59" fmla="*/ 551 h 7756"/>
                <a:gd name="T60" fmla="*/ 2865 w 8903"/>
                <a:gd name="T61" fmla="*/ 866 h 7756"/>
                <a:gd name="T62" fmla="*/ 2742 w 8903"/>
                <a:gd name="T63" fmla="*/ 1209 h 7756"/>
                <a:gd name="T64" fmla="*/ 2719 w 8903"/>
                <a:gd name="T65" fmla="*/ 1358 h 7756"/>
                <a:gd name="T66" fmla="*/ 2710 w 8903"/>
                <a:gd name="T67" fmla="*/ 1635 h 7756"/>
                <a:gd name="T68" fmla="*/ 2723 w 8903"/>
                <a:gd name="T69" fmla="*/ 2002 h 7756"/>
                <a:gd name="T70" fmla="*/ 2731 w 8903"/>
                <a:gd name="T71" fmla="*/ 2339 h 7756"/>
                <a:gd name="T72" fmla="*/ 2731 w 8903"/>
                <a:gd name="T73" fmla="*/ 2692 h 7756"/>
                <a:gd name="T74" fmla="*/ 2753 w 8903"/>
                <a:gd name="T75" fmla="*/ 2980 h 7756"/>
                <a:gd name="T76" fmla="*/ 2784 w 8903"/>
                <a:gd name="T77" fmla="*/ 3135 h 7756"/>
                <a:gd name="T78" fmla="*/ 2833 w 8903"/>
                <a:gd name="T79" fmla="*/ 3294 h 7756"/>
                <a:gd name="T80" fmla="*/ 3023 w 8903"/>
                <a:gd name="T81" fmla="*/ 3756 h 7756"/>
                <a:gd name="T82" fmla="*/ 3226 w 8903"/>
                <a:gd name="T83" fmla="*/ 4188 h 7756"/>
                <a:gd name="T84" fmla="*/ 3346 w 8903"/>
                <a:gd name="T85" fmla="*/ 4399 h 7756"/>
                <a:gd name="T86" fmla="*/ 3473 w 8903"/>
                <a:gd name="T87" fmla="*/ 4587 h 7756"/>
                <a:gd name="T88" fmla="*/ 3609 w 8903"/>
                <a:gd name="T89" fmla="*/ 4751 h 7756"/>
                <a:gd name="T90" fmla="*/ 3087 w 8903"/>
                <a:gd name="T91" fmla="*/ 4878 h 7756"/>
                <a:gd name="T92" fmla="*/ 2617 w 8903"/>
                <a:gd name="T93" fmla="*/ 5045 h 7756"/>
                <a:gd name="T94" fmla="*/ 2199 w 8903"/>
                <a:gd name="T95" fmla="*/ 5234 h 7756"/>
                <a:gd name="T96" fmla="*/ 1827 w 8903"/>
                <a:gd name="T97" fmla="*/ 5429 h 7756"/>
                <a:gd name="T98" fmla="*/ 1268 w 8903"/>
                <a:gd name="T99" fmla="*/ 5736 h 7756"/>
                <a:gd name="T100" fmla="*/ 916 w 8903"/>
                <a:gd name="T101" fmla="*/ 5905 h 7756"/>
                <a:gd name="T102" fmla="*/ 532 w 8903"/>
                <a:gd name="T103" fmla="*/ 6135 h 7756"/>
                <a:gd name="T104" fmla="*/ 273 w 8903"/>
                <a:gd name="T105" fmla="*/ 6354 h 7756"/>
                <a:gd name="T106" fmla="*/ 116 w 8903"/>
                <a:gd name="T107" fmla="*/ 6547 h 7756"/>
                <a:gd name="T108" fmla="*/ 35 w 8903"/>
                <a:gd name="T109" fmla="*/ 6702 h 7756"/>
                <a:gd name="T110" fmla="*/ 4 w 8903"/>
                <a:gd name="T111" fmla="*/ 6804 h 7756"/>
                <a:gd name="T112" fmla="*/ 8903 w 8903"/>
                <a:gd name="T113" fmla="*/ 7755 h 7756"/>
                <a:gd name="T114" fmla="*/ 8895 w 8903"/>
                <a:gd name="T115" fmla="*/ 6789 h 7756"/>
                <a:gd name="T116" fmla="*/ 8857 w 8903"/>
                <a:gd name="T117" fmla="*/ 6675 h 7756"/>
                <a:gd name="T118" fmla="*/ 8762 w 8903"/>
                <a:gd name="T119" fmla="*/ 6511 h 7756"/>
                <a:gd name="T120" fmla="*/ 8586 w 8903"/>
                <a:gd name="T121" fmla="*/ 6311 h 7756"/>
                <a:gd name="T122" fmla="*/ 8304 w 8903"/>
                <a:gd name="T123" fmla="*/ 6088 h 7756"/>
                <a:gd name="T124" fmla="*/ 7889 w 8903"/>
                <a:gd name="T125" fmla="*/ 5857 h 7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03" h="7756">
                  <a:moveTo>
                    <a:pt x="7788" y="5810"/>
                  </a:moveTo>
                  <a:lnTo>
                    <a:pt x="7737" y="5787"/>
                  </a:lnTo>
                  <a:lnTo>
                    <a:pt x="7685" y="5761"/>
                  </a:lnTo>
                  <a:lnTo>
                    <a:pt x="7630" y="5734"/>
                  </a:lnTo>
                  <a:lnTo>
                    <a:pt x="7574" y="5705"/>
                  </a:lnTo>
                  <a:lnTo>
                    <a:pt x="7458" y="5642"/>
                  </a:lnTo>
                  <a:lnTo>
                    <a:pt x="7334" y="5573"/>
                  </a:lnTo>
                  <a:lnTo>
                    <a:pt x="7204" y="5501"/>
                  </a:lnTo>
                  <a:lnTo>
                    <a:pt x="7067" y="5425"/>
                  </a:lnTo>
                  <a:lnTo>
                    <a:pt x="6996" y="5386"/>
                  </a:lnTo>
                  <a:lnTo>
                    <a:pt x="6923" y="5347"/>
                  </a:lnTo>
                  <a:lnTo>
                    <a:pt x="6848" y="5308"/>
                  </a:lnTo>
                  <a:lnTo>
                    <a:pt x="6771" y="5269"/>
                  </a:lnTo>
                  <a:lnTo>
                    <a:pt x="6693" y="5230"/>
                  </a:lnTo>
                  <a:lnTo>
                    <a:pt x="6612" y="5190"/>
                  </a:lnTo>
                  <a:lnTo>
                    <a:pt x="6529" y="5152"/>
                  </a:lnTo>
                  <a:lnTo>
                    <a:pt x="6445" y="5114"/>
                  </a:lnTo>
                  <a:lnTo>
                    <a:pt x="6358" y="5076"/>
                  </a:lnTo>
                  <a:lnTo>
                    <a:pt x="6270" y="5040"/>
                  </a:lnTo>
                  <a:lnTo>
                    <a:pt x="6180" y="5004"/>
                  </a:lnTo>
                  <a:lnTo>
                    <a:pt x="6087" y="4969"/>
                  </a:lnTo>
                  <a:lnTo>
                    <a:pt x="5993" y="4935"/>
                  </a:lnTo>
                  <a:lnTo>
                    <a:pt x="5896" y="4903"/>
                  </a:lnTo>
                  <a:lnTo>
                    <a:pt x="5798" y="4873"/>
                  </a:lnTo>
                  <a:lnTo>
                    <a:pt x="5697" y="4844"/>
                  </a:lnTo>
                  <a:lnTo>
                    <a:pt x="5593" y="4817"/>
                  </a:lnTo>
                  <a:lnTo>
                    <a:pt x="5488" y="4791"/>
                  </a:lnTo>
                  <a:lnTo>
                    <a:pt x="5381" y="4768"/>
                  </a:lnTo>
                  <a:lnTo>
                    <a:pt x="5271" y="4747"/>
                  </a:lnTo>
                  <a:lnTo>
                    <a:pt x="5300" y="4717"/>
                  </a:lnTo>
                  <a:lnTo>
                    <a:pt x="5327" y="4685"/>
                  </a:lnTo>
                  <a:lnTo>
                    <a:pt x="5354" y="4652"/>
                  </a:lnTo>
                  <a:lnTo>
                    <a:pt x="5381" y="4619"/>
                  </a:lnTo>
                  <a:lnTo>
                    <a:pt x="5408" y="4583"/>
                  </a:lnTo>
                  <a:lnTo>
                    <a:pt x="5434" y="4547"/>
                  </a:lnTo>
                  <a:lnTo>
                    <a:pt x="5460" y="4511"/>
                  </a:lnTo>
                  <a:lnTo>
                    <a:pt x="5485" y="4473"/>
                  </a:lnTo>
                  <a:lnTo>
                    <a:pt x="5510" y="4434"/>
                  </a:lnTo>
                  <a:lnTo>
                    <a:pt x="5536" y="4395"/>
                  </a:lnTo>
                  <a:lnTo>
                    <a:pt x="5560" y="4354"/>
                  </a:lnTo>
                  <a:lnTo>
                    <a:pt x="5584" y="4313"/>
                  </a:lnTo>
                  <a:lnTo>
                    <a:pt x="5608" y="4270"/>
                  </a:lnTo>
                  <a:lnTo>
                    <a:pt x="5632" y="4228"/>
                  </a:lnTo>
                  <a:lnTo>
                    <a:pt x="5656" y="4183"/>
                  </a:lnTo>
                  <a:lnTo>
                    <a:pt x="5680" y="4138"/>
                  </a:lnTo>
                  <a:lnTo>
                    <a:pt x="5725" y="4047"/>
                  </a:lnTo>
                  <a:lnTo>
                    <a:pt x="5771" y="3951"/>
                  </a:lnTo>
                  <a:lnTo>
                    <a:pt x="5816" y="3854"/>
                  </a:lnTo>
                  <a:lnTo>
                    <a:pt x="5861" y="3752"/>
                  </a:lnTo>
                  <a:lnTo>
                    <a:pt x="5906" y="3649"/>
                  </a:lnTo>
                  <a:lnTo>
                    <a:pt x="5949" y="3543"/>
                  </a:lnTo>
                  <a:lnTo>
                    <a:pt x="5993" y="3435"/>
                  </a:lnTo>
                  <a:lnTo>
                    <a:pt x="6038" y="3323"/>
                  </a:lnTo>
                  <a:lnTo>
                    <a:pt x="6050" y="3291"/>
                  </a:lnTo>
                  <a:lnTo>
                    <a:pt x="6061" y="3259"/>
                  </a:lnTo>
                  <a:lnTo>
                    <a:pt x="6072" y="3228"/>
                  </a:lnTo>
                  <a:lnTo>
                    <a:pt x="6081" y="3196"/>
                  </a:lnTo>
                  <a:lnTo>
                    <a:pt x="6090" y="3165"/>
                  </a:lnTo>
                  <a:lnTo>
                    <a:pt x="6098" y="3133"/>
                  </a:lnTo>
                  <a:lnTo>
                    <a:pt x="6106" y="3102"/>
                  </a:lnTo>
                  <a:lnTo>
                    <a:pt x="6112" y="3071"/>
                  </a:lnTo>
                  <a:lnTo>
                    <a:pt x="6118" y="3040"/>
                  </a:lnTo>
                  <a:lnTo>
                    <a:pt x="6124" y="3009"/>
                  </a:lnTo>
                  <a:lnTo>
                    <a:pt x="6128" y="2978"/>
                  </a:lnTo>
                  <a:lnTo>
                    <a:pt x="6132" y="2946"/>
                  </a:lnTo>
                  <a:lnTo>
                    <a:pt x="6139" y="2884"/>
                  </a:lnTo>
                  <a:lnTo>
                    <a:pt x="6144" y="2821"/>
                  </a:lnTo>
                  <a:lnTo>
                    <a:pt x="6148" y="2757"/>
                  </a:lnTo>
                  <a:lnTo>
                    <a:pt x="6150" y="2691"/>
                  </a:lnTo>
                  <a:lnTo>
                    <a:pt x="6151" y="2625"/>
                  </a:lnTo>
                  <a:lnTo>
                    <a:pt x="6151" y="2557"/>
                  </a:lnTo>
                  <a:lnTo>
                    <a:pt x="6151" y="2486"/>
                  </a:lnTo>
                  <a:lnTo>
                    <a:pt x="6150" y="2414"/>
                  </a:lnTo>
                  <a:lnTo>
                    <a:pt x="6150" y="2339"/>
                  </a:lnTo>
                  <a:lnTo>
                    <a:pt x="6150" y="2262"/>
                  </a:lnTo>
                  <a:lnTo>
                    <a:pt x="6150" y="2202"/>
                  </a:lnTo>
                  <a:lnTo>
                    <a:pt x="6152" y="2137"/>
                  </a:lnTo>
                  <a:lnTo>
                    <a:pt x="6154" y="2070"/>
                  </a:lnTo>
                  <a:lnTo>
                    <a:pt x="6159" y="2001"/>
                  </a:lnTo>
                  <a:lnTo>
                    <a:pt x="6162" y="1928"/>
                  </a:lnTo>
                  <a:lnTo>
                    <a:pt x="6165" y="1855"/>
                  </a:lnTo>
                  <a:lnTo>
                    <a:pt x="6168" y="1782"/>
                  </a:lnTo>
                  <a:lnTo>
                    <a:pt x="6170" y="1707"/>
                  </a:lnTo>
                  <a:lnTo>
                    <a:pt x="6172" y="1634"/>
                  </a:lnTo>
                  <a:lnTo>
                    <a:pt x="6172" y="1561"/>
                  </a:lnTo>
                  <a:lnTo>
                    <a:pt x="6170" y="1490"/>
                  </a:lnTo>
                  <a:lnTo>
                    <a:pt x="6167" y="1421"/>
                  </a:lnTo>
                  <a:lnTo>
                    <a:pt x="6165" y="1388"/>
                  </a:lnTo>
                  <a:lnTo>
                    <a:pt x="6162" y="1356"/>
                  </a:lnTo>
                  <a:lnTo>
                    <a:pt x="6159" y="1323"/>
                  </a:lnTo>
                  <a:lnTo>
                    <a:pt x="6154" y="1292"/>
                  </a:lnTo>
                  <a:lnTo>
                    <a:pt x="6149" y="1263"/>
                  </a:lnTo>
                  <a:lnTo>
                    <a:pt x="6144" y="1234"/>
                  </a:lnTo>
                  <a:lnTo>
                    <a:pt x="6138" y="1207"/>
                  </a:lnTo>
                  <a:lnTo>
                    <a:pt x="6131" y="1181"/>
                  </a:lnTo>
                  <a:lnTo>
                    <a:pt x="6106" y="1095"/>
                  </a:lnTo>
                  <a:lnTo>
                    <a:pt x="6078" y="1015"/>
                  </a:lnTo>
                  <a:lnTo>
                    <a:pt x="6048" y="938"/>
                  </a:lnTo>
                  <a:lnTo>
                    <a:pt x="6015" y="864"/>
                  </a:lnTo>
                  <a:lnTo>
                    <a:pt x="5981" y="794"/>
                  </a:lnTo>
                  <a:lnTo>
                    <a:pt x="5945" y="728"/>
                  </a:lnTo>
                  <a:lnTo>
                    <a:pt x="5907" y="665"/>
                  </a:lnTo>
                  <a:lnTo>
                    <a:pt x="5866" y="606"/>
                  </a:lnTo>
                  <a:lnTo>
                    <a:pt x="5824" y="550"/>
                  </a:lnTo>
                  <a:lnTo>
                    <a:pt x="5780" y="496"/>
                  </a:lnTo>
                  <a:lnTo>
                    <a:pt x="5733" y="447"/>
                  </a:lnTo>
                  <a:lnTo>
                    <a:pt x="5686" y="400"/>
                  </a:lnTo>
                  <a:lnTo>
                    <a:pt x="5636" y="357"/>
                  </a:lnTo>
                  <a:lnTo>
                    <a:pt x="5585" y="317"/>
                  </a:lnTo>
                  <a:lnTo>
                    <a:pt x="5533" y="278"/>
                  </a:lnTo>
                  <a:lnTo>
                    <a:pt x="5478" y="243"/>
                  </a:lnTo>
                  <a:lnTo>
                    <a:pt x="5422" y="211"/>
                  </a:lnTo>
                  <a:lnTo>
                    <a:pt x="5365" y="181"/>
                  </a:lnTo>
                  <a:lnTo>
                    <a:pt x="5306" y="154"/>
                  </a:lnTo>
                  <a:lnTo>
                    <a:pt x="5246" y="130"/>
                  </a:lnTo>
                  <a:lnTo>
                    <a:pt x="5185" y="108"/>
                  </a:lnTo>
                  <a:lnTo>
                    <a:pt x="5122" y="87"/>
                  </a:lnTo>
                  <a:lnTo>
                    <a:pt x="5059" y="69"/>
                  </a:lnTo>
                  <a:lnTo>
                    <a:pt x="4994" y="54"/>
                  </a:lnTo>
                  <a:lnTo>
                    <a:pt x="4928" y="41"/>
                  </a:lnTo>
                  <a:lnTo>
                    <a:pt x="4861" y="29"/>
                  </a:lnTo>
                  <a:lnTo>
                    <a:pt x="4794" y="20"/>
                  </a:lnTo>
                  <a:lnTo>
                    <a:pt x="4724" y="13"/>
                  </a:lnTo>
                  <a:lnTo>
                    <a:pt x="4655" y="7"/>
                  </a:lnTo>
                  <a:lnTo>
                    <a:pt x="4584" y="3"/>
                  </a:lnTo>
                  <a:lnTo>
                    <a:pt x="4512" y="1"/>
                  </a:lnTo>
                  <a:lnTo>
                    <a:pt x="4441" y="0"/>
                  </a:lnTo>
                  <a:lnTo>
                    <a:pt x="4369" y="1"/>
                  </a:lnTo>
                  <a:lnTo>
                    <a:pt x="4298" y="3"/>
                  </a:lnTo>
                  <a:lnTo>
                    <a:pt x="4227" y="7"/>
                  </a:lnTo>
                  <a:lnTo>
                    <a:pt x="4158" y="13"/>
                  </a:lnTo>
                  <a:lnTo>
                    <a:pt x="4088" y="20"/>
                  </a:lnTo>
                  <a:lnTo>
                    <a:pt x="4021" y="30"/>
                  </a:lnTo>
                  <a:lnTo>
                    <a:pt x="3953" y="41"/>
                  </a:lnTo>
                  <a:lnTo>
                    <a:pt x="3887" y="54"/>
                  </a:lnTo>
                  <a:lnTo>
                    <a:pt x="3823" y="70"/>
                  </a:lnTo>
                  <a:lnTo>
                    <a:pt x="3758" y="87"/>
                  </a:lnTo>
                  <a:lnTo>
                    <a:pt x="3696" y="108"/>
                  </a:lnTo>
                  <a:lnTo>
                    <a:pt x="3635" y="130"/>
                  </a:lnTo>
                  <a:lnTo>
                    <a:pt x="3575" y="155"/>
                  </a:lnTo>
                  <a:lnTo>
                    <a:pt x="3517" y="182"/>
                  </a:lnTo>
                  <a:lnTo>
                    <a:pt x="3459" y="212"/>
                  </a:lnTo>
                  <a:lnTo>
                    <a:pt x="3404" y="244"/>
                  </a:lnTo>
                  <a:lnTo>
                    <a:pt x="3349" y="279"/>
                  </a:lnTo>
                  <a:lnTo>
                    <a:pt x="3296" y="317"/>
                  </a:lnTo>
                  <a:lnTo>
                    <a:pt x="3245" y="358"/>
                  </a:lnTo>
                  <a:lnTo>
                    <a:pt x="3195" y="401"/>
                  </a:lnTo>
                  <a:lnTo>
                    <a:pt x="3148" y="448"/>
                  </a:lnTo>
                  <a:lnTo>
                    <a:pt x="3101" y="498"/>
                  </a:lnTo>
                  <a:lnTo>
                    <a:pt x="3057" y="551"/>
                  </a:lnTo>
                  <a:lnTo>
                    <a:pt x="3015" y="607"/>
                  </a:lnTo>
                  <a:lnTo>
                    <a:pt x="2974" y="666"/>
                  </a:lnTo>
                  <a:lnTo>
                    <a:pt x="2936" y="730"/>
                  </a:lnTo>
                  <a:lnTo>
                    <a:pt x="2900" y="796"/>
                  </a:lnTo>
                  <a:lnTo>
                    <a:pt x="2865" y="866"/>
                  </a:lnTo>
                  <a:lnTo>
                    <a:pt x="2833" y="940"/>
                  </a:lnTo>
                  <a:lnTo>
                    <a:pt x="2803" y="1017"/>
                  </a:lnTo>
                  <a:lnTo>
                    <a:pt x="2775" y="1098"/>
                  </a:lnTo>
                  <a:lnTo>
                    <a:pt x="2749" y="1183"/>
                  </a:lnTo>
                  <a:lnTo>
                    <a:pt x="2742" y="1209"/>
                  </a:lnTo>
                  <a:lnTo>
                    <a:pt x="2736" y="1237"/>
                  </a:lnTo>
                  <a:lnTo>
                    <a:pt x="2731" y="1265"/>
                  </a:lnTo>
                  <a:lnTo>
                    <a:pt x="2727" y="1295"/>
                  </a:lnTo>
                  <a:lnTo>
                    <a:pt x="2723" y="1325"/>
                  </a:lnTo>
                  <a:lnTo>
                    <a:pt x="2719" y="1358"/>
                  </a:lnTo>
                  <a:lnTo>
                    <a:pt x="2716" y="1390"/>
                  </a:lnTo>
                  <a:lnTo>
                    <a:pt x="2714" y="1423"/>
                  </a:lnTo>
                  <a:lnTo>
                    <a:pt x="2711" y="1492"/>
                  </a:lnTo>
                  <a:lnTo>
                    <a:pt x="2710" y="1563"/>
                  </a:lnTo>
                  <a:lnTo>
                    <a:pt x="2710" y="1635"/>
                  </a:lnTo>
                  <a:lnTo>
                    <a:pt x="2712" y="1709"/>
                  </a:lnTo>
                  <a:lnTo>
                    <a:pt x="2714" y="1783"/>
                  </a:lnTo>
                  <a:lnTo>
                    <a:pt x="2717" y="1857"/>
                  </a:lnTo>
                  <a:lnTo>
                    <a:pt x="2720" y="1929"/>
                  </a:lnTo>
                  <a:lnTo>
                    <a:pt x="2723" y="2002"/>
                  </a:lnTo>
                  <a:lnTo>
                    <a:pt x="2726" y="2071"/>
                  </a:lnTo>
                  <a:lnTo>
                    <a:pt x="2729" y="2138"/>
                  </a:lnTo>
                  <a:lnTo>
                    <a:pt x="2731" y="2202"/>
                  </a:lnTo>
                  <a:lnTo>
                    <a:pt x="2731" y="2262"/>
                  </a:lnTo>
                  <a:lnTo>
                    <a:pt x="2731" y="2339"/>
                  </a:lnTo>
                  <a:lnTo>
                    <a:pt x="2731" y="2415"/>
                  </a:lnTo>
                  <a:lnTo>
                    <a:pt x="2730" y="2487"/>
                  </a:lnTo>
                  <a:lnTo>
                    <a:pt x="2730" y="2558"/>
                  </a:lnTo>
                  <a:lnTo>
                    <a:pt x="2730" y="2626"/>
                  </a:lnTo>
                  <a:lnTo>
                    <a:pt x="2731" y="2692"/>
                  </a:lnTo>
                  <a:lnTo>
                    <a:pt x="2733" y="2758"/>
                  </a:lnTo>
                  <a:lnTo>
                    <a:pt x="2737" y="2822"/>
                  </a:lnTo>
                  <a:lnTo>
                    <a:pt x="2742" y="2885"/>
                  </a:lnTo>
                  <a:lnTo>
                    <a:pt x="2749" y="2948"/>
                  </a:lnTo>
                  <a:lnTo>
                    <a:pt x="2753" y="2980"/>
                  </a:lnTo>
                  <a:lnTo>
                    <a:pt x="2759" y="3011"/>
                  </a:lnTo>
                  <a:lnTo>
                    <a:pt x="2764" y="3042"/>
                  </a:lnTo>
                  <a:lnTo>
                    <a:pt x="2770" y="3073"/>
                  </a:lnTo>
                  <a:lnTo>
                    <a:pt x="2777" y="3104"/>
                  </a:lnTo>
                  <a:lnTo>
                    <a:pt x="2784" y="3135"/>
                  </a:lnTo>
                  <a:lnTo>
                    <a:pt x="2793" y="3167"/>
                  </a:lnTo>
                  <a:lnTo>
                    <a:pt x="2801" y="3198"/>
                  </a:lnTo>
                  <a:lnTo>
                    <a:pt x="2811" y="3230"/>
                  </a:lnTo>
                  <a:lnTo>
                    <a:pt x="2822" y="3262"/>
                  </a:lnTo>
                  <a:lnTo>
                    <a:pt x="2833" y="3294"/>
                  </a:lnTo>
                  <a:lnTo>
                    <a:pt x="2845" y="3326"/>
                  </a:lnTo>
                  <a:lnTo>
                    <a:pt x="2890" y="3438"/>
                  </a:lnTo>
                  <a:lnTo>
                    <a:pt x="2934" y="3546"/>
                  </a:lnTo>
                  <a:lnTo>
                    <a:pt x="2978" y="3653"/>
                  </a:lnTo>
                  <a:lnTo>
                    <a:pt x="3023" y="3756"/>
                  </a:lnTo>
                  <a:lnTo>
                    <a:pt x="3067" y="3858"/>
                  </a:lnTo>
                  <a:lnTo>
                    <a:pt x="3111" y="3956"/>
                  </a:lnTo>
                  <a:lnTo>
                    <a:pt x="3157" y="4051"/>
                  </a:lnTo>
                  <a:lnTo>
                    <a:pt x="3203" y="4143"/>
                  </a:lnTo>
                  <a:lnTo>
                    <a:pt x="3226" y="4188"/>
                  </a:lnTo>
                  <a:lnTo>
                    <a:pt x="3249" y="4232"/>
                  </a:lnTo>
                  <a:lnTo>
                    <a:pt x="3274" y="4275"/>
                  </a:lnTo>
                  <a:lnTo>
                    <a:pt x="3298" y="4317"/>
                  </a:lnTo>
                  <a:lnTo>
                    <a:pt x="3322" y="4358"/>
                  </a:lnTo>
                  <a:lnTo>
                    <a:pt x="3346" y="4399"/>
                  </a:lnTo>
                  <a:lnTo>
                    <a:pt x="3370" y="4439"/>
                  </a:lnTo>
                  <a:lnTo>
                    <a:pt x="3396" y="4477"/>
                  </a:lnTo>
                  <a:lnTo>
                    <a:pt x="3421" y="4515"/>
                  </a:lnTo>
                  <a:lnTo>
                    <a:pt x="3447" y="4551"/>
                  </a:lnTo>
                  <a:lnTo>
                    <a:pt x="3473" y="4587"/>
                  </a:lnTo>
                  <a:lnTo>
                    <a:pt x="3499" y="4622"/>
                  </a:lnTo>
                  <a:lnTo>
                    <a:pt x="3526" y="4656"/>
                  </a:lnTo>
                  <a:lnTo>
                    <a:pt x="3553" y="4689"/>
                  </a:lnTo>
                  <a:lnTo>
                    <a:pt x="3581" y="4720"/>
                  </a:lnTo>
                  <a:lnTo>
                    <a:pt x="3609" y="4751"/>
                  </a:lnTo>
                  <a:lnTo>
                    <a:pt x="3500" y="4772"/>
                  </a:lnTo>
                  <a:lnTo>
                    <a:pt x="3394" y="4795"/>
                  </a:lnTo>
                  <a:lnTo>
                    <a:pt x="3289" y="4821"/>
                  </a:lnTo>
                  <a:lnTo>
                    <a:pt x="3187" y="4849"/>
                  </a:lnTo>
                  <a:lnTo>
                    <a:pt x="3087" y="4878"/>
                  </a:lnTo>
                  <a:lnTo>
                    <a:pt x="2989" y="4908"/>
                  </a:lnTo>
                  <a:lnTo>
                    <a:pt x="2893" y="4940"/>
                  </a:lnTo>
                  <a:lnTo>
                    <a:pt x="2799" y="4974"/>
                  </a:lnTo>
                  <a:lnTo>
                    <a:pt x="2707" y="5009"/>
                  </a:lnTo>
                  <a:lnTo>
                    <a:pt x="2617" y="5045"/>
                  </a:lnTo>
                  <a:lnTo>
                    <a:pt x="2530" y="5081"/>
                  </a:lnTo>
                  <a:lnTo>
                    <a:pt x="2444" y="5118"/>
                  </a:lnTo>
                  <a:lnTo>
                    <a:pt x="2360" y="5156"/>
                  </a:lnTo>
                  <a:lnTo>
                    <a:pt x="2279" y="5195"/>
                  </a:lnTo>
                  <a:lnTo>
                    <a:pt x="2199" y="5234"/>
                  </a:lnTo>
                  <a:lnTo>
                    <a:pt x="2120" y="5273"/>
                  </a:lnTo>
                  <a:lnTo>
                    <a:pt x="2045" y="5312"/>
                  </a:lnTo>
                  <a:lnTo>
                    <a:pt x="1970" y="5351"/>
                  </a:lnTo>
                  <a:lnTo>
                    <a:pt x="1898" y="5390"/>
                  </a:lnTo>
                  <a:lnTo>
                    <a:pt x="1827" y="5429"/>
                  </a:lnTo>
                  <a:lnTo>
                    <a:pt x="1691" y="5504"/>
                  </a:lnTo>
                  <a:lnTo>
                    <a:pt x="1562" y="5576"/>
                  </a:lnTo>
                  <a:lnTo>
                    <a:pt x="1439" y="5645"/>
                  </a:lnTo>
                  <a:lnTo>
                    <a:pt x="1323" y="5707"/>
                  </a:lnTo>
                  <a:lnTo>
                    <a:pt x="1268" y="5736"/>
                  </a:lnTo>
                  <a:lnTo>
                    <a:pt x="1214" y="5763"/>
                  </a:lnTo>
                  <a:lnTo>
                    <a:pt x="1162" y="5789"/>
                  </a:lnTo>
                  <a:lnTo>
                    <a:pt x="1110" y="5812"/>
                  </a:lnTo>
                  <a:lnTo>
                    <a:pt x="1011" y="5859"/>
                  </a:lnTo>
                  <a:lnTo>
                    <a:pt x="916" y="5905"/>
                  </a:lnTo>
                  <a:lnTo>
                    <a:pt x="828" y="5951"/>
                  </a:lnTo>
                  <a:lnTo>
                    <a:pt x="746" y="5997"/>
                  </a:lnTo>
                  <a:lnTo>
                    <a:pt x="669" y="6044"/>
                  </a:lnTo>
                  <a:lnTo>
                    <a:pt x="597" y="6090"/>
                  </a:lnTo>
                  <a:lnTo>
                    <a:pt x="532" y="6135"/>
                  </a:lnTo>
                  <a:lnTo>
                    <a:pt x="470" y="6180"/>
                  </a:lnTo>
                  <a:lnTo>
                    <a:pt x="415" y="6226"/>
                  </a:lnTo>
                  <a:lnTo>
                    <a:pt x="364" y="6269"/>
                  </a:lnTo>
                  <a:lnTo>
                    <a:pt x="316" y="6312"/>
                  </a:lnTo>
                  <a:lnTo>
                    <a:pt x="273" y="6354"/>
                  </a:lnTo>
                  <a:lnTo>
                    <a:pt x="235" y="6395"/>
                  </a:lnTo>
                  <a:lnTo>
                    <a:pt x="199" y="6436"/>
                  </a:lnTo>
                  <a:lnTo>
                    <a:pt x="168" y="6474"/>
                  </a:lnTo>
                  <a:lnTo>
                    <a:pt x="141" y="6512"/>
                  </a:lnTo>
                  <a:lnTo>
                    <a:pt x="116" y="6547"/>
                  </a:lnTo>
                  <a:lnTo>
                    <a:pt x="94" y="6582"/>
                  </a:lnTo>
                  <a:lnTo>
                    <a:pt x="75" y="6614"/>
                  </a:lnTo>
                  <a:lnTo>
                    <a:pt x="59" y="6646"/>
                  </a:lnTo>
                  <a:lnTo>
                    <a:pt x="46" y="6675"/>
                  </a:lnTo>
                  <a:lnTo>
                    <a:pt x="35" y="6702"/>
                  </a:lnTo>
                  <a:lnTo>
                    <a:pt x="25" y="6727"/>
                  </a:lnTo>
                  <a:lnTo>
                    <a:pt x="18" y="6750"/>
                  </a:lnTo>
                  <a:lnTo>
                    <a:pt x="12" y="6771"/>
                  </a:lnTo>
                  <a:lnTo>
                    <a:pt x="8" y="6789"/>
                  </a:lnTo>
                  <a:lnTo>
                    <a:pt x="4" y="6804"/>
                  </a:lnTo>
                  <a:lnTo>
                    <a:pt x="2" y="6817"/>
                  </a:lnTo>
                  <a:lnTo>
                    <a:pt x="0" y="6835"/>
                  </a:lnTo>
                  <a:lnTo>
                    <a:pt x="0" y="6842"/>
                  </a:lnTo>
                  <a:lnTo>
                    <a:pt x="0" y="7756"/>
                  </a:lnTo>
                  <a:lnTo>
                    <a:pt x="8903" y="7755"/>
                  </a:lnTo>
                  <a:lnTo>
                    <a:pt x="8903" y="6842"/>
                  </a:lnTo>
                  <a:lnTo>
                    <a:pt x="8903" y="6835"/>
                  </a:lnTo>
                  <a:lnTo>
                    <a:pt x="8900" y="6817"/>
                  </a:lnTo>
                  <a:lnTo>
                    <a:pt x="8898" y="6804"/>
                  </a:lnTo>
                  <a:lnTo>
                    <a:pt x="8895" y="6789"/>
                  </a:lnTo>
                  <a:lnTo>
                    <a:pt x="8891" y="6770"/>
                  </a:lnTo>
                  <a:lnTo>
                    <a:pt x="8885" y="6750"/>
                  </a:lnTo>
                  <a:lnTo>
                    <a:pt x="8877" y="6727"/>
                  </a:lnTo>
                  <a:lnTo>
                    <a:pt x="8868" y="6702"/>
                  </a:lnTo>
                  <a:lnTo>
                    <a:pt x="8857" y="6675"/>
                  </a:lnTo>
                  <a:lnTo>
                    <a:pt x="8843" y="6646"/>
                  </a:lnTo>
                  <a:lnTo>
                    <a:pt x="8827" y="6614"/>
                  </a:lnTo>
                  <a:lnTo>
                    <a:pt x="8809" y="6581"/>
                  </a:lnTo>
                  <a:lnTo>
                    <a:pt x="8786" y="6547"/>
                  </a:lnTo>
                  <a:lnTo>
                    <a:pt x="8762" y="6511"/>
                  </a:lnTo>
                  <a:lnTo>
                    <a:pt x="8734" y="6473"/>
                  </a:lnTo>
                  <a:lnTo>
                    <a:pt x="8703" y="6435"/>
                  </a:lnTo>
                  <a:lnTo>
                    <a:pt x="8667" y="6394"/>
                  </a:lnTo>
                  <a:lnTo>
                    <a:pt x="8629" y="6353"/>
                  </a:lnTo>
                  <a:lnTo>
                    <a:pt x="8586" y="6311"/>
                  </a:lnTo>
                  <a:lnTo>
                    <a:pt x="8538" y="6268"/>
                  </a:lnTo>
                  <a:lnTo>
                    <a:pt x="8487" y="6223"/>
                  </a:lnTo>
                  <a:lnTo>
                    <a:pt x="8431" y="6179"/>
                  </a:lnTo>
                  <a:lnTo>
                    <a:pt x="8369" y="6134"/>
                  </a:lnTo>
                  <a:lnTo>
                    <a:pt x="8304" y="6088"/>
                  </a:lnTo>
                  <a:lnTo>
                    <a:pt x="8232" y="6042"/>
                  </a:lnTo>
                  <a:lnTo>
                    <a:pt x="8154" y="5995"/>
                  </a:lnTo>
                  <a:lnTo>
                    <a:pt x="8072" y="5949"/>
                  </a:lnTo>
                  <a:lnTo>
                    <a:pt x="7984" y="5903"/>
                  </a:lnTo>
                  <a:lnTo>
                    <a:pt x="7889" y="5857"/>
                  </a:lnTo>
                  <a:lnTo>
                    <a:pt x="7788" y="58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9" name="Freeform 8"/>
          <p:cNvSpPr>
            <a:spLocks noEditPoints="1"/>
          </p:cNvSpPr>
          <p:nvPr/>
        </p:nvSpPr>
        <p:spPr bwMode="auto">
          <a:xfrm>
            <a:off x="83345" y="2829197"/>
            <a:ext cx="624714" cy="654146"/>
          </a:xfrm>
          <a:custGeom>
            <a:avLst/>
            <a:gdLst>
              <a:gd name="T0" fmla="*/ 173 w 185"/>
              <a:gd name="T1" fmla="*/ 62 h 216"/>
              <a:gd name="T2" fmla="*/ 173 w 185"/>
              <a:gd name="T3" fmla="*/ 57 h 216"/>
              <a:gd name="T4" fmla="*/ 174 w 185"/>
              <a:gd name="T5" fmla="*/ 57 h 216"/>
              <a:gd name="T6" fmla="*/ 182 w 185"/>
              <a:gd name="T7" fmla="*/ 50 h 216"/>
              <a:gd name="T8" fmla="*/ 171 w 185"/>
              <a:gd name="T9" fmla="*/ 35 h 216"/>
              <a:gd name="T10" fmla="*/ 161 w 185"/>
              <a:gd name="T11" fmla="*/ 41 h 216"/>
              <a:gd name="T12" fmla="*/ 160 w 185"/>
              <a:gd name="T13" fmla="*/ 45 h 216"/>
              <a:gd name="T14" fmla="*/ 156 w 185"/>
              <a:gd name="T15" fmla="*/ 44 h 216"/>
              <a:gd name="T16" fmla="*/ 113 w 185"/>
              <a:gd name="T17" fmla="*/ 33 h 216"/>
              <a:gd name="T18" fmla="*/ 110 w 185"/>
              <a:gd name="T19" fmla="*/ 22 h 216"/>
              <a:gd name="T20" fmla="*/ 103 w 185"/>
              <a:gd name="T21" fmla="*/ 16 h 216"/>
              <a:gd name="T22" fmla="*/ 109 w 185"/>
              <a:gd name="T23" fmla="*/ 14 h 216"/>
              <a:gd name="T24" fmla="*/ 106 w 185"/>
              <a:gd name="T25" fmla="*/ 0 h 216"/>
              <a:gd name="T26" fmla="*/ 77 w 185"/>
              <a:gd name="T27" fmla="*/ 2 h 216"/>
              <a:gd name="T28" fmla="*/ 80 w 185"/>
              <a:gd name="T29" fmla="*/ 16 h 216"/>
              <a:gd name="T30" fmla="*/ 82 w 185"/>
              <a:gd name="T31" fmla="*/ 22 h 216"/>
              <a:gd name="T32" fmla="*/ 73 w 185"/>
              <a:gd name="T33" fmla="*/ 25 h 216"/>
              <a:gd name="T34" fmla="*/ 0 w 185"/>
              <a:gd name="T35" fmla="*/ 123 h 216"/>
              <a:gd name="T36" fmla="*/ 185 w 185"/>
              <a:gd name="T37" fmla="*/ 123 h 216"/>
              <a:gd name="T38" fmla="*/ 169 w 185"/>
              <a:gd name="T39" fmla="*/ 40 h 216"/>
              <a:gd name="T40" fmla="*/ 174 w 185"/>
              <a:gd name="T41" fmla="*/ 51 h 216"/>
              <a:gd name="T42" fmla="*/ 169 w 185"/>
              <a:gd name="T43" fmla="*/ 40 h 216"/>
              <a:gd name="T44" fmla="*/ 158 w 185"/>
              <a:gd name="T45" fmla="*/ 50 h 216"/>
              <a:gd name="T46" fmla="*/ 167 w 185"/>
              <a:gd name="T47" fmla="*/ 59 h 216"/>
              <a:gd name="T48" fmla="*/ 164 w 185"/>
              <a:gd name="T49" fmla="*/ 64 h 216"/>
              <a:gd name="T50" fmla="*/ 158 w 185"/>
              <a:gd name="T51" fmla="*/ 50 h 216"/>
              <a:gd name="T52" fmla="*/ 103 w 185"/>
              <a:gd name="T53" fmla="*/ 5 h 216"/>
              <a:gd name="T54" fmla="*/ 82 w 185"/>
              <a:gd name="T55" fmla="*/ 11 h 216"/>
              <a:gd name="T56" fmla="*/ 78 w 185"/>
              <a:gd name="T57" fmla="*/ 27 h 216"/>
              <a:gd name="T58" fmla="*/ 101 w 185"/>
              <a:gd name="T59" fmla="*/ 27 h 216"/>
              <a:gd name="T60" fmla="*/ 108 w 185"/>
              <a:gd name="T61" fmla="*/ 32 h 216"/>
              <a:gd name="T62" fmla="*/ 78 w 185"/>
              <a:gd name="T63" fmla="*/ 32 h 216"/>
              <a:gd name="T64" fmla="*/ 93 w 185"/>
              <a:gd name="T65" fmla="*/ 206 h 216"/>
              <a:gd name="T66" fmla="*/ 93 w 185"/>
              <a:gd name="T67" fmla="*/ 41 h 216"/>
              <a:gd name="T68" fmla="*/ 93 w 185"/>
              <a:gd name="T69" fmla="*/ 206 h 216"/>
              <a:gd name="T70" fmla="*/ 93 w 185"/>
              <a:gd name="T71" fmla="*/ 190 h 216"/>
              <a:gd name="T72" fmla="*/ 93 w 185"/>
              <a:gd name="T73" fmla="*/ 121 h 216"/>
              <a:gd name="T74" fmla="*/ 136 w 185"/>
              <a:gd name="T75" fmla="*/ 123 h 216"/>
              <a:gd name="T76" fmla="*/ 72 w 185"/>
              <a:gd name="T77" fmla="*/ 160 h 216"/>
              <a:gd name="T78" fmla="*/ 55 w 185"/>
              <a:gd name="T79" fmla="*/ 149 h 216"/>
              <a:gd name="T80" fmla="*/ 66 w 185"/>
              <a:gd name="T81" fmla="*/ 165 h 216"/>
              <a:gd name="T82" fmla="*/ 143 w 185"/>
              <a:gd name="T83" fmla="*/ 123 h 216"/>
              <a:gd name="T84" fmla="*/ 93 w 185"/>
              <a:gd name="T85" fmla="*/ 5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5" h="216">
                <a:moveTo>
                  <a:pt x="167" y="68"/>
                </a:moveTo>
                <a:cubicBezTo>
                  <a:pt x="173" y="62"/>
                  <a:pt x="173" y="62"/>
                  <a:pt x="173" y="62"/>
                </a:cubicBezTo>
                <a:cubicBezTo>
                  <a:pt x="174" y="61"/>
                  <a:pt x="174" y="59"/>
                  <a:pt x="173" y="58"/>
                </a:cubicBezTo>
                <a:cubicBezTo>
                  <a:pt x="173" y="57"/>
                  <a:pt x="173" y="57"/>
                  <a:pt x="173" y="57"/>
                </a:cubicBezTo>
                <a:cubicBezTo>
                  <a:pt x="174" y="57"/>
                  <a:pt x="174" y="57"/>
                  <a:pt x="174" y="57"/>
                </a:cubicBezTo>
                <a:cubicBezTo>
                  <a:pt x="174" y="57"/>
                  <a:pt x="174" y="57"/>
                  <a:pt x="174" y="57"/>
                </a:cubicBezTo>
                <a:cubicBezTo>
                  <a:pt x="175" y="57"/>
                  <a:pt x="176" y="57"/>
                  <a:pt x="176" y="56"/>
                </a:cubicBezTo>
                <a:cubicBezTo>
                  <a:pt x="182" y="50"/>
                  <a:pt x="182" y="50"/>
                  <a:pt x="182" y="50"/>
                </a:cubicBezTo>
                <a:cubicBezTo>
                  <a:pt x="184" y="49"/>
                  <a:pt x="184" y="47"/>
                  <a:pt x="182" y="46"/>
                </a:cubicBezTo>
                <a:cubicBezTo>
                  <a:pt x="171" y="35"/>
                  <a:pt x="171" y="35"/>
                  <a:pt x="171" y="35"/>
                </a:cubicBezTo>
                <a:cubicBezTo>
                  <a:pt x="170" y="34"/>
                  <a:pt x="168" y="34"/>
                  <a:pt x="167" y="35"/>
                </a:cubicBezTo>
                <a:cubicBezTo>
                  <a:pt x="161" y="41"/>
                  <a:pt x="161" y="41"/>
                  <a:pt x="161" y="41"/>
                </a:cubicBezTo>
                <a:cubicBezTo>
                  <a:pt x="160" y="42"/>
                  <a:pt x="160" y="43"/>
                  <a:pt x="161" y="44"/>
                </a:cubicBezTo>
                <a:cubicBezTo>
                  <a:pt x="160" y="45"/>
                  <a:pt x="160" y="45"/>
                  <a:pt x="160" y="45"/>
                </a:cubicBezTo>
                <a:cubicBezTo>
                  <a:pt x="159" y="44"/>
                  <a:pt x="159" y="44"/>
                  <a:pt x="159" y="44"/>
                </a:cubicBezTo>
                <a:cubicBezTo>
                  <a:pt x="158" y="43"/>
                  <a:pt x="157" y="43"/>
                  <a:pt x="156" y="44"/>
                </a:cubicBezTo>
                <a:cubicBezTo>
                  <a:pt x="149" y="50"/>
                  <a:pt x="149" y="50"/>
                  <a:pt x="149" y="50"/>
                </a:cubicBezTo>
                <a:cubicBezTo>
                  <a:pt x="139" y="42"/>
                  <a:pt x="126" y="36"/>
                  <a:pt x="113" y="33"/>
                </a:cubicBezTo>
                <a:cubicBezTo>
                  <a:pt x="113" y="25"/>
                  <a:pt x="113" y="25"/>
                  <a:pt x="113" y="25"/>
                </a:cubicBezTo>
                <a:cubicBezTo>
                  <a:pt x="113" y="23"/>
                  <a:pt x="112" y="22"/>
                  <a:pt x="110" y="22"/>
                </a:cubicBezTo>
                <a:cubicBezTo>
                  <a:pt x="103" y="22"/>
                  <a:pt x="103" y="22"/>
                  <a:pt x="103" y="22"/>
                </a:cubicBezTo>
                <a:cubicBezTo>
                  <a:pt x="103" y="16"/>
                  <a:pt x="103" y="16"/>
                  <a:pt x="103" y="16"/>
                </a:cubicBezTo>
                <a:cubicBezTo>
                  <a:pt x="106" y="16"/>
                  <a:pt x="106" y="16"/>
                  <a:pt x="106" y="16"/>
                </a:cubicBezTo>
                <a:cubicBezTo>
                  <a:pt x="108" y="16"/>
                  <a:pt x="109" y="15"/>
                  <a:pt x="109" y="14"/>
                </a:cubicBezTo>
                <a:cubicBezTo>
                  <a:pt x="109" y="2"/>
                  <a:pt x="109" y="2"/>
                  <a:pt x="109" y="2"/>
                </a:cubicBezTo>
                <a:cubicBezTo>
                  <a:pt x="109" y="1"/>
                  <a:pt x="108" y="0"/>
                  <a:pt x="106" y="0"/>
                </a:cubicBezTo>
                <a:cubicBezTo>
                  <a:pt x="80" y="0"/>
                  <a:pt x="80" y="0"/>
                  <a:pt x="80" y="0"/>
                </a:cubicBezTo>
                <a:cubicBezTo>
                  <a:pt x="78" y="0"/>
                  <a:pt x="77" y="1"/>
                  <a:pt x="77" y="2"/>
                </a:cubicBezTo>
                <a:cubicBezTo>
                  <a:pt x="77" y="14"/>
                  <a:pt x="77" y="14"/>
                  <a:pt x="77" y="14"/>
                </a:cubicBezTo>
                <a:cubicBezTo>
                  <a:pt x="77" y="15"/>
                  <a:pt x="78" y="16"/>
                  <a:pt x="80" y="16"/>
                </a:cubicBezTo>
                <a:cubicBezTo>
                  <a:pt x="82" y="16"/>
                  <a:pt x="82" y="16"/>
                  <a:pt x="82" y="16"/>
                </a:cubicBezTo>
                <a:cubicBezTo>
                  <a:pt x="82" y="22"/>
                  <a:pt x="82" y="22"/>
                  <a:pt x="82" y="22"/>
                </a:cubicBezTo>
                <a:cubicBezTo>
                  <a:pt x="75" y="22"/>
                  <a:pt x="75" y="22"/>
                  <a:pt x="75" y="22"/>
                </a:cubicBezTo>
                <a:cubicBezTo>
                  <a:pt x="74" y="22"/>
                  <a:pt x="73" y="23"/>
                  <a:pt x="73" y="25"/>
                </a:cubicBezTo>
                <a:cubicBezTo>
                  <a:pt x="73" y="33"/>
                  <a:pt x="73" y="33"/>
                  <a:pt x="73" y="33"/>
                </a:cubicBezTo>
                <a:cubicBezTo>
                  <a:pt x="31" y="42"/>
                  <a:pt x="0" y="79"/>
                  <a:pt x="0" y="123"/>
                </a:cubicBezTo>
                <a:cubicBezTo>
                  <a:pt x="0" y="174"/>
                  <a:pt x="42" y="216"/>
                  <a:pt x="93" y="216"/>
                </a:cubicBezTo>
                <a:cubicBezTo>
                  <a:pt x="144" y="216"/>
                  <a:pt x="185" y="174"/>
                  <a:pt x="185" y="123"/>
                </a:cubicBezTo>
                <a:cubicBezTo>
                  <a:pt x="185" y="103"/>
                  <a:pt x="178" y="84"/>
                  <a:pt x="167" y="68"/>
                </a:cubicBezTo>
                <a:moveTo>
                  <a:pt x="169" y="40"/>
                </a:moveTo>
                <a:cubicBezTo>
                  <a:pt x="177" y="48"/>
                  <a:pt x="177" y="48"/>
                  <a:pt x="177" y="48"/>
                </a:cubicBezTo>
                <a:cubicBezTo>
                  <a:pt x="174" y="51"/>
                  <a:pt x="174" y="51"/>
                  <a:pt x="174" y="51"/>
                </a:cubicBezTo>
                <a:cubicBezTo>
                  <a:pt x="167" y="43"/>
                  <a:pt x="167" y="43"/>
                  <a:pt x="167" y="43"/>
                </a:cubicBezTo>
                <a:lnTo>
                  <a:pt x="169" y="40"/>
                </a:lnTo>
                <a:close/>
                <a:moveTo>
                  <a:pt x="158" y="50"/>
                </a:moveTo>
                <a:cubicBezTo>
                  <a:pt x="158" y="50"/>
                  <a:pt x="158" y="50"/>
                  <a:pt x="158" y="50"/>
                </a:cubicBezTo>
                <a:cubicBezTo>
                  <a:pt x="158" y="50"/>
                  <a:pt x="158" y="50"/>
                  <a:pt x="158" y="50"/>
                </a:cubicBezTo>
                <a:cubicBezTo>
                  <a:pt x="167" y="59"/>
                  <a:pt x="167" y="59"/>
                  <a:pt x="167" y="59"/>
                </a:cubicBezTo>
                <a:cubicBezTo>
                  <a:pt x="168" y="60"/>
                  <a:pt x="168" y="60"/>
                  <a:pt x="168" y="60"/>
                </a:cubicBezTo>
                <a:cubicBezTo>
                  <a:pt x="164" y="64"/>
                  <a:pt x="164" y="64"/>
                  <a:pt x="164" y="64"/>
                </a:cubicBezTo>
                <a:cubicBezTo>
                  <a:pt x="160" y="60"/>
                  <a:pt x="157" y="57"/>
                  <a:pt x="153" y="54"/>
                </a:cubicBezTo>
                <a:lnTo>
                  <a:pt x="158" y="50"/>
                </a:lnTo>
                <a:close/>
                <a:moveTo>
                  <a:pt x="82" y="5"/>
                </a:moveTo>
                <a:cubicBezTo>
                  <a:pt x="103" y="5"/>
                  <a:pt x="103" y="5"/>
                  <a:pt x="103" y="5"/>
                </a:cubicBezTo>
                <a:cubicBezTo>
                  <a:pt x="103" y="11"/>
                  <a:pt x="103" y="11"/>
                  <a:pt x="103" y="11"/>
                </a:cubicBezTo>
                <a:cubicBezTo>
                  <a:pt x="82" y="11"/>
                  <a:pt x="82" y="11"/>
                  <a:pt x="82" y="11"/>
                </a:cubicBezTo>
                <a:lnTo>
                  <a:pt x="82" y="5"/>
                </a:lnTo>
                <a:close/>
                <a:moveTo>
                  <a:pt x="78" y="27"/>
                </a:moveTo>
                <a:cubicBezTo>
                  <a:pt x="85" y="27"/>
                  <a:pt x="85" y="27"/>
                  <a:pt x="85" y="27"/>
                </a:cubicBezTo>
                <a:cubicBezTo>
                  <a:pt x="101" y="27"/>
                  <a:pt x="101" y="27"/>
                  <a:pt x="101" y="27"/>
                </a:cubicBezTo>
                <a:cubicBezTo>
                  <a:pt x="108" y="27"/>
                  <a:pt x="108" y="27"/>
                  <a:pt x="108" y="27"/>
                </a:cubicBezTo>
                <a:cubicBezTo>
                  <a:pt x="108" y="32"/>
                  <a:pt x="108" y="32"/>
                  <a:pt x="108" y="32"/>
                </a:cubicBezTo>
                <a:cubicBezTo>
                  <a:pt x="103" y="32"/>
                  <a:pt x="98" y="31"/>
                  <a:pt x="93" y="31"/>
                </a:cubicBezTo>
                <a:cubicBezTo>
                  <a:pt x="88" y="31"/>
                  <a:pt x="83" y="32"/>
                  <a:pt x="78" y="32"/>
                </a:cubicBezTo>
                <a:lnTo>
                  <a:pt x="78" y="27"/>
                </a:lnTo>
                <a:close/>
                <a:moveTo>
                  <a:pt x="93" y="206"/>
                </a:moveTo>
                <a:cubicBezTo>
                  <a:pt x="48" y="206"/>
                  <a:pt x="11" y="169"/>
                  <a:pt x="11" y="123"/>
                </a:cubicBezTo>
                <a:cubicBezTo>
                  <a:pt x="11" y="78"/>
                  <a:pt x="48" y="41"/>
                  <a:pt x="93" y="41"/>
                </a:cubicBezTo>
                <a:cubicBezTo>
                  <a:pt x="138" y="41"/>
                  <a:pt x="175" y="78"/>
                  <a:pt x="175" y="123"/>
                </a:cubicBezTo>
                <a:cubicBezTo>
                  <a:pt x="175" y="169"/>
                  <a:pt x="138" y="206"/>
                  <a:pt x="93" y="206"/>
                </a:cubicBezTo>
                <a:moveTo>
                  <a:pt x="160" y="123"/>
                </a:moveTo>
                <a:cubicBezTo>
                  <a:pt x="160" y="160"/>
                  <a:pt x="130" y="190"/>
                  <a:pt x="93" y="190"/>
                </a:cubicBezTo>
                <a:cubicBezTo>
                  <a:pt x="71" y="190"/>
                  <a:pt x="51" y="179"/>
                  <a:pt x="39" y="161"/>
                </a:cubicBezTo>
                <a:cubicBezTo>
                  <a:pt x="93" y="121"/>
                  <a:pt x="93" y="121"/>
                  <a:pt x="93" y="121"/>
                </a:cubicBezTo>
                <a:cubicBezTo>
                  <a:pt x="93" y="81"/>
                  <a:pt x="93" y="81"/>
                  <a:pt x="93" y="81"/>
                </a:cubicBezTo>
                <a:cubicBezTo>
                  <a:pt x="117" y="81"/>
                  <a:pt x="136" y="100"/>
                  <a:pt x="136" y="123"/>
                </a:cubicBezTo>
                <a:cubicBezTo>
                  <a:pt x="136" y="147"/>
                  <a:pt x="117" y="166"/>
                  <a:pt x="93" y="166"/>
                </a:cubicBezTo>
                <a:cubicBezTo>
                  <a:pt x="86" y="166"/>
                  <a:pt x="78" y="164"/>
                  <a:pt x="72" y="160"/>
                </a:cubicBezTo>
                <a:cubicBezTo>
                  <a:pt x="77" y="155"/>
                  <a:pt x="77" y="155"/>
                  <a:pt x="77" y="155"/>
                </a:cubicBezTo>
                <a:cubicBezTo>
                  <a:pt x="55" y="149"/>
                  <a:pt x="55" y="149"/>
                  <a:pt x="55" y="149"/>
                </a:cubicBezTo>
                <a:cubicBezTo>
                  <a:pt x="61" y="170"/>
                  <a:pt x="61" y="170"/>
                  <a:pt x="61" y="170"/>
                </a:cubicBezTo>
                <a:cubicBezTo>
                  <a:pt x="66" y="165"/>
                  <a:pt x="66" y="165"/>
                  <a:pt x="66" y="165"/>
                </a:cubicBezTo>
                <a:cubicBezTo>
                  <a:pt x="74" y="170"/>
                  <a:pt x="84" y="173"/>
                  <a:pt x="93" y="173"/>
                </a:cubicBezTo>
                <a:cubicBezTo>
                  <a:pt x="121" y="173"/>
                  <a:pt x="143" y="151"/>
                  <a:pt x="143" y="123"/>
                </a:cubicBezTo>
                <a:cubicBezTo>
                  <a:pt x="143" y="96"/>
                  <a:pt x="121" y="74"/>
                  <a:pt x="93" y="74"/>
                </a:cubicBezTo>
                <a:cubicBezTo>
                  <a:pt x="93" y="57"/>
                  <a:pt x="93" y="57"/>
                  <a:pt x="93" y="57"/>
                </a:cubicBezTo>
                <a:cubicBezTo>
                  <a:pt x="130" y="57"/>
                  <a:pt x="160" y="87"/>
                  <a:pt x="160" y="123"/>
                </a:cubicBezTo>
              </a:path>
            </a:pathLst>
          </a:custGeom>
          <a:solidFill>
            <a:srgbClr val="D0CECE"/>
          </a:solidFill>
          <a:ln>
            <a:no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p:nvSpPr>
        <p:spPr bwMode="auto">
          <a:xfrm>
            <a:off x="89343" y="1867864"/>
            <a:ext cx="612718" cy="634568"/>
          </a:xfrm>
          <a:custGeom>
            <a:avLst/>
            <a:gdLst>
              <a:gd name="T0" fmla="*/ 137 w 176"/>
              <a:gd name="T1" fmla="*/ 77 h 194"/>
              <a:gd name="T2" fmla="*/ 118 w 176"/>
              <a:gd name="T3" fmla="*/ 58 h 194"/>
              <a:gd name="T4" fmla="*/ 99 w 176"/>
              <a:gd name="T5" fmla="*/ 39 h 194"/>
              <a:gd name="T6" fmla="*/ 99 w 176"/>
              <a:gd name="T7" fmla="*/ 20 h 194"/>
              <a:gd name="T8" fmla="*/ 131 w 176"/>
              <a:gd name="T9" fmla="*/ 45 h 194"/>
              <a:gd name="T10" fmla="*/ 156 w 176"/>
              <a:gd name="T11" fmla="*/ 77 h 194"/>
              <a:gd name="T12" fmla="*/ 99 w 176"/>
              <a:gd name="T13" fmla="*/ 20 h 194"/>
              <a:gd name="T14" fmla="*/ 99 w 176"/>
              <a:gd name="T15" fmla="*/ 0 h 194"/>
              <a:gd name="T16" fmla="*/ 145 w 176"/>
              <a:gd name="T17" fmla="*/ 31 h 194"/>
              <a:gd name="T18" fmla="*/ 176 w 176"/>
              <a:gd name="T19" fmla="*/ 77 h 194"/>
              <a:gd name="T20" fmla="*/ 2 w 176"/>
              <a:gd name="T21" fmla="*/ 148 h 194"/>
              <a:gd name="T22" fmla="*/ 19 w 176"/>
              <a:gd name="T23" fmla="*/ 172 h 194"/>
              <a:gd name="T24" fmla="*/ 31 w 176"/>
              <a:gd name="T25" fmla="*/ 168 h 194"/>
              <a:gd name="T26" fmla="*/ 2 w 176"/>
              <a:gd name="T27" fmla="*/ 148 h 194"/>
              <a:gd name="T28" fmla="*/ 36 w 176"/>
              <a:gd name="T29" fmla="*/ 166 h 194"/>
              <a:gd name="T30" fmla="*/ 39 w 176"/>
              <a:gd name="T31" fmla="*/ 109 h 194"/>
              <a:gd name="T32" fmla="*/ 37 w 176"/>
              <a:gd name="T33" fmla="*/ 127 h 194"/>
              <a:gd name="T34" fmla="*/ 19 w 176"/>
              <a:gd name="T35" fmla="*/ 136 h 194"/>
              <a:gd name="T36" fmla="*/ 37 w 176"/>
              <a:gd name="T37" fmla="*/ 127 h 194"/>
              <a:gd name="T38" fmla="*/ 131 w 176"/>
              <a:gd name="T39" fmla="*/ 113 h 194"/>
              <a:gd name="T40" fmla="*/ 67 w 176"/>
              <a:gd name="T41" fmla="*/ 39 h 194"/>
              <a:gd name="T42" fmla="*/ 42 w 176"/>
              <a:gd name="T43" fmla="*/ 106 h 194"/>
              <a:gd name="T44" fmla="*/ 127 w 176"/>
              <a:gd name="T45" fmla="*/ 117 h 194"/>
              <a:gd name="T46" fmla="*/ 42 w 176"/>
              <a:gd name="T47" fmla="*/ 106 h 194"/>
              <a:gd name="T48" fmla="*/ 87 w 176"/>
              <a:gd name="T49" fmla="*/ 173 h 194"/>
              <a:gd name="T50" fmla="*/ 82 w 176"/>
              <a:gd name="T51" fmla="*/ 168 h 194"/>
              <a:gd name="T52" fmla="*/ 79 w 176"/>
              <a:gd name="T53" fmla="*/ 165 h 194"/>
              <a:gd name="T54" fmla="*/ 74 w 176"/>
              <a:gd name="T55" fmla="*/ 160 h 194"/>
              <a:gd name="T56" fmla="*/ 72 w 176"/>
              <a:gd name="T57" fmla="*/ 158 h 194"/>
              <a:gd name="T58" fmla="*/ 73 w 176"/>
              <a:gd name="T59" fmla="*/ 152 h 194"/>
              <a:gd name="T60" fmla="*/ 41 w 176"/>
              <a:gd name="T61" fmla="*/ 167 h 194"/>
              <a:gd name="T62" fmla="*/ 53 w 176"/>
              <a:gd name="T63" fmla="*/ 172 h 194"/>
              <a:gd name="T64" fmla="*/ 92 w 176"/>
              <a:gd name="T65" fmla="*/ 177 h 194"/>
              <a:gd name="T66" fmla="*/ 87 w 176"/>
              <a:gd name="T67" fmla="*/ 17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94">
                <a:moveTo>
                  <a:pt x="126" y="50"/>
                </a:moveTo>
                <a:cubicBezTo>
                  <a:pt x="133" y="57"/>
                  <a:pt x="137" y="67"/>
                  <a:pt x="137" y="77"/>
                </a:cubicBezTo>
                <a:cubicBezTo>
                  <a:pt x="125" y="77"/>
                  <a:pt x="125" y="77"/>
                  <a:pt x="125" y="77"/>
                </a:cubicBezTo>
                <a:cubicBezTo>
                  <a:pt x="125" y="70"/>
                  <a:pt x="123" y="63"/>
                  <a:pt x="118" y="58"/>
                </a:cubicBezTo>
                <a:cubicBezTo>
                  <a:pt x="113" y="53"/>
                  <a:pt x="106" y="51"/>
                  <a:pt x="99" y="51"/>
                </a:cubicBezTo>
                <a:cubicBezTo>
                  <a:pt x="99" y="39"/>
                  <a:pt x="99" y="39"/>
                  <a:pt x="99" y="39"/>
                </a:cubicBezTo>
                <a:cubicBezTo>
                  <a:pt x="109" y="39"/>
                  <a:pt x="119" y="43"/>
                  <a:pt x="126" y="50"/>
                </a:cubicBezTo>
                <a:moveTo>
                  <a:pt x="99" y="20"/>
                </a:moveTo>
                <a:cubicBezTo>
                  <a:pt x="99" y="31"/>
                  <a:pt x="99" y="31"/>
                  <a:pt x="99" y="31"/>
                </a:cubicBezTo>
                <a:cubicBezTo>
                  <a:pt x="111" y="31"/>
                  <a:pt x="123" y="36"/>
                  <a:pt x="131" y="45"/>
                </a:cubicBezTo>
                <a:cubicBezTo>
                  <a:pt x="140" y="53"/>
                  <a:pt x="145" y="65"/>
                  <a:pt x="145" y="77"/>
                </a:cubicBezTo>
                <a:cubicBezTo>
                  <a:pt x="156" y="77"/>
                  <a:pt x="156" y="77"/>
                  <a:pt x="156" y="77"/>
                </a:cubicBezTo>
                <a:cubicBezTo>
                  <a:pt x="156" y="61"/>
                  <a:pt x="150" y="47"/>
                  <a:pt x="140" y="36"/>
                </a:cubicBezTo>
                <a:cubicBezTo>
                  <a:pt x="129" y="26"/>
                  <a:pt x="114" y="20"/>
                  <a:pt x="99" y="20"/>
                </a:cubicBezTo>
                <a:moveTo>
                  <a:pt x="153" y="23"/>
                </a:moveTo>
                <a:cubicBezTo>
                  <a:pt x="139" y="8"/>
                  <a:pt x="120" y="0"/>
                  <a:pt x="99" y="0"/>
                </a:cubicBezTo>
                <a:cubicBezTo>
                  <a:pt x="99" y="12"/>
                  <a:pt x="99" y="12"/>
                  <a:pt x="99" y="12"/>
                </a:cubicBezTo>
                <a:cubicBezTo>
                  <a:pt x="117" y="12"/>
                  <a:pt x="133" y="19"/>
                  <a:pt x="145" y="31"/>
                </a:cubicBezTo>
                <a:cubicBezTo>
                  <a:pt x="157" y="43"/>
                  <a:pt x="164" y="59"/>
                  <a:pt x="164" y="77"/>
                </a:cubicBezTo>
                <a:cubicBezTo>
                  <a:pt x="176" y="77"/>
                  <a:pt x="176" y="77"/>
                  <a:pt x="176" y="77"/>
                </a:cubicBezTo>
                <a:cubicBezTo>
                  <a:pt x="176" y="56"/>
                  <a:pt x="168" y="37"/>
                  <a:pt x="153" y="23"/>
                </a:cubicBezTo>
                <a:moveTo>
                  <a:pt x="2" y="148"/>
                </a:moveTo>
                <a:cubicBezTo>
                  <a:pt x="0" y="150"/>
                  <a:pt x="0" y="154"/>
                  <a:pt x="2" y="156"/>
                </a:cubicBezTo>
                <a:cubicBezTo>
                  <a:pt x="19" y="172"/>
                  <a:pt x="19" y="172"/>
                  <a:pt x="19" y="172"/>
                </a:cubicBezTo>
                <a:cubicBezTo>
                  <a:pt x="21" y="174"/>
                  <a:pt x="25" y="174"/>
                  <a:pt x="27" y="172"/>
                </a:cubicBezTo>
                <a:cubicBezTo>
                  <a:pt x="31" y="168"/>
                  <a:pt x="31" y="168"/>
                  <a:pt x="31" y="168"/>
                </a:cubicBezTo>
                <a:cubicBezTo>
                  <a:pt x="7" y="144"/>
                  <a:pt x="7" y="144"/>
                  <a:pt x="7" y="144"/>
                </a:cubicBezTo>
                <a:lnTo>
                  <a:pt x="2" y="148"/>
                </a:lnTo>
                <a:close/>
                <a:moveTo>
                  <a:pt x="66" y="135"/>
                </a:moveTo>
                <a:cubicBezTo>
                  <a:pt x="36" y="166"/>
                  <a:pt x="36" y="166"/>
                  <a:pt x="36" y="166"/>
                </a:cubicBezTo>
                <a:cubicBezTo>
                  <a:pt x="9" y="139"/>
                  <a:pt x="9" y="139"/>
                  <a:pt x="9" y="139"/>
                </a:cubicBezTo>
                <a:cubicBezTo>
                  <a:pt x="39" y="109"/>
                  <a:pt x="39" y="109"/>
                  <a:pt x="39" y="109"/>
                </a:cubicBezTo>
                <a:lnTo>
                  <a:pt x="66" y="135"/>
                </a:lnTo>
                <a:close/>
                <a:moveTo>
                  <a:pt x="37" y="127"/>
                </a:moveTo>
                <a:cubicBezTo>
                  <a:pt x="32" y="123"/>
                  <a:pt x="32" y="123"/>
                  <a:pt x="32" y="123"/>
                </a:cubicBezTo>
                <a:cubicBezTo>
                  <a:pt x="19" y="136"/>
                  <a:pt x="19" y="136"/>
                  <a:pt x="19" y="136"/>
                </a:cubicBezTo>
                <a:cubicBezTo>
                  <a:pt x="24" y="140"/>
                  <a:pt x="24" y="140"/>
                  <a:pt x="24" y="140"/>
                </a:cubicBezTo>
                <a:lnTo>
                  <a:pt x="37" y="127"/>
                </a:lnTo>
                <a:close/>
                <a:moveTo>
                  <a:pt x="62" y="44"/>
                </a:moveTo>
                <a:cubicBezTo>
                  <a:pt x="131" y="113"/>
                  <a:pt x="131" y="113"/>
                  <a:pt x="131" y="113"/>
                </a:cubicBezTo>
                <a:cubicBezTo>
                  <a:pt x="136" y="108"/>
                  <a:pt x="136" y="108"/>
                  <a:pt x="136" y="108"/>
                </a:cubicBezTo>
                <a:cubicBezTo>
                  <a:pt x="67" y="39"/>
                  <a:pt x="67" y="39"/>
                  <a:pt x="67" y="39"/>
                </a:cubicBezTo>
                <a:lnTo>
                  <a:pt x="62" y="44"/>
                </a:lnTo>
                <a:close/>
                <a:moveTo>
                  <a:pt x="42" y="106"/>
                </a:moveTo>
                <a:cubicBezTo>
                  <a:pt x="69" y="133"/>
                  <a:pt x="69" y="133"/>
                  <a:pt x="69" y="133"/>
                </a:cubicBezTo>
                <a:cubicBezTo>
                  <a:pt x="127" y="117"/>
                  <a:pt x="127" y="117"/>
                  <a:pt x="127" y="117"/>
                </a:cubicBezTo>
                <a:cubicBezTo>
                  <a:pt x="58" y="48"/>
                  <a:pt x="58" y="48"/>
                  <a:pt x="58" y="48"/>
                </a:cubicBezTo>
                <a:lnTo>
                  <a:pt x="42" y="106"/>
                </a:lnTo>
                <a:close/>
                <a:moveTo>
                  <a:pt x="87" y="174"/>
                </a:moveTo>
                <a:cubicBezTo>
                  <a:pt x="87" y="174"/>
                  <a:pt x="87" y="173"/>
                  <a:pt x="87" y="173"/>
                </a:cubicBezTo>
                <a:cubicBezTo>
                  <a:pt x="86" y="172"/>
                  <a:pt x="86" y="171"/>
                  <a:pt x="85" y="169"/>
                </a:cubicBezTo>
                <a:cubicBezTo>
                  <a:pt x="84" y="168"/>
                  <a:pt x="83" y="168"/>
                  <a:pt x="82" y="168"/>
                </a:cubicBezTo>
                <a:cubicBezTo>
                  <a:pt x="81" y="168"/>
                  <a:pt x="80" y="168"/>
                  <a:pt x="80" y="167"/>
                </a:cubicBezTo>
                <a:cubicBezTo>
                  <a:pt x="79" y="167"/>
                  <a:pt x="79" y="166"/>
                  <a:pt x="79" y="165"/>
                </a:cubicBezTo>
                <a:cubicBezTo>
                  <a:pt x="79" y="164"/>
                  <a:pt x="79" y="163"/>
                  <a:pt x="78" y="162"/>
                </a:cubicBezTo>
                <a:cubicBezTo>
                  <a:pt x="76" y="161"/>
                  <a:pt x="75" y="161"/>
                  <a:pt x="74" y="160"/>
                </a:cubicBezTo>
                <a:cubicBezTo>
                  <a:pt x="74" y="160"/>
                  <a:pt x="73" y="160"/>
                  <a:pt x="72" y="160"/>
                </a:cubicBezTo>
                <a:cubicBezTo>
                  <a:pt x="72" y="159"/>
                  <a:pt x="72" y="159"/>
                  <a:pt x="72" y="158"/>
                </a:cubicBezTo>
                <a:cubicBezTo>
                  <a:pt x="72" y="157"/>
                  <a:pt x="72" y="156"/>
                  <a:pt x="70" y="155"/>
                </a:cubicBezTo>
                <a:cubicBezTo>
                  <a:pt x="73" y="152"/>
                  <a:pt x="73" y="152"/>
                  <a:pt x="73" y="152"/>
                </a:cubicBezTo>
                <a:cubicBezTo>
                  <a:pt x="64" y="144"/>
                  <a:pt x="64" y="144"/>
                  <a:pt x="64" y="144"/>
                </a:cubicBezTo>
                <a:cubicBezTo>
                  <a:pt x="41" y="167"/>
                  <a:pt x="41" y="167"/>
                  <a:pt x="41" y="167"/>
                </a:cubicBezTo>
                <a:cubicBezTo>
                  <a:pt x="49" y="176"/>
                  <a:pt x="49" y="176"/>
                  <a:pt x="49" y="176"/>
                </a:cubicBezTo>
                <a:cubicBezTo>
                  <a:pt x="53" y="172"/>
                  <a:pt x="53" y="172"/>
                  <a:pt x="53" y="172"/>
                </a:cubicBezTo>
                <a:cubicBezTo>
                  <a:pt x="75" y="194"/>
                  <a:pt x="75" y="194"/>
                  <a:pt x="75" y="194"/>
                </a:cubicBezTo>
                <a:cubicBezTo>
                  <a:pt x="92" y="177"/>
                  <a:pt x="92" y="177"/>
                  <a:pt x="92" y="177"/>
                </a:cubicBezTo>
                <a:cubicBezTo>
                  <a:pt x="91" y="175"/>
                  <a:pt x="90" y="175"/>
                  <a:pt x="89" y="175"/>
                </a:cubicBezTo>
                <a:cubicBezTo>
                  <a:pt x="88" y="175"/>
                  <a:pt x="88" y="175"/>
                  <a:pt x="87" y="174"/>
                </a:cubicBezTo>
              </a:path>
            </a:pathLst>
          </a:custGeom>
          <a:solidFill>
            <a:srgbClr val="FFCC00"/>
          </a:solidFill>
          <a:ln>
            <a:no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145743" y="3768393"/>
            <a:ext cx="499918" cy="654146"/>
          </a:xfrm>
          <a:custGeom>
            <a:avLst/>
            <a:gdLst>
              <a:gd name="T0" fmla="*/ 23 w 141"/>
              <a:gd name="T1" fmla="*/ 69 h 189"/>
              <a:gd name="T2" fmla="*/ 35 w 141"/>
              <a:gd name="T3" fmla="*/ 57 h 189"/>
              <a:gd name="T4" fmla="*/ 35 w 141"/>
              <a:gd name="T5" fmla="*/ 79 h 189"/>
              <a:gd name="T6" fmla="*/ 23 w 141"/>
              <a:gd name="T7" fmla="*/ 92 h 189"/>
              <a:gd name="T8" fmla="*/ 35 w 141"/>
              <a:gd name="T9" fmla="*/ 79 h 189"/>
              <a:gd name="T10" fmla="*/ 23 w 141"/>
              <a:gd name="T11" fmla="*/ 101 h 189"/>
              <a:gd name="T12" fmla="*/ 35 w 141"/>
              <a:gd name="T13" fmla="*/ 114 h 189"/>
              <a:gd name="T14" fmla="*/ 35 w 141"/>
              <a:gd name="T15" fmla="*/ 123 h 189"/>
              <a:gd name="T16" fmla="*/ 23 w 141"/>
              <a:gd name="T17" fmla="*/ 136 h 189"/>
              <a:gd name="T18" fmla="*/ 35 w 141"/>
              <a:gd name="T19" fmla="*/ 123 h 189"/>
              <a:gd name="T20" fmla="*/ 35 w 141"/>
              <a:gd name="T21" fmla="*/ 158 h 189"/>
              <a:gd name="T22" fmla="*/ 23 w 141"/>
              <a:gd name="T23" fmla="*/ 146 h 189"/>
              <a:gd name="T24" fmla="*/ 44 w 141"/>
              <a:gd name="T25" fmla="*/ 158 h 189"/>
              <a:gd name="T26" fmla="*/ 119 w 141"/>
              <a:gd name="T27" fmla="*/ 151 h 189"/>
              <a:gd name="T28" fmla="*/ 44 w 141"/>
              <a:gd name="T29" fmla="*/ 158 h 189"/>
              <a:gd name="T30" fmla="*/ 44 w 141"/>
              <a:gd name="T31" fmla="*/ 129 h 189"/>
              <a:gd name="T32" fmla="*/ 119 w 141"/>
              <a:gd name="T33" fmla="*/ 136 h 189"/>
              <a:gd name="T34" fmla="*/ 119 w 141"/>
              <a:gd name="T35" fmla="*/ 107 h 189"/>
              <a:gd name="T36" fmla="*/ 44 w 141"/>
              <a:gd name="T37" fmla="*/ 114 h 189"/>
              <a:gd name="T38" fmla="*/ 119 w 141"/>
              <a:gd name="T39" fmla="*/ 107 h 189"/>
              <a:gd name="T40" fmla="*/ 44 w 141"/>
              <a:gd name="T41" fmla="*/ 62 h 189"/>
              <a:gd name="T42" fmla="*/ 119 w 141"/>
              <a:gd name="T43" fmla="*/ 69 h 189"/>
              <a:gd name="T44" fmla="*/ 119 w 141"/>
              <a:gd name="T45" fmla="*/ 84 h 189"/>
              <a:gd name="T46" fmla="*/ 44 w 141"/>
              <a:gd name="T47" fmla="*/ 92 h 189"/>
              <a:gd name="T48" fmla="*/ 119 w 141"/>
              <a:gd name="T49" fmla="*/ 84 h 189"/>
              <a:gd name="T50" fmla="*/ 59 w 141"/>
              <a:gd name="T51" fmla="*/ 12 h 189"/>
              <a:gd name="T52" fmla="*/ 82 w 141"/>
              <a:gd name="T53" fmla="*/ 12 h 189"/>
              <a:gd name="T54" fmla="*/ 115 w 141"/>
              <a:gd name="T55" fmla="*/ 37 h 189"/>
              <a:gd name="T56" fmla="*/ 37 w 141"/>
              <a:gd name="T57" fmla="*/ 23 h 189"/>
              <a:gd name="T58" fmla="*/ 71 w 141"/>
              <a:gd name="T59" fmla="*/ 15 h 189"/>
              <a:gd name="T60" fmla="*/ 71 w 141"/>
              <a:gd name="T61" fmla="*/ 9 h 189"/>
              <a:gd name="T62" fmla="*/ 132 w 141"/>
              <a:gd name="T63" fmla="*/ 16 h 189"/>
              <a:gd name="T64" fmla="*/ 106 w 141"/>
              <a:gd name="T65" fmla="*/ 18 h 189"/>
              <a:gd name="T66" fmla="*/ 130 w 141"/>
              <a:gd name="T67" fmla="*/ 27 h 189"/>
              <a:gd name="T68" fmla="*/ 11 w 141"/>
              <a:gd name="T69" fmla="*/ 178 h 189"/>
              <a:gd name="T70" fmla="*/ 24 w 141"/>
              <a:gd name="T71" fmla="*/ 27 h 189"/>
              <a:gd name="T72" fmla="*/ 43 w 141"/>
              <a:gd name="T73" fmla="*/ 16 h 189"/>
              <a:gd name="T74" fmla="*/ 0 w 141"/>
              <a:gd name="T75" fmla="*/ 25 h 189"/>
              <a:gd name="T76" fmla="*/ 9 w 141"/>
              <a:gd name="T77" fmla="*/ 189 h 189"/>
              <a:gd name="T78" fmla="*/ 141 w 141"/>
              <a:gd name="T79" fmla="*/ 180 h 189"/>
              <a:gd name="T80" fmla="*/ 132 w 141"/>
              <a:gd name="T81" fmla="*/ 1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89">
                <a:moveTo>
                  <a:pt x="35" y="69"/>
                </a:moveTo>
                <a:cubicBezTo>
                  <a:pt x="23" y="69"/>
                  <a:pt x="23" y="69"/>
                  <a:pt x="23" y="69"/>
                </a:cubicBezTo>
                <a:cubicBezTo>
                  <a:pt x="23" y="57"/>
                  <a:pt x="23" y="57"/>
                  <a:pt x="23" y="57"/>
                </a:cubicBezTo>
                <a:cubicBezTo>
                  <a:pt x="35" y="57"/>
                  <a:pt x="35" y="57"/>
                  <a:pt x="35" y="57"/>
                </a:cubicBezTo>
                <a:lnTo>
                  <a:pt x="35" y="69"/>
                </a:lnTo>
                <a:close/>
                <a:moveTo>
                  <a:pt x="35" y="79"/>
                </a:moveTo>
                <a:cubicBezTo>
                  <a:pt x="23" y="79"/>
                  <a:pt x="23" y="79"/>
                  <a:pt x="23" y="79"/>
                </a:cubicBezTo>
                <a:cubicBezTo>
                  <a:pt x="23" y="92"/>
                  <a:pt x="23" y="92"/>
                  <a:pt x="23" y="92"/>
                </a:cubicBezTo>
                <a:cubicBezTo>
                  <a:pt x="35" y="92"/>
                  <a:pt x="35" y="92"/>
                  <a:pt x="35" y="92"/>
                </a:cubicBezTo>
                <a:lnTo>
                  <a:pt x="35" y="79"/>
                </a:lnTo>
                <a:close/>
                <a:moveTo>
                  <a:pt x="35" y="101"/>
                </a:moveTo>
                <a:cubicBezTo>
                  <a:pt x="23" y="101"/>
                  <a:pt x="23" y="101"/>
                  <a:pt x="23" y="101"/>
                </a:cubicBezTo>
                <a:cubicBezTo>
                  <a:pt x="23" y="114"/>
                  <a:pt x="23" y="114"/>
                  <a:pt x="23" y="114"/>
                </a:cubicBezTo>
                <a:cubicBezTo>
                  <a:pt x="35" y="114"/>
                  <a:pt x="35" y="114"/>
                  <a:pt x="35" y="114"/>
                </a:cubicBezTo>
                <a:lnTo>
                  <a:pt x="35" y="101"/>
                </a:lnTo>
                <a:close/>
                <a:moveTo>
                  <a:pt x="35" y="123"/>
                </a:moveTo>
                <a:cubicBezTo>
                  <a:pt x="23" y="123"/>
                  <a:pt x="23" y="123"/>
                  <a:pt x="23" y="123"/>
                </a:cubicBezTo>
                <a:cubicBezTo>
                  <a:pt x="23" y="136"/>
                  <a:pt x="23" y="136"/>
                  <a:pt x="23" y="136"/>
                </a:cubicBezTo>
                <a:cubicBezTo>
                  <a:pt x="35" y="136"/>
                  <a:pt x="35" y="136"/>
                  <a:pt x="35" y="136"/>
                </a:cubicBezTo>
                <a:lnTo>
                  <a:pt x="35" y="123"/>
                </a:lnTo>
                <a:close/>
                <a:moveTo>
                  <a:pt x="23" y="158"/>
                </a:moveTo>
                <a:cubicBezTo>
                  <a:pt x="35" y="158"/>
                  <a:pt x="35" y="158"/>
                  <a:pt x="35" y="158"/>
                </a:cubicBezTo>
                <a:cubicBezTo>
                  <a:pt x="35" y="146"/>
                  <a:pt x="35" y="146"/>
                  <a:pt x="35" y="146"/>
                </a:cubicBezTo>
                <a:cubicBezTo>
                  <a:pt x="23" y="146"/>
                  <a:pt x="23" y="146"/>
                  <a:pt x="23" y="146"/>
                </a:cubicBezTo>
                <a:lnTo>
                  <a:pt x="23" y="158"/>
                </a:lnTo>
                <a:close/>
                <a:moveTo>
                  <a:pt x="44" y="158"/>
                </a:moveTo>
                <a:cubicBezTo>
                  <a:pt x="119" y="158"/>
                  <a:pt x="119" y="158"/>
                  <a:pt x="119" y="158"/>
                </a:cubicBezTo>
                <a:cubicBezTo>
                  <a:pt x="119" y="151"/>
                  <a:pt x="119" y="151"/>
                  <a:pt x="119" y="151"/>
                </a:cubicBezTo>
                <a:cubicBezTo>
                  <a:pt x="44" y="151"/>
                  <a:pt x="44" y="151"/>
                  <a:pt x="44" y="151"/>
                </a:cubicBezTo>
                <a:lnTo>
                  <a:pt x="44" y="158"/>
                </a:lnTo>
                <a:close/>
                <a:moveTo>
                  <a:pt x="119" y="129"/>
                </a:moveTo>
                <a:cubicBezTo>
                  <a:pt x="44" y="129"/>
                  <a:pt x="44" y="129"/>
                  <a:pt x="44" y="129"/>
                </a:cubicBezTo>
                <a:cubicBezTo>
                  <a:pt x="44" y="136"/>
                  <a:pt x="44" y="136"/>
                  <a:pt x="44" y="136"/>
                </a:cubicBezTo>
                <a:cubicBezTo>
                  <a:pt x="119" y="136"/>
                  <a:pt x="119" y="136"/>
                  <a:pt x="119" y="136"/>
                </a:cubicBezTo>
                <a:lnTo>
                  <a:pt x="119" y="129"/>
                </a:lnTo>
                <a:close/>
                <a:moveTo>
                  <a:pt x="119" y="107"/>
                </a:moveTo>
                <a:cubicBezTo>
                  <a:pt x="44" y="107"/>
                  <a:pt x="44" y="107"/>
                  <a:pt x="44" y="107"/>
                </a:cubicBezTo>
                <a:cubicBezTo>
                  <a:pt x="44" y="114"/>
                  <a:pt x="44" y="114"/>
                  <a:pt x="44" y="114"/>
                </a:cubicBezTo>
                <a:cubicBezTo>
                  <a:pt x="119" y="114"/>
                  <a:pt x="119" y="114"/>
                  <a:pt x="119" y="114"/>
                </a:cubicBezTo>
                <a:lnTo>
                  <a:pt x="119" y="107"/>
                </a:lnTo>
                <a:close/>
                <a:moveTo>
                  <a:pt x="119" y="62"/>
                </a:moveTo>
                <a:cubicBezTo>
                  <a:pt x="44" y="62"/>
                  <a:pt x="44" y="62"/>
                  <a:pt x="44" y="62"/>
                </a:cubicBezTo>
                <a:cubicBezTo>
                  <a:pt x="44" y="69"/>
                  <a:pt x="44" y="69"/>
                  <a:pt x="44" y="69"/>
                </a:cubicBezTo>
                <a:cubicBezTo>
                  <a:pt x="119" y="69"/>
                  <a:pt x="119" y="69"/>
                  <a:pt x="119" y="69"/>
                </a:cubicBezTo>
                <a:lnTo>
                  <a:pt x="119" y="62"/>
                </a:lnTo>
                <a:close/>
                <a:moveTo>
                  <a:pt x="119" y="84"/>
                </a:moveTo>
                <a:cubicBezTo>
                  <a:pt x="44" y="84"/>
                  <a:pt x="44" y="84"/>
                  <a:pt x="44" y="84"/>
                </a:cubicBezTo>
                <a:cubicBezTo>
                  <a:pt x="44" y="92"/>
                  <a:pt x="44" y="92"/>
                  <a:pt x="44" y="92"/>
                </a:cubicBezTo>
                <a:cubicBezTo>
                  <a:pt x="119" y="92"/>
                  <a:pt x="119" y="92"/>
                  <a:pt x="119" y="92"/>
                </a:cubicBezTo>
                <a:lnTo>
                  <a:pt x="119" y="84"/>
                </a:lnTo>
                <a:close/>
                <a:moveTo>
                  <a:pt x="37" y="23"/>
                </a:moveTo>
                <a:cubicBezTo>
                  <a:pt x="56" y="18"/>
                  <a:pt x="59" y="16"/>
                  <a:pt x="59" y="12"/>
                </a:cubicBezTo>
                <a:cubicBezTo>
                  <a:pt x="59" y="5"/>
                  <a:pt x="64" y="0"/>
                  <a:pt x="71" y="0"/>
                </a:cubicBezTo>
                <a:cubicBezTo>
                  <a:pt x="77" y="0"/>
                  <a:pt x="82" y="5"/>
                  <a:pt x="82" y="12"/>
                </a:cubicBezTo>
                <a:cubicBezTo>
                  <a:pt x="82" y="16"/>
                  <a:pt x="85" y="18"/>
                  <a:pt x="104" y="23"/>
                </a:cubicBezTo>
                <a:cubicBezTo>
                  <a:pt x="115" y="26"/>
                  <a:pt x="115" y="37"/>
                  <a:pt x="115" y="37"/>
                </a:cubicBezTo>
                <a:cubicBezTo>
                  <a:pt x="26" y="37"/>
                  <a:pt x="26" y="37"/>
                  <a:pt x="26" y="37"/>
                </a:cubicBezTo>
                <a:cubicBezTo>
                  <a:pt x="26" y="37"/>
                  <a:pt x="26" y="26"/>
                  <a:pt x="37" y="23"/>
                </a:cubicBezTo>
                <a:moveTo>
                  <a:pt x="68" y="12"/>
                </a:moveTo>
                <a:cubicBezTo>
                  <a:pt x="68" y="13"/>
                  <a:pt x="69" y="15"/>
                  <a:pt x="71" y="15"/>
                </a:cubicBezTo>
                <a:cubicBezTo>
                  <a:pt x="72" y="15"/>
                  <a:pt x="74" y="13"/>
                  <a:pt x="74" y="12"/>
                </a:cubicBezTo>
                <a:cubicBezTo>
                  <a:pt x="74" y="10"/>
                  <a:pt x="72" y="9"/>
                  <a:pt x="71" y="9"/>
                </a:cubicBezTo>
                <a:cubicBezTo>
                  <a:pt x="69" y="9"/>
                  <a:pt x="68" y="10"/>
                  <a:pt x="68" y="12"/>
                </a:cubicBezTo>
                <a:moveTo>
                  <a:pt x="132" y="16"/>
                </a:moveTo>
                <a:cubicBezTo>
                  <a:pt x="99" y="16"/>
                  <a:pt x="99" y="16"/>
                  <a:pt x="99" y="16"/>
                </a:cubicBezTo>
                <a:cubicBezTo>
                  <a:pt x="101" y="17"/>
                  <a:pt x="103" y="17"/>
                  <a:pt x="106" y="18"/>
                </a:cubicBezTo>
                <a:cubicBezTo>
                  <a:pt x="112" y="20"/>
                  <a:pt x="115" y="23"/>
                  <a:pt x="118" y="27"/>
                </a:cubicBezTo>
                <a:cubicBezTo>
                  <a:pt x="130" y="27"/>
                  <a:pt x="130" y="27"/>
                  <a:pt x="130" y="27"/>
                </a:cubicBezTo>
                <a:cubicBezTo>
                  <a:pt x="130" y="178"/>
                  <a:pt x="130" y="178"/>
                  <a:pt x="130" y="178"/>
                </a:cubicBezTo>
                <a:cubicBezTo>
                  <a:pt x="11" y="178"/>
                  <a:pt x="11" y="178"/>
                  <a:pt x="11" y="178"/>
                </a:cubicBezTo>
                <a:cubicBezTo>
                  <a:pt x="11" y="27"/>
                  <a:pt x="11" y="27"/>
                  <a:pt x="11" y="27"/>
                </a:cubicBezTo>
                <a:cubicBezTo>
                  <a:pt x="24" y="27"/>
                  <a:pt x="24" y="27"/>
                  <a:pt x="24" y="27"/>
                </a:cubicBezTo>
                <a:cubicBezTo>
                  <a:pt x="26" y="23"/>
                  <a:pt x="30" y="20"/>
                  <a:pt x="36" y="18"/>
                </a:cubicBezTo>
                <a:cubicBezTo>
                  <a:pt x="38" y="17"/>
                  <a:pt x="41" y="17"/>
                  <a:pt x="43" y="16"/>
                </a:cubicBezTo>
                <a:cubicBezTo>
                  <a:pt x="9" y="16"/>
                  <a:pt x="9" y="16"/>
                  <a:pt x="9" y="16"/>
                </a:cubicBezTo>
                <a:cubicBezTo>
                  <a:pt x="4" y="16"/>
                  <a:pt x="0" y="20"/>
                  <a:pt x="0" y="25"/>
                </a:cubicBezTo>
                <a:cubicBezTo>
                  <a:pt x="0" y="180"/>
                  <a:pt x="0" y="180"/>
                  <a:pt x="0" y="180"/>
                </a:cubicBezTo>
                <a:cubicBezTo>
                  <a:pt x="0" y="185"/>
                  <a:pt x="4" y="189"/>
                  <a:pt x="9" y="189"/>
                </a:cubicBezTo>
                <a:cubicBezTo>
                  <a:pt x="132" y="189"/>
                  <a:pt x="132" y="189"/>
                  <a:pt x="132" y="189"/>
                </a:cubicBezTo>
                <a:cubicBezTo>
                  <a:pt x="137" y="189"/>
                  <a:pt x="141" y="185"/>
                  <a:pt x="141" y="180"/>
                </a:cubicBezTo>
                <a:cubicBezTo>
                  <a:pt x="141" y="25"/>
                  <a:pt x="141" y="25"/>
                  <a:pt x="141" y="25"/>
                </a:cubicBezTo>
                <a:cubicBezTo>
                  <a:pt x="141" y="20"/>
                  <a:pt x="137" y="16"/>
                  <a:pt x="132" y="16"/>
                </a:cubicBezTo>
              </a:path>
            </a:pathLst>
          </a:custGeom>
          <a:solidFill>
            <a:srgbClr val="FFCCCC"/>
          </a:solidFill>
          <a:ln>
            <a:no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noEditPoints="1"/>
          </p:cNvSpPr>
          <p:nvPr/>
        </p:nvSpPr>
        <p:spPr bwMode="auto">
          <a:xfrm>
            <a:off x="227667" y="5601337"/>
            <a:ext cx="574209" cy="678302"/>
          </a:xfrm>
          <a:custGeom>
            <a:avLst/>
            <a:gdLst>
              <a:gd name="T0" fmla="*/ 121 w 242"/>
              <a:gd name="T1" fmla="*/ 37 h 268"/>
              <a:gd name="T2" fmla="*/ 121 w 242"/>
              <a:gd name="T3" fmla="*/ 26 h 268"/>
              <a:gd name="T4" fmla="*/ 121 w 242"/>
              <a:gd name="T5" fmla="*/ 42 h 268"/>
              <a:gd name="T6" fmla="*/ 144 w 242"/>
              <a:gd name="T7" fmla="*/ 64 h 268"/>
              <a:gd name="T8" fmla="*/ 94 w 242"/>
              <a:gd name="T9" fmla="*/ 137 h 268"/>
              <a:gd name="T10" fmla="*/ 160 w 242"/>
              <a:gd name="T11" fmla="*/ 137 h 268"/>
              <a:gd name="T12" fmla="*/ 121 w 242"/>
              <a:gd name="T13" fmla="*/ 115 h 268"/>
              <a:gd name="T14" fmla="*/ 144 w 242"/>
              <a:gd name="T15" fmla="*/ 137 h 268"/>
              <a:gd name="T16" fmla="*/ 94 w 242"/>
              <a:gd name="T17" fmla="*/ 210 h 268"/>
              <a:gd name="T18" fmla="*/ 160 w 242"/>
              <a:gd name="T19" fmla="*/ 210 h 268"/>
              <a:gd name="T20" fmla="*/ 99 w 242"/>
              <a:gd name="T21" fmla="*/ 210 h 268"/>
              <a:gd name="T22" fmla="*/ 121 w 242"/>
              <a:gd name="T23" fmla="*/ 188 h 268"/>
              <a:gd name="T24" fmla="*/ 233 w 242"/>
              <a:gd name="T25" fmla="*/ 187 h 268"/>
              <a:gd name="T26" fmla="*/ 210 w 242"/>
              <a:gd name="T27" fmla="*/ 237 h 268"/>
              <a:gd name="T28" fmla="*/ 194 w 242"/>
              <a:gd name="T29" fmla="*/ 249 h 268"/>
              <a:gd name="T30" fmla="*/ 49 w 242"/>
              <a:gd name="T31" fmla="*/ 249 h 268"/>
              <a:gd name="T32" fmla="*/ 32 w 242"/>
              <a:gd name="T33" fmla="*/ 237 h 268"/>
              <a:gd name="T34" fmla="*/ 10 w 242"/>
              <a:gd name="T35" fmla="*/ 187 h 268"/>
              <a:gd name="T36" fmla="*/ 46 w 242"/>
              <a:gd name="T37" fmla="*/ 168 h 268"/>
              <a:gd name="T38" fmla="*/ 2 w 242"/>
              <a:gd name="T39" fmla="*/ 116 h 268"/>
              <a:gd name="T40" fmla="*/ 49 w 242"/>
              <a:gd name="T41" fmla="*/ 93 h 268"/>
              <a:gd name="T42" fmla="*/ 3 w 242"/>
              <a:gd name="T43" fmla="*/ 50 h 268"/>
              <a:gd name="T44" fmla="*/ 49 w 242"/>
              <a:gd name="T45" fmla="*/ 36 h 268"/>
              <a:gd name="T46" fmla="*/ 174 w 242"/>
              <a:gd name="T47" fmla="*/ 0 h 268"/>
              <a:gd name="T48" fmla="*/ 233 w 242"/>
              <a:gd name="T49" fmla="*/ 36 h 268"/>
              <a:gd name="T50" fmla="*/ 210 w 242"/>
              <a:gd name="T51" fmla="*/ 87 h 268"/>
              <a:gd name="T52" fmla="*/ 194 w 242"/>
              <a:gd name="T53" fmla="*/ 112 h 268"/>
              <a:gd name="T54" fmla="*/ 239 w 242"/>
              <a:gd name="T55" fmla="*/ 125 h 268"/>
              <a:gd name="T56" fmla="*/ 194 w 242"/>
              <a:gd name="T57" fmla="*/ 168 h 268"/>
              <a:gd name="T58" fmla="*/ 196 w 242"/>
              <a:gd name="T59" fmla="*/ 157 h 268"/>
              <a:gd name="T60" fmla="*/ 194 w 242"/>
              <a:gd name="T61" fmla="*/ 123 h 268"/>
              <a:gd name="T62" fmla="*/ 196 w 242"/>
              <a:gd name="T63" fmla="*/ 82 h 268"/>
              <a:gd name="T64" fmla="*/ 194 w 242"/>
              <a:gd name="T65" fmla="*/ 48 h 268"/>
              <a:gd name="T66" fmla="*/ 16 w 242"/>
              <a:gd name="T67" fmla="*/ 48 h 268"/>
              <a:gd name="T68" fmla="*/ 49 w 242"/>
              <a:gd name="T69" fmla="*/ 82 h 268"/>
              <a:gd name="T70" fmla="*/ 16 w 242"/>
              <a:gd name="T71" fmla="*/ 123 h 268"/>
              <a:gd name="T72" fmla="*/ 49 w 242"/>
              <a:gd name="T73" fmla="*/ 157 h 268"/>
              <a:gd name="T74" fmla="*/ 16 w 242"/>
              <a:gd name="T75" fmla="*/ 198 h 268"/>
              <a:gd name="T76" fmla="*/ 49 w 242"/>
              <a:gd name="T77" fmla="*/ 232 h 268"/>
              <a:gd name="T78" fmla="*/ 68 w 242"/>
              <a:gd name="T79" fmla="*/ 17 h 268"/>
              <a:gd name="T80" fmla="*/ 68 w 242"/>
              <a:gd name="T81" fmla="*/ 252 h 268"/>
              <a:gd name="T82" fmla="*/ 177 w 242"/>
              <a:gd name="T83" fmla="*/ 20 h 268"/>
              <a:gd name="T84" fmla="*/ 196 w 242"/>
              <a:gd name="T85" fmla="*/ 232 h 268"/>
              <a:gd name="T86" fmla="*/ 194 w 242"/>
              <a:gd name="T87" fmla="*/ 19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2" h="268">
                <a:moveTo>
                  <a:pt x="160" y="64"/>
                </a:moveTo>
                <a:cubicBezTo>
                  <a:pt x="148" y="64"/>
                  <a:pt x="148" y="64"/>
                  <a:pt x="148" y="64"/>
                </a:cubicBezTo>
                <a:cubicBezTo>
                  <a:pt x="148" y="49"/>
                  <a:pt x="136" y="37"/>
                  <a:pt x="121" y="37"/>
                </a:cubicBezTo>
                <a:cubicBezTo>
                  <a:pt x="106" y="37"/>
                  <a:pt x="94" y="49"/>
                  <a:pt x="94" y="64"/>
                </a:cubicBezTo>
                <a:cubicBezTo>
                  <a:pt x="83" y="64"/>
                  <a:pt x="83" y="64"/>
                  <a:pt x="83" y="64"/>
                </a:cubicBezTo>
                <a:cubicBezTo>
                  <a:pt x="83" y="43"/>
                  <a:pt x="100" y="26"/>
                  <a:pt x="121" y="26"/>
                </a:cubicBezTo>
                <a:cubicBezTo>
                  <a:pt x="142" y="26"/>
                  <a:pt x="160" y="43"/>
                  <a:pt x="160" y="64"/>
                </a:cubicBezTo>
                <a:close/>
                <a:moveTo>
                  <a:pt x="144" y="64"/>
                </a:moveTo>
                <a:cubicBezTo>
                  <a:pt x="144" y="52"/>
                  <a:pt x="134" y="42"/>
                  <a:pt x="121" y="42"/>
                </a:cubicBezTo>
                <a:cubicBezTo>
                  <a:pt x="109" y="42"/>
                  <a:pt x="99" y="52"/>
                  <a:pt x="99" y="64"/>
                </a:cubicBezTo>
                <a:cubicBezTo>
                  <a:pt x="99" y="77"/>
                  <a:pt x="109" y="87"/>
                  <a:pt x="121" y="87"/>
                </a:cubicBezTo>
                <a:cubicBezTo>
                  <a:pt x="134" y="87"/>
                  <a:pt x="144" y="77"/>
                  <a:pt x="144" y="64"/>
                </a:cubicBezTo>
                <a:close/>
                <a:moveTo>
                  <a:pt x="121" y="99"/>
                </a:moveTo>
                <a:cubicBezTo>
                  <a:pt x="100" y="99"/>
                  <a:pt x="83" y="116"/>
                  <a:pt x="83" y="137"/>
                </a:cubicBezTo>
                <a:cubicBezTo>
                  <a:pt x="94" y="137"/>
                  <a:pt x="94" y="137"/>
                  <a:pt x="94" y="137"/>
                </a:cubicBezTo>
                <a:cubicBezTo>
                  <a:pt x="94" y="122"/>
                  <a:pt x="106" y="110"/>
                  <a:pt x="121" y="110"/>
                </a:cubicBezTo>
                <a:cubicBezTo>
                  <a:pt x="136" y="110"/>
                  <a:pt x="148" y="122"/>
                  <a:pt x="148" y="137"/>
                </a:cubicBezTo>
                <a:cubicBezTo>
                  <a:pt x="160" y="137"/>
                  <a:pt x="160" y="137"/>
                  <a:pt x="160" y="137"/>
                </a:cubicBezTo>
                <a:cubicBezTo>
                  <a:pt x="160" y="116"/>
                  <a:pt x="142" y="99"/>
                  <a:pt x="121" y="99"/>
                </a:cubicBezTo>
                <a:close/>
                <a:moveTo>
                  <a:pt x="144" y="137"/>
                </a:moveTo>
                <a:cubicBezTo>
                  <a:pt x="144" y="125"/>
                  <a:pt x="134" y="115"/>
                  <a:pt x="121" y="115"/>
                </a:cubicBezTo>
                <a:cubicBezTo>
                  <a:pt x="109" y="115"/>
                  <a:pt x="99" y="125"/>
                  <a:pt x="99" y="137"/>
                </a:cubicBezTo>
                <a:cubicBezTo>
                  <a:pt x="99" y="150"/>
                  <a:pt x="109" y="160"/>
                  <a:pt x="121" y="160"/>
                </a:cubicBezTo>
                <a:cubicBezTo>
                  <a:pt x="134" y="160"/>
                  <a:pt x="144" y="150"/>
                  <a:pt x="144" y="137"/>
                </a:cubicBezTo>
                <a:close/>
                <a:moveTo>
                  <a:pt x="121" y="172"/>
                </a:moveTo>
                <a:cubicBezTo>
                  <a:pt x="100" y="172"/>
                  <a:pt x="83" y="189"/>
                  <a:pt x="83" y="210"/>
                </a:cubicBezTo>
                <a:cubicBezTo>
                  <a:pt x="94" y="210"/>
                  <a:pt x="94" y="210"/>
                  <a:pt x="94" y="210"/>
                </a:cubicBezTo>
                <a:cubicBezTo>
                  <a:pt x="94" y="195"/>
                  <a:pt x="106" y="183"/>
                  <a:pt x="121" y="183"/>
                </a:cubicBezTo>
                <a:cubicBezTo>
                  <a:pt x="136" y="183"/>
                  <a:pt x="148" y="195"/>
                  <a:pt x="148" y="210"/>
                </a:cubicBezTo>
                <a:cubicBezTo>
                  <a:pt x="160" y="210"/>
                  <a:pt x="160" y="210"/>
                  <a:pt x="160" y="210"/>
                </a:cubicBezTo>
                <a:cubicBezTo>
                  <a:pt x="160" y="189"/>
                  <a:pt x="142" y="172"/>
                  <a:pt x="121" y="172"/>
                </a:cubicBezTo>
                <a:close/>
                <a:moveTo>
                  <a:pt x="121" y="188"/>
                </a:moveTo>
                <a:cubicBezTo>
                  <a:pt x="109" y="188"/>
                  <a:pt x="99" y="198"/>
                  <a:pt x="99" y="210"/>
                </a:cubicBezTo>
                <a:cubicBezTo>
                  <a:pt x="99" y="223"/>
                  <a:pt x="109" y="233"/>
                  <a:pt x="121" y="233"/>
                </a:cubicBezTo>
                <a:cubicBezTo>
                  <a:pt x="134" y="233"/>
                  <a:pt x="144" y="223"/>
                  <a:pt x="144" y="210"/>
                </a:cubicBezTo>
                <a:cubicBezTo>
                  <a:pt x="144" y="198"/>
                  <a:pt x="134" y="188"/>
                  <a:pt x="121" y="188"/>
                </a:cubicBezTo>
                <a:close/>
                <a:moveTo>
                  <a:pt x="194" y="168"/>
                </a:moveTo>
                <a:cubicBezTo>
                  <a:pt x="194" y="187"/>
                  <a:pt x="194" y="187"/>
                  <a:pt x="194" y="187"/>
                </a:cubicBezTo>
                <a:cubicBezTo>
                  <a:pt x="233" y="187"/>
                  <a:pt x="233" y="187"/>
                  <a:pt x="233" y="187"/>
                </a:cubicBezTo>
                <a:cubicBezTo>
                  <a:pt x="236" y="187"/>
                  <a:pt x="239" y="188"/>
                  <a:pt x="241" y="191"/>
                </a:cubicBezTo>
                <a:cubicBezTo>
                  <a:pt x="242" y="194"/>
                  <a:pt x="242" y="197"/>
                  <a:pt x="239" y="200"/>
                </a:cubicBezTo>
                <a:cubicBezTo>
                  <a:pt x="210" y="237"/>
                  <a:pt x="210" y="237"/>
                  <a:pt x="210" y="237"/>
                </a:cubicBezTo>
                <a:cubicBezTo>
                  <a:pt x="207" y="241"/>
                  <a:pt x="201" y="244"/>
                  <a:pt x="196" y="244"/>
                </a:cubicBezTo>
                <a:cubicBezTo>
                  <a:pt x="194" y="244"/>
                  <a:pt x="194" y="244"/>
                  <a:pt x="194" y="244"/>
                </a:cubicBezTo>
                <a:cubicBezTo>
                  <a:pt x="194" y="249"/>
                  <a:pt x="194" y="249"/>
                  <a:pt x="194" y="249"/>
                </a:cubicBezTo>
                <a:cubicBezTo>
                  <a:pt x="194" y="260"/>
                  <a:pt x="185" y="268"/>
                  <a:pt x="174" y="268"/>
                </a:cubicBezTo>
                <a:cubicBezTo>
                  <a:pt x="68" y="268"/>
                  <a:pt x="68" y="268"/>
                  <a:pt x="68" y="268"/>
                </a:cubicBezTo>
                <a:cubicBezTo>
                  <a:pt x="57" y="268"/>
                  <a:pt x="49" y="260"/>
                  <a:pt x="49" y="249"/>
                </a:cubicBezTo>
                <a:cubicBezTo>
                  <a:pt x="49" y="244"/>
                  <a:pt x="49" y="244"/>
                  <a:pt x="49" y="244"/>
                </a:cubicBezTo>
                <a:cubicBezTo>
                  <a:pt x="46" y="244"/>
                  <a:pt x="46" y="244"/>
                  <a:pt x="46" y="244"/>
                </a:cubicBezTo>
                <a:cubicBezTo>
                  <a:pt x="41" y="244"/>
                  <a:pt x="35" y="241"/>
                  <a:pt x="32" y="237"/>
                </a:cubicBezTo>
                <a:cubicBezTo>
                  <a:pt x="3" y="200"/>
                  <a:pt x="3" y="200"/>
                  <a:pt x="3" y="200"/>
                </a:cubicBezTo>
                <a:cubicBezTo>
                  <a:pt x="1" y="197"/>
                  <a:pt x="0" y="194"/>
                  <a:pt x="2" y="191"/>
                </a:cubicBezTo>
                <a:cubicBezTo>
                  <a:pt x="3" y="188"/>
                  <a:pt x="6" y="187"/>
                  <a:pt x="10" y="187"/>
                </a:cubicBezTo>
                <a:cubicBezTo>
                  <a:pt x="49" y="187"/>
                  <a:pt x="49" y="187"/>
                  <a:pt x="49" y="187"/>
                </a:cubicBezTo>
                <a:cubicBezTo>
                  <a:pt x="49" y="168"/>
                  <a:pt x="49" y="168"/>
                  <a:pt x="49" y="168"/>
                </a:cubicBezTo>
                <a:cubicBezTo>
                  <a:pt x="46" y="168"/>
                  <a:pt x="46" y="168"/>
                  <a:pt x="46" y="168"/>
                </a:cubicBezTo>
                <a:cubicBezTo>
                  <a:pt x="41" y="168"/>
                  <a:pt x="35" y="166"/>
                  <a:pt x="32" y="162"/>
                </a:cubicBezTo>
                <a:cubicBezTo>
                  <a:pt x="3" y="125"/>
                  <a:pt x="3" y="125"/>
                  <a:pt x="3" y="125"/>
                </a:cubicBezTo>
                <a:cubicBezTo>
                  <a:pt x="1" y="122"/>
                  <a:pt x="0" y="119"/>
                  <a:pt x="2" y="116"/>
                </a:cubicBezTo>
                <a:cubicBezTo>
                  <a:pt x="3" y="113"/>
                  <a:pt x="6" y="112"/>
                  <a:pt x="10" y="112"/>
                </a:cubicBezTo>
                <a:cubicBezTo>
                  <a:pt x="49" y="112"/>
                  <a:pt x="49" y="112"/>
                  <a:pt x="49" y="112"/>
                </a:cubicBezTo>
                <a:cubicBezTo>
                  <a:pt x="49" y="93"/>
                  <a:pt x="49" y="93"/>
                  <a:pt x="49" y="93"/>
                </a:cubicBezTo>
                <a:cubicBezTo>
                  <a:pt x="46" y="93"/>
                  <a:pt x="46" y="93"/>
                  <a:pt x="46" y="93"/>
                </a:cubicBezTo>
                <a:cubicBezTo>
                  <a:pt x="41" y="93"/>
                  <a:pt x="35" y="91"/>
                  <a:pt x="32" y="87"/>
                </a:cubicBezTo>
                <a:cubicBezTo>
                  <a:pt x="3" y="50"/>
                  <a:pt x="3" y="50"/>
                  <a:pt x="3" y="50"/>
                </a:cubicBezTo>
                <a:cubicBezTo>
                  <a:pt x="1" y="47"/>
                  <a:pt x="0" y="44"/>
                  <a:pt x="2" y="41"/>
                </a:cubicBezTo>
                <a:cubicBezTo>
                  <a:pt x="3" y="38"/>
                  <a:pt x="6" y="36"/>
                  <a:pt x="10" y="36"/>
                </a:cubicBezTo>
                <a:cubicBezTo>
                  <a:pt x="49" y="36"/>
                  <a:pt x="49" y="36"/>
                  <a:pt x="49" y="36"/>
                </a:cubicBezTo>
                <a:cubicBezTo>
                  <a:pt x="49" y="20"/>
                  <a:pt x="49" y="20"/>
                  <a:pt x="49" y="20"/>
                </a:cubicBezTo>
                <a:cubicBezTo>
                  <a:pt x="49" y="9"/>
                  <a:pt x="57" y="0"/>
                  <a:pt x="68" y="0"/>
                </a:cubicBezTo>
                <a:cubicBezTo>
                  <a:pt x="174" y="0"/>
                  <a:pt x="174" y="0"/>
                  <a:pt x="174" y="0"/>
                </a:cubicBezTo>
                <a:cubicBezTo>
                  <a:pt x="185" y="0"/>
                  <a:pt x="194" y="9"/>
                  <a:pt x="194" y="20"/>
                </a:cubicBezTo>
                <a:cubicBezTo>
                  <a:pt x="194" y="36"/>
                  <a:pt x="194" y="36"/>
                  <a:pt x="194" y="36"/>
                </a:cubicBezTo>
                <a:cubicBezTo>
                  <a:pt x="233" y="36"/>
                  <a:pt x="233" y="36"/>
                  <a:pt x="233" y="36"/>
                </a:cubicBezTo>
                <a:cubicBezTo>
                  <a:pt x="236" y="36"/>
                  <a:pt x="239" y="38"/>
                  <a:pt x="241" y="41"/>
                </a:cubicBezTo>
                <a:cubicBezTo>
                  <a:pt x="242" y="44"/>
                  <a:pt x="242" y="47"/>
                  <a:pt x="239" y="50"/>
                </a:cubicBezTo>
                <a:cubicBezTo>
                  <a:pt x="210" y="87"/>
                  <a:pt x="210" y="87"/>
                  <a:pt x="210" y="87"/>
                </a:cubicBezTo>
                <a:cubicBezTo>
                  <a:pt x="207" y="91"/>
                  <a:pt x="201" y="93"/>
                  <a:pt x="196" y="93"/>
                </a:cubicBezTo>
                <a:cubicBezTo>
                  <a:pt x="194" y="93"/>
                  <a:pt x="194" y="93"/>
                  <a:pt x="194" y="93"/>
                </a:cubicBezTo>
                <a:cubicBezTo>
                  <a:pt x="194" y="112"/>
                  <a:pt x="194" y="112"/>
                  <a:pt x="194" y="112"/>
                </a:cubicBezTo>
                <a:cubicBezTo>
                  <a:pt x="233" y="112"/>
                  <a:pt x="233" y="112"/>
                  <a:pt x="233" y="112"/>
                </a:cubicBezTo>
                <a:cubicBezTo>
                  <a:pt x="236" y="112"/>
                  <a:pt x="239" y="113"/>
                  <a:pt x="241" y="116"/>
                </a:cubicBezTo>
                <a:cubicBezTo>
                  <a:pt x="242" y="119"/>
                  <a:pt x="242" y="122"/>
                  <a:pt x="239" y="125"/>
                </a:cubicBezTo>
                <a:cubicBezTo>
                  <a:pt x="210" y="162"/>
                  <a:pt x="210" y="162"/>
                  <a:pt x="210" y="162"/>
                </a:cubicBezTo>
                <a:cubicBezTo>
                  <a:pt x="207" y="166"/>
                  <a:pt x="201" y="168"/>
                  <a:pt x="196" y="168"/>
                </a:cubicBezTo>
                <a:lnTo>
                  <a:pt x="194" y="168"/>
                </a:lnTo>
                <a:close/>
                <a:moveTo>
                  <a:pt x="194" y="123"/>
                </a:moveTo>
                <a:cubicBezTo>
                  <a:pt x="194" y="157"/>
                  <a:pt x="194" y="157"/>
                  <a:pt x="194" y="157"/>
                </a:cubicBezTo>
                <a:cubicBezTo>
                  <a:pt x="196" y="157"/>
                  <a:pt x="196" y="157"/>
                  <a:pt x="196" y="157"/>
                </a:cubicBezTo>
                <a:cubicBezTo>
                  <a:pt x="198" y="157"/>
                  <a:pt x="200" y="156"/>
                  <a:pt x="201" y="155"/>
                </a:cubicBezTo>
                <a:cubicBezTo>
                  <a:pt x="227" y="123"/>
                  <a:pt x="227" y="123"/>
                  <a:pt x="227" y="123"/>
                </a:cubicBezTo>
                <a:lnTo>
                  <a:pt x="194" y="123"/>
                </a:lnTo>
                <a:close/>
                <a:moveTo>
                  <a:pt x="194" y="48"/>
                </a:moveTo>
                <a:cubicBezTo>
                  <a:pt x="194" y="82"/>
                  <a:pt x="194" y="82"/>
                  <a:pt x="194" y="82"/>
                </a:cubicBezTo>
                <a:cubicBezTo>
                  <a:pt x="196" y="82"/>
                  <a:pt x="196" y="82"/>
                  <a:pt x="196" y="82"/>
                </a:cubicBezTo>
                <a:cubicBezTo>
                  <a:pt x="198" y="82"/>
                  <a:pt x="200" y="81"/>
                  <a:pt x="201" y="80"/>
                </a:cubicBezTo>
                <a:cubicBezTo>
                  <a:pt x="227" y="48"/>
                  <a:pt x="227" y="48"/>
                  <a:pt x="227" y="48"/>
                </a:cubicBezTo>
                <a:lnTo>
                  <a:pt x="194" y="48"/>
                </a:lnTo>
                <a:close/>
                <a:moveTo>
                  <a:pt x="49" y="82"/>
                </a:moveTo>
                <a:cubicBezTo>
                  <a:pt x="49" y="48"/>
                  <a:pt x="49" y="48"/>
                  <a:pt x="49" y="48"/>
                </a:cubicBezTo>
                <a:cubicBezTo>
                  <a:pt x="16" y="48"/>
                  <a:pt x="16" y="48"/>
                  <a:pt x="16" y="48"/>
                </a:cubicBezTo>
                <a:cubicBezTo>
                  <a:pt x="41" y="80"/>
                  <a:pt x="41" y="80"/>
                  <a:pt x="41" y="80"/>
                </a:cubicBezTo>
                <a:cubicBezTo>
                  <a:pt x="42" y="81"/>
                  <a:pt x="45" y="82"/>
                  <a:pt x="46" y="82"/>
                </a:cubicBezTo>
                <a:lnTo>
                  <a:pt x="49" y="82"/>
                </a:lnTo>
                <a:close/>
                <a:moveTo>
                  <a:pt x="49" y="157"/>
                </a:moveTo>
                <a:cubicBezTo>
                  <a:pt x="49" y="123"/>
                  <a:pt x="49" y="123"/>
                  <a:pt x="49" y="123"/>
                </a:cubicBezTo>
                <a:cubicBezTo>
                  <a:pt x="16" y="123"/>
                  <a:pt x="16" y="123"/>
                  <a:pt x="16" y="123"/>
                </a:cubicBezTo>
                <a:cubicBezTo>
                  <a:pt x="41" y="155"/>
                  <a:pt x="41" y="155"/>
                  <a:pt x="41" y="155"/>
                </a:cubicBezTo>
                <a:cubicBezTo>
                  <a:pt x="42" y="156"/>
                  <a:pt x="45" y="157"/>
                  <a:pt x="46" y="157"/>
                </a:cubicBezTo>
                <a:lnTo>
                  <a:pt x="49" y="157"/>
                </a:lnTo>
                <a:close/>
                <a:moveTo>
                  <a:pt x="49" y="232"/>
                </a:moveTo>
                <a:cubicBezTo>
                  <a:pt x="49" y="198"/>
                  <a:pt x="49" y="198"/>
                  <a:pt x="49" y="198"/>
                </a:cubicBezTo>
                <a:cubicBezTo>
                  <a:pt x="16" y="198"/>
                  <a:pt x="16" y="198"/>
                  <a:pt x="16" y="198"/>
                </a:cubicBezTo>
                <a:cubicBezTo>
                  <a:pt x="41" y="230"/>
                  <a:pt x="41" y="230"/>
                  <a:pt x="41" y="230"/>
                </a:cubicBezTo>
                <a:cubicBezTo>
                  <a:pt x="42" y="231"/>
                  <a:pt x="45" y="232"/>
                  <a:pt x="46" y="232"/>
                </a:cubicBezTo>
                <a:lnTo>
                  <a:pt x="49" y="232"/>
                </a:lnTo>
                <a:close/>
                <a:moveTo>
                  <a:pt x="177" y="20"/>
                </a:moveTo>
                <a:cubicBezTo>
                  <a:pt x="177" y="18"/>
                  <a:pt x="176" y="17"/>
                  <a:pt x="174" y="17"/>
                </a:cubicBezTo>
                <a:cubicBezTo>
                  <a:pt x="68" y="17"/>
                  <a:pt x="68" y="17"/>
                  <a:pt x="68" y="17"/>
                </a:cubicBezTo>
                <a:cubicBezTo>
                  <a:pt x="67" y="17"/>
                  <a:pt x="65" y="18"/>
                  <a:pt x="65" y="20"/>
                </a:cubicBezTo>
                <a:cubicBezTo>
                  <a:pt x="65" y="249"/>
                  <a:pt x="65" y="249"/>
                  <a:pt x="65" y="249"/>
                </a:cubicBezTo>
                <a:cubicBezTo>
                  <a:pt x="65" y="250"/>
                  <a:pt x="67" y="252"/>
                  <a:pt x="68" y="252"/>
                </a:cubicBezTo>
                <a:cubicBezTo>
                  <a:pt x="174" y="252"/>
                  <a:pt x="174" y="252"/>
                  <a:pt x="174" y="252"/>
                </a:cubicBezTo>
                <a:cubicBezTo>
                  <a:pt x="176" y="252"/>
                  <a:pt x="177" y="250"/>
                  <a:pt x="177" y="249"/>
                </a:cubicBezTo>
                <a:lnTo>
                  <a:pt x="177" y="20"/>
                </a:lnTo>
                <a:close/>
                <a:moveTo>
                  <a:pt x="194" y="198"/>
                </a:moveTo>
                <a:cubicBezTo>
                  <a:pt x="194" y="232"/>
                  <a:pt x="194" y="232"/>
                  <a:pt x="194" y="232"/>
                </a:cubicBezTo>
                <a:cubicBezTo>
                  <a:pt x="196" y="232"/>
                  <a:pt x="196" y="232"/>
                  <a:pt x="196" y="232"/>
                </a:cubicBezTo>
                <a:cubicBezTo>
                  <a:pt x="198" y="232"/>
                  <a:pt x="200" y="231"/>
                  <a:pt x="201" y="230"/>
                </a:cubicBezTo>
                <a:cubicBezTo>
                  <a:pt x="227" y="198"/>
                  <a:pt x="227" y="198"/>
                  <a:pt x="227" y="198"/>
                </a:cubicBezTo>
                <a:lnTo>
                  <a:pt x="194" y="198"/>
                </a:lnTo>
                <a:close/>
              </a:path>
            </a:pathLst>
          </a:custGeom>
          <a:solidFill>
            <a:srgbClr val="66FFFF"/>
          </a:solidFill>
          <a:ln>
            <a:noFill/>
          </a:ln>
          <a:effectLst>
            <a:outerShdw blurRad="50800" dist="38100" dir="8100000" algn="tr" rotWithShape="0">
              <a:prstClr val="black">
                <a:alpha val="40000"/>
              </a:prstClr>
            </a:outerShdw>
          </a:effectLst>
          <a:extLst/>
        </p:spPr>
        <p:txBody>
          <a:bodyPr vert="horz" wrap="square" lIns="91440" tIns="45720" rIns="91440" bIns="45720" numCol="1" anchor="t" anchorCtr="0" compatLnSpc="1">
            <a:prstTxWarp prst="textNoShape">
              <a:avLst/>
            </a:prstTxWarp>
          </a:bodyPr>
          <a:lstStyle/>
          <a:p>
            <a:endParaRPr lang="en-US"/>
          </a:p>
        </p:txBody>
      </p:sp>
      <p:grpSp>
        <p:nvGrpSpPr>
          <p:cNvPr id="17" name="Group 16"/>
          <p:cNvGrpSpPr/>
          <p:nvPr/>
        </p:nvGrpSpPr>
        <p:grpSpPr>
          <a:xfrm>
            <a:off x="204791" y="4890335"/>
            <a:ext cx="619961" cy="643556"/>
            <a:chOff x="3328993" y="1898648"/>
            <a:chExt cx="1193802" cy="1471615"/>
          </a:xfrm>
          <a:solidFill>
            <a:srgbClr val="00FF99"/>
          </a:solidFill>
          <a:effectLst>
            <a:outerShdw blurRad="50800" dist="38100" dir="8100000" algn="tr" rotWithShape="0">
              <a:prstClr val="black">
                <a:alpha val="40000"/>
              </a:prstClr>
            </a:outerShdw>
          </a:effectLst>
        </p:grpSpPr>
        <p:sp>
          <p:nvSpPr>
            <p:cNvPr id="18" name="Freeform 5"/>
            <p:cNvSpPr>
              <a:spLocks noEditPoints="1"/>
            </p:cNvSpPr>
            <p:nvPr/>
          </p:nvSpPr>
          <p:spPr bwMode="auto">
            <a:xfrm>
              <a:off x="3328993" y="2593972"/>
              <a:ext cx="1193802" cy="223838"/>
            </a:xfrm>
            <a:custGeom>
              <a:avLst/>
              <a:gdLst>
                <a:gd name="T0" fmla="*/ 752 w 752"/>
                <a:gd name="T1" fmla="*/ 0 h 141"/>
                <a:gd name="T2" fmla="*/ 0 w 752"/>
                <a:gd name="T3" fmla="*/ 2 h 141"/>
                <a:gd name="T4" fmla="*/ 1 w 752"/>
                <a:gd name="T5" fmla="*/ 141 h 141"/>
                <a:gd name="T6" fmla="*/ 752 w 752"/>
                <a:gd name="T7" fmla="*/ 139 h 141"/>
                <a:gd name="T8" fmla="*/ 752 w 752"/>
                <a:gd name="T9" fmla="*/ 0 h 141"/>
                <a:gd name="T10" fmla="*/ 79 w 752"/>
                <a:gd name="T11" fmla="*/ 80 h 141"/>
                <a:gd name="T12" fmla="*/ 79 w 752"/>
                <a:gd name="T13" fmla="*/ 12 h 141"/>
                <a:gd name="T14" fmla="*/ 97 w 752"/>
                <a:gd name="T15" fmla="*/ 12 h 141"/>
                <a:gd name="T16" fmla="*/ 97 w 752"/>
                <a:gd name="T17" fmla="*/ 80 h 141"/>
                <a:gd name="T18" fmla="*/ 79 w 752"/>
                <a:gd name="T19" fmla="*/ 80 h 141"/>
                <a:gd name="T20" fmla="*/ 153 w 752"/>
                <a:gd name="T21" fmla="*/ 80 h 141"/>
                <a:gd name="T22" fmla="*/ 153 w 752"/>
                <a:gd name="T23" fmla="*/ 12 h 141"/>
                <a:gd name="T24" fmla="*/ 172 w 752"/>
                <a:gd name="T25" fmla="*/ 12 h 141"/>
                <a:gd name="T26" fmla="*/ 172 w 752"/>
                <a:gd name="T27" fmla="*/ 80 h 141"/>
                <a:gd name="T28" fmla="*/ 153 w 752"/>
                <a:gd name="T29" fmla="*/ 80 h 141"/>
                <a:gd name="T30" fmla="*/ 228 w 752"/>
                <a:gd name="T31" fmla="*/ 80 h 141"/>
                <a:gd name="T32" fmla="*/ 227 w 752"/>
                <a:gd name="T33" fmla="*/ 12 h 141"/>
                <a:gd name="T34" fmla="*/ 246 w 752"/>
                <a:gd name="T35" fmla="*/ 12 h 141"/>
                <a:gd name="T36" fmla="*/ 246 w 752"/>
                <a:gd name="T37" fmla="*/ 80 h 141"/>
                <a:gd name="T38" fmla="*/ 228 w 752"/>
                <a:gd name="T39" fmla="*/ 80 h 141"/>
                <a:gd name="T40" fmla="*/ 302 w 752"/>
                <a:gd name="T41" fmla="*/ 80 h 141"/>
                <a:gd name="T42" fmla="*/ 302 w 752"/>
                <a:gd name="T43" fmla="*/ 12 h 141"/>
                <a:gd name="T44" fmla="*/ 320 w 752"/>
                <a:gd name="T45" fmla="*/ 12 h 141"/>
                <a:gd name="T46" fmla="*/ 320 w 752"/>
                <a:gd name="T47" fmla="*/ 80 h 141"/>
                <a:gd name="T48" fmla="*/ 302 w 752"/>
                <a:gd name="T49" fmla="*/ 80 h 141"/>
                <a:gd name="T50" fmla="*/ 376 w 752"/>
                <a:gd name="T51" fmla="*/ 80 h 141"/>
                <a:gd name="T52" fmla="*/ 376 w 752"/>
                <a:gd name="T53" fmla="*/ 12 h 141"/>
                <a:gd name="T54" fmla="*/ 395 w 752"/>
                <a:gd name="T55" fmla="*/ 12 h 141"/>
                <a:gd name="T56" fmla="*/ 395 w 752"/>
                <a:gd name="T57" fmla="*/ 80 h 141"/>
                <a:gd name="T58" fmla="*/ 376 w 752"/>
                <a:gd name="T59" fmla="*/ 80 h 141"/>
                <a:gd name="T60" fmla="*/ 451 w 752"/>
                <a:gd name="T61" fmla="*/ 80 h 141"/>
                <a:gd name="T62" fmla="*/ 451 w 752"/>
                <a:gd name="T63" fmla="*/ 12 h 141"/>
                <a:gd name="T64" fmla="*/ 469 w 752"/>
                <a:gd name="T65" fmla="*/ 12 h 141"/>
                <a:gd name="T66" fmla="*/ 469 w 752"/>
                <a:gd name="T67" fmla="*/ 80 h 141"/>
                <a:gd name="T68" fmla="*/ 451 w 752"/>
                <a:gd name="T69" fmla="*/ 80 h 141"/>
                <a:gd name="T70" fmla="*/ 525 w 752"/>
                <a:gd name="T71" fmla="*/ 80 h 141"/>
                <a:gd name="T72" fmla="*/ 525 w 752"/>
                <a:gd name="T73" fmla="*/ 12 h 141"/>
                <a:gd name="T74" fmla="*/ 543 w 752"/>
                <a:gd name="T75" fmla="*/ 12 h 141"/>
                <a:gd name="T76" fmla="*/ 545 w 752"/>
                <a:gd name="T77" fmla="*/ 80 h 141"/>
                <a:gd name="T78" fmla="*/ 525 w 752"/>
                <a:gd name="T79" fmla="*/ 80 h 141"/>
                <a:gd name="T80" fmla="*/ 599 w 752"/>
                <a:gd name="T81" fmla="*/ 80 h 141"/>
                <a:gd name="T82" fmla="*/ 599 w 752"/>
                <a:gd name="T83" fmla="*/ 12 h 141"/>
                <a:gd name="T84" fmla="*/ 619 w 752"/>
                <a:gd name="T85" fmla="*/ 12 h 141"/>
                <a:gd name="T86" fmla="*/ 619 w 752"/>
                <a:gd name="T87" fmla="*/ 80 h 141"/>
                <a:gd name="T88" fmla="*/ 599 w 752"/>
                <a:gd name="T89" fmla="*/ 80 h 141"/>
                <a:gd name="T90" fmla="*/ 675 w 752"/>
                <a:gd name="T91" fmla="*/ 79 h 141"/>
                <a:gd name="T92" fmla="*/ 675 w 752"/>
                <a:gd name="T93" fmla="*/ 11 h 141"/>
                <a:gd name="T94" fmla="*/ 693 w 752"/>
                <a:gd name="T95" fmla="*/ 11 h 141"/>
                <a:gd name="T96" fmla="*/ 693 w 752"/>
                <a:gd name="T97" fmla="*/ 79 h 141"/>
                <a:gd name="T98" fmla="*/ 675 w 752"/>
                <a:gd name="T99" fmla="*/ 7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2" h="141">
                  <a:moveTo>
                    <a:pt x="752" y="0"/>
                  </a:moveTo>
                  <a:lnTo>
                    <a:pt x="0" y="2"/>
                  </a:lnTo>
                  <a:lnTo>
                    <a:pt x="1" y="141"/>
                  </a:lnTo>
                  <a:lnTo>
                    <a:pt x="752" y="139"/>
                  </a:lnTo>
                  <a:lnTo>
                    <a:pt x="752" y="0"/>
                  </a:lnTo>
                  <a:close/>
                  <a:moveTo>
                    <a:pt x="79" y="80"/>
                  </a:moveTo>
                  <a:lnTo>
                    <a:pt x="79" y="12"/>
                  </a:lnTo>
                  <a:lnTo>
                    <a:pt x="97" y="12"/>
                  </a:lnTo>
                  <a:lnTo>
                    <a:pt x="97" y="80"/>
                  </a:lnTo>
                  <a:lnTo>
                    <a:pt x="79" y="80"/>
                  </a:lnTo>
                  <a:close/>
                  <a:moveTo>
                    <a:pt x="153" y="80"/>
                  </a:moveTo>
                  <a:lnTo>
                    <a:pt x="153" y="12"/>
                  </a:lnTo>
                  <a:lnTo>
                    <a:pt x="172" y="12"/>
                  </a:lnTo>
                  <a:lnTo>
                    <a:pt x="172" y="80"/>
                  </a:lnTo>
                  <a:lnTo>
                    <a:pt x="153" y="80"/>
                  </a:lnTo>
                  <a:close/>
                  <a:moveTo>
                    <a:pt x="228" y="80"/>
                  </a:moveTo>
                  <a:lnTo>
                    <a:pt x="227" y="12"/>
                  </a:lnTo>
                  <a:lnTo>
                    <a:pt x="246" y="12"/>
                  </a:lnTo>
                  <a:lnTo>
                    <a:pt x="246" y="80"/>
                  </a:lnTo>
                  <a:lnTo>
                    <a:pt x="228" y="80"/>
                  </a:lnTo>
                  <a:close/>
                  <a:moveTo>
                    <a:pt x="302" y="80"/>
                  </a:moveTo>
                  <a:lnTo>
                    <a:pt x="302" y="12"/>
                  </a:lnTo>
                  <a:lnTo>
                    <a:pt x="320" y="12"/>
                  </a:lnTo>
                  <a:lnTo>
                    <a:pt x="320" y="80"/>
                  </a:lnTo>
                  <a:lnTo>
                    <a:pt x="302" y="80"/>
                  </a:lnTo>
                  <a:close/>
                  <a:moveTo>
                    <a:pt x="376" y="80"/>
                  </a:moveTo>
                  <a:lnTo>
                    <a:pt x="376" y="12"/>
                  </a:lnTo>
                  <a:lnTo>
                    <a:pt x="395" y="12"/>
                  </a:lnTo>
                  <a:lnTo>
                    <a:pt x="395" y="80"/>
                  </a:lnTo>
                  <a:lnTo>
                    <a:pt x="376" y="80"/>
                  </a:lnTo>
                  <a:close/>
                  <a:moveTo>
                    <a:pt x="451" y="80"/>
                  </a:moveTo>
                  <a:lnTo>
                    <a:pt x="451" y="12"/>
                  </a:lnTo>
                  <a:lnTo>
                    <a:pt x="469" y="12"/>
                  </a:lnTo>
                  <a:lnTo>
                    <a:pt x="469" y="80"/>
                  </a:lnTo>
                  <a:lnTo>
                    <a:pt x="451" y="80"/>
                  </a:lnTo>
                  <a:close/>
                  <a:moveTo>
                    <a:pt x="525" y="80"/>
                  </a:moveTo>
                  <a:lnTo>
                    <a:pt x="525" y="12"/>
                  </a:lnTo>
                  <a:lnTo>
                    <a:pt x="543" y="12"/>
                  </a:lnTo>
                  <a:lnTo>
                    <a:pt x="545" y="80"/>
                  </a:lnTo>
                  <a:lnTo>
                    <a:pt x="525" y="80"/>
                  </a:lnTo>
                  <a:close/>
                  <a:moveTo>
                    <a:pt x="599" y="80"/>
                  </a:moveTo>
                  <a:lnTo>
                    <a:pt x="599" y="12"/>
                  </a:lnTo>
                  <a:lnTo>
                    <a:pt x="619" y="12"/>
                  </a:lnTo>
                  <a:lnTo>
                    <a:pt x="619" y="80"/>
                  </a:lnTo>
                  <a:lnTo>
                    <a:pt x="599" y="80"/>
                  </a:lnTo>
                  <a:close/>
                  <a:moveTo>
                    <a:pt x="675" y="79"/>
                  </a:moveTo>
                  <a:lnTo>
                    <a:pt x="675" y="11"/>
                  </a:lnTo>
                  <a:lnTo>
                    <a:pt x="693" y="11"/>
                  </a:lnTo>
                  <a:lnTo>
                    <a:pt x="693" y="79"/>
                  </a:lnTo>
                  <a:lnTo>
                    <a:pt x="67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6"/>
            <p:cNvSpPr>
              <a:spLocks noEditPoints="1"/>
            </p:cNvSpPr>
            <p:nvPr/>
          </p:nvSpPr>
          <p:spPr bwMode="auto">
            <a:xfrm>
              <a:off x="3714756" y="1898648"/>
              <a:ext cx="400050" cy="660399"/>
            </a:xfrm>
            <a:custGeom>
              <a:avLst/>
              <a:gdLst>
                <a:gd name="T0" fmla="*/ 0 w 221"/>
                <a:gd name="T1" fmla="*/ 365 h 365"/>
                <a:gd name="T2" fmla="*/ 65 w 221"/>
                <a:gd name="T3" fmla="*/ 365 h 365"/>
                <a:gd name="T4" fmla="*/ 107 w 221"/>
                <a:gd name="T5" fmla="*/ 241 h 365"/>
                <a:gd name="T6" fmla="*/ 155 w 221"/>
                <a:gd name="T7" fmla="*/ 365 h 365"/>
                <a:gd name="T8" fmla="*/ 221 w 221"/>
                <a:gd name="T9" fmla="*/ 365 h 365"/>
                <a:gd name="T10" fmla="*/ 157 w 221"/>
                <a:gd name="T11" fmla="*/ 191 h 365"/>
                <a:gd name="T12" fmla="*/ 157 w 221"/>
                <a:gd name="T13" fmla="*/ 191 h 365"/>
                <a:gd name="T14" fmla="*/ 171 w 221"/>
                <a:gd name="T15" fmla="*/ 155 h 365"/>
                <a:gd name="T16" fmla="*/ 123 w 221"/>
                <a:gd name="T17" fmla="*/ 97 h 365"/>
                <a:gd name="T18" fmla="*/ 123 w 221"/>
                <a:gd name="T19" fmla="*/ 26 h 365"/>
                <a:gd name="T20" fmla="*/ 105 w 221"/>
                <a:gd name="T21" fmla="*/ 0 h 365"/>
                <a:gd name="T22" fmla="*/ 87 w 221"/>
                <a:gd name="T23" fmla="*/ 26 h 365"/>
                <a:gd name="T24" fmla="*/ 87 w 221"/>
                <a:gd name="T25" fmla="*/ 99 h 365"/>
                <a:gd name="T26" fmla="*/ 43 w 221"/>
                <a:gd name="T27" fmla="*/ 155 h 365"/>
                <a:gd name="T28" fmla="*/ 59 w 221"/>
                <a:gd name="T29" fmla="*/ 194 h 365"/>
                <a:gd name="T30" fmla="*/ 0 w 221"/>
                <a:gd name="T31" fmla="*/ 365 h 365"/>
                <a:gd name="T32" fmla="*/ 107 w 221"/>
                <a:gd name="T33" fmla="*/ 137 h 365"/>
                <a:gd name="T34" fmla="*/ 126 w 221"/>
                <a:gd name="T35" fmla="*/ 154 h 365"/>
                <a:gd name="T36" fmla="*/ 107 w 221"/>
                <a:gd name="T37" fmla="*/ 171 h 365"/>
                <a:gd name="T38" fmla="*/ 88 w 221"/>
                <a:gd name="T39" fmla="*/ 154 h 365"/>
                <a:gd name="T40" fmla="*/ 107 w 221"/>
                <a:gd name="T41" fmla="*/ 13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1" h="365">
                  <a:moveTo>
                    <a:pt x="0" y="365"/>
                  </a:moveTo>
                  <a:cubicBezTo>
                    <a:pt x="65" y="365"/>
                    <a:pt x="65" y="365"/>
                    <a:pt x="65" y="365"/>
                  </a:cubicBezTo>
                  <a:cubicBezTo>
                    <a:pt x="107" y="241"/>
                    <a:pt x="107" y="241"/>
                    <a:pt x="107" y="241"/>
                  </a:cubicBezTo>
                  <a:cubicBezTo>
                    <a:pt x="155" y="365"/>
                    <a:pt x="155" y="365"/>
                    <a:pt x="155" y="365"/>
                  </a:cubicBezTo>
                  <a:cubicBezTo>
                    <a:pt x="221" y="365"/>
                    <a:pt x="221" y="365"/>
                    <a:pt x="221" y="365"/>
                  </a:cubicBezTo>
                  <a:cubicBezTo>
                    <a:pt x="157" y="191"/>
                    <a:pt x="157" y="191"/>
                    <a:pt x="157" y="191"/>
                  </a:cubicBezTo>
                  <a:cubicBezTo>
                    <a:pt x="157" y="191"/>
                    <a:pt x="157" y="191"/>
                    <a:pt x="157" y="191"/>
                  </a:cubicBezTo>
                  <a:cubicBezTo>
                    <a:pt x="165" y="181"/>
                    <a:pt x="171" y="169"/>
                    <a:pt x="171" y="155"/>
                  </a:cubicBezTo>
                  <a:cubicBezTo>
                    <a:pt x="171" y="127"/>
                    <a:pt x="151" y="104"/>
                    <a:pt x="123" y="97"/>
                  </a:cubicBezTo>
                  <a:cubicBezTo>
                    <a:pt x="123" y="26"/>
                    <a:pt x="123" y="26"/>
                    <a:pt x="123" y="26"/>
                  </a:cubicBezTo>
                  <a:cubicBezTo>
                    <a:pt x="123" y="11"/>
                    <a:pt x="115" y="0"/>
                    <a:pt x="105" y="0"/>
                  </a:cubicBezTo>
                  <a:cubicBezTo>
                    <a:pt x="95" y="0"/>
                    <a:pt x="87" y="11"/>
                    <a:pt x="87" y="26"/>
                  </a:cubicBezTo>
                  <a:cubicBezTo>
                    <a:pt x="87" y="99"/>
                    <a:pt x="87" y="99"/>
                    <a:pt x="87" y="99"/>
                  </a:cubicBezTo>
                  <a:cubicBezTo>
                    <a:pt x="59" y="107"/>
                    <a:pt x="43" y="129"/>
                    <a:pt x="43" y="155"/>
                  </a:cubicBezTo>
                  <a:cubicBezTo>
                    <a:pt x="43" y="170"/>
                    <a:pt x="49" y="184"/>
                    <a:pt x="59" y="194"/>
                  </a:cubicBezTo>
                  <a:lnTo>
                    <a:pt x="0" y="365"/>
                  </a:lnTo>
                  <a:close/>
                  <a:moveTo>
                    <a:pt x="107" y="137"/>
                  </a:moveTo>
                  <a:cubicBezTo>
                    <a:pt x="117" y="137"/>
                    <a:pt x="126" y="145"/>
                    <a:pt x="126" y="154"/>
                  </a:cubicBezTo>
                  <a:cubicBezTo>
                    <a:pt x="126" y="164"/>
                    <a:pt x="117" y="171"/>
                    <a:pt x="107" y="171"/>
                  </a:cubicBezTo>
                  <a:cubicBezTo>
                    <a:pt x="97" y="171"/>
                    <a:pt x="88" y="164"/>
                    <a:pt x="88" y="154"/>
                  </a:cubicBezTo>
                  <a:cubicBezTo>
                    <a:pt x="88" y="145"/>
                    <a:pt x="97" y="137"/>
                    <a:pt x="107"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Freeform 7"/>
            <p:cNvSpPr>
              <a:spLocks/>
            </p:cNvSpPr>
            <p:nvPr/>
          </p:nvSpPr>
          <p:spPr bwMode="auto">
            <a:xfrm>
              <a:off x="4106868" y="2851149"/>
              <a:ext cx="244475" cy="519113"/>
            </a:xfrm>
            <a:custGeom>
              <a:avLst/>
              <a:gdLst>
                <a:gd name="T0" fmla="*/ 148 w 154"/>
                <a:gd name="T1" fmla="*/ 204 h 327"/>
                <a:gd name="T2" fmla="*/ 73 w 154"/>
                <a:gd name="T3" fmla="*/ 0 h 327"/>
                <a:gd name="T4" fmla="*/ 0 w 154"/>
                <a:gd name="T5" fmla="*/ 0 h 327"/>
                <a:gd name="T6" fmla="*/ 83 w 154"/>
                <a:gd name="T7" fmla="*/ 220 h 327"/>
                <a:gd name="T8" fmla="*/ 110 w 154"/>
                <a:gd name="T9" fmla="*/ 213 h 327"/>
                <a:gd name="T10" fmla="*/ 154 w 154"/>
                <a:gd name="T11" fmla="*/ 327 h 327"/>
                <a:gd name="T12" fmla="*/ 123 w 154"/>
                <a:gd name="T13" fmla="*/ 210 h 327"/>
                <a:gd name="T14" fmla="*/ 148 w 154"/>
                <a:gd name="T15" fmla="*/ 204 h 3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327">
                  <a:moveTo>
                    <a:pt x="148" y="204"/>
                  </a:moveTo>
                  <a:lnTo>
                    <a:pt x="73" y="0"/>
                  </a:lnTo>
                  <a:lnTo>
                    <a:pt x="0" y="0"/>
                  </a:lnTo>
                  <a:lnTo>
                    <a:pt x="83" y="220"/>
                  </a:lnTo>
                  <a:lnTo>
                    <a:pt x="110" y="213"/>
                  </a:lnTo>
                  <a:lnTo>
                    <a:pt x="154" y="327"/>
                  </a:lnTo>
                  <a:lnTo>
                    <a:pt x="123" y="210"/>
                  </a:lnTo>
                  <a:lnTo>
                    <a:pt x="148"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8"/>
            <p:cNvSpPr>
              <a:spLocks/>
            </p:cNvSpPr>
            <p:nvPr/>
          </p:nvSpPr>
          <p:spPr bwMode="auto">
            <a:xfrm>
              <a:off x="3502025" y="2851150"/>
              <a:ext cx="231775" cy="519113"/>
            </a:xfrm>
            <a:custGeom>
              <a:avLst/>
              <a:gdLst>
                <a:gd name="T0" fmla="*/ 71 w 146"/>
                <a:gd name="T1" fmla="*/ 0 h 327"/>
                <a:gd name="T2" fmla="*/ 2 w 146"/>
                <a:gd name="T3" fmla="*/ 204 h 327"/>
                <a:gd name="T4" fmla="*/ 27 w 146"/>
                <a:gd name="T5" fmla="*/ 211 h 327"/>
                <a:gd name="T6" fmla="*/ 0 w 146"/>
                <a:gd name="T7" fmla="*/ 327 h 327"/>
                <a:gd name="T8" fmla="*/ 40 w 146"/>
                <a:gd name="T9" fmla="*/ 214 h 327"/>
                <a:gd name="T10" fmla="*/ 71 w 146"/>
                <a:gd name="T11" fmla="*/ 222 h 327"/>
                <a:gd name="T12" fmla="*/ 146 w 146"/>
                <a:gd name="T13" fmla="*/ 0 h 327"/>
                <a:gd name="T14" fmla="*/ 71 w 146"/>
                <a:gd name="T15" fmla="*/ 0 h 3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327">
                  <a:moveTo>
                    <a:pt x="71" y="0"/>
                  </a:moveTo>
                  <a:lnTo>
                    <a:pt x="2" y="204"/>
                  </a:lnTo>
                  <a:lnTo>
                    <a:pt x="27" y="211"/>
                  </a:lnTo>
                  <a:lnTo>
                    <a:pt x="0" y="327"/>
                  </a:lnTo>
                  <a:lnTo>
                    <a:pt x="40" y="214"/>
                  </a:lnTo>
                  <a:lnTo>
                    <a:pt x="71" y="222"/>
                  </a:lnTo>
                  <a:lnTo>
                    <a:pt x="146" y="0"/>
                  </a:lnTo>
                  <a:lnTo>
                    <a:pt x="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2278091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07772" y="1698605"/>
            <a:ext cx="9172358" cy="5044800"/>
          </a:xfrm>
          <a:prstGeom prst="rect">
            <a:avLst/>
          </a:prstGeom>
        </p:spPr>
      </p:pic>
      <p:sp>
        <p:nvSpPr>
          <p:cNvPr id="3" name="Title 2"/>
          <p:cNvSpPr>
            <a:spLocks noGrp="1"/>
          </p:cNvSpPr>
          <p:nvPr>
            <p:ph type="title"/>
          </p:nvPr>
        </p:nvSpPr>
        <p:spPr/>
        <p:txBody>
          <a:bodyPr/>
          <a:lstStyle/>
          <a:p>
            <a:r>
              <a:rPr lang="en-US" dirty="0" smtClean="0"/>
              <a:t>Clarity &amp; Collaboration</a:t>
            </a:r>
            <a:endParaRPr lang="en-US" dirty="0"/>
          </a:p>
        </p:txBody>
      </p:sp>
      <p:sp>
        <p:nvSpPr>
          <p:cNvPr id="13" name="Content Placeholder 3"/>
          <p:cNvSpPr>
            <a:spLocks noGrp="1"/>
          </p:cNvSpPr>
          <p:nvPr>
            <p:ph idx="1"/>
          </p:nvPr>
        </p:nvSpPr>
        <p:spPr>
          <a:xfrm>
            <a:off x="622924" y="1287743"/>
            <a:ext cx="10515600" cy="3069104"/>
          </a:xfrm>
        </p:spPr>
        <p:txBody>
          <a:bodyPr>
            <a:noAutofit/>
          </a:bodyPr>
          <a:lstStyle/>
          <a:p>
            <a:pPr marL="0" lvl="0" indent="0">
              <a:lnSpc>
                <a:spcPct val="150000"/>
              </a:lnSpc>
              <a:spcBef>
                <a:spcPct val="0"/>
              </a:spcBef>
              <a:spcAft>
                <a:spcPct val="0"/>
              </a:spcAft>
              <a:buNone/>
            </a:pPr>
            <a:r>
              <a:rPr lang="en-US" altLang="en-US" sz="2000" b="1" dirty="0">
                <a:solidFill>
                  <a:prstClr val="black"/>
                </a:solidFill>
                <a:latin typeface="Calibri" charset="0"/>
              </a:rPr>
              <a:t>BE CLEAR &amp; CHEER</a:t>
            </a:r>
          </a:p>
          <a:p>
            <a:pPr marL="171450" lvl="0" indent="-171450">
              <a:lnSpc>
                <a:spcPct val="150000"/>
              </a:lnSpc>
              <a:spcBef>
                <a:spcPct val="0"/>
              </a:spcBef>
              <a:spcAft>
                <a:spcPct val="0"/>
              </a:spcAft>
              <a:buFont typeface="Wingdings" panose="05000000000000000000" pitchFamily="2" charset="2"/>
              <a:buChar char="ü"/>
            </a:pPr>
            <a:r>
              <a:rPr lang="en-US" altLang="en-US" sz="1600" dirty="0">
                <a:solidFill>
                  <a:prstClr val="black"/>
                </a:solidFill>
                <a:latin typeface="Calibri" charset="0"/>
              </a:rPr>
              <a:t>Be aware of how communication to various levels of leadership is formulated. </a:t>
            </a:r>
          </a:p>
          <a:p>
            <a:pPr marL="171450" lvl="0" indent="-171450">
              <a:lnSpc>
                <a:spcPct val="150000"/>
              </a:lnSpc>
              <a:spcBef>
                <a:spcPct val="0"/>
              </a:spcBef>
              <a:spcAft>
                <a:spcPct val="0"/>
              </a:spcAft>
              <a:buFont typeface="Wingdings" panose="05000000000000000000" pitchFamily="2" charset="2"/>
              <a:buChar char="ü"/>
            </a:pPr>
            <a:r>
              <a:rPr lang="en-US" altLang="en-US" sz="1600" dirty="0">
                <a:solidFill>
                  <a:prstClr val="black"/>
                </a:solidFill>
                <a:latin typeface="Calibri" charset="0"/>
              </a:rPr>
              <a:t>Include summaries and thoughtful layout of information. </a:t>
            </a:r>
          </a:p>
          <a:p>
            <a:pPr marL="171450" lvl="0" indent="-171450">
              <a:lnSpc>
                <a:spcPct val="150000"/>
              </a:lnSpc>
              <a:spcBef>
                <a:spcPct val="0"/>
              </a:spcBef>
              <a:spcAft>
                <a:spcPct val="0"/>
              </a:spcAft>
              <a:buFont typeface="Wingdings" panose="05000000000000000000" pitchFamily="2" charset="2"/>
              <a:buChar char="ü"/>
            </a:pPr>
            <a:r>
              <a:rPr lang="en-US" altLang="en-US" sz="1600" dirty="0">
                <a:solidFill>
                  <a:prstClr val="black"/>
                </a:solidFill>
                <a:latin typeface="Calibri" charset="0"/>
              </a:rPr>
              <a:t>Remain </a:t>
            </a:r>
            <a:r>
              <a:rPr lang="en-US" altLang="en-US" sz="1600" b="1" dirty="0">
                <a:solidFill>
                  <a:prstClr val="black"/>
                </a:solidFill>
                <a:latin typeface="Calibri" charset="0"/>
              </a:rPr>
              <a:t>positive </a:t>
            </a:r>
            <a:r>
              <a:rPr lang="en-US" altLang="en-US" sz="1600" dirty="0">
                <a:solidFill>
                  <a:prstClr val="black"/>
                </a:solidFill>
                <a:latin typeface="Calibri" charset="0"/>
              </a:rPr>
              <a:t>with all messaging, even when delivering non-positive messages. </a:t>
            </a:r>
          </a:p>
          <a:p>
            <a:pPr lvl="0">
              <a:lnSpc>
                <a:spcPct val="150000"/>
              </a:lnSpc>
              <a:spcBef>
                <a:spcPct val="0"/>
              </a:spcBef>
              <a:spcAft>
                <a:spcPct val="0"/>
              </a:spcAft>
            </a:pPr>
            <a:endParaRPr lang="en-US" altLang="en-US" sz="1600" b="1" dirty="0">
              <a:solidFill>
                <a:prstClr val="black"/>
              </a:solidFill>
              <a:latin typeface="Calibri" charset="0"/>
            </a:endParaRPr>
          </a:p>
          <a:p>
            <a:pPr marL="0" lvl="0" indent="0">
              <a:lnSpc>
                <a:spcPct val="150000"/>
              </a:lnSpc>
              <a:spcBef>
                <a:spcPct val="0"/>
              </a:spcBef>
              <a:spcAft>
                <a:spcPct val="0"/>
              </a:spcAft>
              <a:buNone/>
            </a:pPr>
            <a:r>
              <a:rPr lang="en-US" altLang="en-US" sz="2000" b="1" dirty="0">
                <a:solidFill>
                  <a:prstClr val="black"/>
                </a:solidFill>
                <a:latin typeface="Calibri" charset="0"/>
              </a:rPr>
              <a:t>ASK, DON’T TELL</a:t>
            </a:r>
          </a:p>
          <a:p>
            <a:pPr marL="171450" lvl="0" indent="-171450">
              <a:lnSpc>
                <a:spcPct val="150000"/>
              </a:lnSpc>
              <a:spcBef>
                <a:spcPct val="0"/>
              </a:spcBef>
              <a:spcAft>
                <a:spcPct val="0"/>
              </a:spcAft>
              <a:buFont typeface="Wingdings" panose="05000000000000000000" pitchFamily="2" charset="2"/>
              <a:buChar char="ü"/>
            </a:pPr>
            <a:r>
              <a:rPr lang="en-US" altLang="en-US" sz="1600" dirty="0">
                <a:solidFill>
                  <a:prstClr val="black"/>
                </a:solidFill>
                <a:latin typeface="Calibri" charset="0"/>
              </a:rPr>
              <a:t>Respect others’ time and interests.</a:t>
            </a:r>
          </a:p>
          <a:p>
            <a:pPr marL="171450" lvl="0" indent="-171450">
              <a:lnSpc>
                <a:spcPct val="150000"/>
              </a:lnSpc>
              <a:spcBef>
                <a:spcPct val="0"/>
              </a:spcBef>
              <a:spcAft>
                <a:spcPct val="0"/>
              </a:spcAft>
              <a:buFont typeface="Wingdings" panose="05000000000000000000" pitchFamily="2" charset="2"/>
              <a:buChar char="ü"/>
            </a:pPr>
            <a:r>
              <a:rPr lang="en-US" altLang="en-US" sz="1600" dirty="0">
                <a:solidFill>
                  <a:prstClr val="black"/>
                </a:solidFill>
                <a:latin typeface="Calibri" charset="0"/>
              </a:rPr>
              <a:t>If the person has specific experience/expertise, this would validate why they are a good person for the deliverable. </a:t>
            </a:r>
          </a:p>
        </p:txBody>
      </p:sp>
      <p:sp>
        <p:nvSpPr>
          <p:cNvPr id="27" name="Rectangle 26"/>
          <p:cNvSpPr/>
          <p:nvPr/>
        </p:nvSpPr>
        <p:spPr>
          <a:xfrm>
            <a:off x="779929" y="4894198"/>
            <a:ext cx="10398936" cy="830997"/>
          </a:xfrm>
          <a:prstGeom prst="rect">
            <a:avLst/>
          </a:prstGeom>
          <a:solidFill>
            <a:schemeClr val="bg1"/>
          </a:solidFill>
          <a:ln>
            <a:solidFill>
              <a:srgbClr val="FF9900"/>
            </a:solidFill>
          </a:ln>
        </p:spPr>
        <p:txBody>
          <a:bodyPr wrap="square">
            <a:spAutoFit/>
          </a:bodyPr>
          <a:lstStyle/>
          <a:p>
            <a:pPr algn="ctr">
              <a:spcBef>
                <a:spcPct val="0"/>
              </a:spcBef>
              <a:spcAft>
                <a:spcPct val="0"/>
              </a:spcAft>
            </a:pPr>
            <a:r>
              <a:rPr lang="en-US" altLang="en-US" sz="1600" i="1" dirty="0">
                <a:latin typeface="Calibri" charset="0"/>
              </a:rPr>
              <a:t>Remember, these are corporate “</a:t>
            </a:r>
            <a:r>
              <a:rPr lang="en-US" altLang="en-US" sz="1600" b="1" i="1" dirty="0">
                <a:latin typeface="Calibri" charset="0"/>
              </a:rPr>
              <a:t>volunteers</a:t>
            </a:r>
            <a:r>
              <a:rPr lang="en-US" altLang="en-US" sz="1600" i="1" dirty="0">
                <a:latin typeface="Calibri" charset="0"/>
              </a:rPr>
              <a:t>” that are not directly accountable to the ERG, therefore awareness and sensitivity in addressing participation issues should be managed with empathy and acknowledgement of </a:t>
            </a:r>
            <a:r>
              <a:rPr lang="en-US" altLang="en-US" sz="1600" b="1" i="1" dirty="0">
                <a:latin typeface="Calibri" charset="0"/>
              </a:rPr>
              <a:t>other “job” responsibilities </a:t>
            </a:r>
            <a:r>
              <a:rPr lang="en-US" altLang="en-US" sz="1600" i="1" dirty="0">
                <a:latin typeface="Calibri" charset="0"/>
              </a:rPr>
              <a:t>that may have impeded leaders from providing the support they wanted to contribute.  </a:t>
            </a:r>
          </a:p>
        </p:txBody>
      </p:sp>
      <p:sp>
        <p:nvSpPr>
          <p:cNvPr id="2" name="Slide Number Placeholder 1"/>
          <p:cNvSpPr>
            <a:spLocks noGrp="1"/>
          </p:cNvSpPr>
          <p:nvPr>
            <p:ph type="sldNum" sz="quarter" idx="12"/>
          </p:nvPr>
        </p:nvSpPr>
        <p:spPr/>
        <p:txBody>
          <a:bodyPr/>
          <a:lstStyle/>
          <a:p>
            <a:fld id="{5FB82C68-21B0-4D10-9FE3-8B3C5F565363}" type="slidenum">
              <a:rPr lang="en-US" smtClean="0"/>
              <a:pPr/>
              <a:t>31</a:t>
            </a:fld>
            <a:endParaRPr lang="en-US"/>
          </a:p>
        </p:txBody>
      </p:sp>
      <p:grpSp>
        <p:nvGrpSpPr>
          <p:cNvPr id="12" name="Group 11"/>
          <p:cNvGrpSpPr>
            <a:grpSpLocks noChangeAspect="1"/>
          </p:cNvGrpSpPr>
          <p:nvPr/>
        </p:nvGrpSpPr>
        <p:grpSpPr>
          <a:xfrm>
            <a:off x="9772541" y="311113"/>
            <a:ext cx="1587904" cy="722361"/>
            <a:chOff x="3186113" y="3595688"/>
            <a:chExt cx="914401" cy="439737"/>
          </a:xfr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p:grpSpPr>
        <p:sp>
          <p:nvSpPr>
            <p:cNvPr id="14" name="Freeform 29"/>
            <p:cNvSpPr>
              <a:spLocks/>
            </p:cNvSpPr>
            <p:nvPr/>
          </p:nvSpPr>
          <p:spPr bwMode="auto">
            <a:xfrm>
              <a:off x="3844926" y="3714750"/>
              <a:ext cx="255588" cy="320675"/>
            </a:xfrm>
            <a:custGeom>
              <a:avLst/>
              <a:gdLst>
                <a:gd name="T0" fmla="*/ 4493 w 4506"/>
                <a:gd name="T1" fmla="*/ 4911 h 5643"/>
                <a:gd name="T2" fmla="*/ 4451 w 4506"/>
                <a:gd name="T3" fmla="*/ 4812 h 5643"/>
                <a:gd name="T4" fmla="*/ 4360 w 4506"/>
                <a:gd name="T5" fmla="*/ 4681 h 5643"/>
                <a:gd name="T6" fmla="*/ 4204 w 4506"/>
                <a:gd name="T7" fmla="*/ 4529 h 5643"/>
                <a:gd name="T8" fmla="*/ 3962 w 4506"/>
                <a:gd name="T9" fmla="*/ 4363 h 5643"/>
                <a:gd name="T10" fmla="*/ 3657 w 4506"/>
                <a:gd name="T11" fmla="*/ 4210 h 5643"/>
                <a:gd name="T12" fmla="*/ 3365 w 4506"/>
                <a:gd name="T13" fmla="*/ 4055 h 5643"/>
                <a:gd name="T14" fmla="*/ 2897 w 4506"/>
                <a:gd name="T15" fmla="*/ 3805 h 5643"/>
                <a:gd name="T16" fmla="*/ 2591 w 4506"/>
                <a:gd name="T17" fmla="*/ 3666 h 5643"/>
                <a:gd name="T18" fmla="*/ 2246 w 4506"/>
                <a:gd name="T19" fmla="*/ 3546 h 5643"/>
                <a:gd name="T20" fmla="*/ 1863 w 4506"/>
                <a:gd name="T21" fmla="*/ 3454 h 5643"/>
                <a:gd name="T22" fmla="*/ 1963 w 4506"/>
                <a:gd name="T23" fmla="*/ 3335 h 5643"/>
                <a:gd name="T24" fmla="*/ 2056 w 4506"/>
                <a:gd name="T25" fmla="*/ 3197 h 5643"/>
                <a:gd name="T26" fmla="*/ 2194 w 4506"/>
                <a:gd name="T27" fmla="*/ 2944 h 5643"/>
                <a:gd name="T28" fmla="*/ 2357 w 4506"/>
                <a:gd name="T29" fmla="*/ 2578 h 5643"/>
                <a:gd name="T30" fmla="*/ 2446 w 4506"/>
                <a:gd name="T31" fmla="*/ 2348 h 5643"/>
                <a:gd name="T32" fmla="*/ 2490 w 4506"/>
                <a:gd name="T33" fmla="*/ 2144 h 5643"/>
                <a:gd name="T34" fmla="*/ 2504 w 4506"/>
                <a:gd name="T35" fmla="*/ 1910 h 5643"/>
                <a:gd name="T36" fmla="*/ 2503 w 4506"/>
                <a:gd name="T37" fmla="*/ 1646 h 5643"/>
                <a:gd name="T38" fmla="*/ 2511 w 4506"/>
                <a:gd name="T39" fmla="*/ 1403 h 5643"/>
                <a:gd name="T40" fmla="*/ 2518 w 4506"/>
                <a:gd name="T41" fmla="*/ 1136 h 5643"/>
                <a:gd name="T42" fmla="*/ 2503 w 4506"/>
                <a:gd name="T43" fmla="*/ 919 h 5643"/>
                <a:gd name="T44" fmla="*/ 2451 w 4506"/>
                <a:gd name="T45" fmla="*/ 738 h 5643"/>
                <a:gd name="T46" fmla="*/ 2326 w 4506"/>
                <a:gd name="T47" fmla="*/ 484 h 5643"/>
                <a:gd name="T48" fmla="*/ 2165 w 4506"/>
                <a:gd name="T49" fmla="*/ 291 h 5643"/>
                <a:gd name="T50" fmla="*/ 1973 w 4506"/>
                <a:gd name="T51" fmla="*/ 153 h 5643"/>
                <a:gd name="T52" fmla="*/ 1755 w 4506"/>
                <a:gd name="T53" fmla="*/ 64 h 5643"/>
                <a:gd name="T54" fmla="*/ 1515 w 4506"/>
                <a:gd name="T55" fmla="*/ 14 h 5643"/>
                <a:gd name="T56" fmla="*/ 1259 w 4506"/>
                <a:gd name="T57" fmla="*/ 0 h 5643"/>
                <a:gd name="T58" fmla="*/ 1003 w 4506"/>
                <a:gd name="T59" fmla="*/ 14 h 5643"/>
                <a:gd name="T60" fmla="*/ 763 w 4506"/>
                <a:gd name="T61" fmla="*/ 64 h 5643"/>
                <a:gd name="T62" fmla="*/ 546 w 4506"/>
                <a:gd name="T63" fmla="*/ 154 h 5643"/>
                <a:gd name="T64" fmla="*/ 353 w 4506"/>
                <a:gd name="T65" fmla="*/ 292 h 5643"/>
                <a:gd name="T66" fmla="*/ 193 w 4506"/>
                <a:gd name="T67" fmla="*/ 485 h 5643"/>
                <a:gd name="T68" fmla="*/ 68 w 4506"/>
                <a:gd name="T69" fmla="*/ 740 h 5643"/>
                <a:gd name="T70" fmla="*/ 15 w 4506"/>
                <a:gd name="T71" fmla="*/ 921 h 5643"/>
                <a:gd name="T72" fmla="*/ 0 w 4506"/>
                <a:gd name="T73" fmla="*/ 1137 h 5643"/>
                <a:gd name="T74" fmla="*/ 7 w 4506"/>
                <a:gd name="T75" fmla="*/ 1404 h 5643"/>
                <a:gd name="T76" fmla="*/ 16 w 4506"/>
                <a:gd name="T77" fmla="*/ 1646 h 5643"/>
                <a:gd name="T78" fmla="*/ 15 w 4506"/>
                <a:gd name="T79" fmla="*/ 1911 h 5643"/>
                <a:gd name="T80" fmla="*/ 28 w 4506"/>
                <a:gd name="T81" fmla="*/ 2145 h 5643"/>
                <a:gd name="T82" fmla="*/ 74 w 4506"/>
                <a:gd name="T83" fmla="*/ 2350 h 5643"/>
                <a:gd name="T84" fmla="*/ 151 w 4506"/>
                <a:gd name="T85" fmla="*/ 2552 h 5643"/>
                <a:gd name="T86" fmla="*/ 283 w 4506"/>
                <a:gd name="T87" fmla="*/ 2858 h 5643"/>
                <a:gd name="T88" fmla="*/ 422 w 4506"/>
                <a:gd name="T89" fmla="*/ 3129 h 5643"/>
                <a:gd name="T90" fmla="*/ 627 w 4506"/>
                <a:gd name="T91" fmla="*/ 3369 h 5643"/>
                <a:gd name="T92" fmla="*/ 990 w 4506"/>
                <a:gd name="T93" fmla="*/ 3640 h 5643"/>
                <a:gd name="T94" fmla="*/ 1248 w 4506"/>
                <a:gd name="T95" fmla="*/ 3907 h 5643"/>
                <a:gd name="T96" fmla="*/ 1418 w 4506"/>
                <a:gd name="T97" fmla="*/ 4158 h 5643"/>
                <a:gd name="T98" fmla="*/ 1519 w 4506"/>
                <a:gd name="T99" fmla="*/ 4382 h 5643"/>
                <a:gd name="T100" fmla="*/ 1568 w 4506"/>
                <a:gd name="T101" fmla="*/ 4567 h 5643"/>
                <a:gd name="T102" fmla="*/ 1583 w 4506"/>
                <a:gd name="T103" fmla="*/ 4702 h 5643"/>
                <a:gd name="T104" fmla="*/ 1584 w 4506"/>
                <a:gd name="T105" fmla="*/ 5643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6" h="5643">
                  <a:moveTo>
                    <a:pt x="4506" y="4978"/>
                  </a:moveTo>
                  <a:lnTo>
                    <a:pt x="4506" y="4974"/>
                  </a:lnTo>
                  <a:lnTo>
                    <a:pt x="4504" y="4961"/>
                  </a:lnTo>
                  <a:lnTo>
                    <a:pt x="4500" y="4940"/>
                  </a:lnTo>
                  <a:lnTo>
                    <a:pt x="4493" y="4911"/>
                  </a:lnTo>
                  <a:lnTo>
                    <a:pt x="4487" y="4894"/>
                  </a:lnTo>
                  <a:lnTo>
                    <a:pt x="4481" y="4876"/>
                  </a:lnTo>
                  <a:lnTo>
                    <a:pt x="4472" y="4856"/>
                  </a:lnTo>
                  <a:lnTo>
                    <a:pt x="4463" y="4835"/>
                  </a:lnTo>
                  <a:lnTo>
                    <a:pt x="4451" y="4812"/>
                  </a:lnTo>
                  <a:lnTo>
                    <a:pt x="4436" y="4788"/>
                  </a:lnTo>
                  <a:lnTo>
                    <a:pt x="4421" y="4763"/>
                  </a:lnTo>
                  <a:lnTo>
                    <a:pt x="4403" y="4737"/>
                  </a:lnTo>
                  <a:lnTo>
                    <a:pt x="4383" y="4709"/>
                  </a:lnTo>
                  <a:lnTo>
                    <a:pt x="4360" y="4681"/>
                  </a:lnTo>
                  <a:lnTo>
                    <a:pt x="4335" y="4652"/>
                  </a:lnTo>
                  <a:lnTo>
                    <a:pt x="4306" y="4622"/>
                  </a:lnTo>
                  <a:lnTo>
                    <a:pt x="4275" y="4592"/>
                  </a:lnTo>
                  <a:lnTo>
                    <a:pt x="4241" y="4560"/>
                  </a:lnTo>
                  <a:lnTo>
                    <a:pt x="4204" y="4529"/>
                  </a:lnTo>
                  <a:lnTo>
                    <a:pt x="4162" y="4495"/>
                  </a:lnTo>
                  <a:lnTo>
                    <a:pt x="4118" y="4463"/>
                  </a:lnTo>
                  <a:lnTo>
                    <a:pt x="4070" y="4429"/>
                  </a:lnTo>
                  <a:lnTo>
                    <a:pt x="4017" y="4396"/>
                  </a:lnTo>
                  <a:lnTo>
                    <a:pt x="3962" y="4363"/>
                  </a:lnTo>
                  <a:lnTo>
                    <a:pt x="3901" y="4329"/>
                  </a:lnTo>
                  <a:lnTo>
                    <a:pt x="3837" y="4294"/>
                  </a:lnTo>
                  <a:lnTo>
                    <a:pt x="3768" y="4261"/>
                  </a:lnTo>
                  <a:lnTo>
                    <a:pt x="3695" y="4227"/>
                  </a:lnTo>
                  <a:lnTo>
                    <a:pt x="3657" y="4210"/>
                  </a:lnTo>
                  <a:lnTo>
                    <a:pt x="3619" y="4192"/>
                  </a:lnTo>
                  <a:lnTo>
                    <a:pt x="3580" y="4172"/>
                  </a:lnTo>
                  <a:lnTo>
                    <a:pt x="3539" y="4151"/>
                  </a:lnTo>
                  <a:lnTo>
                    <a:pt x="3455" y="4104"/>
                  </a:lnTo>
                  <a:lnTo>
                    <a:pt x="3365" y="4055"/>
                  </a:lnTo>
                  <a:lnTo>
                    <a:pt x="3270" y="4002"/>
                  </a:lnTo>
                  <a:lnTo>
                    <a:pt x="3170" y="3947"/>
                  </a:lnTo>
                  <a:lnTo>
                    <a:pt x="3066" y="3890"/>
                  </a:lnTo>
                  <a:lnTo>
                    <a:pt x="2955" y="3833"/>
                  </a:lnTo>
                  <a:lnTo>
                    <a:pt x="2897" y="3805"/>
                  </a:lnTo>
                  <a:lnTo>
                    <a:pt x="2839" y="3776"/>
                  </a:lnTo>
                  <a:lnTo>
                    <a:pt x="2779" y="3749"/>
                  </a:lnTo>
                  <a:lnTo>
                    <a:pt x="2718" y="3721"/>
                  </a:lnTo>
                  <a:lnTo>
                    <a:pt x="2654" y="3693"/>
                  </a:lnTo>
                  <a:lnTo>
                    <a:pt x="2591" y="3666"/>
                  </a:lnTo>
                  <a:lnTo>
                    <a:pt x="2524" y="3640"/>
                  </a:lnTo>
                  <a:lnTo>
                    <a:pt x="2458" y="3615"/>
                  </a:lnTo>
                  <a:lnTo>
                    <a:pt x="2388" y="3591"/>
                  </a:lnTo>
                  <a:lnTo>
                    <a:pt x="2319" y="3568"/>
                  </a:lnTo>
                  <a:lnTo>
                    <a:pt x="2246" y="3546"/>
                  </a:lnTo>
                  <a:lnTo>
                    <a:pt x="2172" y="3525"/>
                  </a:lnTo>
                  <a:lnTo>
                    <a:pt x="2098" y="3505"/>
                  </a:lnTo>
                  <a:lnTo>
                    <a:pt x="2021" y="3486"/>
                  </a:lnTo>
                  <a:lnTo>
                    <a:pt x="1944" y="3469"/>
                  </a:lnTo>
                  <a:lnTo>
                    <a:pt x="1863" y="3454"/>
                  </a:lnTo>
                  <a:lnTo>
                    <a:pt x="1884" y="3432"/>
                  </a:lnTo>
                  <a:lnTo>
                    <a:pt x="1904" y="3408"/>
                  </a:lnTo>
                  <a:lnTo>
                    <a:pt x="1924" y="3385"/>
                  </a:lnTo>
                  <a:lnTo>
                    <a:pt x="1944" y="3360"/>
                  </a:lnTo>
                  <a:lnTo>
                    <a:pt x="1963" y="3335"/>
                  </a:lnTo>
                  <a:lnTo>
                    <a:pt x="1982" y="3309"/>
                  </a:lnTo>
                  <a:lnTo>
                    <a:pt x="2000" y="3281"/>
                  </a:lnTo>
                  <a:lnTo>
                    <a:pt x="2019" y="3254"/>
                  </a:lnTo>
                  <a:lnTo>
                    <a:pt x="2037" y="3226"/>
                  </a:lnTo>
                  <a:lnTo>
                    <a:pt x="2056" y="3197"/>
                  </a:lnTo>
                  <a:lnTo>
                    <a:pt x="2074" y="3168"/>
                  </a:lnTo>
                  <a:lnTo>
                    <a:pt x="2091" y="3138"/>
                  </a:lnTo>
                  <a:lnTo>
                    <a:pt x="2126" y="3075"/>
                  </a:lnTo>
                  <a:lnTo>
                    <a:pt x="2160" y="3011"/>
                  </a:lnTo>
                  <a:lnTo>
                    <a:pt x="2194" y="2944"/>
                  </a:lnTo>
                  <a:lnTo>
                    <a:pt x="2227" y="2874"/>
                  </a:lnTo>
                  <a:lnTo>
                    <a:pt x="2260" y="2804"/>
                  </a:lnTo>
                  <a:lnTo>
                    <a:pt x="2292" y="2730"/>
                  </a:lnTo>
                  <a:lnTo>
                    <a:pt x="2325" y="2654"/>
                  </a:lnTo>
                  <a:lnTo>
                    <a:pt x="2357" y="2578"/>
                  </a:lnTo>
                  <a:lnTo>
                    <a:pt x="2389" y="2499"/>
                  </a:lnTo>
                  <a:lnTo>
                    <a:pt x="2420" y="2418"/>
                  </a:lnTo>
                  <a:lnTo>
                    <a:pt x="2430" y="2394"/>
                  </a:lnTo>
                  <a:lnTo>
                    <a:pt x="2439" y="2371"/>
                  </a:lnTo>
                  <a:lnTo>
                    <a:pt x="2446" y="2348"/>
                  </a:lnTo>
                  <a:lnTo>
                    <a:pt x="2453" y="2325"/>
                  </a:lnTo>
                  <a:lnTo>
                    <a:pt x="2465" y="2280"/>
                  </a:lnTo>
                  <a:lnTo>
                    <a:pt x="2476" y="2234"/>
                  </a:lnTo>
                  <a:lnTo>
                    <a:pt x="2484" y="2189"/>
                  </a:lnTo>
                  <a:lnTo>
                    <a:pt x="2490" y="2144"/>
                  </a:lnTo>
                  <a:lnTo>
                    <a:pt x="2495" y="2098"/>
                  </a:lnTo>
                  <a:lnTo>
                    <a:pt x="2499" y="2052"/>
                  </a:lnTo>
                  <a:lnTo>
                    <a:pt x="2502" y="2005"/>
                  </a:lnTo>
                  <a:lnTo>
                    <a:pt x="2503" y="1958"/>
                  </a:lnTo>
                  <a:lnTo>
                    <a:pt x="2504" y="1910"/>
                  </a:lnTo>
                  <a:lnTo>
                    <a:pt x="2504" y="1860"/>
                  </a:lnTo>
                  <a:lnTo>
                    <a:pt x="2504" y="1809"/>
                  </a:lnTo>
                  <a:lnTo>
                    <a:pt x="2504" y="1757"/>
                  </a:lnTo>
                  <a:lnTo>
                    <a:pt x="2503" y="1703"/>
                  </a:lnTo>
                  <a:lnTo>
                    <a:pt x="2503" y="1646"/>
                  </a:lnTo>
                  <a:lnTo>
                    <a:pt x="2503" y="1602"/>
                  </a:lnTo>
                  <a:lnTo>
                    <a:pt x="2505" y="1556"/>
                  </a:lnTo>
                  <a:lnTo>
                    <a:pt x="2507" y="1507"/>
                  </a:lnTo>
                  <a:lnTo>
                    <a:pt x="2509" y="1455"/>
                  </a:lnTo>
                  <a:lnTo>
                    <a:pt x="2511" y="1403"/>
                  </a:lnTo>
                  <a:lnTo>
                    <a:pt x="2513" y="1350"/>
                  </a:lnTo>
                  <a:lnTo>
                    <a:pt x="2516" y="1296"/>
                  </a:lnTo>
                  <a:lnTo>
                    <a:pt x="2517" y="1242"/>
                  </a:lnTo>
                  <a:lnTo>
                    <a:pt x="2518" y="1188"/>
                  </a:lnTo>
                  <a:lnTo>
                    <a:pt x="2518" y="1136"/>
                  </a:lnTo>
                  <a:lnTo>
                    <a:pt x="2517" y="1084"/>
                  </a:lnTo>
                  <a:lnTo>
                    <a:pt x="2515" y="1033"/>
                  </a:lnTo>
                  <a:lnTo>
                    <a:pt x="2511" y="986"/>
                  </a:lnTo>
                  <a:lnTo>
                    <a:pt x="2506" y="940"/>
                  </a:lnTo>
                  <a:lnTo>
                    <a:pt x="2503" y="919"/>
                  </a:lnTo>
                  <a:lnTo>
                    <a:pt x="2499" y="898"/>
                  </a:lnTo>
                  <a:lnTo>
                    <a:pt x="2495" y="878"/>
                  </a:lnTo>
                  <a:lnTo>
                    <a:pt x="2490" y="859"/>
                  </a:lnTo>
                  <a:lnTo>
                    <a:pt x="2471" y="796"/>
                  </a:lnTo>
                  <a:lnTo>
                    <a:pt x="2451" y="738"/>
                  </a:lnTo>
                  <a:lnTo>
                    <a:pt x="2429" y="682"/>
                  </a:lnTo>
                  <a:lnTo>
                    <a:pt x="2405" y="628"/>
                  </a:lnTo>
                  <a:lnTo>
                    <a:pt x="2380" y="577"/>
                  </a:lnTo>
                  <a:lnTo>
                    <a:pt x="2354" y="529"/>
                  </a:lnTo>
                  <a:lnTo>
                    <a:pt x="2326" y="484"/>
                  </a:lnTo>
                  <a:lnTo>
                    <a:pt x="2296" y="441"/>
                  </a:lnTo>
                  <a:lnTo>
                    <a:pt x="2265" y="399"/>
                  </a:lnTo>
                  <a:lnTo>
                    <a:pt x="2233" y="361"/>
                  </a:lnTo>
                  <a:lnTo>
                    <a:pt x="2200" y="325"/>
                  </a:lnTo>
                  <a:lnTo>
                    <a:pt x="2165" y="291"/>
                  </a:lnTo>
                  <a:lnTo>
                    <a:pt x="2129" y="260"/>
                  </a:lnTo>
                  <a:lnTo>
                    <a:pt x="2092" y="229"/>
                  </a:lnTo>
                  <a:lnTo>
                    <a:pt x="2054" y="202"/>
                  </a:lnTo>
                  <a:lnTo>
                    <a:pt x="2014" y="177"/>
                  </a:lnTo>
                  <a:lnTo>
                    <a:pt x="1973" y="153"/>
                  </a:lnTo>
                  <a:lnTo>
                    <a:pt x="1932" y="132"/>
                  </a:lnTo>
                  <a:lnTo>
                    <a:pt x="1889" y="112"/>
                  </a:lnTo>
                  <a:lnTo>
                    <a:pt x="1845" y="94"/>
                  </a:lnTo>
                  <a:lnTo>
                    <a:pt x="1801" y="78"/>
                  </a:lnTo>
                  <a:lnTo>
                    <a:pt x="1755" y="64"/>
                  </a:lnTo>
                  <a:lnTo>
                    <a:pt x="1709" y="51"/>
                  </a:lnTo>
                  <a:lnTo>
                    <a:pt x="1661" y="40"/>
                  </a:lnTo>
                  <a:lnTo>
                    <a:pt x="1614" y="29"/>
                  </a:lnTo>
                  <a:lnTo>
                    <a:pt x="1565" y="21"/>
                  </a:lnTo>
                  <a:lnTo>
                    <a:pt x="1515" y="14"/>
                  </a:lnTo>
                  <a:lnTo>
                    <a:pt x="1466" y="9"/>
                  </a:lnTo>
                  <a:lnTo>
                    <a:pt x="1414" y="5"/>
                  </a:lnTo>
                  <a:lnTo>
                    <a:pt x="1364" y="2"/>
                  </a:lnTo>
                  <a:lnTo>
                    <a:pt x="1312" y="0"/>
                  </a:lnTo>
                  <a:lnTo>
                    <a:pt x="1259" y="0"/>
                  </a:lnTo>
                  <a:lnTo>
                    <a:pt x="1207" y="0"/>
                  </a:lnTo>
                  <a:lnTo>
                    <a:pt x="1155" y="2"/>
                  </a:lnTo>
                  <a:lnTo>
                    <a:pt x="1104" y="5"/>
                  </a:lnTo>
                  <a:lnTo>
                    <a:pt x="1053" y="9"/>
                  </a:lnTo>
                  <a:lnTo>
                    <a:pt x="1003" y="14"/>
                  </a:lnTo>
                  <a:lnTo>
                    <a:pt x="954" y="21"/>
                  </a:lnTo>
                  <a:lnTo>
                    <a:pt x="904" y="29"/>
                  </a:lnTo>
                  <a:lnTo>
                    <a:pt x="857" y="40"/>
                  </a:lnTo>
                  <a:lnTo>
                    <a:pt x="810" y="51"/>
                  </a:lnTo>
                  <a:lnTo>
                    <a:pt x="763" y="64"/>
                  </a:lnTo>
                  <a:lnTo>
                    <a:pt x="718" y="79"/>
                  </a:lnTo>
                  <a:lnTo>
                    <a:pt x="674" y="95"/>
                  </a:lnTo>
                  <a:lnTo>
                    <a:pt x="629" y="113"/>
                  </a:lnTo>
                  <a:lnTo>
                    <a:pt x="587" y="132"/>
                  </a:lnTo>
                  <a:lnTo>
                    <a:pt x="546" y="154"/>
                  </a:lnTo>
                  <a:lnTo>
                    <a:pt x="504" y="177"/>
                  </a:lnTo>
                  <a:lnTo>
                    <a:pt x="465" y="203"/>
                  </a:lnTo>
                  <a:lnTo>
                    <a:pt x="427" y="230"/>
                  </a:lnTo>
                  <a:lnTo>
                    <a:pt x="389" y="261"/>
                  </a:lnTo>
                  <a:lnTo>
                    <a:pt x="353" y="292"/>
                  </a:lnTo>
                  <a:lnTo>
                    <a:pt x="319" y="326"/>
                  </a:lnTo>
                  <a:lnTo>
                    <a:pt x="286" y="362"/>
                  </a:lnTo>
                  <a:lnTo>
                    <a:pt x="253" y="401"/>
                  </a:lnTo>
                  <a:lnTo>
                    <a:pt x="222" y="442"/>
                  </a:lnTo>
                  <a:lnTo>
                    <a:pt x="193" y="485"/>
                  </a:lnTo>
                  <a:lnTo>
                    <a:pt x="165" y="531"/>
                  </a:lnTo>
                  <a:lnTo>
                    <a:pt x="138" y="579"/>
                  </a:lnTo>
                  <a:lnTo>
                    <a:pt x="113" y="630"/>
                  </a:lnTo>
                  <a:lnTo>
                    <a:pt x="90" y="684"/>
                  </a:lnTo>
                  <a:lnTo>
                    <a:pt x="68" y="740"/>
                  </a:lnTo>
                  <a:lnTo>
                    <a:pt x="48" y="799"/>
                  </a:lnTo>
                  <a:lnTo>
                    <a:pt x="28" y="861"/>
                  </a:lnTo>
                  <a:lnTo>
                    <a:pt x="23" y="880"/>
                  </a:lnTo>
                  <a:lnTo>
                    <a:pt x="19" y="900"/>
                  </a:lnTo>
                  <a:lnTo>
                    <a:pt x="15" y="921"/>
                  </a:lnTo>
                  <a:lnTo>
                    <a:pt x="12" y="942"/>
                  </a:lnTo>
                  <a:lnTo>
                    <a:pt x="7" y="987"/>
                  </a:lnTo>
                  <a:lnTo>
                    <a:pt x="3" y="1035"/>
                  </a:lnTo>
                  <a:lnTo>
                    <a:pt x="1" y="1086"/>
                  </a:lnTo>
                  <a:lnTo>
                    <a:pt x="0" y="1137"/>
                  </a:lnTo>
                  <a:lnTo>
                    <a:pt x="0" y="1190"/>
                  </a:lnTo>
                  <a:lnTo>
                    <a:pt x="1" y="1243"/>
                  </a:lnTo>
                  <a:lnTo>
                    <a:pt x="3" y="1297"/>
                  </a:lnTo>
                  <a:lnTo>
                    <a:pt x="5" y="1351"/>
                  </a:lnTo>
                  <a:lnTo>
                    <a:pt x="7" y="1404"/>
                  </a:lnTo>
                  <a:lnTo>
                    <a:pt x="10" y="1456"/>
                  </a:lnTo>
                  <a:lnTo>
                    <a:pt x="12" y="1507"/>
                  </a:lnTo>
                  <a:lnTo>
                    <a:pt x="14" y="1556"/>
                  </a:lnTo>
                  <a:lnTo>
                    <a:pt x="15" y="1602"/>
                  </a:lnTo>
                  <a:lnTo>
                    <a:pt x="16" y="1646"/>
                  </a:lnTo>
                  <a:lnTo>
                    <a:pt x="15" y="1703"/>
                  </a:lnTo>
                  <a:lnTo>
                    <a:pt x="15" y="1757"/>
                  </a:lnTo>
                  <a:lnTo>
                    <a:pt x="15" y="1809"/>
                  </a:lnTo>
                  <a:lnTo>
                    <a:pt x="15" y="1860"/>
                  </a:lnTo>
                  <a:lnTo>
                    <a:pt x="15" y="1911"/>
                  </a:lnTo>
                  <a:lnTo>
                    <a:pt x="16" y="1959"/>
                  </a:lnTo>
                  <a:lnTo>
                    <a:pt x="17" y="2006"/>
                  </a:lnTo>
                  <a:lnTo>
                    <a:pt x="20" y="2053"/>
                  </a:lnTo>
                  <a:lnTo>
                    <a:pt x="23" y="2100"/>
                  </a:lnTo>
                  <a:lnTo>
                    <a:pt x="28" y="2145"/>
                  </a:lnTo>
                  <a:lnTo>
                    <a:pt x="36" y="2190"/>
                  </a:lnTo>
                  <a:lnTo>
                    <a:pt x="44" y="2235"/>
                  </a:lnTo>
                  <a:lnTo>
                    <a:pt x="54" y="2282"/>
                  </a:lnTo>
                  <a:lnTo>
                    <a:pt x="67" y="2327"/>
                  </a:lnTo>
                  <a:lnTo>
                    <a:pt x="74" y="2350"/>
                  </a:lnTo>
                  <a:lnTo>
                    <a:pt x="81" y="2373"/>
                  </a:lnTo>
                  <a:lnTo>
                    <a:pt x="90" y="2396"/>
                  </a:lnTo>
                  <a:lnTo>
                    <a:pt x="99" y="2420"/>
                  </a:lnTo>
                  <a:lnTo>
                    <a:pt x="125" y="2487"/>
                  </a:lnTo>
                  <a:lnTo>
                    <a:pt x="151" y="2552"/>
                  </a:lnTo>
                  <a:lnTo>
                    <a:pt x="178" y="2616"/>
                  </a:lnTo>
                  <a:lnTo>
                    <a:pt x="204" y="2678"/>
                  </a:lnTo>
                  <a:lnTo>
                    <a:pt x="230" y="2740"/>
                  </a:lnTo>
                  <a:lnTo>
                    <a:pt x="257" y="2800"/>
                  </a:lnTo>
                  <a:lnTo>
                    <a:pt x="283" y="2858"/>
                  </a:lnTo>
                  <a:lnTo>
                    <a:pt x="311" y="2916"/>
                  </a:lnTo>
                  <a:lnTo>
                    <a:pt x="338" y="2972"/>
                  </a:lnTo>
                  <a:lnTo>
                    <a:pt x="365" y="3025"/>
                  </a:lnTo>
                  <a:lnTo>
                    <a:pt x="393" y="3078"/>
                  </a:lnTo>
                  <a:lnTo>
                    <a:pt x="422" y="3129"/>
                  </a:lnTo>
                  <a:lnTo>
                    <a:pt x="451" y="3178"/>
                  </a:lnTo>
                  <a:lnTo>
                    <a:pt x="480" y="3225"/>
                  </a:lnTo>
                  <a:lnTo>
                    <a:pt x="509" y="3271"/>
                  </a:lnTo>
                  <a:lnTo>
                    <a:pt x="541" y="3315"/>
                  </a:lnTo>
                  <a:lnTo>
                    <a:pt x="627" y="3369"/>
                  </a:lnTo>
                  <a:lnTo>
                    <a:pt x="709" y="3423"/>
                  </a:lnTo>
                  <a:lnTo>
                    <a:pt x="785" y="3477"/>
                  </a:lnTo>
                  <a:lnTo>
                    <a:pt x="858" y="3532"/>
                  </a:lnTo>
                  <a:lnTo>
                    <a:pt x="927" y="3586"/>
                  </a:lnTo>
                  <a:lnTo>
                    <a:pt x="990" y="3640"/>
                  </a:lnTo>
                  <a:lnTo>
                    <a:pt x="1050" y="3694"/>
                  </a:lnTo>
                  <a:lnTo>
                    <a:pt x="1105" y="3749"/>
                  </a:lnTo>
                  <a:lnTo>
                    <a:pt x="1156" y="3802"/>
                  </a:lnTo>
                  <a:lnTo>
                    <a:pt x="1204" y="3854"/>
                  </a:lnTo>
                  <a:lnTo>
                    <a:pt x="1248" y="3907"/>
                  </a:lnTo>
                  <a:lnTo>
                    <a:pt x="1288" y="3959"/>
                  </a:lnTo>
                  <a:lnTo>
                    <a:pt x="1326" y="4010"/>
                  </a:lnTo>
                  <a:lnTo>
                    <a:pt x="1359" y="4060"/>
                  </a:lnTo>
                  <a:lnTo>
                    <a:pt x="1390" y="4109"/>
                  </a:lnTo>
                  <a:lnTo>
                    <a:pt x="1418" y="4158"/>
                  </a:lnTo>
                  <a:lnTo>
                    <a:pt x="1444" y="4205"/>
                  </a:lnTo>
                  <a:lnTo>
                    <a:pt x="1466" y="4251"/>
                  </a:lnTo>
                  <a:lnTo>
                    <a:pt x="1486" y="4296"/>
                  </a:lnTo>
                  <a:lnTo>
                    <a:pt x="1503" y="4340"/>
                  </a:lnTo>
                  <a:lnTo>
                    <a:pt x="1519" y="4382"/>
                  </a:lnTo>
                  <a:lnTo>
                    <a:pt x="1532" y="4422"/>
                  </a:lnTo>
                  <a:lnTo>
                    <a:pt x="1543" y="4461"/>
                  </a:lnTo>
                  <a:lnTo>
                    <a:pt x="1554" y="4498"/>
                  </a:lnTo>
                  <a:lnTo>
                    <a:pt x="1562" y="4534"/>
                  </a:lnTo>
                  <a:lnTo>
                    <a:pt x="1568" y="4567"/>
                  </a:lnTo>
                  <a:lnTo>
                    <a:pt x="1574" y="4598"/>
                  </a:lnTo>
                  <a:lnTo>
                    <a:pt x="1577" y="4628"/>
                  </a:lnTo>
                  <a:lnTo>
                    <a:pt x="1580" y="4655"/>
                  </a:lnTo>
                  <a:lnTo>
                    <a:pt x="1582" y="4679"/>
                  </a:lnTo>
                  <a:lnTo>
                    <a:pt x="1583" y="4702"/>
                  </a:lnTo>
                  <a:lnTo>
                    <a:pt x="1584" y="4722"/>
                  </a:lnTo>
                  <a:lnTo>
                    <a:pt x="1584" y="4726"/>
                  </a:lnTo>
                  <a:lnTo>
                    <a:pt x="1584" y="4729"/>
                  </a:lnTo>
                  <a:lnTo>
                    <a:pt x="1584" y="5642"/>
                  </a:lnTo>
                  <a:lnTo>
                    <a:pt x="1584" y="5643"/>
                  </a:lnTo>
                  <a:lnTo>
                    <a:pt x="4506" y="5642"/>
                  </a:lnTo>
                  <a:lnTo>
                    <a:pt x="4506" y="49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30"/>
            <p:cNvSpPr>
              <a:spLocks/>
            </p:cNvSpPr>
            <p:nvPr/>
          </p:nvSpPr>
          <p:spPr bwMode="auto">
            <a:xfrm>
              <a:off x="3186113" y="3714750"/>
              <a:ext cx="254000" cy="320675"/>
            </a:xfrm>
            <a:custGeom>
              <a:avLst/>
              <a:gdLst>
                <a:gd name="T0" fmla="*/ 2919 w 4491"/>
                <a:gd name="T1" fmla="*/ 4655 h 5643"/>
                <a:gd name="T2" fmla="*/ 2945 w 4491"/>
                <a:gd name="T3" fmla="*/ 4500 h 5643"/>
                <a:gd name="T4" fmla="*/ 3011 w 4491"/>
                <a:gd name="T5" fmla="*/ 4300 h 5643"/>
                <a:gd name="T6" fmla="*/ 3136 w 4491"/>
                <a:gd name="T7" fmla="*/ 4067 h 5643"/>
                <a:gd name="T8" fmla="*/ 3334 w 4491"/>
                <a:gd name="T9" fmla="*/ 3811 h 5643"/>
                <a:gd name="T10" fmla="*/ 3627 w 4491"/>
                <a:gd name="T11" fmla="*/ 3544 h 5643"/>
                <a:gd name="T12" fmla="*/ 3970 w 4491"/>
                <a:gd name="T13" fmla="*/ 3283 h 5643"/>
                <a:gd name="T14" fmla="*/ 4120 w 4491"/>
                <a:gd name="T15" fmla="*/ 3034 h 5643"/>
                <a:gd name="T16" fmla="*/ 4258 w 4491"/>
                <a:gd name="T17" fmla="*/ 2744 h 5643"/>
                <a:gd name="T18" fmla="*/ 4393 w 4491"/>
                <a:gd name="T19" fmla="*/ 2418 h 5643"/>
                <a:gd name="T20" fmla="*/ 4437 w 4491"/>
                <a:gd name="T21" fmla="*/ 2280 h 5643"/>
                <a:gd name="T22" fmla="*/ 4471 w 4491"/>
                <a:gd name="T23" fmla="*/ 2052 h 5643"/>
                <a:gd name="T24" fmla="*/ 4476 w 4491"/>
                <a:gd name="T25" fmla="*/ 1809 h 5643"/>
                <a:gd name="T26" fmla="*/ 4477 w 4491"/>
                <a:gd name="T27" fmla="*/ 1556 h 5643"/>
                <a:gd name="T28" fmla="*/ 4488 w 4491"/>
                <a:gd name="T29" fmla="*/ 1296 h 5643"/>
                <a:gd name="T30" fmla="*/ 4488 w 4491"/>
                <a:gd name="T31" fmla="*/ 1033 h 5643"/>
                <a:gd name="T32" fmla="*/ 4466 w 4491"/>
                <a:gd name="T33" fmla="*/ 878 h 5643"/>
                <a:gd name="T34" fmla="*/ 4377 w 4491"/>
                <a:gd name="T35" fmla="*/ 628 h 5643"/>
                <a:gd name="T36" fmla="*/ 4238 w 4491"/>
                <a:gd name="T37" fmla="*/ 399 h 5643"/>
                <a:gd name="T38" fmla="*/ 4063 w 4491"/>
                <a:gd name="T39" fmla="*/ 229 h 5643"/>
                <a:gd name="T40" fmla="*/ 3861 w 4491"/>
                <a:gd name="T41" fmla="*/ 112 h 5643"/>
                <a:gd name="T42" fmla="*/ 3634 w 4491"/>
                <a:gd name="T43" fmla="*/ 40 h 5643"/>
                <a:gd name="T44" fmla="*/ 3387 w 4491"/>
                <a:gd name="T45" fmla="*/ 5 h 5643"/>
                <a:gd name="T46" fmla="*/ 3127 w 4491"/>
                <a:gd name="T47" fmla="*/ 2 h 5643"/>
                <a:gd name="T48" fmla="*/ 2877 w 4491"/>
                <a:gd name="T49" fmla="*/ 29 h 5643"/>
                <a:gd name="T50" fmla="*/ 2645 w 4491"/>
                <a:gd name="T51" fmla="*/ 95 h 5643"/>
                <a:gd name="T52" fmla="*/ 2436 w 4491"/>
                <a:gd name="T53" fmla="*/ 203 h 5643"/>
                <a:gd name="T54" fmla="*/ 2257 w 4491"/>
                <a:gd name="T55" fmla="*/ 362 h 5643"/>
                <a:gd name="T56" fmla="*/ 2110 w 4491"/>
                <a:gd name="T57" fmla="*/ 579 h 5643"/>
                <a:gd name="T58" fmla="*/ 2001 w 4491"/>
                <a:gd name="T59" fmla="*/ 861 h 5643"/>
                <a:gd name="T60" fmla="*/ 1979 w 4491"/>
                <a:gd name="T61" fmla="*/ 987 h 5643"/>
                <a:gd name="T62" fmla="*/ 1974 w 4491"/>
                <a:gd name="T63" fmla="*/ 1243 h 5643"/>
                <a:gd name="T64" fmla="*/ 1984 w 4491"/>
                <a:gd name="T65" fmla="*/ 1507 h 5643"/>
                <a:gd name="T66" fmla="*/ 1988 w 4491"/>
                <a:gd name="T67" fmla="*/ 1757 h 5643"/>
                <a:gd name="T68" fmla="*/ 1990 w 4491"/>
                <a:gd name="T69" fmla="*/ 2006 h 5643"/>
                <a:gd name="T70" fmla="*/ 2016 w 4491"/>
                <a:gd name="T71" fmla="*/ 2235 h 5643"/>
                <a:gd name="T72" fmla="*/ 2061 w 4491"/>
                <a:gd name="T73" fmla="*/ 2396 h 5643"/>
                <a:gd name="T74" fmla="*/ 2199 w 4491"/>
                <a:gd name="T75" fmla="*/ 2734 h 5643"/>
                <a:gd name="T76" fmla="*/ 2365 w 4491"/>
                <a:gd name="T77" fmla="*/ 3079 h 5643"/>
                <a:gd name="T78" fmla="*/ 2471 w 4491"/>
                <a:gd name="T79" fmla="*/ 3257 h 5643"/>
                <a:gd name="T80" fmla="*/ 2565 w 4491"/>
                <a:gd name="T81" fmla="*/ 3387 h 5643"/>
                <a:gd name="T82" fmla="*/ 2470 w 4491"/>
                <a:gd name="T83" fmla="*/ 3489 h 5643"/>
                <a:gd name="T84" fmla="*/ 2105 w 4491"/>
                <a:gd name="T85" fmla="*/ 3594 h 5643"/>
                <a:gd name="T86" fmla="*/ 1779 w 4491"/>
                <a:gd name="T87" fmla="*/ 3724 h 5643"/>
                <a:gd name="T88" fmla="*/ 1433 w 4491"/>
                <a:gd name="T89" fmla="*/ 3893 h 5643"/>
                <a:gd name="T90" fmla="*/ 963 w 4491"/>
                <a:gd name="T91" fmla="*/ 4153 h 5643"/>
                <a:gd name="T92" fmla="*/ 735 w 4491"/>
                <a:gd name="T93" fmla="*/ 4262 h 5643"/>
                <a:gd name="T94" fmla="*/ 434 w 4491"/>
                <a:gd name="T95" fmla="*/ 4431 h 5643"/>
                <a:gd name="T96" fmla="*/ 230 w 4491"/>
                <a:gd name="T97" fmla="*/ 4593 h 5643"/>
                <a:gd name="T98" fmla="*/ 103 w 4491"/>
                <a:gd name="T99" fmla="*/ 4738 h 5643"/>
                <a:gd name="T100" fmla="*/ 33 w 4491"/>
                <a:gd name="T101" fmla="*/ 4856 h 5643"/>
                <a:gd name="T102" fmla="*/ 2 w 4491"/>
                <a:gd name="T103" fmla="*/ 4961 h 5643"/>
                <a:gd name="T104" fmla="*/ 2915 w 4491"/>
                <a:gd name="T105" fmla="*/ 4729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91" h="5643">
                  <a:moveTo>
                    <a:pt x="2915" y="4726"/>
                  </a:moveTo>
                  <a:lnTo>
                    <a:pt x="2915" y="4721"/>
                  </a:lnTo>
                  <a:lnTo>
                    <a:pt x="2916" y="4702"/>
                  </a:lnTo>
                  <a:lnTo>
                    <a:pt x="2917" y="4679"/>
                  </a:lnTo>
                  <a:lnTo>
                    <a:pt x="2919" y="4655"/>
                  </a:lnTo>
                  <a:lnTo>
                    <a:pt x="2921" y="4628"/>
                  </a:lnTo>
                  <a:lnTo>
                    <a:pt x="2925" y="4599"/>
                  </a:lnTo>
                  <a:lnTo>
                    <a:pt x="2930" y="4568"/>
                  </a:lnTo>
                  <a:lnTo>
                    <a:pt x="2937" y="4535"/>
                  </a:lnTo>
                  <a:lnTo>
                    <a:pt x="2945" y="4500"/>
                  </a:lnTo>
                  <a:lnTo>
                    <a:pt x="2954" y="4463"/>
                  </a:lnTo>
                  <a:lnTo>
                    <a:pt x="2966" y="4425"/>
                  </a:lnTo>
                  <a:lnTo>
                    <a:pt x="2979" y="4385"/>
                  </a:lnTo>
                  <a:lnTo>
                    <a:pt x="2994" y="4344"/>
                  </a:lnTo>
                  <a:lnTo>
                    <a:pt x="3011" y="4300"/>
                  </a:lnTo>
                  <a:lnTo>
                    <a:pt x="3031" y="4256"/>
                  </a:lnTo>
                  <a:lnTo>
                    <a:pt x="3053" y="4210"/>
                  </a:lnTo>
                  <a:lnTo>
                    <a:pt x="3077" y="4164"/>
                  </a:lnTo>
                  <a:lnTo>
                    <a:pt x="3106" y="4116"/>
                  </a:lnTo>
                  <a:lnTo>
                    <a:pt x="3136" y="4067"/>
                  </a:lnTo>
                  <a:lnTo>
                    <a:pt x="3169" y="4017"/>
                  </a:lnTo>
                  <a:lnTo>
                    <a:pt x="3205" y="3967"/>
                  </a:lnTo>
                  <a:lnTo>
                    <a:pt x="3245" y="3916"/>
                  </a:lnTo>
                  <a:lnTo>
                    <a:pt x="3288" y="3863"/>
                  </a:lnTo>
                  <a:lnTo>
                    <a:pt x="3334" y="3811"/>
                  </a:lnTo>
                  <a:lnTo>
                    <a:pt x="3385" y="3758"/>
                  </a:lnTo>
                  <a:lnTo>
                    <a:pt x="3439" y="3705"/>
                  </a:lnTo>
                  <a:lnTo>
                    <a:pt x="3498" y="3651"/>
                  </a:lnTo>
                  <a:lnTo>
                    <a:pt x="3560" y="3597"/>
                  </a:lnTo>
                  <a:lnTo>
                    <a:pt x="3627" y="3544"/>
                  </a:lnTo>
                  <a:lnTo>
                    <a:pt x="3697" y="3489"/>
                  </a:lnTo>
                  <a:lnTo>
                    <a:pt x="3773" y="3435"/>
                  </a:lnTo>
                  <a:lnTo>
                    <a:pt x="3854" y="3382"/>
                  </a:lnTo>
                  <a:lnTo>
                    <a:pt x="3938" y="3329"/>
                  </a:lnTo>
                  <a:lnTo>
                    <a:pt x="3970" y="3283"/>
                  </a:lnTo>
                  <a:lnTo>
                    <a:pt x="4001" y="3237"/>
                  </a:lnTo>
                  <a:lnTo>
                    <a:pt x="4031" y="3190"/>
                  </a:lnTo>
                  <a:lnTo>
                    <a:pt x="4061" y="3140"/>
                  </a:lnTo>
                  <a:lnTo>
                    <a:pt x="4090" y="3087"/>
                  </a:lnTo>
                  <a:lnTo>
                    <a:pt x="4120" y="3034"/>
                  </a:lnTo>
                  <a:lnTo>
                    <a:pt x="4148" y="2980"/>
                  </a:lnTo>
                  <a:lnTo>
                    <a:pt x="4176" y="2923"/>
                  </a:lnTo>
                  <a:lnTo>
                    <a:pt x="4203" y="2864"/>
                  </a:lnTo>
                  <a:lnTo>
                    <a:pt x="4231" y="2805"/>
                  </a:lnTo>
                  <a:lnTo>
                    <a:pt x="4258" y="2744"/>
                  </a:lnTo>
                  <a:lnTo>
                    <a:pt x="4285" y="2681"/>
                  </a:lnTo>
                  <a:lnTo>
                    <a:pt x="4312" y="2617"/>
                  </a:lnTo>
                  <a:lnTo>
                    <a:pt x="4339" y="2552"/>
                  </a:lnTo>
                  <a:lnTo>
                    <a:pt x="4366" y="2486"/>
                  </a:lnTo>
                  <a:lnTo>
                    <a:pt x="4393" y="2418"/>
                  </a:lnTo>
                  <a:lnTo>
                    <a:pt x="4402" y="2394"/>
                  </a:lnTo>
                  <a:lnTo>
                    <a:pt x="4410" y="2371"/>
                  </a:lnTo>
                  <a:lnTo>
                    <a:pt x="4418" y="2348"/>
                  </a:lnTo>
                  <a:lnTo>
                    <a:pt x="4425" y="2325"/>
                  </a:lnTo>
                  <a:lnTo>
                    <a:pt x="4437" y="2280"/>
                  </a:lnTo>
                  <a:lnTo>
                    <a:pt x="4447" y="2234"/>
                  </a:lnTo>
                  <a:lnTo>
                    <a:pt x="4455" y="2189"/>
                  </a:lnTo>
                  <a:lnTo>
                    <a:pt x="4462" y="2144"/>
                  </a:lnTo>
                  <a:lnTo>
                    <a:pt x="4467" y="2098"/>
                  </a:lnTo>
                  <a:lnTo>
                    <a:pt x="4471" y="2052"/>
                  </a:lnTo>
                  <a:lnTo>
                    <a:pt x="4474" y="2005"/>
                  </a:lnTo>
                  <a:lnTo>
                    <a:pt x="4476" y="1958"/>
                  </a:lnTo>
                  <a:lnTo>
                    <a:pt x="4476" y="1910"/>
                  </a:lnTo>
                  <a:lnTo>
                    <a:pt x="4477" y="1860"/>
                  </a:lnTo>
                  <a:lnTo>
                    <a:pt x="4476" y="1809"/>
                  </a:lnTo>
                  <a:lnTo>
                    <a:pt x="4476" y="1757"/>
                  </a:lnTo>
                  <a:lnTo>
                    <a:pt x="4476" y="1703"/>
                  </a:lnTo>
                  <a:lnTo>
                    <a:pt x="4476" y="1646"/>
                  </a:lnTo>
                  <a:lnTo>
                    <a:pt x="4476" y="1602"/>
                  </a:lnTo>
                  <a:lnTo>
                    <a:pt x="4477" y="1556"/>
                  </a:lnTo>
                  <a:lnTo>
                    <a:pt x="4479" y="1507"/>
                  </a:lnTo>
                  <a:lnTo>
                    <a:pt x="4481" y="1455"/>
                  </a:lnTo>
                  <a:lnTo>
                    <a:pt x="4484" y="1403"/>
                  </a:lnTo>
                  <a:lnTo>
                    <a:pt x="4486" y="1350"/>
                  </a:lnTo>
                  <a:lnTo>
                    <a:pt x="4488" y="1296"/>
                  </a:lnTo>
                  <a:lnTo>
                    <a:pt x="4490" y="1242"/>
                  </a:lnTo>
                  <a:lnTo>
                    <a:pt x="4491" y="1188"/>
                  </a:lnTo>
                  <a:lnTo>
                    <a:pt x="4491" y="1136"/>
                  </a:lnTo>
                  <a:lnTo>
                    <a:pt x="4490" y="1084"/>
                  </a:lnTo>
                  <a:lnTo>
                    <a:pt x="4488" y="1033"/>
                  </a:lnTo>
                  <a:lnTo>
                    <a:pt x="4484" y="986"/>
                  </a:lnTo>
                  <a:lnTo>
                    <a:pt x="4479" y="940"/>
                  </a:lnTo>
                  <a:lnTo>
                    <a:pt x="4475" y="919"/>
                  </a:lnTo>
                  <a:lnTo>
                    <a:pt x="4470" y="898"/>
                  </a:lnTo>
                  <a:lnTo>
                    <a:pt x="4466" y="878"/>
                  </a:lnTo>
                  <a:lnTo>
                    <a:pt x="4461" y="859"/>
                  </a:lnTo>
                  <a:lnTo>
                    <a:pt x="4443" y="796"/>
                  </a:lnTo>
                  <a:lnTo>
                    <a:pt x="4422" y="738"/>
                  </a:lnTo>
                  <a:lnTo>
                    <a:pt x="4401" y="682"/>
                  </a:lnTo>
                  <a:lnTo>
                    <a:pt x="4377" y="628"/>
                  </a:lnTo>
                  <a:lnTo>
                    <a:pt x="4353" y="577"/>
                  </a:lnTo>
                  <a:lnTo>
                    <a:pt x="4325" y="529"/>
                  </a:lnTo>
                  <a:lnTo>
                    <a:pt x="4297" y="484"/>
                  </a:lnTo>
                  <a:lnTo>
                    <a:pt x="4268" y="441"/>
                  </a:lnTo>
                  <a:lnTo>
                    <a:pt x="4238" y="399"/>
                  </a:lnTo>
                  <a:lnTo>
                    <a:pt x="4205" y="361"/>
                  </a:lnTo>
                  <a:lnTo>
                    <a:pt x="4172" y="325"/>
                  </a:lnTo>
                  <a:lnTo>
                    <a:pt x="4137" y="291"/>
                  </a:lnTo>
                  <a:lnTo>
                    <a:pt x="4101" y="260"/>
                  </a:lnTo>
                  <a:lnTo>
                    <a:pt x="4063" y="229"/>
                  </a:lnTo>
                  <a:lnTo>
                    <a:pt x="4025" y="202"/>
                  </a:lnTo>
                  <a:lnTo>
                    <a:pt x="3986" y="177"/>
                  </a:lnTo>
                  <a:lnTo>
                    <a:pt x="3945" y="153"/>
                  </a:lnTo>
                  <a:lnTo>
                    <a:pt x="3904" y="132"/>
                  </a:lnTo>
                  <a:lnTo>
                    <a:pt x="3861" y="112"/>
                  </a:lnTo>
                  <a:lnTo>
                    <a:pt x="3817" y="94"/>
                  </a:lnTo>
                  <a:lnTo>
                    <a:pt x="3773" y="78"/>
                  </a:lnTo>
                  <a:lnTo>
                    <a:pt x="3728" y="64"/>
                  </a:lnTo>
                  <a:lnTo>
                    <a:pt x="3681" y="51"/>
                  </a:lnTo>
                  <a:lnTo>
                    <a:pt x="3634" y="40"/>
                  </a:lnTo>
                  <a:lnTo>
                    <a:pt x="3585" y="29"/>
                  </a:lnTo>
                  <a:lnTo>
                    <a:pt x="3537" y="21"/>
                  </a:lnTo>
                  <a:lnTo>
                    <a:pt x="3488" y="14"/>
                  </a:lnTo>
                  <a:lnTo>
                    <a:pt x="3437" y="9"/>
                  </a:lnTo>
                  <a:lnTo>
                    <a:pt x="3387" y="5"/>
                  </a:lnTo>
                  <a:lnTo>
                    <a:pt x="3335" y="2"/>
                  </a:lnTo>
                  <a:lnTo>
                    <a:pt x="3284" y="0"/>
                  </a:lnTo>
                  <a:lnTo>
                    <a:pt x="3232" y="0"/>
                  </a:lnTo>
                  <a:lnTo>
                    <a:pt x="3179" y="0"/>
                  </a:lnTo>
                  <a:lnTo>
                    <a:pt x="3127" y="2"/>
                  </a:lnTo>
                  <a:lnTo>
                    <a:pt x="3075" y="5"/>
                  </a:lnTo>
                  <a:lnTo>
                    <a:pt x="3025" y="9"/>
                  </a:lnTo>
                  <a:lnTo>
                    <a:pt x="2975" y="14"/>
                  </a:lnTo>
                  <a:lnTo>
                    <a:pt x="2925" y="21"/>
                  </a:lnTo>
                  <a:lnTo>
                    <a:pt x="2877" y="29"/>
                  </a:lnTo>
                  <a:lnTo>
                    <a:pt x="2828" y="40"/>
                  </a:lnTo>
                  <a:lnTo>
                    <a:pt x="2781" y="51"/>
                  </a:lnTo>
                  <a:lnTo>
                    <a:pt x="2735" y="64"/>
                  </a:lnTo>
                  <a:lnTo>
                    <a:pt x="2689" y="79"/>
                  </a:lnTo>
                  <a:lnTo>
                    <a:pt x="2645" y="95"/>
                  </a:lnTo>
                  <a:lnTo>
                    <a:pt x="2602" y="113"/>
                  </a:lnTo>
                  <a:lnTo>
                    <a:pt x="2558" y="132"/>
                  </a:lnTo>
                  <a:lnTo>
                    <a:pt x="2517" y="154"/>
                  </a:lnTo>
                  <a:lnTo>
                    <a:pt x="2477" y="177"/>
                  </a:lnTo>
                  <a:lnTo>
                    <a:pt x="2436" y="203"/>
                  </a:lnTo>
                  <a:lnTo>
                    <a:pt x="2398" y="230"/>
                  </a:lnTo>
                  <a:lnTo>
                    <a:pt x="2361" y="261"/>
                  </a:lnTo>
                  <a:lnTo>
                    <a:pt x="2325" y="292"/>
                  </a:lnTo>
                  <a:lnTo>
                    <a:pt x="2290" y="326"/>
                  </a:lnTo>
                  <a:lnTo>
                    <a:pt x="2257" y="362"/>
                  </a:lnTo>
                  <a:lnTo>
                    <a:pt x="2225" y="401"/>
                  </a:lnTo>
                  <a:lnTo>
                    <a:pt x="2193" y="442"/>
                  </a:lnTo>
                  <a:lnTo>
                    <a:pt x="2164" y="485"/>
                  </a:lnTo>
                  <a:lnTo>
                    <a:pt x="2136" y="531"/>
                  </a:lnTo>
                  <a:lnTo>
                    <a:pt x="2110" y="579"/>
                  </a:lnTo>
                  <a:lnTo>
                    <a:pt x="2085" y="630"/>
                  </a:lnTo>
                  <a:lnTo>
                    <a:pt x="2061" y="684"/>
                  </a:lnTo>
                  <a:lnTo>
                    <a:pt x="2039" y="740"/>
                  </a:lnTo>
                  <a:lnTo>
                    <a:pt x="2019" y="799"/>
                  </a:lnTo>
                  <a:lnTo>
                    <a:pt x="2001" y="861"/>
                  </a:lnTo>
                  <a:lnTo>
                    <a:pt x="1996" y="880"/>
                  </a:lnTo>
                  <a:lnTo>
                    <a:pt x="1992" y="900"/>
                  </a:lnTo>
                  <a:lnTo>
                    <a:pt x="1988" y="921"/>
                  </a:lnTo>
                  <a:lnTo>
                    <a:pt x="1984" y="942"/>
                  </a:lnTo>
                  <a:lnTo>
                    <a:pt x="1979" y="987"/>
                  </a:lnTo>
                  <a:lnTo>
                    <a:pt x="1975" y="1035"/>
                  </a:lnTo>
                  <a:lnTo>
                    <a:pt x="1973" y="1086"/>
                  </a:lnTo>
                  <a:lnTo>
                    <a:pt x="1972" y="1137"/>
                  </a:lnTo>
                  <a:lnTo>
                    <a:pt x="1973" y="1190"/>
                  </a:lnTo>
                  <a:lnTo>
                    <a:pt x="1974" y="1243"/>
                  </a:lnTo>
                  <a:lnTo>
                    <a:pt x="1975" y="1297"/>
                  </a:lnTo>
                  <a:lnTo>
                    <a:pt x="1978" y="1351"/>
                  </a:lnTo>
                  <a:lnTo>
                    <a:pt x="1980" y="1404"/>
                  </a:lnTo>
                  <a:lnTo>
                    <a:pt x="1982" y="1456"/>
                  </a:lnTo>
                  <a:lnTo>
                    <a:pt x="1984" y="1507"/>
                  </a:lnTo>
                  <a:lnTo>
                    <a:pt x="1986" y="1556"/>
                  </a:lnTo>
                  <a:lnTo>
                    <a:pt x="1988" y="1602"/>
                  </a:lnTo>
                  <a:lnTo>
                    <a:pt x="1988" y="1646"/>
                  </a:lnTo>
                  <a:lnTo>
                    <a:pt x="1988" y="1703"/>
                  </a:lnTo>
                  <a:lnTo>
                    <a:pt x="1988" y="1757"/>
                  </a:lnTo>
                  <a:lnTo>
                    <a:pt x="1987" y="1809"/>
                  </a:lnTo>
                  <a:lnTo>
                    <a:pt x="1987" y="1860"/>
                  </a:lnTo>
                  <a:lnTo>
                    <a:pt x="1987" y="1911"/>
                  </a:lnTo>
                  <a:lnTo>
                    <a:pt x="1988" y="1959"/>
                  </a:lnTo>
                  <a:lnTo>
                    <a:pt x="1990" y="2006"/>
                  </a:lnTo>
                  <a:lnTo>
                    <a:pt x="1992" y="2053"/>
                  </a:lnTo>
                  <a:lnTo>
                    <a:pt x="1996" y="2100"/>
                  </a:lnTo>
                  <a:lnTo>
                    <a:pt x="2001" y="2145"/>
                  </a:lnTo>
                  <a:lnTo>
                    <a:pt x="2007" y="2190"/>
                  </a:lnTo>
                  <a:lnTo>
                    <a:pt x="2016" y="2235"/>
                  </a:lnTo>
                  <a:lnTo>
                    <a:pt x="2026" y="2282"/>
                  </a:lnTo>
                  <a:lnTo>
                    <a:pt x="2038" y="2327"/>
                  </a:lnTo>
                  <a:lnTo>
                    <a:pt x="2045" y="2350"/>
                  </a:lnTo>
                  <a:lnTo>
                    <a:pt x="2053" y="2373"/>
                  </a:lnTo>
                  <a:lnTo>
                    <a:pt x="2061" y="2396"/>
                  </a:lnTo>
                  <a:lnTo>
                    <a:pt x="2070" y="2420"/>
                  </a:lnTo>
                  <a:lnTo>
                    <a:pt x="2103" y="2501"/>
                  </a:lnTo>
                  <a:lnTo>
                    <a:pt x="2135" y="2580"/>
                  </a:lnTo>
                  <a:lnTo>
                    <a:pt x="2167" y="2657"/>
                  </a:lnTo>
                  <a:lnTo>
                    <a:pt x="2199" y="2734"/>
                  </a:lnTo>
                  <a:lnTo>
                    <a:pt x="2232" y="2807"/>
                  </a:lnTo>
                  <a:lnTo>
                    <a:pt x="2264" y="2878"/>
                  </a:lnTo>
                  <a:lnTo>
                    <a:pt x="2297" y="2948"/>
                  </a:lnTo>
                  <a:lnTo>
                    <a:pt x="2330" y="3014"/>
                  </a:lnTo>
                  <a:lnTo>
                    <a:pt x="2365" y="3079"/>
                  </a:lnTo>
                  <a:lnTo>
                    <a:pt x="2399" y="3141"/>
                  </a:lnTo>
                  <a:lnTo>
                    <a:pt x="2417" y="3171"/>
                  </a:lnTo>
                  <a:lnTo>
                    <a:pt x="2435" y="3201"/>
                  </a:lnTo>
                  <a:lnTo>
                    <a:pt x="2452" y="3229"/>
                  </a:lnTo>
                  <a:lnTo>
                    <a:pt x="2471" y="3257"/>
                  </a:lnTo>
                  <a:lnTo>
                    <a:pt x="2490" y="3284"/>
                  </a:lnTo>
                  <a:lnTo>
                    <a:pt x="2508" y="3312"/>
                  </a:lnTo>
                  <a:lnTo>
                    <a:pt x="2527" y="3338"/>
                  </a:lnTo>
                  <a:lnTo>
                    <a:pt x="2546" y="3363"/>
                  </a:lnTo>
                  <a:lnTo>
                    <a:pt x="2565" y="3387"/>
                  </a:lnTo>
                  <a:lnTo>
                    <a:pt x="2586" y="3411"/>
                  </a:lnTo>
                  <a:lnTo>
                    <a:pt x="2606" y="3434"/>
                  </a:lnTo>
                  <a:lnTo>
                    <a:pt x="2626" y="3456"/>
                  </a:lnTo>
                  <a:lnTo>
                    <a:pt x="2547" y="3472"/>
                  </a:lnTo>
                  <a:lnTo>
                    <a:pt x="2470" y="3489"/>
                  </a:lnTo>
                  <a:lnTo>
                    <a:pt x="2393" y="3508"/>
                  </a:lnTo>
                  <a:lnTo>
                    <a:pt x="2319" y="3528"/>
                  </a:lnTo>
                  <a:lnTo>
                    <a:pt x="2246" y="3549"/>
                  </a:lnTo>
                  <a:lnTo>
                    <a:pt x="2175" y="3571"/>
                  </a:lnTo>
                  <a:lnTo>
                    <a:pt x="2105" y="3594"/>
                  </a:lnTo>
                  <a:lnTo>
                    <a:pt x="2037" y="3619"/>
                  </a:lnTo>
                  <a:lnTo>
                    <a:pt x="1971" y="3644"/>
                  </a:lnTo>
                  <a:lnTo>
                    <a:pt x="1905" y="3670"/>
                  </a:lnTo>
                  <a:lnTo>
                    <a:pt x="1841" y="3696"/>
                  </a:lnTo>
                  <a:lnTo>
                    <a:pt x="1779" y="3724"/>
                  </a:lnTo>
                  <a:lnTo>
                    <a:pt x="1718" y="3752"/>
                  </a:lnTo>
                  <a:lnTo>
                    <a:pt x="1658" y="3780"/>
                  </a:lnTo>
                  <a:lnTo>
                    <a:pt x="1600" y="3808"/>
                  </a:lnTo>
                  <a:lnTo>
                    <a:pt x="1543" y="3836"/>
                  </a:lnTo>
                  <a:lnTo>
                    <a:pt x="1433" y="3893"/>
                  </a:lnTo>
                  <a:lnTo>
                    <a:pt x="1330" y="3950"/>
                  </a:lnTo>
                  <a:lnTo>
                    <a:pt x="1231" y="4005"/>
                  </a:lnTo>
                  <a:lnTo>
                    <a:pt x="1136" y="4057"/>
                  </a:lnTo>
                  <a:lnTo>
                    <a:pt x="1047" y="4106"/>
                  </a:lnTo>
                  <a:lnTo>
                    <a:pt x="963" y="4153"/>
                  </a:lnTo>
                  <a:lnTo>
                    <a:pt x="922" y="4174"/>
                  </a:lnTo>
                  <a:lnTo>
                    <a:pt x="883" y="4194"/>
                  </a:lnTo>
                  <a:lnTo>
                    <a:pt x="846" y="4212"/>
                  </a:lnTo>
                  <a:lnTo>
                    <a:pt x="808" y="4229"/>
                  </a:lnTo>
                  <a:lnTo>
                    <a:pt x="735" y="4262"/>
                  </a:lnTo>
                  <a:lnTo>
                    <a:pt x="666" y="4296"/>
                  </a:lnTo>
                  <a:lnTo>
                    <a:pt x="603" y="4331"/>
                  </a:lnTo>
                  <a:lnTo>
                    <a:pt x="542" y="4364"/>
                  </a:lnTo>
                  <a:lnTo>
                    <a:pt x="487" y="4397"/>
                  </a:lnTo>
                  <a:lnTo>
                    <a:pt x="434" y="4431"/>
                  </a:lnTo>
                  <a:lnTo>
                    <a:pt x="387" y="4464"/>
                  </a:lnTo>
                  <a:lnTo>
                    <a:pt x="343" y="4496"/>
                  </a:lnTo>
                  <a:lnTo>
                    <a:pt x="301" y="4530"/>
                  </a:lnTo>
                  <a:lnTo>
                    <a:pt x="264" y="4561"/>
                  </a:lnTo>
                  <a:lnTo>
                    <a:pt x="230" y="4593"/>
                  </a:lnTo>
                  <a:lnTo>
                    <a:pt x="199" y="4623"/>
                  </a:lnTo>
                  <a:lnTo>
                    <a:pt x="170" y="4653"/>
                  </a:lnTo>
                  <a:lnTo>
                    <a:pt x="145" y="4682"/>
                  </a:lnTo>
                  <a:lnTo>
                    <a:pt x="123" y="4710"/>
                  </a:lnTo>
                  <a:lnTo>
                    <a:pt x="103" y="4738"/>
                  </a:lnTo>
                  <a:lnTo>
                    <a:pt x="85" y="4764"/>
                  </a:lnTo>
                  <a:lnTo>
                    <a:pt x="69" y="4789"/>
                  </a:lnTo>
                  <a:lnTo>
                    <a:pt x="55" y="4813"/>
                  </a:lnTo>
                  <a:lnTo>
                    <a:pt x="43" y="4835"/>
                  </a:lnTo>
                  <a:lnTo>
                    <a:pt x="33" y="4856"/>
                  </a:lnTo>
                  <a:lnTo>
                    <a:pt x="25" y="4876"/>
                  </a:lnTo>
                  <a:lnTo>
                    <a:pt x="18" y="4894"/>
                  </a:lnTo>
                  <a:lnTo>
                    <a:pt x="13" y="4911"/>
                  </a:lnTo>
                  <a:lnTo>
                    <a:pt x="6" y="4940"/>
                  </a:lnTo>
                  <a:lnTo>
                    <a:pt x="2" y="4961"/>
                  </a:lnTo>
                  <a:lnTo>
                    <a:pt x="0" y="4974"/>
                  </a:lnTo>
                  <a:lnTo>
                    <a:pt x="0" y="4978"/>
                  </a:lnTo>
                  <a:lnTo>
                    <a:pt x="0" y="5643"/>
                  </a:lnTo>
                  <a:lnTo>
                    <a:pt x="2915" y="5643"/>
                  </a:lnTo>
                  <a:lnTo>
                    <a:pt x="2915" y="4729"/>
                  </a:lnTo>
                  <a:lnTo>
                    <a:pt x="2915" y="47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31"/>
            <p:cNvSpPr>
              <a:spLocks/>
            </p:cNvSpPr>
            <p:nvPr/>
          </p:nvSpPr>
          <p:spPr bwMode="auto">
            <a:xfrm>
              <a:off x="3390901" y="3595688"/>
              <a:ext cx="504825" cy="439737"/>
            </a:xfrm>
            <a:custGeom>
              <a:avLst/>
              <a:gdLst>
                <a:gd name="T0" fmla="*/ 7574 w 8903"/>
                <a:gd name="T1" fmla="*/ 5705 h 7756"/>
                <a:gd name="T2" fmla="*/ 6996 w 8903"/>
                <a:gd name="T3" fmla="*/ 5386 h 7756"/>
                <a:gd name="T4" fmla="*/ 6612 w 8903"/>
                <a:gd name="T5" fmla="*/ 5190 h 7756"/>
                <a:gd name="T6" fmla="*/ 6180 w 8903"/>
                <a:gd name="T7" fmla="*/ 5004 h 7756"/>
                <a:gd name="T8" fmla="*/ 5697 w 8903"/>
                <a:gd name="T9" fmla="*/ 4844 h 7756"/>
                <a:gd name="T10" fmla="*/ 5300 w 8903"/>
                <a:gd name="T11" fmla="*/ 4717 h 7756"/>
                <a:gd name="T12" fmla="*/ 5434 w 8903"/>
                <a:gd name="T13" fmla="*/ 4547 h 7756"/>
                <a:gd name="T14" fmla="*/ 5560 w 8903"/>
                <a:gd name="T15" fmla="*/ 4354 h 7756"/>
                <a:gd name="T16" fmla="*/ 5680 w 8903"/>
                <a:gd name="T17" fmla="*/ 4138 h 7756"/>
                <a:gd name="T18" fmla="*/ 5906 w 8903"/>
                <a:gd name="T19" fmla="*/ 3649 h 7756"/>
                <a:gd name="T20" fmla="*/ 6061 w 8903"/>
                <a:gd name="T21" fmla="*/ 3259 h 7756"/>
                <a:gd name="T22" fmla="*/ 6106 w 8903"/>
                <a:gd name="T23" fmla="*/ 3102 h 7756"/>
                <a:gd name="T24" fmla="*/ 6132 w 8903"/>
                <a:gd name="T25" fmla="*/ 2946 h 7756"/>
                <a:gd name="T26" fmla="*/ 6151 w 8903"/>
                <a:gd name="T27" fmla="*/ 2625 h 7756"/>
                <a:gd name="T28" fmla="*/ 6150 w 8903"/>
                <a:gd name="T29" fmla="*/ 2262 h 7756"/>
                <a:gd name="T30" fmla="*/ 6162 w 8903"/>
                <a:gd name="T31" fmla="*/ 1928 h 7756"/>
                <a:gd name="T32" fmla="*/ 6172 w 8903"/>
                <a:gd name="T33" fmla="*/ 1561 h 7756"/>
                <a:gd name="T34" fmla="*/ 6159 w 8903"/>
                <a:gd name="T35" fmla="*/ 1323 h 7756"/>
                <a:gd name="T36" fmla="*/ 6131 w 8903"/>
                <a:gd name="T37" fmla="*/ 1181 h 7756"/>
                <a:gd name="T38" fmla="*/ 5981 w 8903"/>
                <a:gd name="T39" fmla="*/ 794 h 7756"/>
                <a:gd name="T40" fmla="*/ 5780 w 8903"/>
                <a:gd name="T41" fmla="*/ 496 h 7756"/>
                <a:gd name="T42" fmla="*/ 5533 w 8903"/>
                <a:gd name="T43" fmla="*/ 278 h 7756"/>
                <a:gd name="T44" fmla="*/ 5246 w 8903"/>
                <a:gd name="T45" fmla="*/ 130 h 7756"/>
                <a:gd name="T46" fmla="*/ 4928 w 8903"/>
                <a:gd name="T47" fmla="*/ 41 h 7756"/>
                <a:gd name="T48" fmla="*/ 4584 w 8903"/>
                <a:gd name="T49" fmla="*/ 3 h 7756"/>
                <a:gd name="T50" fmla="*/ 4227 w 8903"/>
                <a:gd name="T51" fmla="*/ 7 h 7756"/>
                <a:gd name="T52" fmla="*/ 3887 w 8903"/>
                <a:gd name="T53" fmla="*/ 54 h 7756"/>
                <a:gd name="T54" fmla="*/ 3575 w 8903"/>
                <a:gd name="T55" fmla="*/ 155 h 7756"/>
                <a:gd name="T56" fmla="*/ 3296 w 8903"/>
                <a:gd name="T57" fmla="*/ 317 h 7756"/>
                <a:gd name="T58" fmla="*/ 3057 w 8903"/>
                <a:gd name="T59" fmla="*/ 551 h 7756"/>
                <a:gd name="T60" fmla="*/ 2865 w 8903"/>
                <a:gd name="T61" fmla="*/ 866 h 7756"/>
                <a:gd name="T62" fmla="*/ 2742 w 8903"/>
                <a:gd name="T63" fmla="*/ 1209 h 7756"/>
                <a:gd name="T64" fmla="*/ 2719 w 8903"/>
                <a:gd name="T65" fmla="*/ 1358 h 7756"/>
                <a:gd name="T66" fmla="*/ 2710 w 8903"/>
                <a:gd name="T67" fmla="*/ 1635 h 7756"/>
                <a:gd name="T68" fmla="*/ 2723 w 8903"/>
                <a:gd name="T69" fmla="*/ 2002 h 7756"/>
                <a:gd name="T70" fmla="*/ 2731 w 8903"/>
                <a:gd name="T71" fmla="*/ 2339 h 7756"/>
                <a:gd name="T72" fmla="*/ 2731 w 8903"/>
                <a:gd name="T73" fmla="*/ 2692 h 7756"/>
                <a:gd name="T74" fmla="*/ 2753 w 8903"/>
                <a:gd name="T75" fmla="*/ 2980 h 7756"/>
                <a:gd name="T76" fmla="*/ 2784 w 8903"/>
                <a:gd name="T77" fmla="*/ 3135 h 7756"/>
                <a:gd name="T78" fmla="*/ 2833 w 8903"/>
                <a:gd name="T79" fmla="*/ 3294 h 7756"/>
                <a:gd name="T80" fmla="*/ 3023 w 8903"/>
                <a:gd name="T81" fmla="*/ 3756 h 7756"/>
                <a:gd name="T82" fmla="*/ 3226 w 8903"/>
                <a:gd name="T83" fmla="*/ 4188 h 7756"/>
                <a:gd name="T84" fmla="*/ 3346 w 8903"/>
                <a:gd name="T85" fmla="*/ 4399 h 7756"/>
                <a:gd name="T86" fmla="*/ 3473 w 8903"/>
                <a:gd name="T87" fmla="*/ 4587 h 7756"/>
                <a:gd name="T88" fmla="*/ 3609 w 8903"/>
                <a:gd name="T89" fmla="*/ 4751 h 7756"/>
                <a:gd name="T90" fmla="*/ 3087 w 8903"/>
                <a:gd name="T91" fmla="*/ 4878 h 7756"/>
                <a:gd name="T92" fmla="*/ 2617 w 8903"/>
                <a:gd name="T93" fmla="*/ 5045 h 7756"/>
                <a:gd name="T94" fmla="*/ 2199 w 8903"/>
                <a:gd name="T95" fmla="*/ 5234 h 7756"/>
                <a:gd name="T96" fmla="*/ 1827 w 8903"/>
                <a:gd name="T97" fmla="*/ 5429 h 7756"/>
                <a:gd name="T98" fmla="*/ 1268 w 8903"/>
                <a:gd name="T99" fmla="*/ 5736 h 7756"/>
                <a:gd name="T100" fmla="*/ 916 w 8903"/>
                <a:gd name="T101" fmla="*/ 5905 h 7756"/>
                <a:gd name="T102" fmla="*/ 532 w 8903"/>
                <a:gd name="T103" fmla="*/ 6135 h 7756"/>
                <a:gd name="T104" fmla="*/ 273 w 8903"/>
                <a:gd name="T105" fmla="*/ 6354 h 7756"/>
                <a:gd name="T106" fmla="*/ 116 w 8903"/>
                <a:gd name="T107" fmla="*/ 6547 h 7756"/>
                <a:gd name="T108" fmla="*/ 35 w 8903"/>
                <a:gd name="T109" fmla="*/ 6702 h 7756"/>
                <a:gd name="T110" fmla="*/ 4 w 8903"/>
                <a:gd name="T111" fmla="*/ 6804 h 7756"/>
                <a:gd name="T112" fmla="*/ 8903 w 8903"/>
                <a:gd name="T113" fmla="*/ 7755 h 7756"/>
                <a:gd name="T114" fmla="*/ 8895 w 8903"/>
                <a:gd name="T115" fmla="*/ 6789 h 7756"/>
                <a:gd name="T116" fmla="*/ 8857 w 8903"/>
                <a:gd name="T117" fmla="*/ 6675 h 7756"/>
                <a:gd name="T118" fmla="*/ 8762 w 8903"/>
                <a:gd name="T119" fmla="*/ 6511 h 7756"/>
                <a:gd name="T120" fmla="*/ 8586 w 8903"/>
                <a:gd name="T121" fmla="*/ 6311 h 7756"/>
                <a:gd name="T122" fmla="*/ 8304 w 8903"/>
                <a:gd name="T123" fmla="*/ 6088 h 7756"/>
                <a:gd name="T124" fmla="*/ 7889 w 8903"/>
                <a:gd name="T125" fmla="*/ 5857 h 7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03" h="7756">
                  <a:moveTo>
                    <a:pt x="7788" y="5810"/>
                  </a:moveTo>
                  <a:lnTo>
                    <a:pt x="7737" y="5787"/>
                  </a:lnTo>
                  <a:lnTo>
                    <a:pt x="7685" y="5761"/>
                  </a:lnTo>
                  <a:lnTo>
                    <a:pt x="7630" y="5734"/>
                  </a:lnTo>
                  <a:lnTo>
                    <a:pt x="7574" y="5705"/>
                  </a:lnTo>
                  <a:lnTo>
                    <a:pt x="7458" y="5642"/>
                  </a:lnTo>
                  <a:lnTo>
                    <a:pt x="7334" y="5573"/>
                  </a:lnTo>
                  <a:lnTo>
                    <a:pt x="7204" y="5501"/>
                  </a:lnTo>
                  <a:lnTo>
                    <a:pt x="7067" y="5425"/>
                  </a:lnTo>
                  <a:lnTo>
                    <a:pt x="6996" y="5386"/>
                  </a:lnTo>
                  <a:lnTo>
                    <a:pt x="6923" y="5347"/>
                  </a:lnTo>
                  <a:lnTo>
                    <a:pt x="6848" y="5308"/>
                  </a:lnTo>
                  <a:lnTo>
                    <a:pt x="6771" y="5269"/>
                  </a:lnTo>
                  <a:lnTo>
                    <a:pt x="6693" y="5230"/>
                  </a:lnTo>
                  <a:lnTo>
                    <a:pt x="6612" y="5190"/>
                  </a:lnTo>
                  <a:lnTo>
                    <a:pt x="6529" y="5152"/>
                  </a:lnTo>
                  <a:lnTo>
                    <a:pt x="6445" y="5114"/>
                  </a:lnTo>
                  <a:lnTo>
                    <a:pt x="6358" y="5076"/>
                  </a:lnTo>
                  <a:lnTo>
                    <a:pt x="6270" y="5040"/>
                  </a:lnTo>
                  <a:lnTo>
                    <a:pt x="6180" y="5004"/>
                  </a:lnTo>
                  <a:lnTo>
                    <a:pt x="6087" y="4969"/>
                  </a:lnTo>
                  <a:lnTo>
                    <a:pt x="5993" y="4935"/>
                  </a:lnTo>
                  <a:lnTo>
                    <a:pt x="5896" y="4903"/>
                  </a:lnTo>
                  <a:lnTo>
                    <a:pt x="5798" y="4873"/>
                  </a:lnTo>
                  <a:lnTo>
                    <a:pt x="5697" y="4844"/>
                  </a:lnTo>
                  <a:lnTo>
                    <a:pt x="5593" y="4817"/>
                  </a:lnTo>
                  <a:lnTo>
                    <a:pt x="5488" y="4791"/>
                  </a:lnTo>
                  <a:lnTo>
                    <a:pt x="5381" y="4768"/>
                  </a:lnTo>
                  <a:lnTo>
                    <a:pt x="5271" y="4747"/>
                  </a:lnTo>
                  <a:lnTo>
                    <a:pt x="5300" y="4717"/>
                  </a:lnTo>
                  <a:lnTo>
                    <a:pt x="5327" y="4685"/>
                  </a:lnTo>
                  <a:lnTo>
                    <a:pt x="5354" y="4652"/>
                  </a:lnTo>
                  <a:lnTo>
                    <a:pt x="5381" y="4619"/>
                  </a:lnTo>
                  <a:lnTo>
                    <a:pt x="5408" y="4583"/>
                  </a:lnTo>
                  <a:lnTo>
                    <a:pt x="5434" y="4547"/>
                  </a:lnTo>
                  <a:lnTo>
                    <a:pt x="5460" y="4511"/>
                  </a:lnTo>
                  <a:lnTo>
                    <a:pt x="5485" y="4473"/>
                  </a:lnTo>
                  <a:lnTo>
                    <a:pt x="5510" y="4434"/>
                  </a:lnTo>
                  <a:lnTo>
                    <a:pt x="5536" y="4395"/>
                  </a:lnTo>
                  <a:lnTo>
                    <a:pt x="5560" y="4354"/>
                  </a:lnTo>
                  <a:lnTo>
                    <a:pt x="5584" y="4313"/>
                  </a:lnTo>
                  <a:lnTo>
                    <a:pt x="5608" y="4270"/>
                  </a:lnTo>
                  <a:lnTo>
                    <a:pt x="5632" y="4228"/>
                  </a:lnTo>
                  <a:lnTo>
                    <a:pt x="5656" y="4183"/>
                  </a:lnTo>
                  <a:lnTo>
                    <a:pt x="5680" y="4138"/>
                  </a:lnTo>
                  <a:lnTo>
                    <a:pt x="5725" y="4047"/>
                  </a:lnTo>
                  <a:lnTo>
                    <a:pt x="5771" y="3951"/>
                  </a:lnTo>
                  <a:lnTo>
                    <a:pt x="5816" y="3854"/>
                  </a:lnTo>
                  <a:lnTo>
                    <a:pt x="5861" y="3752"/>
                  </a:lnTo>
                  <a:lnTo>
                    <a:pt x="5906" y="3649"/>
                  </a:lnTo>
                  <a:lnTo>
                    <a:pt x="5949" y="3543"/>
                  </a:lnTo>
                  <a:lnTo>
                    <a:pt x="5993" y="3435"/>
                  </a:lnTo>
                  <a:lnTo>
                    <a:pt x="6038" y="3323"/>
                  </a:lnTo>
                  <a:lnTo>
                    <a:pt x="6050" y="3291"/>
                  </a:lnTo>
                  <a:lnTo>
                    <a:pt x="6061" y="3259"/>
                  </a:lnTo>
                  <a:lnTo>
                    <a:pt x="6072" y="3228"/>
                  </a:lnTo>
                  <a:lnTo>
                    <a:pt x="6081" y="3196"/>
                  </a:lnTo>
                  <a:lnTo>
                    <a:pt x="6090" y="3165"/>
                  </a:lnTo>
                  <a:lnTo>
                    <a:pt x="6098" y="3133"/>
                  </a:lnTo>
                  <a:lnTo>
                    <a:pt x="6106" y="3102"/>
                  </a:lnTo>
                  <a:lnTo>
                    <a:pt x="6112" y="3071"/>
                  </a:lnTo>
                  <a:lnTo>
                    <a:pt x="6118" y="3040"/>
                  </a:lnTo>
                  <a:lnTo>
                    <a:pt x="6124" y="3009"/>
                  </a:lnTo>
                  <a:lnTo>
                    <a:pt x="6128" y="2978"/>
                  </a:lnTo>
                  <a:lnTo>
                    <a:pt x="6132" y="2946"/>
                  </a:lnTo>
                  <a:lnTo>
                    <a:pt x="6139" y="2884"/>
                  </a:lnTo>
                  <a:lnTo>
                    <a:pt x="6144" y="2821"/>
                  </a:lnTo>
                  <a:lnTo>
                    <a:pt x="6148" y="2757"/>
                  </a:lnTo>
                  <a:lnTo>
                    <a:pt x="6150" y="2691"/>
                  </a:lnTo>
                  <a:lnTo>
                    <a:pt x="6151" y="2625"/>
                  </a:lnTo>
                  <a:lnTo>
                    <a:pt x="6151" y="2557"/>
                  </a:lnTo>
                  <a:lnTo>
                    <a:pt x="6151" y="2486"/>
                  </a:lnTo>
                  <a:lnTo>
                    <a:pt x="6150" y="2414"/>
                  </a:lnTo>
                  <a:lnTo>
                    <a:pt x="6150" y="2339"/>
                  </a:lnTo>
                  <a:lnTo>
                    <a:pt x="6150" y="2262"/>
                  </a:lnTo>
                  <a:lnTo>
                    <a:pt x="6150" y="2202"/>
                  </a:lnTo>
                  <a:lnTo>
                    <a:pt x="6152" y="2137"/>
                  </a:lnTo>
                  <a:lnTo>
                    <a:pt x="6154" y="2070"/>
                  </a:lnTo>
                  <a:lnTo>
                    <a:pt x="6159" y="2001"/>
                  </a:lnTo>
                  <a:lnTo>
                    <a:pt x="6162" y="1928"/>
                  </a:lnTo>
                  <a:lnTo>
                    <a:pt x="6165" y="1855"/>
                  </a:lnTo>
                  <a:lnTo>
                    <a:pt x="6168" y="1782"/>
                  </a:lnTo>
                  <a:lnTo>
                    <a:pt x="6170" y="1707"/>
                  </a:lnTo>
                  <a:lnTo>
                    <a:pt x="6172" y="1634"/>
                  </a:lnTo>
                  <a:lnTo>
                    <a:pt x="6172" y="1561"/>
                  </a:lnTo>
                  <a:lnTo>
                    <a:pt x="6170" y="1490"/>
                  </a:lnTo>
                  <a:lnTo>
                    <a:pt x="6167" y="1421"/>
                  </a:lnTo>
                  <a:lnTo>
                    <a:pt x="6165" y="1388"/>
                  </a:lnTo>
                  <a:lnTo>
                    <a:pt x="6162" y="1356"/>
                  </a:lnTo>
                  <a:lnTo>
                    <a:pt x="6159" y="1323"/>
                  </a:lnTo>
                  <a:lnTo>
                    <a:pt x="6154" y="1292"/>
                  </a:lnTo>
                  <a:lnTo>
                    <a:pt x="6149" y="1263"/>
                  </a:lnTo>
                  <a:lnTo>
                    <a:pt x="6144" y="1234"/>
                  </a:lnTo>
                  <a:lnTo>
                    <a:pt x="6138" y="1207"/>
                  </a:lnTo>
                  <a:lnTo>
                    <a:pt x="6131" y="1181"/>
                  </a:lnTo>
                  <a:lnTo>
                    <a:pt x="6106" y="1095"/>
                  </a:lnTo>
                  <a:lnTo>
                    <a:pt x="6078" y="1015"/>
                  </a:lnTo>
                  <a:lnTo>
                    <a:pt x="6048" y="938"/>
                  </a:lnTo>
                  <a:lnTo>
                    <a:pt x="6015" y="864"/>
                  </a:lnTo>
                  <a:lnTo>
                    <a:pt x="5981" y="794"/>
                  </a:lnTo>
                  <a:lnTo>
                    <a:pt x="5945" y="728"/>
                  </a:lnTo>
                  <a:lnTo>
                    <a:pt x="5907" y="665"/>
                  </a:lnTo>
                  <a:lnTo>
                    <a:pt x="5866" y="606"/>
                  </a:lnTo>
                  <a:lnTo>
                    <a:pt x="5824" y="550"/>
                  </a:lnTo>
                  <a:lnTo>
                    <a:pt x="5780" y="496"/>
                  </a:lnTo>
                  <a:lnTo>
                    <a:pt x="5733" y="447"/>
                  </a:lnTo>
                  <a:lnTo>
                    <a:pt x="5686" y="400"/>
                  </a:lnTo>
                  <a:lnTo>
                    <a:pt x="5636" y="357"/>
                  </a:lnTo>
                  <a:lnTo>
                    <a:pt x="5585" y="317"/>
                  </a:lnTo>
                  <a:lnTo>
                    <a:pt x="5533" y="278"/>
                  </a:lnTo>
                  <a:lnTo>
                    <a:pt x="5478" y="243"/>
                  </a:lnTo>
                  <a:lnTo>
                    <a:pt x="5422" y="211"/>
                  </a:lnTo>
                  <a:lnTo>
                    <a:pt x="5365" y="181"/>
                  </a:lnTo>
                  <a:lnTo>
                    <a:pt x="5306" y="154"/>
                  </a:lnTo>
                  <a:lnTo>
                    <a:pt x="5246" y="130"/>
                  </a:lnTo>
                  <a:lnTo>
                    <a:pt x="5185" y="108"/>
                  </a:lnTo>
                  <a:lnTo>
                    <a:pt x="5122" y="87"/>
                  </a:lnTo>
                  <a:lnTo>
                    <a:pt x="5059" y="69"/>
                  </a:lnTo>
                  <a:lnTo>
                    <a:pt x="4994" y="54"/>
                  </a:lnTo>
                  <a:lnTo>
                    <a:pt x="4928" y="41"/>
                  </a:lnTo>
                  <a:lnTo>
                    <a:pt x="4861" y="29"/>
                  </a:lnTo>
                  <a:lnTo>
                    <a:pt x="4794" y="20"/>
                  </a:lnTo>
                  <a:lnTo>
                    <a:pt x="4724" y="13"/>
                  </a:lnTo>
                  <a:lnTo>
                    <a:pt x="4655" y="7"/>
                  </a:lnTo>
                  <a:lnTo>
                    <a:pt x="4584" y="3"/>
                  </a:lnTo>
                  <a:lnTo>
                    <a:pt x="4512" y="1"/>
                  </a:lnTo>
                  <a:lnTo>
                    <a:pt x="4441" y="0"/>
                  </a:lnTo>
                  <a:lnTo>
                    <a:pt x="4369" y="1"/>
                  </a:lnTo>
                  <a:lnTo>
                    <a:pt x="4298" y="3"/>
                  </a:lnTo>
                  <a:lnTo>
                    <a:pt x="4227" y="7"/>
                  </a:lnTo>
                  <a:lnTo>
                    <a:pt x="4158" y="13"/>
                  </a:lnTo>
                  <a:lnTo>
                    <a:pt x="4088" y="20"/>
                  </a:lnTo>
                  <a:lnTo>
                    <a:pt x="4021" y="30"/>
                  </a:lnTo>
                  <a:lnTo>
                    <a:pt x="3953" y="41"/>
                  </a:lnTo>
                  <a:lnTo>
                    <a:pt x="3887" y="54"/>
                  </a:lnTo>
                  <a:lnTo>
                    <a:pt x="3823" y="70"/>
                  </a:lnTo>
                  <a:lnTo>
                    <a:pt x="3758" y="87"/>
                  </a:lnTo>
                  <a:lnTo>
                    <a:pt x="3696" y="108"/>
                  </a:lnTo>
                  <a:lnTo>
                    <a:pt x="3635" y="130"/>
                  </a:lnTo>
                  <a:lnTo>
                    <a:pt x="3575" y="155"/>
                  </a:lnTo>
                  <a:lnTo>
                    <a:pt x="3517" y="182"/>
                  </a:lnTo>
                  <a:lnTo>
                    <a:pt x="3459" y="212"/>
                  </a:lnTo>
                  <a:lnTo>
                    <a:pt x="3404" y="244"/>
                  </a:lnTo>
                  <a:lnTo>
                    <a:pt x="3349" y="279"/>
                  </a:lnTo>
                  <a:lnTo>
                    <a:pt x="3296" y="317"/>
                  </a:lnTo>
                  <a:lnTo>
                    <a:pt x="3245" y="358"/>
                  </a:lnTo>
                  <a:lnTo>
                    <a:pt x="3195" y="401"/>
                  </a:lnTo>
                  <a:lnTo>
                    <a:pt x="3148" y="448"/>
                  </a:lnTo>
                  <a:lnTo>
                    <a:pt x="3101" y="498"/>
                  </a:lnTo>
                  <a:lnTo>
                    <a:pt x="3057" y="551"/>
                  </a:lnTo>
                  <a:lnTo>
                    <a:pt x="3015" y="607"/>
                  </a:lnTo>
                  <a:lnTo>
                    <a:pt x="2974" y="666"/>
                  </a:lnTo>
                  <a:lnTo>
                    <a:pt x="2936" y="730"/>
                  </a:lnTo>
                  <a:lnTo>
                    <a:pt x="2900" y="796"/>
                  </a:lnTo>
                  <a:lnTo>
                    <a:pt x="2865" y="866"/>
                  </a:lnTo>
                  <a:lnTo>
                    <a:pt x="2833" y="940"/>
                  </a:lnTo>
                  <a:lnTo>
                    <a:pt x="2803" y="1017"/>
                  </a:lnTo>
                  <a:lnTo>
                    <a:pt x="2775" y="1098"/>
                  </a:lnTo>
                  <a:lnTo>
                    <a:pt x="2749" y="1183"/>
                  </a:lnTo>
                  <a:lnTo>
                    <a:pt x="2742" y="1209"/>
                  </a:lnTo>
                  <a:lnTo>
                    <a:pt x="2736" y="1237"/>
                  </a:lnTo>
                  <a:lnTo>
                    <a:pt x="2731" y="1265"/>
                  </a:lnTo>
                  <a:lnTo>
                    <a:pt x="2727" y="1295"/>
                  </a:lnTo>
                  <a:lnTo>
                    <a:pt x="2723" y="1325"/>
                  </a:lnTo>
                  <a:lnTo>
                    <a:pt x="2719" y="1358"/>
                  </a:lnTo>
                  <a:lnTo>
                    <a:pt x="2716" y="1390"/>
                  </a:lnTo>
                  <a:lnTo>
                    <a:pt x="2714" y="1423"/>
                  </a:lnTo>
                  <a:lnTo>
                    <a:pt x="2711" y="1492"/>
                  </a:lnTo>
                  <a:lnTo>
                    <a:pt x="2710" y="1563"/>
                  </a:lnTo>
                  <a:lnTo>
                    <a:pt x="2710" y="1635"/>
                  </a:lnTo>
                  <a:lnTo>
                    <a:pt x="2712" y="1709"/>
                  </a:lnTo>
                  <a:lnTo>
                    <a:pt x="2714" y="1783"/>
                  </a:lnTo>
                  <a:lnTo>
                    <a:pt x="2717" y="1857"/>
                  </a:lnTo>
                  <a:lnTo>
                    <a:pt x="2720" y="1929"/>
                  </a:lnTo>
                  <a:lnTo>
                    <a:pt x="2723" y="2002"/>
                  </a:lnTo>
                  <a:lnTo>
                    <a:pt x="2726" y="2071"/>
                  </a:lnTo>
                  <a:lnTo>
                    <a:pt x="2729" y="2138"/>
                  </a:lnTo>
                  <a:lnTo>
                    <a:pt x="2731" y="2202"/>
                  </a:lnTo>
                  <a:lnTo>
                    <a:pt x="2731" y="2262"/>
                  </a:lnTo>
                  <a:lnTo>
                    <a:pt x="2731" y="2339"/>
                  </a:lnTo>
                  <a:lnTo>
                    <a:pt x="2731" y="2415"/>
                  </a:lnTo>
                  <a:lnTo>
                    <a:pt x="2730" y="2487"/>
                  </a:lnTo>
                  <a:lnTo>
                    <a:pt x="2730" y="2558"/>
                  </a:lnTo>
                  <a:lnTo>
                    <a:pt x="2730" y="2626"/>
                  </a:lnTo>
                  <a:lnTo>
                    <a:pt x="2731" y="2692"/>
                  </a:lnTo>
                  <a:lnTo>
                    <a:pt x="2733" y="2758"/>
                  </a:lnTo>
                  <a:lnTo>
                    <a:pt x="2737" y="2822"/>
                  </a:lnTo>
                  <a:lnTo>
                    <a:pt x="2742" y="2885"/>
                  </a:lnTo>
                  <a:lnTo>
                    <a:pt x="2749" y="2948"/>
                  </a:lnTo>
                  <a:lnTo>
                    <a:pt x="2753" y="2980"/>
                  </a:lnTo>
                  <a:lnTo>
                    <a:pt x="2759" y="3011"/>
                  </a:lnTo>
                  <a:lnTo>
                    <a:pt x="2764" y="3042"/>
                  </a:lnTo>
                  <a:lnTo>
                    <a:pt x="2770" y="3073"/>
                  </a:lnTo>
                  <a:lnTo>
                    <a:pt x="2777" y="3104"/>
                  </a:lnTo>
                  <a:lnTo>
                    <a:pt x="2784" y="3135"/>
                  </a:lnTo>
                  <a:lnTo>
                    <a:pt x="2793" y="3167"/>
                  </a:lnTo>
                  <a:lnTo>
                    <a:pt x="2801" y="3198"/>
                  </a:lnTo>
                  <a:lnTo>
                    <a:pt x="2811" y="3230"/>
                  </a:lnTo>
                  <a:lnTo>
                    <a:pt x="2822" y="3262"/>
                  </a:lnTo>
                  <a:lnTo>
                    <a:pt x="2833" y="3294"/>
                  </a:lnTo>
                  <a:lnTo>
                    <a:pt x="2845" y="3326"/>
                  </a:lnTo>
                  <a:lnTo>
                    <a:pt x="2890" y="3438"/>
                  </a:lnTo>
                  <a:lnTo>
                    <a:pt x="2934" y="3546"/>
                  </a:lnTo>
                  <a:lnTo>
                    <a:pt x="2978" y="3653"/>
                  </a:lnTo>
                  <a:lnTo>
                    <a:pt x="3023" y="3756"/>
                  </a:lnTo>
                  <a:lnTo>
                    <a:pt x="3067" y="3858"/>
                  </a:lnTo>
                  <a:lnTo>
                    <a:pt x="3111" y="3956"/>
                  </a:lnTo>
                  <a:lnTo>
                    <a:pt x="3157" y="4051"/>
                  </a:lnTo>
                  <a:lnTo>
                    <a:pt x="3203" y="4143"/>
                  </a:lnTo>
                  <a:lnTo>
                    <a:pt x="3226" y="4188"/>
                  </a:lnTo>
                  <a:lnTo>
                    <a:pt x="3249" y="4232"/>
                  </a:lnTo>
                  <a:lnTo>
                    <a:pt x="3274" y="4275"/>
                  </a:lnTo>
                  <a:lnTo>
                    <a:pt x="3298" y="4317"/>
                  </a:lnTo>
                  <a:lnTo>
                    <a:pt x="3322" y="4358"/>
                  </a:lnTo>
                  <a:lnTo>
                    <a:pt x="3346" y="4399"/>
                  </a:lnTo>
                  <a:lnTo>
                    <a:pt x="3370" y="4439"/>
                  </a:lnTo>
                  <a:lnTo>
                    <a:pt x="3396" y="4477"/>
                  </a:lnTo>
                  <a:lnTo>
                    <a:pt x="3421" y="4515"/>
                  </a:lnTo>
                  <a:lnTo>
                    <a:pt x="3447" y="4551"/>
                  </a:lnTo>
                  <a:lnTo>
                    <a:pt x="3473" y="4587"/>
                  </a:lnTo>
                  <a:lnTo>
                    <a:pt x="3499" y="4622"/>
                  </a:lnTo>
                  <a:lnTo>
                    <a:pt x="3526" y="4656"/>
                  </a:lnTo>
                  <a:lnTo>
                    <a:pt x="3553" y="4689"/>
                  </a:lnTo>
                  <a:lnTo>
                    <a:pt x="3581" y="4720"/>
                  </a:lnTo>
                  <a:lnTo>
                    <a:pt x="3609" y="4751"/>
                  </a:lnTo>
                  <a:lnTo>
                    <a:pt x="3500" y="4772"/>
                  </a:lnTo>
                  <a:lnTo>
                    <a:pt x="3394" y="4795"/>
                  </a:lnTo>
                  <a:lnTo>
                    <a:pt x="3289" y="4821"/>
                  </a:lnTo>
                  <a:lnTo>
                    <a:pt x="3187" y="4849"/>
                  </a:lnTo>
                  <a:lnTo>
                    <a:pt x="3087" y="4878"/>
                  </a:lnTo>
                  <a:lnTo>
                    <a:pt x="2989" y="4908"/>
                  </a:lnTo>
                  <a:lnTo>
                    <a:pt x="2893" y="4940"/>
                  </a:lnTo>
                  <a:lnTo>
                    <a:pt x="2799" y="4974"/>
                  </a:lnTo>
                  <a:lnTo>
                    <a:pt x="2707" y="5009"/>
                  </a:lnTo>
                  <a:lnTo>
                    <a:pt x="2617" y="5045"/>
                  </a:lnTo>
                  <a:lnTo>
                    <a:pt x="2530" y="5081"/>
                  </a:lnTo>
                  <a:lnTo>
                    <a:pt x="2444" y="5118"/>
                  </a:lnTo>
                  <a:lnTo>
                    <a:pt x="2360" y="5156"/>
                  </a:lnTo>
                  <a:lnTo>
                    <a:pt x="2279" y="5195"/>
                  </a:lnTo>
                  <a:lnTo>
                    <a:pt x="2199" y="5234"/>
                  </a:lnTo>
                  <a:lnTo>
                    <a:pt x="2120" y="5273"/>
                  </a:lnTo>
                  <a:lnTo>
                    <a:pt x="2045" y="5312"/>
                  </a:lnTo>
                  <a:lnTo>
                    <a:pt x="1970" y="5351"/>
                  </a:lnTo>
                  <a:lnTo>
                    <a:pt x="1898" y="5390"/>
                  </a:lnTo>
                  <a:lnTo>
                    <a:pt x="1827" y="5429"/>
                  </a:lnTo>
                  <a:lnTo>
                    <a:pt x="1691" y="5504"/>
                  </a:lnTo>
                  <a:lnTo>
                    <a:pt x="1562" y="5576"/>
                  </a:lnTo>
                  <a:lnTo>
                    <a:pt x="1439" y="5645"/>
                  </a:lnTo>
                  <a:lnTo>
                    <a:pt x="1323" y="5707"/>
                  </a:lnTo>
                  <a:lnTo>
                    <a:pt x="1268" y="5736"/>
                  </a:lnTo>
                  <a:lnTo>
                    <a:pt x="1214" y="5763"/>
                  </a:lnTo>
                  <a:lnTo>
                    <a:pt x="1162" y="5789"/>
                  </a:lnTo>
                  <a:lnTo>
                    <a:pt x="1110" y="5812"/>
                  </a:lnTo>
                  <a:lnTo>
                    <a:pt x="1011" y="5859"/>
                  </a:lnTo>
                  <a:lnTo>
                    <a:pt x="916" y="5905"/>
                  </a:lnTo>
                  <a:lnTo>
                    <a:pt x="828" y="5951"/>
                  </a:lnTo>
                  <a:lnTo>
                    <a:pt x="746" y="5997"/>
                  </a:lnTo>
                  <a:lnTo>
                    <a:pt x="669" y="6044"/>
                  </a:lnTo>
                  <a:lnTo>
                    <a:pt x="597" y="6090"/>
                  </a:lnTo>
                  <a:lnTo>
                    <a:pt x="532" y="6135"/>
                  </a:lnTo>
                  <a:lnTo>
                    <a:pt x="470" y="6180"/>
                  </a:lnTo>
                  <a:lnTo>
                    <a:pt x="415" y="6226"/>
                  </a:lnTo>
                  <a:lnTo>
                    <a:pt x="364" y="6269"/>
                  </a:lnTo>
                  <a:lnTo>
                    <a:pt x="316" y="6312"/>
                  </a:lnTo>
                  <a:lnTo>
                    <a:pt x="273" y="6354"/>
                  </a:lnTo>
                  <a:lnTo>
                    <a:pt x="235" y="6395"/>
                  </a:lnTo>
                  <a:lnTo>
                    <a:pt x="199" y="6436"/>
                  </a:lnTo>
                  <a:lnTo>
                    <a:pt x="168" y="6474"/>
                  </a:lnTo>
                  <a:lnTo>
                    <a:pt x="141" y="6512"/>
                  </a:lnTo>
                  <a:lnTo>
                    <a:pt x="116" y="6547"/>
                  </a:lnTo>
                  <a:lnTo>
                    <a:pt x="94" y="6582"/>
                  </a:lnTo>
                  <a:lnTo>
                    <a:pt x="75" y="6614"/>
                  </a:lnTo>
                  <a:lnTo>
                    <a:pt x="59" y="6646"/>
                  </a:lnTo>
                  <a:lnTo>
                    <a:pt x="46" y="6675"/>
                  </a:lnTo>
                  <a:lnTo>
                    <a:pt x="35" y="6702"/>
                  </a:lnTo>
                  <a:lnTo>
                    <a:pt x="25" y="6727"/>
                  </a:lnTo>
                  <a:lnTo>
                    <a:pt x="18" y="6750"/>
                  </a:lnTo>
                  <a:lnTo>
                    <a:pt x="12" y="6771"/>
                  </a:lnTo>
                  <a:lnTo>
                    <a:pt x="8" y="6789"/>
                  </a:lnTo>
                  <a:lnTo>
                    <a:pt x="4" y="6804"/>
                  </a:lnTo>
                  <a:lnTo>
                    <a:pt x="2" y="6817"/>
                  </a:lnTo>
                  <a:lnTo>
                    <a:pt x="0" y="6835"/>
                  </a:lnTo>
                  <a:lnTo>
                    <a:pt x="0" y="6842"/>
                  </a:lnTo>
                  <a:lnTo>
                    <a:pt x="0" y="7756"/>
                  </a:lnTo>
                  <a:lnTo>
                    <a:pt x="8903" y="7755"/>
                  </a:lnTo>
                  <a:lnTo>
                    <a:pt x="8903" y="6842"/>
                  </a:lnTo>
                  <a:lnTo>
                    <a:pt x="8903" y="6835"/>
                  </a:lnTo>
                  <a:lnTo>
                    <a:pt x="8900" y="6817"/>
                  </a:lnTo>
                  <a:lnTo>
                    <a:pt x="8898" y="6804"/>
                  </a:lnTo>
                  <a:lnTo>
                    <a:pt x="8895" y="6789"/>
                  </a:lnTo>
                  <a:lnTo>
                    <a:pt x="8891" y="6770"/>
                  </a:lnTo>
                  <a:lnTo>
                    <a:pt x="8885" y="6750"/>
                  </a:lnTo>
                  <a:lnTo>
                    <a:pt x="8877" y="6727"/>
                  </a:lnTo>
                  <a:lnTo>
                    <a:pt x="8868" y="6702"/>
                  </a:lnTo>
                  <a:lnTo>
                    <a:pt x="8857" y="6675"/>
                  </a:lnTo>
                  <a:lnTo>
                    <a:pt x="8843" y="6646"/>
                  </a:lnTo>
                  <a:lnTo>
                    <a:pt x="8827" y="6614"/>
                  </a:lnTo>
                  <a:lnTo>
                    <a:pt x="8809" y="6581"/>
                  </a:lnTo>
                  <a:lnTo>
                    <a:pt x="8786" y="6547"/>
                  </a:lnTo>
                  <a:lnTo>
                    <a:pt x="8762" y="6511"/>
                  </a:lnTo>
                  <a:lnTo>
                    <a:pt x="8734" y="6473"/>
                  </a:lnTo>
                  <a:lnTo>
                    <a:pt x="8703" y="6435"/>
                  </a:lnTo>
                  <a:lnTo>
                    <a:pt x="8667" y="6394"/>
                  </a:lnTo>
                  <a:lnTo>
                    <a:pt x="8629" y="6353"/>
                  </a:lnTo>
                  <a:lnTo>
                    <a:pt x="8586" y="6311"/>
                  </a:lnTo>
                  <a:lnTo>
                    <a:pt x="8538" y="6268"/>
                  </a:lnTo>
                  <a:lnTo>
                    <a:pt x="8487" y="6223"/>
                  </a:lnTo>
                  <a:lnTo>
                    <a:pt x="8431" y="6179"/>
                  </a:lnTo>
                  <a:lnTo>
                    <a:pt x="8369" y="6134"/>
                  </a:lnTo>
                  <a:lnTo>
                    <a:pt x="8304" y="6088"/>
                  </a:lnTo>
                  <a:lnTo>
                    <a:pt x="8232" y="6042"/>
                  </a:lnTo>
                  <a:lnTo>
                    <a:pt x="8154" y="5995"/>
                  </a:lnTo>
                  <a:lnTo>
                    <a:pt x="8072" y="5949"/>
                  </a:lnTo>
                  <a:lnTo>
                    <a:pt x="7984" y="5903"/>
                  </a:lnTo>
                  <a:lnTo>
                    <a:pt x="7889" y="5857"/>
                  </a:lnTo>
                  <a:lnTo>
                    <a:pt x="7788" y="58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432460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xEl>
                                              <p:pRg st="5" end="5"/>
                                            </p:txEl>
                                          </p:spTgt>
                                        </p:tgtEl>
                                        <p:attrNameLst>
                                          <p:attrName>style.visibility</p:attrName>
                                        </p:attrNameLst>
                                      </p:cBhvr>
                                      <p:to>
                                        <p:strVal val="visible"/>
                                      </p:to>
                                    </p:set>
                                    <p:animEffect transition="in" filter="fade">
                                      <p:cBhvr>
                                        <p:cTn id="25" dur="500"/>
                                        <p:tgtEl>
                                          <p:spTgt spid="1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xEl>
                                              <p:pRg st="6" end="6"/>
                                            </p:txEl>
                                          </p:spTgt>
                                        </p:tgtEl>
                                        <p:attrNameLst>
                                          <p:attrName>style.visibility</p:attrName>
                                        </p:attrNameLst>
                                      </p:cBhvr>
                                      <p:to>
                                        <p:strVal val="visible"/>
                                      </p:to>
                                    </p:set>
                                    <p:animEffect transition="in" filter="fade">
                                      <p:cBhvr>
                                        <p:cTn id="28" dur="500"/>
                                        <p:tgtEl>
                                          <p:spTgt spid="1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xEl>
                                              <p:pRg st="7" end="7"/>
                                            </p:txEl>
                                          </p:spTgt>
                                        </p:tgtEl>
                                        <p:attrNameLst>
                                          <p:attrName>style.visibility</p:attrName>
                                        </p:attrNameLst>
                                      </p:cBhvr>
                                      <p:to>
                                        <p:strVal val="visible"/>
                                      </p:to>
                                    </p:set>
                                    <p:animEffect transition="in" filter="fade">
                                      <p:cBhvr>
                                        <p:cTn id="31" dur="500"/>
                                        <p:tgtEl>
                                          <p:spTgt spid="13">
                                            <p:txEl>
                                              <p:pRg st="7" end="7"/>
                                            </p:tx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Information Flow</a:t>
            </a:r>
            <a:endParaRPr lang="en-US" dirty="0"/>
          </a:p>
        </p:txBody>
      </p:sp>
      <p:sp>
        <p:nvSpPr>
          <p:cNvPr id="17" name="Content Placeholder 3"/>
          <p:cNvSpPr>
            <a:spLocks noGrp="1"/>
          </p:cNvSpPr>
          <p:nvPr>
            <p:ph sz="half" idx="4294967295"/>
          </p:nvPr>
        </p:nvSpPr>
        <p:spPr>
          <a:xfrm>
            <a:off x="2825919" y="6368606"/>
            <a:ext cx="2094195" cy="374414"/>
          </a:xfrm>
        </p:spPr>
        <p:txBody>
          <a:bodyPr>
            <a:normAutofit/>
          </a:bodyPr>
          <a:lstStyle/>
          <a:p>
            <a:pPr marL="0" indent="0" algn="ctr">
              <a:spcBef>
                <a:spcPct val="0"/>
              </a:spcBef>
              <a:spcAft>
                <a:spcPct val="0"/>
              </a:spcAft>
              <a:buNone/>
            </a:pPr>
            <a:r>
              <a:rPr lang="en-US" altLang="en-US" sz="1800" b="1" dirty="0" smtClean="0">
                <a:latin typeface="Calibri" charset="0"/>
              </a:rPr>
              <a:t>UP STREAM</a:t>
            </a:r>
            <a:r>
              <a:rPr lang="en-US" altLang="en-US" sz="1800" dirty="0" smtClean="0">
                <a:latin typeface="Calibri" charset="0"/>
              </a:rPr>
              <a:t> </a:t>
            </a:r>
            <a:endParaRPr lang="en-US" altLang="en-US" sz="1800" dirty="0">
              <a:latin typeface="Calibri" charset="0"/>
            </a:endParaRPr>
          </a:p>
        </p:txBody>
      </p:sp>
      <p:sp>
        <p:nvSpPr>
          <p:cNvPr id="20" name="Content Placeholder 3"/>
          <p:cNvSpPr>
            <a:spLocks noGrp="1"/>
          </p:cNvSpPr>
          <p:nvPr>
            <p:ph sz="half" idx="4294967295"/>
          </p:nvPr>
        </p:nvSpPr>
        <p:spPr>
          <a:xfrm>
            <a:off x="2622068" y="4148569"/>
            <a:ext cx="442913" cy="1466601"/>
          </a:xfrm>
        </p:spPr>
        <p:txBody>
          <a:bodyPr vert="vert270">
            <a:noAutofit/>
          </a:bodyPr>
          <a:lstStyle/>
          <a:p>
            <a:pPr marL="0" indent="0" algn="ctr">
              <a:spcBef>
                <a:spcPct val="0"/>
              </a:spcBef>
              <a:spcAft>
                <a:spcPct val="0"/>
              </a:spcAft>
              <a:buNone/>
            </a:pPr>
            <a:r>
              <a:rPr lang="en-US" altLang="en-US" b="1" dirty="0">
                <a:latin typeface="Calibri" charset="0"/>
              </a:rPr>
              <a:t>SIMPLIFY</a:t>
            </a:r>
            <a:r>
              <a:rPr lang="en-US" altLang="en-US" dirty="0">
                <a:latin typeface="Calibri" charset="0"/>
              </a:rPr>
              <a:t> </a:t>
            </a:r>
          </a:p>
        </p:txBody>
      </p:sp>
      <p:sp>
        <p:nvSpPr>
          <p:cNvPr id="21" name="Content Placeholder 3"/>
          <p:cNvSpPr>
            <a:spLocks noGrp="1"/>
          </p:cNvSpPr>
          <p:nvPr>
            <p:ph sz="half" idx="4294967295"/>
          </p:nvPr>
        </p:nvSpPr>
        <p:spPr>
          <a:xfrm>
            <a:off x="8733015" y="2222330"/>
            <a:ext cx="444500" cy="2689168"/>
          </a:xfrm>
        </p:spPr>
        <p:txBody>
          <a:bodyPr vert="vert">
            <a:noAutofit/>
          </a:bodyPr>
          <a:lstStyle/>
          <a:p>
            <a:pPr marL="0" indent="0" algn="ctr">
              <a:spcBef>
                <a:spcPct val="0"/>
              </a:spcBef>
              <a:spcAft>
                <a:spcPct val="0"/>
              </a:spcAft>
              <a:buNone/>
            </a:pPr>
            <a:r>
              <a:rPr lang="en-US" altLang="en-US" b="1" dirty="0">
                <a:latin typeface="Calibri" charset="0"/>
              </a:rPr>
              <a:t>GRANULATE</a:t>
            </a:r>
            <a:r>
              <a:rPr lang="en-US" altLang="en-US" dirty="0">
                <a:latin typeface="Calibri" charset="0"/>
              </a:rPr>
              <a:t> </a:t>
            </a:r>
          </a:p>
        </p:txBody>
      </p:sp>
      <p:sp>
        <p:nvSpPr>
          <p:cNvPr id="8" name="Rectangle 7"/>
          <p:cNvSpPr/>
          <p:nvPr/>
        </p:nvSpPr>
        <p:spPr>
          <a:xfrm>
            <a:off x="1579821" y="1100359"/>
            <a:ext cx="9032357" cy="400110"/>
          </a:xfrm>
          <a:prstGeom prst="rect">
            <a:avLst/>
          </a:prstGeom>
        </p:spPr>
        <p:txBody>
          <a:bodyPr wrap="square">
            <a:spAutoFit/>
          </a:bodyPr>
          <a:lstStyle/>
          <a:p>
            <a:pPr algn="ctr"/>
            <a:r>
              <a:rPr lang="en-US" altLang="en-US" sz="2000" dirty="0">
                <a:latin typeface="Calibri" charset="0"/>
              </a:rPr>
              <a:t>Depending on the direction of the communication, the details provided will change.</a:t>
            </a:r>
            <a:endParaRPr lang="en-US" sz="2000" dirty="0"/>
          </a:p>
        </p:txBody>
      </p:sp>
      <p:sp>
        <p:nvSpPr>
          <p:cNvPr id="9" name="Up Arrow 8"/>
          <p:cNvSpPr/>
          <p:nvPr/>
        </p:nvSpPr>
        <p:spPr>
          <a:xfrm>
            <a:off x="2173851" y="1790640"/>
            <a:ext cx="3543345" cy="4577966"/>
          </a:xfrm>
          <a:prstGeom prst="upArrow">
            <a:avLst/>
          </a:prstGeom>
          <a:blipFill>
            <a:blip r:embed="rId2"/>
            <a:tile tx="0" ty="0" sx="100000" sy="100000" flip="none" algn="tl"/>
          </a:bli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Up Arrow 14"/>
          <p:cNvSpPr/>
          <p:nvPr/>
        </p:nvSpPr>
        <p:spPr>
          <a:xfrm rot="10800000">
            <a:off x="6301024" y="2029425"/>
            <a:ext cx="3221223" cy="4577966"/>
          </a:xfrm>
          <a:prstGeom prst="upArrow">
            <a:avLst/>
          </a:prstGeom>
          <a:blipFill>
            <a:blip r:embed="rId2"/>
            <a:tile tx="0" ty="0" sx="100000" sy="100000" flip="none" algn="tl"/>
          </a:blip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p:cNvSpPr/>
          <p:nvPr/>
        </p:nvSpPr>
        <p:spPr>
          <a:xfrm>
            <a:off x="3201704" y="3029847"/>
            <a:ext cx="1342627" cy="2585323"/>
          </a:xfrm>
          <a:prstGeom prst="rect">
            <a:avLst/>
          </a:prstGeom>
        </p:spPr>
        <p:txBody>
          <a:bodyPr wrap="square">
            <a:spAutoFit/>
          </a:bodyPr>
          <a:lstStyle/>
          <a:p>
            <a:pPr algn="ctr"/>
            <a:r>
              <a:rPr lang="en-US" altLang="en-US" b="1" dirty="0">
                <a:latin typeface="Calibri" charset="0"/>
              </a:rPr>
              <a:t>Less details</a:t>
            </a:r>
          </a:p>
          <a:p>
            <a:pPr algn="ctr"/>
            <a:r>
              <a:rPr lang="en-US" b="1" dirty="0">
                <a:latin typeface="Calibri" charset="0"/>
              </a:rPr>
              <a:t/>
            </a:r>
            <a:br>
              <a:rPr lang="en-US" b="1" dirty="0">
                <a:latin typeface="Calibri" charset="0"/>
              </a:rPr>
            </a:br>
            <a:r>
              <a:rPr lang="en-US" b="1" dirty="0">
                <a:latin typeface="Calibri" charset="0"/>
              </a:rPr>
              <a:t>Executive Summary</a:t>
            </a:r>
          </a:p>
          <a:p>
            <a:pPr algn="ctr"/>
            <a:r>
              <a:rPr lang="en-US" b="1" dirty="0">
                <a:latin typeface="Calibri" charset="0"/>
              </a:rPr>
              <a:t/>
            </a:r>
            <a:br>
              <a:rPr lang="en-US" b="1" dirty="0">
                <a:latin typeface="Calibri" charset="0"/>
              </a:rPr>
            </a:br>
            <a:r>
              <a:rPr lang="en-US" b="1" dirty="0">
                <a:latin typeface="Calibri" charset="0"/>
              </a:rPr>
              <a:t>Bulleted</a:t>
            </a:r>
          </a:p>
          <a:p>
            <a:pPr algn="ctr"/>
            <a:r>
              <a:rPr lang="en-US" b="1" dirty="0">
                <a:latin typeface="Calibri" charset="0"/>
              </a:rPr>
              <a:t/>
            </a:r>
            <a:br>
              <a:rPr lang="en-US" b="1" dirty="0">
                <a:latin typeface="Calibri" charset="0"/>
              </a:rPr>
            </a:br>
            <a:r>
              <a:rPr lang="en-US" b="1" dirty="0">
                <a:latin typeface="Calibri" charset="0"/>
              </a:rPr>
              <a:t>Visually engaging</a:t>
            </a:r>
            <a:endParaRPr lang="en-US" b="1" dirty="0"/>
          </a:p>
        </p:txBody>
      </p:sp>
      <p:sp>
        <p:nvSpPr>
          <p:cNvPr id="19" name="Rectangle 18"/>
          <p:cNvSpPr/>
          <p:nvPr/>
        </p:nvSpPr>
        <p:spPr>
          <a:xfrm>
            <a:off x="7284076" y="2418141"/>
            <a:ext cx="1309611" cy="2862322"/>
          </a:xfrm>
          <a:prstGeom prst="rect">
            <a:avLst/>
          </a:prstGeom>
        </p:spPr>
        <p:txBody>
          <a:bodyPr wrap="square">
            <a:spAutoFit/>
          </a:bodyPr>
          <a:lstStyle/>
          <a:p>
            <a:pPr algn="ctr"/>
            <a:r>
              <a:rPr lang="en-US" altLang="en-US" b="1" dirty="0">
                <a:latin typeface="Calibri" charset="0"/>
              </a:rPr>
              <a:t>More details</a:t>
            </a:r>
          </a:p>
          <a:p>
            <a:pPr algn="ctr"/>
            <a:r>
              <a:rPr lang="en-US" b="1" dirty="0">
                <a:latin typeface="Calibri" charset="0"/>
              </a:rPr>
              <a:t/>
            </a:r>
            <a:br>
              <a:rPr lang="en-US" b="1" dirty="0">
                <a:latin typeface="Calibri" charset="0"/>
              </a:rPr>
            </a:br>
            <a:r>
              <a:rPr lang="en-US" b="1" dirty="0">
                <a:latin typeface="Calibri" charset="0"/>
              </a:rPr>
              <a:t>Message Recap</a:t>
            </a:r>
          </a:p>
          <a:p>
            <a:pPr algn="ctr"/>
            <a:r>
              <a:rPr lang="en-US" b="1" dirty="0">
                <a:latin typeface="Calibri" charset="0"/>
              </a:rPr>
              <a:t/>
            </a:r>
            <a:br>
              <a:rPr lang="en-US" b="1" dirty="0">
                <a:latin typeface="Calibri" charset="0"/>
              </a:rPr>
            </a:br>
            <a:r>
              <a:rPr lang="en-US" b="1" dirty="0">
                <a:latin typeface="Calibri" charset="0"/>
              </a:rPr>
              <a:t>Headers</a:t>
            </a:r>
          </a:p>
          <a:p>
            <a:pPr algn="ctr"/>
            <a:r>
              <a:rPr lang="en-US" b="1" dirty="0">
                <a:latin typeface="Calibri" charset="0"/>
              </a:rPr>
              <a:t/>
            </a:r>
            <a:br>
              <a:rPr lang="en-US" b="1" dirty="0">
                <a:latin typeface="Calibri" charset="0"/>
              </a:rPr>
            </a:br>
            <a:r>
              <a:rPr lang="en-US" b="1" dirty="0">
                <a:latin typeface="Calibri" charset="0"/>
              </a:rPr>
              <a:t>Visually engaging</a:t>
            </a:r>
            <a:endParaRPr lang="en-US" b="1" dirty="0"/>
          </a:p>
        </p:txBody>
      </p:sp>
      <p:sp>
        <p:nvSpPr>
          <p:cNvPr id="2" name="Slide Number Placeholder 1"/>
          <p:cNvSpPr>
            <a:spLocks noGrp="1"/>
          </p:cNvSpPr>
          <p:nvPr>
            <p:ph type="sldNum" sz="quarter" idx="12"/>
          </p:nvPr>
        </p:nvSpPr>
        <p:spPr/>
        <p:txBody>
          <a:bodyPr/>
          <a:lstStyle/>
          <a:p>
            <a:fld id="{5FB82C68-21B0-4D10-9FE3-8B3C5F565363}" type="slidenum">
              <a:rPr lang="en-US" smtClean="0"/>
              <a:pPr/>
              <a:t>32</a:t>
            </a:fld>
            <a:endParaRPr lang="en-US"/>
          </a:p>
        </p:txBody>
      </p:sp>
      <p:grpSp>
        <p:nvGrpSpPr>
          <p:cNvPr id="23" name="Group 22"/>
          <p:cNvGrpSpPr>
            <a:grpSpLocks noChangeAspect="1"/>
          </p:cNvGrpSpPr>
          <p:nvPr/>
        </p:nvGrpSpPr>
        <p:grpSpPr>
          <a:xfrm>
            <a:off x="9772541" y="311113"/>
            <a:ext cx="1587904" cy="722361"/>
            <a:chOff x="3186113" y="3595688"/>
            <a:chExt cx="914401" cy="439737"/>
          </a:xfr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p:grpSpPr>
        <p:sp>
          <p:nvSpPr>
            <p:cNvPr id="24" name="Freeform 29"/>
            <p:cNvSpPr>
              <a:spLocks/>
            </p:cNvSpPr>
            <p:nvPr/>
          </p:nvSpPr>
          <p:spPr bwMode="auto">
            <a:xfrm>
              <a:off x="3844926" y="3714750"/>
              <a:ext cx="255588" cy="320675"/>
            </a:xfrm>
            <a:custGeom>
              <a:avLst/>
              <a:gdLst>
                <a:gd name="T0" fmla="*/ 4493 w 4506"/>
                <a:gd name="T1" fmla="*/ 4911 h 5643"/>
                <a:gd name="T2" fmla="*/ 4451 w 4506"/>
                <a:gd name="T3" fmla="*/ 4812 h 5643"/>
                <a:gd name="T4" fmla="*/ 4360 w 4506"/>
                <a:gd name="T5" fmla="*/ 4681 h 5643"/>
                <a:gd name="T6" fmla="*/ 4204 w 4506"/>
                <a:gd name="T7" fmla="*/ 4529 h 5643"/>
                <a:gd name="T8" fmla="*/ 3962 w 4506"/>
                <a:gd name="T9" fmla="*/ 4363 h 5643"/>
                <a:gd name="T10" fmla="*/ 3657 w 4506"/>
                <a:gd name="T11" fmla="*/ 4210 h 5643"/>
                <a:gd name="T12" fmla="*/ 3365 w 4506"/>
                <a:gd name="T13" fmla="*/ 4055 h 5643"/>
                <a:gd name="T14" fmla="*/ 2897 w 4506"/>
                <a:gd name="T15" fmla="*/ 3805 h 5643"/>
                <a:gd name="T16" fmla="*/ 2591 w 4506"/>
                <a:gd name="T17" fmla="*/ 3666 h 5643"/>
                <a:gd name="T18" fmla="*/ 2246 w 4506"/>
                <a:gd name="T19" fmla="*/ 3546 h 5643"/>
                <a:gd name="T20" fmla="*/ 1863 w 4506"/>
                <a:gd name="T21" fmla="*/ 3454 h 5643"/>
                <a:gd name="T22" fmla="*/ 1963 w 4506"/>
                <a:gd name="T23" fmla="*/ 3335 h 5643"/>
                <a:gd name="T24" fmla="*/ 2056 w 4506"/>
                <a:gd name="T25" fmla="*/ 3197 h 5643"/>
                <a:gd name="T26" fmla="*/ 2194 w 4506"/>
                <a:gd name="T27" fmla="*/ 2944 h 5643"/>
                <a:gd name="T28" fmla="*/ 2357 w 4506"/>
                <a:gd name="T29" fmla="*/ 2578 h 5643"/>
                <a:gd name="T30" fmla="*/ 2446 w 4506"/>
                <a:gd name="T31" fmla="*/ 2348 h 5643"/>
                <a:gd name="T32" fmla="*/ 2490 w 4506"/>
                <a:gd name="T33" fmla="*/ 2144 h 5643"/>
                <a:gd name="T34" fmla="*/ 2504 w 4506"/>
                <a:gd name="T35" fmla="*/ 1910 h 5643"/>
                <a:gd name="T36" fmla="*/ 2503 w 4506"/>
                <a:gd name="T37" fmla="*/ 1646 h 5643"/>
                <a:gd name="T38" fmla="*/ 2511 w 4506"/>
                <a:gd name="T39" fmla="*/ 1403 h 5643"/>
                <a:gd name="T40" fmla="*/ 2518 w 4506"/>
                <a:gd name="T41" fmla="*/ 1136 h 5643"/>
                <a:gd name="T42" fmla="*/ 2503 w 4506"/>
                <a:gd name="T43" fmla="*/ 919 h 5643"/>
                <a:gd name="T44" fmla="*/ 2451 w 4506"/>
                <a:gd name="T45" fmla="*/ 738 h 5643"/>
                <a:gd name="T46" fmla="*/ 2326 w 4506"/>
                <a:gd name="T47" fmla="*/ 484 h 5643"/>
                <a:gd name="T48" fmla="*/ 2165 w 4506"/>
                <a:gd name="T49" fmla="*/ 291 h 5643"/>
                <a:gd name="T50" fmla="*/ 1973 w 4506"/>
                <a:gd name="T51" fmla="*/ 153 h 5643"/>
                <a:gd name="T52" fmla="*/ 1755 w 4506"/>
                <a:gd name="T53" fmla="*/ 64 h 5643"/>
                <a:gd name="T54" fmla="*/ 1515 w 4506"/>
                <a:gd name="T55" fmla="*/ 14 h 5643"/>
                <a:gd name="T56" fmla="*/ 1259 w 4506"/>
                <a:gd name="T57" fmla="*/ 0 h 5643"/>
                <a:gd name="T58" fmla="*/ 1003 w 4506"/>
                <a:gd name="T59" fmla="*/ 14 h 5643"/>
                <a:gd name="T60" fmla="*/ 763 w 4506"/>
                <a:gd name="T61" fmla="*/ 64 h 5643"/>
                <a:gd name="T62" fmla="*/ 546 w 4506"/>
                <a:gd name="T63" fmla="*/ 154 h 5643"/>
                <a:gd name="T64" fmla="*/ 353 w 4506"/>
                <a:gd name="T65" fmla="*/ 292 h 5643"/>
                <a:gd name="T66" fmla="*/ 193 w 4506"/>
                <a:gd name="T67" fmla="*/ 485 h 5643"/>
                <a:gd name="T68" fmla="*/ 68 w 4506"/>
                <a:gd name="T69" fmla="*/ 740 h 5643"/>
                <a:gd name="T70" fmla="*/ 15 w 4506"/>
                <a:gd name="T71" fmla="*/ 921 h 5643"/>
                <a:gd name="T72" fmla="*/ 0 w 4506"/>
                <a:gd name="T73" fmla="*/ 1137 h 5643"/>
                <a:gd name="T74" fmla="*/ 7 w 4506"/>
                <a:gd name="T75" fmla="*/ 1404 h 5643"/>
                <a:gd name="T76" fmla="*/ 16 w 4506"/>
                <a:gd name="T77" fmla="*/ 1646 h 5643"/>
                <a:gd name="T78" fmla="*/ 15 w 4506"/>
                <a:gd name="T79" fmla="*/ 1911 h 5643"/>
                <a:gd name="T80" fmla="*/ 28 w 4506"/>
                <a:gd name="T81" fmla="*/ 2145 h 5643"/>
                <a:gd name="T82" fmla="*/ 74 w 4506"/>
                <a:gd name="T83" fmla="*/ 2350 h 5643"/>
                <a:gd name="T84" fmla="*/ 151 w 4506"/>
                <a:gd name="T85" fmla="*/ 2552 h 5643"/>
                <a:gd name="T86" fmla="*/ 283 w 4506"/>
                <a:gd name="T87" fmla="*/ 2858 h 5643"/>
                <a:gd name="T88" fmla="*/ 422 w 4506"/>
                <a:gd name="T89" fmla="*/ 3129 h 5643"/>
                <a:gd name="T90" fmla="*/ 627 w 4506"/>
                <a:gd name="T91" fmla="*/ 3369 h 5643"/>
                <a:gd name="T92" fmla="*/ 990 w 4506"/>
                <a:gd name="T93" fmla="*/ 3640 h 5643"/>
                <a:gd name="T94" fmla="*/ 1248 w 4506"/>
                <a:gd name="T95" fmla="*/ 3907 h 5643"/>
                <a:gd name="T96" fmla="*/ 1418 w 4506"/>
                <a:gd name="T97" fmla="*/ 4158 h 5643"/>
                <a:gd name="T98" fmla="*/ 1519 w 4506"/>
                <a:gd name="T99" fmla="*/ 4382 h 5643"/>
                <a:gd name="T100" fmla="*/ 1568 w 4506"/>
                <a:gd name="T101" fmla="*/ 4567 h 5643"/>
                <a:gd name="T102" fmla="*/ 1583 w 4506"/>
                <a:gd name="T103" fmla="*/ 4702 h 5643"/>
                <a:gd name="T104" fmla="*/ 1584 w 4506"/>
                <a:gd name="T105" fmla="*/ 5643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6" h="5643">
                  <a:moveTo>
                    <a:pt x="4506" y="4978"/>
                  </a:moveTo>
                  <a:lnTo>
                    <a:pt x="4506" y="4974"/>
                  </a:lnTo>
                  <a:lnTo>
                    <a:pt x="4504" y="4961"/>
                  </a:lnTo>
                  <a:lnTo>
                    <a:pt x="4500" y="4940"/>
                  </a:lnTo>
                  <a:lnTo>
                    <a:pt x="4493" y="4911"/>
                  </a:lnTo>
                  <a:lnTo>
                    <a:pt x="4487" y="4894"/>
                  </a:lnTo>
                  <a:lnTo>
                    <a:pt x="4481" y="4876"/>
                  </a:lnTo>
                  <a:lnTo>
                    <a:pt x="4472" y="4856"/>
                  </a:lnTo>
                  <a:lnTo>
                    <a:pt x="4463" y="4835"/>
                  </a:lnTo>
                  <a:lnTo>
                    <a:pt x="4451" y="4812"/>
                  </a:lnTo>
                  <a:lnTo>
                    <a:pt x="4436" y="4788"/>
                  </a:lnTo>
                  <a:lnTo>
                    <a:pt x="4421" y="4763"/>
                  </a:lnTo>
                  <a:lnTo>
                    <a:pt x="4403" y="4737"/>
                  </a:lnTo>
                  <a:lnTo>
                    <a:pt x="4383" y="4709"/>
                  </a:lnTo>
                  <a:lnTo>
                    <a:pt x="4360" y="4681"/>
                  </a:lnTo>
                  <a:lnTo>
                    <a:pt x="4335" y="4652"/>
                  </a:lnTo>
                  <a:lnTo>
                    <a:pt x="4306" y="4622"/>
                  </a:lnTo>
                  <a:lnTo>
                    <a:pt x="4275" y="4592"/>
                  </a:lnTo>
                  <a:lnTo>
                    <a:pt x="4241" y="4560"/>
                  </a:lnTo>
                  <a:lnTo>
                    <a:pt x="4204" y="4529"/>
                  </a:lnTo>
                  <a:lnTo>
                    <a:pt x="4162" y="4495"/>
                  </a:lnTo>
                  <a:lnTo>
                    <a:pt x="4118" y="4463"/>
                  </a:lnTo>
                  <a:lnTo>
                    <a:pt x="4070" y="4429"/>
                  </a:lnTo>
                  <a:lnTo>
                    <a:pt x="4017" y="4396"/>
                  </a:lnTo>
                  <a:lnTo>
                    <a:pt x="3962" y="4363"/>
                  </a:lnTo>
                  <a:lnTo>
                    <a:pt x="3901" y="4329"/>
                  </a:lnTo>
                  <a:lnTo>
                    <a:pt x="3837" y="4294"/>
                  </a:lnTo>
                  <a:lnTo>
                    <a:pt x="3768" y="4261"/>
                  </a:lnTo>
                  <a:lnTo>
                    <a:pt x="3695" y="4227"/>
                  </a:lnTo>
                  <a:lnTo>
                    <a:pt x="3657" y="4210"/>
                  </a:lnTo>
                  <a:lnTo>
                    <a:pt x="3619" y="4192"/>
                  </a:lnTo>
                  <a:lnTo>
                    <a:pt x="3580" y="4172"/>
                  </a:lnTo>
                  <a:lnTo>
                    <a:pt x="3539" y="4151"/>
                  </a:lnTo>
                  <a:lnTo>
                    <a:pt x="3455" y="4104"/>
                  </a:lnTo>
                  <a:lnTo>
                    <a:pt x="3365" y="4055"/>
                  </a:lnTo>
                  <a:lnTo>
                    <a:pt x="3270" y="4002"/>
                  </a:lnTo>
                  <a:lnTo>
                    <a:pt x="3170" y="3947"/>
                  </a:lnTo>
                  <a:lnTo>
                    <a:pt x="3066" y="3890"/>
                  </a:lnTo>
                  <a:lnTo>
                    <a:pt x="2955" y="3833"/>
                  </a:lnTo>
                  <a:lnTo>
                    <a:pt x="2897" y="3805"/>
                  </a:lnTo>
                  <a:lnTo>
                    <a:pt x="2839" y="3776"/>
                  </a:lnTo>
                  <a:lnTo>
                    <a:pt x="2779" y="3749"/>
                  </a:lnTo>
                  <a:lnTo>
                    <a:pt x="2718" y="3721"/>
                  </a:lnTo>
                  <a:lnTo>
                    <a:pt x="2654" y="3693"/>
                  </a:lnTo>
                  <a:lnTo>
                    <a:pt x="2591" y="3666"/>
                  </a:lnTo>
                  <a:lnTo>
                    <a:pt x="2524" y="3640"/>
                  </a:lnTo>
                  <a:lnTo>
                    <a:pt x="2458" y="3615"/>
                  </a:lnTo>
                  <a:lnTo>
                    <a:pt x="2388" y="3591"/>
                  </a:lnTo>
                  <a:lnTo>
                    <a:pt x="2319" y="3568"/>
                  </a:lnTo>
                  <a:lnTo>
                    <a:pt x="2246" y="3546"/>
                  </a:lnTo>
                  <a:lnTo>
                    <a:pt x="2172" y="3525"/>
                  </a:lnTo>
                  <a:lnTo>
                    <a:pt x="2098" y="3505"/>
                  </a:lnTo>
                  <a:lnTo>
                    <a:pt x="2021" y="3486"/>
                  </a:lnTo>
                  <a:lnTo>
                    <a:pt x="1944" y="3469"/>
                  </a:lnTo>
                  <a:lnTo>
                    <a:pt x="1863" y="3454"/>
                  </a:lnTo>
                  <a:lnTo>
                    <a:pt x="1884" y="3432"/>
                  </a:lnTo>
                  <a:lnTo>
                    <a:pt x="1904" y="3408"/>
                  </a:lnTo>
                  <a:lnTo>
                    <a:pt x="1924" y="3385"/>
                  </a:lnTo>
                  <a:lnTo>
                    <a:pt x="1944" y="3360"/>
                  </a:lnTo>
                  <a:lnTo>
                    <a:pt x="1963" y="3335"/>
                  </a:lnTo>
                  <a:lnTo>
                    <a:pt x="1982" y="3309"/>
                  </a:lnTo>
                  <a:lnTo>
                    <a:pt x="2000" y="3281"/>
                  </a:lnTo>
                  <a:lnTo>
                    <a:pt x="2019" y="3254"/>
                  </a:lnTo>
                  <a:lnTo>
                    <a:pt x="2037" y="3226"/>
                  </a:lnTo>
                  <a:lnTo>
                    <a:pt x="2056" y="3197"/>
                  </a:lnTo>
                  <a:lnTo>
                    <a:pt x="2074" y="3168"/>
                  </a:lnTo>
                  <a:lnTo>
                    <a:pt x="2091" y="3138"/>
                  </a:lnTo>
                  <a:lnTo>
                    <a:pt x="2126" y="3075"/>
                  </a:lnTo>
                  <a:lnTo>
                    <a:pt x="2160" y="3011"/>
                  </a:lnTo>
                  <a:lnTo>
                    <a:pt x="2194" y="2944"/>
                  </a:lnTo>
                  <a:lnTo>
                    <a:pt x="2227" y="2874"/>
                  </a:lnTo>
                  <a:lnTo>
                    <a:pt x="2260" y="2804"/>
                  </a:lnTo>
                  <a:lnTo>
                    <a:pt x="2292" y="2730"/>
                  </a:lnTo>
                  <a:lnTo>
                    <a:pt x="2325" y="2654"/>
                  </a:lnTo>
                  <a:lnTo>
                    <a:pt x="2357" y="2578"/>
                  </a:lnTo>
                  <a:lnTo>
                    <a:pt x="2389" y="2499"/>
                  </a:lnTo>
                  <a:lnTo>
                    <a:pt x="2420" y="2418"/>
                  </a:lnTo>
                  <a:lnTo>
                    <a:pt x="2430" y="2394"/>
                  </a:lnTo>
                  <a:lnTo>
                    <a:pt x="2439" y="2371"/>
                  </a:lnTo>
                  <a:lnTo>
                    <a:pt x="2446" y="2348"/>
                  </a:lnTo>
                  <a:lnTo>
                    <a:pt x="2453" y="2325"/>
                  </a:lnTo>
                  <a:lnTo>
                    <a:pt x="2465" y="2280"/>
                  </a:lnTo>
                  <a:lnTo>
                    <a:pt x="2476" y="2234"/>
                  </a:lnTo>
                  <a:lnTo>
                    <a:pt x="2484" y="2189"/>
                  </a:lnTo>
                  <a:lnTo>
                    <a:pt x="2490" y="2144"/>
                  </a:lnTo>
                  <a:lnTo>
                    <a:pt x="2495" y="2098"/>
                  </a:lnTo>
                  <a:lnTo>
                    <a:pt x="2499" y="2052"/>
                  </a:lnTo>
                  <a:lnTo>
                    <a:pt x="2502" y="2005"/>
                  </a:lnTo>
                  <a:lnTo>
                    <a:pt x="2503" y="1958"/>
                  </a:lnTo>
                  <a:lnTo>
                    <a:pt x="2504" y="1910"/>
                  </a:lnTo>
                  <a:lnTo>
                    <a:pt x="2504" y="1860"/>
                  </a:lnTo>
                  <a:lnTo>
                    <a:pt x="2504" y="1809"/>
                  </a:lnTo>
                  <a:lnTo>
                    <a:pt x="2504" y="1757"/>
                  </a:lnTo>
                  <a:lnTo>
                    <a:pt x="2503" y="1703"/>
                  </a:lnTo>
                  <a:lnTo>
                    <a:pt x="2503" y="1646"/>
                  </a:lnTo>
                  <a:lnTo>
                    <a:pt x="2503" y="1602"/>
                  </a:lnTo>
                  <a:lnTo>
                    <a:pt x="2505" y="1556"/>
                  </a:lnTo>
                  <a:lnTo>
                    <a:pt x="2507" y="1507"/>
                  </a:lnTo>
                  <a:lnTo>
                    <a:pt x="2509" y="1455"/>
                  </a:lnTo>
                  <a:lnTo>
                    <a:pt x="2511" y="1403"/>
                  </a:lnTo>
                  <a:lnTo>
                    <a:pt x="2513" y="1350"/>
                  </a:lnTo>
                  <a:lnTo>
                    <a:pt x="2516" y="1296"/>
                  </a:lnTo>
                  <a:lnTo>
                    <a:pt x="2517" y="1242"/>
                  </a:lnTo>
                  <a:lnTo>
                    <a:pt x="2518" y="1188"/>
                  </a:lnTo>
                  <a:lnTo>
                    <a:pt x="2518" y="1136"/>
                  </a:lnTo>
                  <a:lnTo>
                    <a:pt x="2517" y="1084"/>
                  </a:lnTo>
                  <a:lnTo>
                    <a:pt x="2515" y="1033"/>
                  </a:lnTo>
                  <a:lnTo>
                    <a:pt x="2511" y="986"/>
                  </a:lnTo>
                  <a:lnTo>
                    <a:pt x="2506" y="940"/>
                  </a:lnTo>
                  <a:lnTo>
                    <a:pt x="2503" y="919"/>
                  </a:lnTo>
                  <a:lnTo>
                    <a:pt x="2499" y="898"/>
                  </a:lnTo>
                  <a:lnTo>
                    <a:pt x="2495" y="878"/>
                  </a:lnTo>
                  <a:lnTo>
                    <a:pt x="2490" y="859"/>
                  </a:lnTo>
                  <a:lnTo>
                    <a:pt x="2471" y="796"/>
                  </a:lnTo>
                  <a:lnTo>
                    <a:pt x="2451" y="738"/>
                  </a:lnTo>
                  <a:lnTo>
                    <a:pt x="2429" y="682"/>
                  </a:lnTo>
                  <a:lnTo>
                    <a:pt x="2405" y="628"/>
                  </a:lnTo>
                  <a:lnTo>
                    <a:pt x="2380" y="577"/>
                  </a:lnTo>
                  <a:lnTo>
                    <a:pt x="2354" y="529"/>
                  </a:lnTo>
                  <a:lnTo>
                    <a:pt x="2326" y="484"/>
                  </a:lnTo>
                  <a:lnTo>
                    <a:pt x="2296" y="441"/>
                  </a:lnTo>
                  <a:lnTo>
                    <a:pt x="2265" y="399"/>
                  </a:lnTo>
                  <a:lnTo>
                    <a:pt x="2233" y="361"/>
                  </a:lnTo>
                  <a:lnTo>
                    <a:pt x="2200" y="325"/>
                  </a:lnTo>
                  <a:lnTo>
                    <a:pt x="2165" y="291"/>
                  </a:lnTo>
                  <a:lnTo>
                    <a:pt x="2129" y="260"/>
                  </a:lnTo>
                  <a:lnTo>
                    <a:pt x="2092" y="229"/>
                  </a:lnTo>
                  <a:lnTo>
                    <a:pt x="2054" y="202"/>
                  </a:lnTo>
                  <a:lnTo>
                    <a:pt x="2014" y="177"/>
                  </a:lnTo>
                  <a:lnTo>
                    <a:pt x="1973" y="153"/>
                  </a:lnTo>
                  <a:lnTo>
                    <a:pt x="1932" y="132"/>
                  </a:lnTo>
                  <a:lnTo>
                    <a:pt x="1889" y="112"/>
                  </a:lnTo>
                  <a:lnTo>
                    <a:pt x="1845" y="94"/>
                  </a:lnTo>
                  <a:lnTo>
                    <a:pt x="1801" y="78"/>
                  </a:lnTo>
                  <a:lnTo>
                    <a:pt x="1755" y="64"/>
                  </a:lnTo>
                  <a:lnTo>
                    <a:pt x="1709" y="51"/>
                  </a:lnTo>
                  <a:lnTo>
                    <a:pt x="1661" y="40"/>
                  </a:lnTo>
                  <a:lnTo>
                    <a:pt x="1614" y="29"/>
                  </a:lnTo>
                  <a:lnTo>
                    <a:pt x="1565" y="21"/>
                  </a:lnTo>
                  <a:lnTo>
                    <a:pt x="1515" y="14"/>
                  </a:lnTo>
                  <a:lnTo>
                    <a:pt x="1466" y="9"/>
                  </a:lnTo>
                  <a:lnTo>
                    <a:pt x="1414" y="5"/>
                  </a:lnTo>
                  <a:lnTo>
                    <a:pt x="1364" y="2"/>
                  </a:lnTo>
                  <a:lnTo>
                    <a:pt x="1312" y="0"/>
                  </a:lnTo>
                  <a:lnTo>
                    <a:pt x="1259" y="0"/>
                  </a:lnTo>
                  <a:lnTo>
                    <a:pt x="1207" y="0"/>
                  </a:lnTo>
                  <a:lnTo>
                    <a:pt x="1155" y="2"/>
                  </a:lnTo>
                  <a:lnTo>
                    <a:pt x="1104" y="5"/>
                  </a:lnTo>
                  <a:lnTo>
                    <a:pt x="1053" y="9"/>
                  </a:lnTo>
                  <a:lnTo>
                    <a:pt x="1003" y="14"/>
                  </a:lnTo>
                  <a:lnTo>
                    <a:pt x="954" y="21"/>
                  </a:lnTo>
                  <a:lnTo>
                    <a:pt x="904" y="29"/>
                  </a:lnTo>
                  <a:lnTo>
                    <a:pt x="857" y="40"/>
                  </a:lnTo>
                  <a:lnTo>
                    <a:pt x="810" y="51"/>
                  </a:lnTo>
                  <a:lnTo>
                    <a:pt x="763" y="64"/>
                  </a:lnTo>
                  <a:lnTo>
                    <a:pt x="718" y="79"/>
                  </a:lnTo>
                  <a:lnTo>
                    <a:pt x="674" y="95"/>
                  </a:lnTo>
                  <a:lnTo>
                    <a:pt x="629" y="113"/>
                  </a:lnTo>
                  <a:lnTo>
                    <a:pt x="587" y="132"/>
                  </a:lnTo>
                  <a:lnTo>
                    <a:pt x="546" y="154"/>
                  </a:lnTo>
                  <a:lnTo>
                    <a:pt x="504" y="177"/>
                  </a:lnTo>
                  <a:lnTo>
                    <a:pt x="465" y="203"/>
                  </a:lnTo>
                  <a:lnTo>
                    <a:pt x="427" y="230"/>
                  </a:lnTo>
                  <a:lnTo>
                    <a:pt x="389" y="261"/>
                  </a:lnTo>
                  <a:lnTo>
                    <a:pt x="353" y="292"/>
                  </a:lnTo>
                  <a:lnTo>
                    <a:pt x="319" y="326"/>
                  </a:lnTo>
                  <a:lnTo>
                    <a:pt x="286" y="362"/>
                  </a:lnTo>
                  <a:lnTo>
                    <a:pt x="253" y="401"/>
                  </a:lnTo>
                  <a:lnTo>
                    <a:pt x="222" y="442"/>
                  </a:lnTo>
                  <a:lnTo>
                    <a:pt x="193" y="485"/>
                  </a:lnTo>
                  <a:lnTo>
                    <a:pt x="165" y="531"/>
                  </a:lnTo>
                  <a:lnTo>
                    <a:pt x="138" y="579"/>
                  </a:lnTo>
                  <a:lnTo>
                    <a:pt x="113" y="630"/>
                  </a:lnTo>
                  <a:lnTo>
                    <a:pt x="90" y="684"/>
                  </a:lnTo>
                  <a:lnTo>
                    <a:pt x="68" y="740"/>
                  </a:lnTo>
                  <a:lnTo>
                    <a:pt x="48" y="799"/>
                  </a:lnTo>
                  <a:lnTo>
                    <a:pt x="28" y="861"/>
                  </a:lnTo>
                  <a:lnTo>
                    <a:pt x="23" y="880"/>
                  </a:lnTo>
                  <a:lnTo>
                    <a:pt x="19" y="900"/>
                  </a:lnTo>
                  <a:lnTo>
                    <a:pt x="15" y="921"/>
                  </a:lnTo>
                  <a:lnTo>
                    <a:pt x="12" y="942"/>
                  </a:lnTo>
                  <a:lnTo>
                    <a:pt x="7" y="987"/>
                  </a:lnTo>
                  <a:lnTo>
                    <a:pt x="3" y="1035"/>
                  </a:lnTo>
                  <a:lnTo>
                    <a:pt x="1" y="1086"/>
                  </a:lnTo>
                  <a:lnTo>
                    <a:pt x="0" y="1137"/>
                  </a:lnTo>
                  <a:lnTo>
                    <a:pt x="0" y="1190"/>
                  </a:lnTo>
                  <a:lnTo>
                    <a:pt x="1" y="1243"/>
                  </a:lnTo>
                  <a:lnTo>
                    <a:pt x="3" y="1297"/>
                  </a:lnTo>
                  <a:lnTo>
                    <a:pt x="5" y="1351"/>
                  </a:lnTo>
                  <a:lnTo>
                    <a:pt x="7" y="1404"/>
                  </a:lnTo>
                  <a:lnTo>
                    <a:pt x="10" y="1456"/>
                  </a:lnTo>
                  <a:lnTo>
                    <a:pt x="12" y="1507"/>
                  </a:lnTo>
                  <a:lnTo>
                    <a:pt x="14" y="1556"/>
                  </a:lnTo>
                  <a:lnTo>
                    <a:pt x="15" y="1602"/>
                  </a:lnTo>
                  <a:lnTo>
                    <a:pt x="16" y="1646"/>
                  </a:lnTo>
                  <a:lnTo>
                    <a:pt x="15" y="1703"/>
                  </a:lnTo>
                  <a:lnTo>
                    <a:pt x="15" y="1757"/>
                  </a:lnTo>
                  <a:lnTo>
                    <a:pt x="15" y="1809"/>
                  </a:lnTo>
                  <a:lnTo>
                    <a:pt x="15" y="1860"/>
                  </a:lnTo>
                  <a:lnTo>
                    <a:pt x="15" y="1911"/>
                  </a:lnTo>
                  <a:lnTo>
                    <a:pt x="16" y="1959"/>
                  </a:lnTo>
                  <a:lnTo>
                    <a:pt x="17" y="2006"/>
                  </a:lnTo>
                  <a:lnTo>
                    <a:pt x="20" y="2053"/>
                  </a:lnTo>
                  <a:lnTo>
                    <a:pt x="23" y="2100"/>
                  </a:lnTo>
                  <a:lnTo>
                    <a:pt x="28" y="2145"/>
                  </a:lnTo>
                  <a:lnTo>
                    <a:pt x="36" y="2190"/>
                  </a:lnTo>
                  <a:lnTo>
                    <a:pt x="44" y="2235"/>
                  </a:lnTo>
                  <a:lnTo>
                    <a:pt x="54" y="2282"/>
                  </a:lnTo>
                  <a:lnTo>
                    <a:pt x="67" y="2327"/>
                  </a:lnTo>
                  <a:lnTo>
                    <a:pt x="74" y="2350"/>
                  </a:lnTo>
                  <a:lnTo>
                    <a:pt x="81" y="2373"/>
                  </a:lnTo>
                  <a:lnTo>
                    <a:pt x="90" y="2396"/>
                  </a:lnTo>
                  <a:lnTo>
                    <a:pt x="99" y="2420"/>
                  </a:lnTo>
                  <a:lnTo>
                    <a:pt x="125" y="2487"/>
                  </a:lnTo>
                  <a:lnTo>
                    <a:pt x="151" y="2552"/>
                  </a:lnTo>
                  <a:lnTo>
                    <a:pt x="178" y="2616"/>
                  </a:lnTo>
                  <a:lnTo>
                    <a:pt x="204" y="2678"/>
                  </a:lnTo>
                  <a:lnTo>
                    <a:pt x="230" y="2740"/>
                  </a:lnTo>
                  <a:lnTo>
                    <a:pt x="257" y="2800"/>
                  </a:lnTo>
                  <a:lnTo>
                    <a:pt x="283" y="2858"/>
                  </a:lnTo>
                  <a:lnTo>
                    <a:pt x="311" y="2916"/>
                  </a:lnTo>
                  <a:lnTo>
                    <a:pt x="338" y="2972"/>
                  </a:lnTo>
                  <a:lnTo>
                    <a:pt x="365" y="3025"/>
                  </a:lnTo>
                  <a:lnTo>
                    <a:pt x="393" y="3078"/>
                  </a:lnTo>
                  <a:lnTo>
                    <a:pt x="422" y="3129"/>
                  </a:lnTo>
                  <a:lnTo>
                    <a:pt x="451" y="3178"/>
                  </a:lnTo>
                  <a:lnTo>
                    <a:pt x="480" y="3225"/>
                  </a:lnTo>
                  <a:lnTo>
                    <a:pt x="509" y="3271"/>
                  </a:lnTo>
                  <a:lnTo>
                    <a:pt x="541" y="3315"/>
                  </a:lnTo>
                  <a:lnTo>
                    <a:pt x="627" y="3369"/>
                  </a:lnTo>
                  <a:lnTo>
                    <a:pt x="709" y="3423"/>
                  </a:lnTo>
                  <a:lnTo>
                    <a:pt x="785" y="3477"/>
                  </a:lnTo>
                  <a:lnTo>
                    <a:pt x="858" y="3532"/>
                  </a:lnTo>
                  <a:lnTo>
                    <a:pt x="927" y="3586"/>
                  </a:lnTo>
                  <a:lnTo>
                    <a:pt x="990" y="3640"/>
                  </a:lnTo>
                  <a:lnTo>
                    <a:pt x="1050" y="3694"/>
                  </a:lnTo>
                  <a:lnTo>
                    <a:pt x="1105" y="3749"/>
                  </a:lnTo>
                  <a:lnTo>
                    <a:pt x="1156" y="3802"/>
                  </a:lnTo>
                  <a:lnTo>
                    <a:pt x="1204" y="3854"/>
                  </a:lnTo>
                  <a:lnTo>
                    <a:pt x="1248" y="3907"/>
                  </a:lnTo>
                  <a:lnTo>
                    <a:pt x="1288" y="3959"/>
                  </a:lnTo>
                  <a:lnTo>
                    <a:pt x="1326" y="4010"/>
                  </a:lnTo>
                  <a:lnTo>
                    <a:pt x="1359" y="4060"/>
                  </a:lnTo>
                  <a:lnTo>
                    <a:pt x="1390" y="4109"/>
                  </a:lnTo>
                  <a:lnTo>
                    <a:pt x="1418" y="4158"/>
                  </a:lnTo>
                  <a:lnTo>
                    <a:pt x="1444" y="4205"/>
                  </a:lnTo>
                  <a:lnTo>
                    <a:pt x="1466" y="4251"/>
                  </a:lnTo>
                  <a:lnTo>
                    <a:pt x="1486" y="4296"/>
                  </a:lnTo>
                  <a:lnTo>
                    <a:pt x="1503" y="4340"/>
                  </a:lnTo>
                  <a:lnTo>
                    <a:pt x="1519" y="4382"/>
                  </a:lnTo>
                  <a:lnTo>
                    <a:pt x="1532" y="4422"/>
                  </a:lnTo>
                  <a:lnTo>
                    <a:pt x="1543" y="4461"/>
                  </a:lnTo>
                  <a:lnTo>
                    <a:pt x="1554" y="4498"/>
                  </a:lnTo>
                  <a:lnTo>
                    <a:pt x="1562" y="4534"/>
                  </a:lnTo>
                  <a:lnTo>
                    <a:pt x="1568" y="4567"/>
                  </a:lnTo>
                  <a:lnTo>
                    <a:pt x="1574" y="4598"/>
                  </a:lnTo>
                  <a:lnTo>
                    <a:pt x="1577" y="4628"/>
                  </a:lnTo>
                  <a:lnTo>
                    <a:pt x="1580" y="4655"/>
                  </a:lnTo>
                  <a:lnTo>
                    <a:pt x="1582" y="4679"/>
                  </a:lnTo>
                  <a:lnTo>
                    <a:pt x="1583" y="4702"/>
                  </a:lnTo>
                  <a:lnTo>
                    <a:pt x="1584" y="4722"/>
                  </a:lnTo>
                  <a:lnTo>
                    <a:pt x="1584" y="4726"/>
                  </a:lnTo>
                  <a:lnTo>
                    <a:pt x="1584" y="4729"/>
                  </a:lnTo>
                  <a:lnTo>
                    <a:pt x="1584" y="5642"/>
                  </a:lnTo>
                  <a:lnTo>
                    <a:pt x="1584" y="5643"/>
                  </a:lnTo>
                  <a:lnTo>
                    <a:pt x="4506" y="5642"/>
                  </a:lnTo>
                  <a:lnTo>
                    <a:pt x="4506" y="49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30"/>
            <p:cNvSpPr>
              <a:spLocks/>
            </p:cNvSpPr>
            <p:nvPr/>
          </p:nvSpPr>
          <p:spPr bwMode="auto">
            <a:xfrm>
              <a:off x="3186113" y="3714750"/>
              <a:ext cx="254000" cy="320675"/>
            </a:xfrm>
            <a:custGeom>
              <a:avLst/>
              <a:gdLst>
                <a:gd name="T0" fmla="*/ 2919 w 4491"/>
                <a:gd name="T1" fmla="*/ 4655 h 5643"/>
                <a:gd name="T2" fmla="*/ 2945 w 4491"/>
                <a:gd name="T3" fmla="*/ 4500 h 5643"/>
                <a:gd name="T4" fmla="*/ 3011 w 4491"/>
                <a:gd name="T5" fmla="*/ 4300 h 5643"/>
                <a:gd name="T6" fmla="*/ 3136 w 4491"/>
                <a:gd name="T7" fmla="*/ 4067 h 5643"/>
                <a:gd name="T8" fmla="*/ 3334 w 4491"/>
                <a:gd name="T9" fmla="*/ 3811 h 5643"/>
                <a:gd name="T10" fmla="*/ 3627 w 4491"/>
                <a:gd name="T11" fmla="*/ 3544 h 5643"/>
                <a:gd name="T12" fmla="*/ 3970 w 4491"/>
                <a:gd name="T13" fmla="*/ 3283 h 5643"/>
                <a:gd name="T14" fmla="*/ 4120 w 4491"/>
                <a:gd name="T15" fmla="*/ 3034 h 5643"/>
                <a:gd name="T16" fmla="*/ 4258 w 4491"/>
                <a:gd name="T17" fmla="*/ 2744 h 5643"/>
                <a:gd name="T18" fmla="*/ 4393 w 4491"/>
                <a:gd name="T19" fmla="*/ 2418 h 5643"/>
                <a:gd name="T20" fmla="*/ 4437 w 4491"/>
                <a:gd name="T21" fmla="*/ 2280 h 5643"/>
                <a:gd name="T22" fmla="*/ 4471 w 4491"/>
                <a:gd name="T23" fmla="*/ 2052 h 5643"/>
                <a:gd name="T24" fmla="*/ 4476 w 4491"/>
                <a:gd name="T25" fmla="*/ 1809 h 5643"/>
                <a:gd name="T26" fmla="*/ 4477 w 4491"/>
                <a:gd name="T27" fmla="*/ 1556 h 5643"/>
                <a:gd name="T28" fmla="*/ 4488 w 4491"/>
                <a:gd name="T29" fmla="*/ 1296 h 5643"/>
                <a:gd name="T30" fmla="*/ 4488 w 4491"/>
                <a:gd name="T31" fmla="*/ 1033 h 5643"/>
                <a:gd name="T32" fmla="*/ 4466 w 4491"/>
                <a:gd name="T33" fmla="*/ 878 h 5643"/>
                <a:gd name="T34" fmla="*/ 4377 w 4491"/>
                <a:gd name="T35" fmla="*/ 628 h 5643"/>
                <a:gd name="T36" fmla="*/ 4238 w 4491"/>
                <a:gd name="T37" fmla="*/ 399 h 5643"/>
                <a:gd name="T38" fmla="*/ 4063 w 4491"/>
                <a:gd name="T39" fmla="*/ 229 h 5643"/>
                <a:gd name="T40" fmla="*/ 3861 w 4491"/>
                <a:gd name="T41" fmla="*/ 112 h 5643"/>
                <a:gd name="T42" fmla="*/ 3634 w 4491"/>
                <a:gd name="T43" fmla="*/ 40 h 5643"/>
                <a:gd name="T44" fmla="*/ 3387 w 4491"/>
                <a:gd name="T45" fmla="*/ 5 h 5643"/>
                <a:gd name="T46" fmla="*/ 3127 w 4491"/>
                <a:gd name="T47" fmla="*/ 2 h 5643"/>
                <a:gd name="T48" fmla="*/ 2877 w 4491"/>
                <a:gd name="T49" fmla="*/ 29 h 5643"/>
                <a:gd name="T50" fmla="*/ 2645 w 4491"/>
                <a:gd name="T51" fmla="*/ 95 h 5643"/>
                <a:gd name="T52" fmla="*/ 2436 w 4491"/>
                <a:gd name="T53" fmla="*/ 203 h 5643"/>
                <a:gd name="T54" fmla="*/ 2257 w 4491"/>
                <a:gd name="T55" fmla="*/ 362 h 5643"/>
                <a:gd name="T56" fmla="*/ 2110 w 4491"/>
                <a:gd name="T57" fmla="*/ 579 h 5643"/>
                <a:gd name="T58" fmla="*/ 2001 w 4491"/>
                <a:gd name="T59" fmla="*/ 861 h 5643"/>
                <a:gd name="T60" fmla="*/ 1979 w 4491"/>
                <a:gd name="T61" fmla="*/ 987 h 5643"/>
                <a:gd name="T62" fmla="*/ 1974 w 4491"/>
                <a:gd name="T63" fmla="*/ 1243 h 5643"/>
                <a:gd name="T64" fmla="*/ 1984 w 4491"/>
                <a:gd name="T65" fmla="*/ 1507 h 5643"/>
                <a:gd name="T66" fmla="*/ 1988 w 4491"/>
                <a:gd name="T67" fmla="*/ 1757 h 5643"/>
                <a:gd name="T68" fmla="*/ 1990 w 4491"/>
                <a:gd name="T69" fmla="*/ 2006 h 5643"/>
                <a:gd name="T70" fmla="*/ 2016 w 4491"/>
                <a:gd name="T71" fmla="*/ 2235 h 5643"/>
                <a:gd name="T72" fmla="*/ 2061 w 4491"/>
                <a:gd name="T73" fmla="*/ 2396 h 5643"/>
                <a:gd name="T74" fmla="*/ 2199 w 4491"/>
                <a:gd name="T75" fmla="*/ 2734 h 5643"/>
                <a:gd name="T76" fmla="*/ 2365 w 4491"/>
                <a:gd name="T77" fmla="*/ 3079 h 5643"/>
                <a:gd name="T78" fmla="*/ 2471 w 4491"/>
                <a:gd name="T79" fmla="*/ 3257 h 5643"/>
                <a:gd name="T80" fmla="*/ 2565 w 4491"/>
                <a:gd name="T81" fmla="*/ 3387 h 5643"/>
                <a:gd name="T82" fmla="*/ 2470 w 4491"/>
                <a:gd name="T83" fmla="*/ 3489 h 5643"/>
                <a:gd name="T84" fmla="*/ 2105 w 4491"/>
                <a:gd name="T85" fmla="*/ 3594 h 5643"/>
                <a:gd name="T86" fmla="*/ 1779 w 4491"/>
                <a:gd name="T87" fmla="*/ 3724 h 5643"/>
                <a:gd name="T88" fmla="*/ 1433 w 4491"/>
                <a:gd name="T89" fmla="*/ 3893 h 5643"/>
                <a:gd name="T90" fmla="*/ 963 w 4491"/>
                <a:gd name="T91" fmla="*/ 4153 h 5643"/>
                <a:gd name="T92" fmla="*/ 735 w 4491"/>
                <a:gd name="T93" fmla="*/ 4262 h 5643"/>
                <a:gd name="T94" fmla="*/ 434 w 4491"/>
                <a:gd name="T95" fmla="*/ 4431 h 5643"/>
                <a:gd name="T96" fmla="*/ 230 w 4491"/>
                <a:gd name="T97" fmla="*/ 4593 h 5643"/>
                <a:gd name="T98" fmla="*/ 103 w 4491"/>
                <a:gd name="T99" fmla="*/ 4738 h 5643"/>
                <a:gd name="T100" fmla="*/ 33 w 4491"/>
                <a:gd name="T101" fmla="*/ 4856 h 5643"/>
                <a:gd name="T102" fmla="*/ 2 w 4491"/>
                <a:gd name="T103" fmla="*/ 4961 h 5643"/>
                <a:gd name="T104" fmla="*/ 2915 w 4491"/>
                <a:gd name="T105" fmla="*/ 4729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91" h="5643">
                  <a:moveTo>
                    <a:pt x="2915" y="4726"/>
                  </a:moveTo>
                  <a:lnTo>
                    <a:pt x="2915" y="4721"/>
                  </a:lnTo>
                  <a:lnTo>
                    <a:pt x="2916" y="4702"/>
                  </a:lnTo>
                  <a:lnTo>
                    <a:pt x="2917" y="4679"/>
                  </a:lnTo>
                  <a:lnTo>
                    <a:pt x="2919" y="4655"/>
                  </a:lnTo>
                  <a:lnTo>
                    <a:pt x="2921" y="4628"/>
                  </a:lnTo>
                  <a:lnTo>
                    <a:pt x="2925" y="4599"/>
                  </a:lnTo>
                  <a:lnTo>
                    <a:pt x="2930" y="4568"/>
                  </a:lnTo>
                  <a:lnTo>
                    <a:pt x="2937" y="4535"/>
                  </a:lnTo>
                  <a:lnTo>
                    <a:pt x="2945" y="4500"/>
                  </a:lnTo>
                  <a:lnTo>
                    <a:pt x="2954" y="4463"/>
                  </a:lnTo>
                  <a:lnTo>
                    <a:pt x="2966" y="4425"/>
                  </a:lnTo>
                  <a:lnTo>
                    <a:pt x="2979" y="4385"/>
                  </a:lnTo>
                  <a:lnTo>
                    <a:pt x="2994" y="4344"/>
                  </a:lnTo>
                  <a:lnTo>
                    <a:pt x="3011" y="4300"/>
                  </a:lnTo>
                  <a:lnTo>
                    <a:pt x="3031" y="4256"/>
                  </a:lnTo>
                  <a:lnTo>
                    <a:pt x="3053" y="4210"/>
                  </a:lnTo>
                  <a:lnTo>
                    <a:pt x="3077" y="4164"/>
                  </a:lnTo>
                  <a:lnTo>
                    <a:pt x="3106" y="4116"/>
                  </a:lnTo>
                  <a:lnTo>
                    <a:pt x="3136" y="4067"/>
                  </a:lnTo>
                  <a:lnTo>
                    <a:pt x="3169" y="4017"/>
                  </a:lnTo>
                  <a:lnTo>
                    <a:pt x="3205" y="3967"/>
                  </a:lnTo>
                  <a:lnTo>
                    <a:pt x="3245" y="3916"/>
                  </a:lnTo>
                  <a:lnTo>
                    <a:pt x="3288" y="3863"/>
                  </a:lnTo>
                  <a:lnTo>
                    <a:pt x="3334" y="3811"/>
                  </a:lnTo>
                  <a:lnTo>
                    <a:pt x="3385" y="3758"/>
                  </a:lnTo>
                  <a:lnTo>
                    <a:pt x="3439" y="3705"/>
                  </a:lnTo>
                  <a:lnTo>
                    <a:pt x="3498" y="3651"/>
                  </a:lnTo>
                  <a:lnTo>
                    <a:pt x="3560" y="3597"/>
                  </a:lnTo>
                  <a:lnTo>
                    <a:pt x="3627" y="3544"/>
                  </a:lnTo>
                  <a:lnTo>
                    <a:pt x="3697" y="3489"/>
                  </a:lnTo>
                  <a:lnTo>
                    <a:pt x="3773" y="3435"/>
                  </a:lnTo>
                  <a:lnTo>
                    <a:pt x="3854" y="3382"/>
                  </a:lnTo>
                  <a:lnTo>
                    <a:pt x="3938" y="3329"/>
                  </a:lnTo>
                  <a:lnTo>
                    <a:pt x="3970" y="3283"/>
                  </a:lnTo>
                  <a:lnTo>
                    <a:pt x="4001" y="3237"/>
                  </a:lnTo>
                  <a:lnTo>
                    <a:pt x="4031" y="3190"/>
                  </a:lnTo>
                  <a:lnTo>
                    <a:pt x="4061" y="3140"/>
                  </a:lnTo>
                  <a:lnTo>
                    <a:pt x="4090" y="3087"/>
                  </a:lnTo>
                  <a:lnTo>
                    <a:pt x="4120" y="3034"/>
                  </a:lnTo>
                  <a:lnTo>
                    <a:pt x="4148" y="2980"/>
                  </a:lnTo>
                  <a:lnTo>
                    <a:pt x="4176" y="2923"/>
                  </a:lnTo>
                  <a:lnTo>
                    <a:pt x="4203" y="2864"/>
                  </a:lnTo>
                  <a:lnTo>
                    <a:pt x="4231" y="2805"/>
                  </a:lnTo>
                  <a:lnTo>
                    <a:pt x="4258" y="2744"/>
                  </a:lnTo>
                  <a:lnTo>
                    <a:pt x="4285" y="2681"/>
                  </a:lnTo>
                  <a:lnTo>
                    <a:pt x="4312" y="2617"/>
                  </a:lnTo>
                  <a:lnTo>
                    <a:pt x="4339" y="2552"/>
                  </a:lnTo>
                  <a:lnTo>
                    <a:pt x="4366" y="2486"/>
                  </a:lnTo>
                  <a:lnTo>
                    <a:pt x="4393" y="2418"/>
                  </a:lnTo>
                  <a:lnTo>
                    <a:pt x="4402" y="2394"/>
                  </a:lnTo>
                  <a:lnTo>
                    <a:pt x="4410" y="2371"/>
                  </a:lnTo>
                  <a:lnTo>
                    <a:pt x="4418" y="2348"/>
                  </a:lnTo>
                  <a:lnTo>
                    <a:pt x="4425" y="2325"/>
                  </a:lnTo>
                  <a:lnTo>
                    <a:pt x="4437" y="2280"/>
                  </a:lnTo>
                  <a:lnTo>
                    <a:pt x="4447" y="2234"/>
                  </a:lnTo>
                  <a:lnTo>
                    <a:pt x="4455" y="2189"/>
                  </a:lnTo>
                  <a:lnTo>
                    <a:pt x="4462" y="2144"/>
                  </a:lnTo>
                  <a:lnTo>
                    <a:pt x="4467" y="2098"/>
                  </a:lnTo>
                  <a:lnTo>
                    <a:pt x="4471" y="2052"/>
                  </a:lnTo>
                  <a:lnTo>
                    <a:pt x="4474" y="2005"/>
                  </a:lnTo>
                  <a:lnTo>
                    <a:pt x="4476" y="1958"/>
                  </a:lnTo>
                  <a:lnTo>
                    <a:pt x="4476" y="1910"/>
                  </a:lnTo>
                  <a:lnTo>
                    <a:pt x="4477" y="1860"/>
                  </a:lnTo>
                  <a:lnTo>
                    <a:pt x="4476" y="1809"/>
                  </a:lnTo>
                  <a:lnTo>
                    <a:pt x="4476" y="1757"/>
                  </a:lnTo>
                  <a:lnTo>
                    <a:pt x="4476" y="1703"/>
                  </a:lnTo>
                  <a:lnTo>
                    <a:pt x="4476" y="1646"/>
                  </a:lnTo>
                  <a:lnTo>
                    <a:pt x="4476" y="1602"/>
                  </a:lnTo>
                  <a:lnTo>
                    <a:pt x="4477" y="1556"/>
                  </a:lnTo>
                  <a:lnTo>
                    <a:pt x="4479" y="1507"/>
                  </a:lnTo>
                  <a:lnTo>
                    <a:pt x="4481" y="1455"/>
                  </a:lnTo>
                  <a:lnTo>
                    <a:pt x="4484" y="1403"/>
                  </a:lnTo>
                  <a:lnTo>
                    <a:pt x="4486" y="1350"/>
                  </a:lnTo>
                  <a:lnTo>
                    <a:pt x="4488" y="1296"/>
                  </a:lnTo>
                  <a:lnTo>
                    <a:pt x="4490" y="1242"/>
                  </a:lnTo>
                  <a:lnTo>
                    <a:pt x="4491" y="1188"/>
                  </a:lnTo>
                  <a:lnTo>
                    <a:pt x="4491" y="1136"/>
                  </a:lnTo>
                  <a:lnTo>
                    <a:pt x="4490" y="1084"/>
                  </a:lnTo>
                  <a:lnTo>
                    <a:pt x="4488" y="1033"/>
                  </a:lnTo>
                  <a:lnTo>
                    <a:pt x="4484" y="986"/>
                  </a:lnTo>
                  <a:lnTo>
                    <a:pt x="4479" y="940"/>
                  </a:lnTo>
                  <a:lnTo>
                    <a:pt x="4475" y="919"/>
                  </a:lnTo>
                  <a:lnTo>
                    <a:pt x="4470" y="898"/>
                  </a:lnTo>
                  <a:lnTo>
                    <a:pt x="4466" y="878"/>
                  </a:lnTo>
                  <a:lnTo>
                    <a:pt x="4461" y="859"/>
                  </a:lnTo>
                  <a:lnTo>
                    <a:pt x="4443" y="796"/>
                  </a:lnTo>
                  <a:lnTo>
                    <a:pt x="4422" y="738"/>
                  </a:lnTo>
                  <a:lnTo>
                    <a:pt x="4401" y="682"/>
                  </a:lnTo>
                  <a:lnTo>
                    <a:pt x="4377" y="628"/>
                  </a:lnTo>
                  <a:lnTo>
                    <a:pt x="4353" y="577"/>
                  </a:lnTo>
                  <a:lnTo>
                    <a:pt x="4325" y="529"/>
                  </a:lnTo>
                  <a:lnTo>
                    <a:pt x="4297" y="484"/>
                  </a:lnTo>
                  <a:lnTo>
                    <a:pt x="4268" y="441"/>
                  </a:lnTo>
                  <a:lnTo>
                    <a:pt x="4238" y="399"/>
                  </a:lnTo>
                  <a:lnTo>
                    <a:pt x="4205" y="361"/>
                  </a:lnTo>
                  <a:lnTo>
                    <a:pt x="4172" y="325"/>
                  </a:lnTo>
                  <a:lnTo>
                    <a:pt x="4137" y="291"/>
                  </a:lnTo>
                  <a:lnTo>
                    <a:pt x="4101" y="260"/>
                  </a:lnTo>
                  <a:lnTo>
                    <a:pt x="4063" y="229"/>
                  </a:lnTo>
                  <a:lnTo>
                    <a:pt x="4025" y="202"/>
                  </a:lnTo>
                  <a:lnTo>
                    <a:pt x="3986" y="177"/>
                  </a:lnTo>
                  <a:lnTo>
                    <a:pt x="3945" y="153"/>
                  </a:lnTo>
                  <a:lnTo>
                    <a:pt x="3904" y="132"/>
                  </a:lnTo>
                  <a:lnTo>
                    <a:pt x="3861" y="112"/>
                  </a:lnTo>
                  <a:lnTo>
                    <a:pt x="3817" y="94"/>
                  </a:lnTo>
                  <a:lnTo>
                    <a:pt x="3773" y="78"/>
                  </a:lnTo>
                  <a:lnTo>
                    <a:pt x="3728" y="64"/>
                  </a:lnTo>
                  <a:lnTo>
                    <a:pt x="3681" y="51"/>
                  </a:lnTo>
                  <a:lnTo>
                    <a:pt x="3634" y="40"/>
                  </a:lnTo>
                  <a:lnTo>
                    <a:pt x="3585" y="29"/>
                  </a:lnTo>
                  <a:lnTo>
                    <a:pt x="3537" y="21"/>
                  </a:lnTo>
                  <a:lnTo>
                    <a:pt x="3488" y="14"/>
                  </a:lnTo>
                  <a:lnTo>
                    <a:pt x="3437" y="9"/>
                  </a:lnTo>
                  <a:lnTo>
                    <a:pt x="3387" y="5"/>
                  </a:lnTo>
                  <a:lnTo>
                    <a:pt x="3335" y="2"/>
                  </a:lnTo>
                  <a:lnTo>
                    <a:pt x="3284" y="0"/>
                  </a:lnTo>
                  <a:lnTo>
                    <a:pt x="3232" y="0"/>
                  </a:lnTo>
                  <a:lnTo>
                    <a:pt x="3179" y="0"/>
                  </a:lnTo>
                  <a:lnTo>
                    <a:pt x="3127" y="2"/>
                  </a:lnTo>
                  <a:lnTo>
                    <a:pt x="3075" y="5"/>
                  </a:lnTo>
                  <a:lnTo>
                    <a:pt x="3025" y="9"/>
                  </a:lnTo>
                  <a:lnTo>
                    <a:pt x="2975" y="14"/>
                  </a:lnTo>
                  <a:lnTo>
                    <a:pt x="2925" y="21"/>
                  </a:lnTo>
                  <a:lnTo>
                    <a:pt x="2877" y="29"/>
                  </a:lnTo>
                  <a:lnTo>
                    <a:pt x="2828" y="40"/>
                  </a:lnTo>
                  <a:lnTo>
                    <a:pt x="2781" y="51"/>
                  </a:lnTo>
                  <a:lnTo>
                    <a:pt x="2735" y="64"/>
                  </a:lnTo>
                  <a:lnTo>
                    <a:pt x="2689" y="79"/>
                  </a:lnTo>
                  <a:lnTo>
                    <a:pt x="2645" y="95"/>
                  </a:lnTo>
                  <a:lnTo>
                    <a:pt x="2602" y="113"/>
                  </a:lnTo>
                  <a:lnTo>
                    <a:pt x="2558" y="132"/>
                  </a:lnTo>
                  <a:lnTo>
                    <a:pt x="2517" y="154"/>
                  </a:lnTo>
                  <a:lnTo>
                    <a:pt x="2477" y="177"/>
                  </a:lnTo>
                  <a:lnTo>
                    <a:pt x="2436" y="203"/>
                  </a:lnTo>
                  <a:lnTo>
                    <a:pt x="2398" y="230"/>
                  </a:lnTo>
                  <a:lnTo>
                    <a:pt x="2361" y="261"/>
                  </a:lnTo>
                  <a:lnTo>
                    <a:pt x="2325" y="292"/>
                  </a:lnTo>
                  <a:lnTo>
                    <a:pt x="2290" y="326"/>
                  </a:lnTo>
                  <a:lnTo>
                    <a:pt x="2257" y="362"/>
                  </a:lnTo>
                  <a:lnTo>
                    <a:pt x="2225" y="401"/>
                  </a:lnTo>
                  <a:lnTo>
                    <a:pt x="2193" y="442"/>
                  </a:lnTo>
                  <a:lnTo>
                    <a:pt x="2164" y="485"/>
                  </a:lnTo>
                  <a:lnTo>
                    <a:pt x="2136" y="531"/>
                  </a:lnTo>
                  <a:lnTo>
                    <a:pt x="2110" y="579"/>
                  </a:lnTo>
                  <a:lnTo>
                    <a:pt x="2085" y="630"/>
                  </a:lnTo>
                  <a:lnTo>
                    <a:pt x="2061" y="684"/>
                  </a:lnTo>
                  <a:lnTo>
                    <a:pt x="2039" y="740"/>
                  </a:lnTo>
                  <a:lnTo>
                    <a:pt x="2019" y="799"/>
                  </a:lnTo>
                  <a:lnTo>
                    <a:pt x="2001" y="861"/>
                  </a:lnTo>
                  <a:lnTo>
                    <a:pt x="1996" y="880"/>
                  </a:lnTo>
                  <a:lnTo>
                    <a:pt x="1992" y="900"/>
                  </a:lnTo>
                  <a:lnTo>
                    <a:pt x="1988" y="921"/>
                  </a:lnTo>
                  <a:lnTo>
                    <a:pt x="1984" y="942"/>
                  </a:lnTo>
                  <a:lnTo>
                    <a:pt x="1979" y="987"/>
                  </a:lnTo>
                  <a:lnTo>
                    <a:pt x="1975" y="1035"/>
                  </a:lnTo>
                  <a:lnTo>
                    <a:pt x="1973" y="1086"/>
                  </a:lnTo>
                  <a:lnTo>
                    <a:pt x="1972" y="1137"/>
                  </a:lnTo>
                  <a:lnTo>
                    <a:pt x="1973" y="1190"/>
                  </a:lnTo>
                  <a:lnTo>
                    <a:pt x="1974" y="1243"/>
                  </a:lnTo>
                  <a:lnTo>
                    <a:pt x="1975" y="1297"/>
                  </a:lnTo>
                  <a:lnTo>
                    <a:pt x="1978" y="1351"/>
                  </a:lnTo>
                  <a:lnTo>
                    <a:pt x="1980" y="1404"/>
                  </a:lnTo>
                  <a:lnTo>
                    <a:pt x="1982" y="1456"/>
                  </a:lnTo>
                  <a:lnTo>
                    <a:pt x="1984" y="1507"/>
                  </a:lnTo>
                  <a:lnTo>
                    <a:pt x="1986" y="1556"/>
                  </a:lnTo>
                  <a:lnTo>
                    <a:pt x="1988" y="1602"/>
                  </a:lnTo>
                  <a:lnTo>
                    <a:pt x="1988" y="1646"/>
                  </a:lnTo>
                  <a:lnTo>
                    <a:pt x="1988" y="1703"/>
                  </a:lnTo>
                  <a:lnTo>
                    <a:pt x="1988" y="1757"/>
                  </a:lnTo>
                  <a:lnTo>
                    <a:pt x="1987" y="1809"/>
                  </a:lnTo>
                  <a:lnTo>
                    <a:pt x="1987" y="1860"/>
                  </a:lnTo>
                  <a:lnTo>
                    <a:pt x="1987" y="1911"/>
                  </a:lnTo>
                  <a:lnTo>
                    <a:pt x="1988" y="1959"/>
                  </a:lnTo>
                  <a:lnTo>
                    <a:pt x="1990" y="2006"/>
                  </a:lnTo>
                  <a:lnTo>
                    <a:pt x="1992" y="2053"/>
                  </a:lnTo>
                  <a:lnTo>
                    <a:pt x="1996" y="2100"/>
                  </a:lnTo>
                  <a:lnTo>
                    <a:pt x="2001" y="2145"/>
                  </a:lnTo>
                  <a:lnTo>
                    <a:pt x="2007" y="2190"/>
                  </a:lnTo>
                  <a:lnTo>
                    <a:pt x="2016" y="2235"/>
                  </a:lnTo>
                  <a:lnTo>
                    <a:pt x="2026" y="2282"/>
                  </a:lnTo>
                  <a:lnTo>
                    <a:pt x="2038" y="2327"/>
                  </a:lnTo>
                  <a:lnTo>
                    <a:pt x="2045" y="2350"/>
                  </a:lnTo>
                  <a:lnTo>
                    <a:pt x="2053" y="2373"/>
                  </a:lnTo>
                  <a:lnTo>
                    <a:pt x="2061" y="2396"/>
                  </a:lnTo>
                  <a:lnTo>
                    <a:pt x="2070" y="2420"/>
                  </a:lnTo>
                  <a:lnTo>
                    <a:pt x="2103" y="2501"/>
                  </a:lnTo>
                  <a:lnTo>
                    <a:pt x="2135" y="2580"/>
                  </a:lnTo>
                  <a:lnTo>
                    <a:pt x="2167" y="2657"/>
                  </a:lnTo>
                  <a:lnTo>
                    <a:pt x="2199" y="2734"/>
                  </a:lnTo>
                  <a:lnTo>
                    <a:pt x="2232" y="2807"/>
                  </a:lnTo>
                  <a:lnTo>
                    <a:pt x="2264" y="2878"/>
                  </a:lnTo>
                  <a:lnTo>
                    <a:pt x="2297" y="2948"/>
                  </a:lnTo>
                  <a:lnTo>
                    <a:pt x="2330" y="3014"/>
                  </a:lnTo>
                  <a:lnTo>
                    <a:pt x="2365" y="3079"/>
                  </a:lnTo>
                  <a:lnTo>
                    <a:pt x="2399" y="3141"/>
                  </a:lnTo>
                  <a:lnTo>
                    <a:pt x="2417" y="3171"/>
                  </a:lnTo>
                  <a:lnTo>
                    <a:pt x="2435" y="3201"/>
                  </a:lnTo>
                  <a:lnTo>
                    <a:pt x="2452" y="3229"/>
                  </a:lnTo>
                  <a:lnTo>
                    <a:pt x="2471" y="3257"/>
                  </a:lnTo>
                  <a:lnTo>
                    <a:pt x="2490" y="3284"/>
                  </a:lnTo>
                  <a:lnTo>
                    <a:pt x="2508" y="3312"/>
                  </a:lnTo>
                  <a:lnTo>
                    <a:pt x="2527" y="3338"/>
                  </a:lnTo>
                  <a:lnTo>
                    <a:pt x="2546" y="3363"/>
                  </a:lnTo>
                  <a:lnTo>
                    <a:pt x="2565" y="3387"/>
                  </a:lnTo>
                  <a:lnTo>
                    <a:pt x="2586" y="3411"/>
                  </a:lnTo>
                  <a:lnTo>
                    <a:pt x="2606" y="3434"/>
                  </a:lnTo>
                  <a:lnTo>
                    <a:pt x="2626" y="3456"/>
                  </a:lnTo>
                  <a:lnTo>
                    <a:pt x="2547" y="3472"/>
                  </a:lnTo>
                  <a:lnTo>
                    <a:pt x="2470" y="3489"/>
                  </a:lnTo>
                  <a:lnTo>
                    <a:pt x="2393" y="3508"/>
                  </a:lnTo>
                  <a:lnTo>
                    <a:pt x="2319" y="3528"/>
                  </a:lnTo>
                  <a:lnTo>
                    <a:pt x="2246" y="3549"/>
                  </a:lnTo>
                  <a:lnTo>
                    <a:pt x="2175" y="3571"/>
                  </a:lnTo>
                  <a:lnTo>
                    <a:pt x="2105" y="3594"/>
                  </a:lnTo>
                  <a:lnTo>
                    <a:pt x="2037" y="3619"/>
                  </a:lnTo>
                  <a:lnTo>
                    <a:pt x="1971" y="3644"/>
                  </a:lnTo>
                  <a:lnTo>
                    <a:pt x="1905" y="3670"/>
                  </a:lnTo>
                  <a:lnTo>
                    <a:pt x="1841" y="3696"/>
                  </a:lnTo>
                  <a:lnTo>
                    <a:pt x="1779" y="3724"/>
                  </a:lnTo>
                  <a:lnTo>
                    <a:pt x="1718" y="3752"/>
                  </a:lnTo>
                  <a:lnTo>
                    <a:pt x="1658" y="3780"/>
                  </a:lnTo>
                  <a:lnTo>
                    <a:pt x="1600" y="3808"/>
                  </a:lnTo>
                  <a:lnTo>
                    <a:pt x="1543" y="3836"/>
                  </a:lnTo>
                  <a:lnTo>
                    <a:pt x="1433" y="3893"/>
                  </a:lnTo>
                  <a:lnTo>
                    <a:pt x="1330" y="3950"/>
                  </a:lnTo>
                  <a:lnTo>
                    <a:pt x="1231" y="4005"/>
                  </a:lnTo>
                  <a:lnTo>
                    <a:pt x="1136" y="4057"/>
                  </a:lnTo>
                  <a:lnTo>
                    <a:pt x="1047" y="4106"/>
                  </a:lnTo>
                  <a:lnTo>
                    <a:pt x="963" y="4153"/>
                  </a:lnTo>
                  <a:lnTo>
                    <a:pt x="922" y="4174"/>
                  </a:lnTo>
                  <a:lnTo>
                    <a:pt x="883" y="4194"/>
                  </a:lnTo>
                  <a:lnTo>
                    <a:pt x="846" y="4212"/>
                  </a:lnTo>
                  <a:lnTo>
                    <a:pt x="808" y="4229"/>
                  </a:lnTo>
                  <a:lnTo>
                    <a:pt x="735" y="4262"/>
                  </a:lnTo>
                  <a:lnTo>
                    <a:pt x="666" y="4296"/>
                  </a:lnTo>
                  <a:lnTo>
                    <a:pt x="603" y="4331"/>
                  </a:lnTo>
                  <a:lnTo>
                    <a:pt x="542" y="4364"/>
                  </a:lnTo>
                  <a:lnTo>
                    <a:pt x="487" y="4397"/>
                  </a:lnTo>
                  <a:lnTo>
                    <a:pt x="434" y="4431"/>
                  </a:lnTo>
                  <a:lnTo>
                    <a:pt x="387" y="4464"/>
                  </a:lnTo>
                  <a:lnTo>
                    <a:pt x="343" y="4496"/>
                  </a:lnTo>
                  <a:lnTo>
                    <a:pt x="301" y="4530"/>
                  </a:lnTo>
                  <a:lnTo>
                    <a:pt x="264" y="4561"/>
                  </a:lnTo>
                  <a:lnTo>
                    <a:pt x="230" y="4593"/>
                  </a:lnTo>
                  <a:lnTo>
                    <a:pt x="199" y="4623"/>
                  </a:lnTo>
                  <a:lnTo>
                    <a:pt x="170" y="4653"/>
                  </a:lnTo>
                  <a:lnTo>
                    <a:pt x="145" y="4682"/>
                  </a:lnTo>
                  <a:lnTo>
                    <a:pt x="123" y="4710"/>
                  </a:lnTo>
                  <a:lnTo>
                    <a:pt x="103" y="4738"/>
                  </a:lnTo>
                  <a:lnTo>
                    <a:pt x="85" y="4764"/>
                  </a:lnTo>
                  <a:lnTo>
                    <a:pt x="69" y="4789"/>
                  </a:lnTo>
                  <a:lnTo>
                    <a:pt x="55" y="4813"/>
                  </a:lnTo>
                  <a:lnTo>
                    <a:pt x="43" y="4835"/>
                  </a:lnTo>
                  <a:lnTo>
                    <a:pt x="33" y="4856"/>
                  </a:lnTo>
                  <a:lnTo>
                    <a:pt x="25" y="4876"/>
                  </a:lnTo>
                  <a:lnTo>
                    <a:pt x="18" y="4894"/>
                  </a:lnTo>
                  <a:lnTo>
                    <a:pt x="13" y="4911"/>
                  </a:lnTo>
                  <a:lnTo>
                    <a:pt x="6" y="4940"/>
                  </a:lnTo>
                  <a:lnTo>
                    <a:pt x="2" y="4961"/>
                  </a:lnTo>
                  <a:lnTo>
                    <a:pt x="0" y="4974"/>
                  </a:lnTo>
                  <a:lnTo>
                    <a:pt x="0" y="4978"/>
                  </a:lnTo>
                  <a:lnTo>
                    <a:pt x="0" y="5643"/>
                  </a:lnTo>
                  <a:lnTo>
                    <a:pt x="2915" y="5643"/>
                  </a:lnTo>
                  <a:lnTo>
                    <a:pt x="2915" y="4729"/>
                  </a:lnTo>
                  <a:lnTo>
                    <a:pt x="2915" y="47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31"/>
            <p:cNvSpPr>
              <a:spLocks/>
            </p:cNvSpPr>
            <p:nvPr/>
          </p:nvSpPr>
          <p:spPr bwMode="auto">
            <a:xfrm>
              <a:off x="3390901" y="3595688"/>
              <a:ext cx="504825" cy="439737"/>
            </a:xfrm>
            <a:custGeom>
              <a:avLst/>
              <a:gdLst>
                <a:gd name="T0" fmla="*/ 7574 w 8903"/>
                <a:gd name="T1" fmla="*/ 5705 h 7756"/>
                <a:gd name="T2" fmla="*/ 6996 w 8903"/>
                <a:gd name="T3" fmla="*/ 5386 h 7756"/>
                <a:gd name="T4" fmla="*/ 6612 w 8903"/>
                <a:gd name="T5" fmla="*/ 5190 h 7756"/>
                <a:gd name="T6" fmla="*/ 6180 w 8903"/>
                <a:gd name="T7" fmla="*/ 5004 h 7756"/>
                <a:gd name="T8" fmla="*/ 5697 w 8903"/>
                <a:gd name="T9" fmla="*/ 4844 h 7756"/>
                <a:gd name="T10" fmla="*/ 5300 w 8903"/>
                <a:gd name="T11" fmla="*/ 4717 h 7756"/>
                <a:gd name="T12" fmla="*/ 5434 w 8903"/>
                <a:gd name="T13" fmla="*/ 4547 h 7756"/>
                <a:gd name="T14" fmla="*/ 5560 w 8903"/>
                <a:gd name="T15" fmla="*/ 4354 h 7756"/>
                <a:gd name="T16" fmla="*/ 5680 w 8903"/>
                <a:gd name="T17" fmla="*/ 4138 h 7756"/>
                <a:gd name="T18" fmla="*/ 5906 w 8903"/>
                <a:gd name="T19" fmla="*/ 3649 h 7756"/>
                <a:gd name="T20" fmla="*/ 6061 w 8903"/>
                <a:gd name="T21" fmla="*/ 3259 h 7756"/>
                <a:gd name="T22" fmla="*/ 6106 w 8903"/>
                <a:gd name="T23" fmla="*/ 3102 h 7756"/>
                <a:gd name="T24" fmla="*/ 6132 w 8903"/>
                <a:gd name="T25" fmla="*/ 2946 h 7756"/>
                <a:gd name="T26" fmla="*/ 6151 w 8903"/>
                <a:gd name="T27" fmla="*/ 2625 h 7756"/>
                <a:gd name="T28" fmla="*/ 6150 w 8903"/>
                <a:gd name="T29" fmla="*/ 2262 h 7756"/>
                <a:gd name="T30" fmla="*/ 6162 w 8903"/>
                <a:gd name="T31" fmla="*/ 1928 h 7756"/>
                <a:gd name="T32" fmla="*/ 6172 w 8903"/>
                <a:gd name="T33" fmla="*/ 1561 h 7756"/>
                <a:gd name="T34" fmla="*/ 6159 w 8903"/>
                <a:gd name="T35" fmla="*/ 1323 h 7756"/>
                <a:gd name="T36" fmla="*/ 6131 w 8903"/>
                <a:gd name="T37" fmla="*/ 1181 h 7756"/>
                <a:gd name="T38" fmla="*/ 5981 w 8903"/>
                <a:gd name="T39" fmla="*/ 794 h 7756"/>
                <a:gd name="T40" fmla="*/ 5780 w 8903"/>
                <a:gd name="T41" fmla="*/ 496 h 7756"/>
                <a:gd name="T42" fmla="*/ 5533 w 8903"/>
                <a:gd name="T43" fmla="*/ 278 h 7756"/>
                <a:gd name="T44" fmla="*/ 5246 w 8903"/>
                <a:gd name="T45" fmla="*/ 130 h 7756"/>
                <a:gd name="T46" fmla="*/ 4928 w 8903"/>
                <a:gd name="T47" fmla="*/ 41 h 7756"/>
                <a:gd name="T48" fmla="*/ 4584 w 8903"/>
                <a:gd name="T49" fmla="*/ 3 h 7756"/>
                <a:gd name="T50" fmla="*/ 4227 w 8903"/>
                <a:gd name="T51" fmla="*/ 7 h 7756"/>
                <a:gd name="T52" fmla="*/ 3887 w 8903"/>
                <a:gd name="T53" fmla="*/ 54 h 7756"/>
                <a:gd name="T54" fmla="*/ 3575 w 8903"/>
                <a:gd name="T55" fmla="*/ 155 h 7756"/>
                <a:gd name="T56" fmla="*/ 3296 w 8903"/>
                <a:gd name="T57" fmla="*/ 317 h 7756"/>
                <a:gd name="T58" fmla="*/ 3057 w 8903"/>
                <a:gd name="T59" fmla="*/ 551 h 7756"/>
                <a:gd name="T60" fmla="*/ 2865 w 8903"/>
                <a:gd name="T61" fmla="*/ 866 h 7756"/>
                <a:gd name="T62" fmla="*/ 2742 w 8903"/>
                <a:gd name="T63" fmla="*/ 1209 h 7756"/>
                <a:gd name="T64" fmla="*/ 2719 w 8903"/>
                <a:gd name="T65" fmla="*/ 1358 h 7756"/>
                <a:gd name="T66" fmla="*/ 2710 w 8903"/>
                <a:gd name="T67" fmla="*/ 1635 h 7756"/>
                <a:gd name="T68" fmla="*/ 2723 w 8903"/>
                <a:gd name="T69" fmla="*/ 2002 h 7756"/>
                <a:gd name="T70" fmla="*/ 2731 w 8903"/>
                <a:gd name="T71" fmla="*/ 2339 h 7756"/>
                <a:gd name="T72" fmla="*/ 2731 w 8903"/>
                <a:gd name="T73" fmla="*/ 2692 h 7756"/>
                <a:gd name="T74" fmla="*/ 2753 w 8903"/>
                <a:gd name="T75" fmla="*/ 2980 h 7756"/>
                <a:gd name="T76" fmla="*/ 2784 w 8903"/>
                <a:gd name="T77" fmla="*/ 3135 h 7756"/>
                <a:gd name="T78" fmla="*/ 2833 w 8903"/>
                <a:gd name="T79" fmla="*/ 3294 h 7756"/>
                <a:gd name="T80" fmla="*/ 3023 w 8903"/>
                <a:gd name="T81" fmla="*/ 3756 h 7756"/>
                <a:gd name="T82" fmla="*/ 3226 w 8903"/>
                <a:gd name="T83" fmla="*/ 4188 h 7756"/>
                <a:gd name="T84" fmla="*/ 3346 w 8903"/>
                <a:gd name="T85" fmla="*/ 4399 h 7756"/>
                <a:gd name="T86" fmla="*/ 3473 w 8903"/>
                <a:gd name="T87" fmla="*/ 4587 h 7756"/>
                <a:gd name="T88" fmla="*/ 3609 w 8903"/>
                <a:gd name="T89" fmla="*/ 4751 h 7756"/>
                <a:gd name="T90" fmla="*/ 3087 w 8903"/>
                <a:gd name="T91" fmla="*/ 4878 h 7756"/>
                <a:gd name="T92" fmla="*/ 2617 w 8903"/>
                <a:gd name="T93" fmla="*/ 5045 h 7756"/>
                <a:gd name="T94" fmla="*/ 2199 w 8903"/>
                <a:gd name="T95" fmla="*/ 5234 h 7756"/>
                <a:gd name="T96" fmla="*/ 1827 w 8903"/>
                <a:gd name="T97" fmla="*/ 5429 h 7756"/>
                <a:gd name="T98" fmla="*/ 1268 w 8903"/>
                <a:gd name="T99" fmla="*/ 5736 h 7756"/>
                <a:gd name="T100" fmla="*/ 916 w 8903"/>
                <a:gd name="T101" fmla="*/ 5905 h 7756"/>
                <a:gd name="T102" fmla="*/ 532 w 8903"/>
                <a:gd name="T103" fmla="*/ 6135 h 7756"/>
                <a:gd name="T104" fmla="*/ 273 w 8903"/>
                <a:gd name="T105" fmla="*/ 6354 h 7756"/>
                <a:gd name="T106" fmla="*/ 116 w 8903"/>
                <a:gd name="T107" fmla="*/ 6547 h 7756"/>
                <a:gd name="T108" fmla="*/ 35 w 8903"/>
                <a:gd name="T109" fmla="*/ 6702 h 7756"/>
                <a:gd name="T110" fmla="*/ 4 w 8903"/>
                <a:gd name="T111" fmla="*/ 6804 h 7756"/>
                <a:gd name="T112" fmla="*/ 8903 w 8903"/>
                <a:gd name="T113" fmla="*/ 7755 h 7756"/>
                <a:gd name="T114" fmla="*/ 8895 w 8903"/>
                <a:gd name="T115" fmla="*/ 6789 h 7756"/>
                <a:gd name="T116" fmla="*/ 8857 w 8903"/>
                <a:gd name="T117" fmla="*/ 6675 h 7756"/>
                <a:gd name="T118" fmla="*/ 8762 w 8903"/>
                <a:gd name="T119" fmla="*/ 6511 h 7756"/>
                <a:gd name="T120" fmla="*/ 8586 w 8903"/>
                <a:gd name="T121" fmla="*/ 6311 h 7756"/>
                <a:gd name="T122" fmla="*/ 8304 w 8903"/>
                <a:gd name="T123" fmla="*/ 6088 h 7756"/>
                <a:gd name="T124" fmla="*/ 7889 w 8903"/>
                <a:gd name="T125" fmla="*/ 5857 h 7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03" h="7756">
                  <a:moveTo>
                    <a:pt x="7788" y="5810"/>
                  </a:moveTo>
                  <a:lnTo>
                    <a:pt x="7737" y="5787"/>
                  </a:lnTo>
                  <a:lnTo>
                    <a:pt x="7685" y="5761"/>
                  </a:lnTo>
                  <a:lnTo>
                    <a:pt x="7630" y="5734"/>
                  </a:lnTo>
                  <a:lnTo>
                    <a:pt x="7574" y="5705"/>
                  </a:lnTo>
                  <a:lnTo>
                    <a:pt x="7458" y="5642"/>
                  </a:lnTo>
                  <a:lnTo>
                    <a:pt x="7334" y="5573"/>
                  </a:lnTo>
                  <a:lnTo>
                    <a:pt x="7204" y="5501"/>
                  </a:lnTo>
                  <a:lnTo>
                    <a:pt x="7067" y="5425"/>
                  </a:lnTo>
                  <a:lnTo>
                    <a:pt x="6996" y="5386"/>
                  </a:lnTo>
                  <a:lnTo>
                    <a:pt x="6923" y="5347"/>
                  </a:lnTo>
                  <a:lnTo>
                    <a:pt x="6848" y="5308"/>
                  </a:lnTo>
                  <a:lnTo>
                    <a:pt x="6771" y="5269"/>
                  </a:lnTo>
                  <a:lnTo>
                    <a:pt x="6693" y="5230"/>
                  </a:lnTo>
                  <a:lnTo>
                    <a:pt x="6612" y="5190"/>
                  </a:lnTo>
                  <a:lnTo>
                    <a:pt x="6529" y="5152"/>
                  </a:lnTo>
                  <a:lnTo>
                    <a:pt x="6445" y="5114"/>
                  </a:lnTo>
                  <a:lnTo>
                    <a:pt x="6358" y="5076"/>
                  </a:lnTo>
                  <a:lnTo>
                    <a:pt x="6270" y="5040"/>
                  </a:lnTo>
                  <a:lnTo>
                    <a:pt x="6180" y="5004"/>
                  </a:lnTo>
                  <a:lnTo>
                    <a:pt x="6087" y="4969"/>
                  </a:lnTo>
                  <a:lnTo>
                    <a:pt x="5993" y="4935"/>
                  </a:lnTo>
                  <a:lnTo>
                    <a:pt x="5896" y="4903"/>
                  </a:lnTo>
                  <a:lnTo>
                    <a:pt x="5798" y="4873"/>
                  </a:lnTo>
                  <a:lnTo>
                    <a:pt x="5697" y="4844"/>
                  </a:lnTo>
                  <a:lnTo>
                    <a:pt x="5593" y="4817"/>
                  </a:lnTo>
                  <a:lnTo>
                    <a:pt x="5488" y="4791"/>
                  </a:lnTo>
                  <a:lnTo>
                    <a:pt x="5381" y="4768"/>
                  </a:lnTo>
                  <a:lnTo>
                    <a:pt x="5271" y="4747"/>
                  </a:lnTo>
                  <a:lnTo>
                    <a:pt x="5300" y="4717"/>
                  </a:lnTo>
                  <a:lnTo>
                    <a:pt x="5327" y="4685"/>
                  </a:lnTo>
                  <a:lnTo>
                    <a:pt x="5354" y="4652"/>
                  </a:lnTo>
                  <a:lnTo>
                    <a:pt x="5381" y="4619"/>
                  </a:lnTo>
                  <a:lnTo>
                    <a:pt x="5408" y="4583"/>
                  </a:lnTo>
                  <a:lnTo>
                    <a:pt x="5434" y="4547"/>
                  </a:lnTo>
                  <a:lnTo>
                    <a:pt x="5460" y="4511"/>
                  </a:lnTo>
                  <a:lnTo>
                    <a:pt x="5485" y="4473"/>
                  </a:lnTo>
                  <a:lnTo>
                    <a:pt x="5510" y="4434"/>
                  </a:lnTo>
                  <a:lnTo>
                    <a:pt x="5536" y="4395"/>
                  </a:lnTo>
                  <a:lnTo>
                    <a:pt x="5560" y="4354"/>
                  </a:lnTo>
                  <a:lnTo>
                    <a:pt x="5584" y="4313"/>
                  </a:lnTo>
                  <a:lnTo>
                    <a:pt x="5608" y="4270"/>
                  </a:lnTo>
                  <a:lnTo>
                    <a:pt x="5632" y="4228"/>
                  </a:lnTo>
                  <a:lnTo>
                    <a:pt x="5656" y="4183"/>
                  </a:lnTo>
                  <a:lnTo>
                    <a:pt x="5680" y="4138"/>
                  </a:lnTo>
                  <a:lnTo>
                    <a:pt x="5725" y="4047"/>
                  </a:lnTo>
                  <a:lnTo>
                    <a:pt x="5771" y="3951"/>
                  </a:lnTo>
                  <a:lnTo>
                    <a:pt x="5816" y="3854"/>
                  </a:lnTo>
                  <a:lnTo>
                    <a:pt x="5861" y="3752"/>
                  </a:lnTo>
                  <a:lnTo>
                    <a:pt x="5906" y="3649"/>
                  </a:lnTo>
                  <a:lnTo>
                    <a:pt x="5949" y="3543"/>
                  </a:lnTo>
                  <a:lnTo>
                    <a:pt x="5993" y="3435"/>
                  </a:lnTo>
                  <a:lnTo>
                    <a:pt x="6038" y="3323"/>
                  </a:lnTo>
                  <a:lnTo>
                    <a:pt x="6050" y="3291"/>
                  </a:lnTo>
                  <a:lnTo>
                    <a:pt x="6061" y="3259"/>
                  </a:lnTo>
                  <a:lnTo>
                    <a:pt x="6072" y="3228"/>
                  </a:lnTo>
                  <a:lnTo>
                    <a:pt x="6081" y="3196"/>
                  </a:lnTo>
                  <a:lnTo>
                    <a:pt x="6090" y="3165"/>
                  </a:lnTo>
                  <a:lnTo>
                    <a:pt x="6098" y="3133"/>
                  </a:lnTo>
                  <a:lnTo>
                    <a:pt x="6106" y="3102"/>
                  </a:lnTo>
                  <a:lnTo>
                    <a:pt x="6112" y="3071"/>
                  </a:lnTo>
                  <a:lnTo>
                    <a:pt x="6118" y="3040"/>
                  </a:lnTo>
                  <a:lnTo>
                    <a:pt x="6124" y="3009"/>
                  </a:lnTo>
                  <a:lnTo>
                    <a:pt x="6128" y="2978"/>
                  </a:lnTo>
                  <a:lnTo>
                    <a:pt x="6132" y="2946"/>
                  </a:lnTo>
                  <a:lnTo>
                    <a:pt x="6139" y="2884"/>
                  </a:lnTo>
                  <a:lnTo>
                    <a:pt x="6144" y="2821"/>
                  </a:lnTo>
                  <a:lnTo>
                    <a:pt x="6148" y="2757"/>
                  </a:lnTo>
                  <a:lnTo>
                    <a:pt x="6150" y="2691"/>
                  </a:lnTo>
                  <a:lnTo>
                    <a:pt x="6151" y="2625"/>
                  </a:lnTo>
                  <a:lnTo>
                    <a:pt x="6151" y="2557"/>
                  </a:lnTo>
                  <a:lnTo>
                    <a:pt x="6151" y="2486"/>
                  </a:lnTo>
                  <a:lnTo>
                    <a:pt x="6150" y="2414"/>
                  </a:lnTo>
                  <a:lnTo>
                    <a:pt x="6150" y="2339"/>
                  </a:lnTo>
                  <a:lnTo>
                    <a:pt x="6150" y="2262"/>
                  </a:lnTo>
                  <a:lnTo>
                    <a:pt x="6150" y="2202"/>
                  </a:lnTo>
                  <a:lnTo>
                    <a:pt x="6152" y="2137"/>
                  </a:lnTo>
                  <a:lnTo>
                    <a:pt x="6154" y="2070"/>
                  </a:lnTo>
                  <a:lnTo>
                    <a:pt x="6159" y="2001"/>
                  </a:lnTo>
                  <a:lnTo>
                    <a:pt x="6162" y="1928"/>
                  </a:lnTo>
                  <a:lnTo>
                    <a:pt x="6165" y="1855"/>
                  </a:lnTo>
                  <a:lnTo>
                    <a:pt x="6168" y="1782"/>
                  </a:lnTo>
                  <a:lnTo>
                    <a:pt x="6170" y="1707"/>
                  </a:lnTo>
                  <a:lnTo>
                    <a:pt x="6172" y="1634"/>
                  </a:lnTo>
                  <a:lnTo>
                    <a:pt x="6172" y="1561"/>
                  </a:lnTo>
                  <a:lnTo>
                    <a:pt x="6170" y="1490"/>
                  </a:lnTo>
                  <a:lnTo>
                    <a:pt x="6167" y="1421"/>
                  </a:lnTo>
                  <a:lnTo>
                    <a:pt x="6165" y="1388"/>
                  </a:lnTo>
                  <a:lnTo>
                    <a:pt x="6162" y="1356"/>
                  </a:lnTo>
                  <a:lnTo>
                    <a:pt x="6159" y="1323"/>
                  </a:lnTo>
                  <a:lnTo>
                    <a:pt x="6154" y="1292"/>
                  </a:lnTo>
                  <a:lnTo>
                    <a:pt x="6149" y="1263"/>
                  </a:lnTo>
                  <a:lnTo>
                    <a:pt x="6144" y="1234"/>
                  </a:lnTo>
                  <a:lnTo>
                    <a:pt x="6138" y="1207"/>
                  </a:lnTo>
                  <a:lnTo>
                    <a:pt x="6131" y="1181"/>
                  </a:lnTo>
                  <a:lnTo>
                    <a:pt x="6106" y="1095"/>
                  </a:lnTo>
                  <a:lnTo>
                    <a:pt x="6078" y="1015"/>
                  </a:lnTo>
                  <a:lnTo>
                    <a:pt x="6048" y="938"/>
                  </a:lnTo>
                  <a:lnTo>
                    <a:pt x="6015" y="864"/>
                  </a:lnTo>
                  <a:lnTo>
                    <a:pt x="5981" y="794"/>
                  </a:lnTo>
                  <a:lnTo>
                    <a:pt x="5945" y="728"/>
                  </a:lnTo>
                  <a:lnTo>
                    <a:pt x="5907" y="665"/>
                  </a:lnTo>
                  <a:lnTo>
                    <a:pt x="5866" y="606"/>
                  </a:lnTo>
                  <a:lnTo>
                    <a:pt x="5824" y="550"/>
                  </a:lnTo>
                  <a:lnTo>
                    <a:pt x="5780" y="496"/>
                  </a:lnTo>
                  <a:lnTo>
                    <a:pt x="5733" y="447"/>
                  </a:lnTo>
                  <a:lnTo>
                    <a:pt x="5686" y="400"/>
                  </a:lnTo>
                  <a:lnTo>
                    <a:pt x="5636" y="357"/>
                  </a:lnTo>
                  <a:lnTo>
                    <a:pt x="5585" y="317"/>
                  </a:lnTo>
                  <a:lnTo>
                    <a:pt x="5533" y="278"/>
                  </a:lnTo>
                  <a:lnTo>
                    <a:pt x="5478" y="243"/>
                  </a:lnTo>
                  <a:lnTo>
                    <a:pt x="5422" y="211"/>
                  </a:lnTo>
                  <a:lnTo>
                    <a:pt x="5365" y="181"/>
                  </a:lnTo>
                  <a:lnTo>
                    <a:pt x="5306" y="154"/>
                  </a:lnTo>
                  <a:lnTo>
                    <a:pt x="5246" y="130"/>
                  </a:lnTo>
                  <a:lnTo>
                    <a:pt x="5185" y="108"/>
                  </a:lnTo>
                  <a:lnTo>
                    <a:pt x="5122" y="87"/>
                  </a:lnTo>
                  <a:lnTo>
                    <a:pt x="5059" y="69"/>
                  </a:lnTo>
                  <a:lnTo>
                    <a:pt x="4994" y="54"/>
                  </a:lnTo>
                  <a:lnTo>
                    <a:pt x="4928" y="41"/>
                  </a:lnTo>
                  <a:lnTo>
                    <a:pt x="4861" y="29"/>
                  </a:lnTo>
                  <a:lnTo>
                    <a:pt x="4794" y="20"/>
                  </a:lnTo>
                  <a:lnTo>
                    <a:pt x="4724" y="13"/>
                  </a:lnTo>
                  <a:lnTo>
                    <a:pt x="4655" y="7"/>
                  </a:lnTo>
                  <a:lnTo>
                    <a:pt x="4584" y="3"/>
                  </a:lnTo>
                  <a:lnTo>
                    <a:pt x="4512" y="1"/>
                  </a:lnTo>
                  <a:lnTo>
                    <a:pt x="4441" y="0"/>
                  </a:lnTo>
                  <a:lnTo>
                    <a:pt x="4369" y="1"/>
                  </a:lnTo>
                  <a:lnTo>
                    <a:pt x="4298" y="3"/>
                  </a:lnTo>
                  <a:lnTo>
                    <a:pt x="4227" y="7"/>
                  </a:lnTo>
                  <a:lnTo>
                    <a:pt x="4158" y="13"/>
                  </a:lnTo>
                  <a:lnTo>
                    <a:pt x="4088" y="20"/>
                  </a:lnTo>
                  <a:lnTo>
                    <a:pt x="4021" y="30"/>
                  </a:lnTo>
                  <a:lnTo>
                    <a:pt x="3953" y="41"/>
                  </a:lnTo>
                  <a:lnTo>
                    <a:pt x="3887" y="54"/>
                  </a:lnTo>
                  <a:lnTo>
                    <a:pt x="3823" y="70"/>
                  </a:lnTo>
                  <a:lnTo>
                    <a:pt x="3758" y="87"/>
                  </a:lnTo>
                  <a:lnTo>
                    <a:pt x="3696" y="108"/>
                  </a:lnTo>
                  <a:lnTo>
                    <a:pt x="3635" y="130"/>
                  </a:lnTo>
                  <a:lnTo>
                    <a:pt x="3575" y="155"/>
                  </a:lnTo>
                  <a:lnTo>
                    <a:pt x="3517" y="182"/>
                  </a:lnTo>
                  <a:lnTo>
                    <a:pt x="3459" y="212"/>
                  </a:lnTo>
                  <a:lnTo>
                    <a:pt x="3404" y="244"/>
                  </a:lnTo>
                  <a:lnTo>
                    <a:pt x="3349" y="279"/>
                  </a:lnTo>
                  <a:lnTo>
                    <a:pt x="3296" y="317"/>
                  </a:lnTo>
                  <a:lnTo>
                    <a:pt x="3245" y="358"/>
                  </a:lnTo>
                  <a:lnTo>
                    <a:pt x="3195" y="401"/>
                  </a:lnTo>
                  <a:lnTo>
                    <a:pt x="3148" y="448"/>
                  </a:lnTo>
                  <a:lnTo>
                    <a:pt x="3101" y="498"/>
                  </a:lnTo>
                  <a:lnTo>
                    <a:pt x="3057" y="551"/>
                  </a:lnTo>
                  <a:lnTo>
                    <a:pt x="3015" y="607"/>
                  </a:lnTo>
                  <a:lnTo>
                    <a:pt x="2974" y="666"/>
                  </a:lnTo>
                  <a:lnTo>
                    <a:pt x="2936" y="730"/>
                  </a:lnTo>
                  <a:lnTo>
                    <a:pt x="2900" y="796"/>
                  </a:lnTo>
                  <a:lnTo>
                    <a:pt x="2865" y="866"/>
                  </a:lnTo>
                  <a:lnTo>
                    <a:pt x="2833" y="940"/>
                  </a:lnTo>
                  <a:lnTo>
                    <a:pt x="2803" y="1017"/>
                  </a:lnTo>
                  <a:lnTo>
                    <a:pt x="2775" y="1098"/>
                  </a:lnTo>
                  <a:lnTo>
                    <a:pt x="2749" y="1183"/>
                  </a:lnTo>
                  <a:lnTo>
                    <a:pt x="2742" y="1209"/>
                  </a:lnTo>
                  <a:lnTo>
                    <a:pt x="2736" y="1237"/>
                  </a:lnTo>
                  <a:lnTo>
                    <a:pt x="2731" y="1265"/>
                  </a:lnTo>
                  <a:lnTo>
                    <a:pt x="2727" y="1295"/>
                  </a:lnTo>
                  <a:lnTo>
                    <a:pt x="2723" y="1325"/>
                  </a:lnTo>
                  <a:lnTo>
                    <a:pt x="2719" y="1358"/>
                  </a:lnTo>
                  <a:lnTo>
                    <a:pt x="2716" y="1390"/>
                  </a:lnTo>
                  <a:lnTo>
                    <a:pt x="2714" y="1423"/>
                  </a:lnTo>
                  <a:lnTo>
                    <a:pt x="2711" y="1492"/>
                  </a:lnTo>
                  <a:lnTo>
                    <a:pt x="2710" y="1563"/>
                  </a:lnTo>
                  <a:lnTo>
                    <a:pt x="2710" y="1635"/>
                  </a:lnTo>
                  <a:lnTo>
                    <a:pt x="2712" y="1709"/>
                  </a:lnTo>
                  <a:lnTo>
                    <a:pt x="2714" y="1783"/>
                  </a:lnTo>
                  <a:lnTo>
                    <a:pt x="2717" y="1857"/>
                  </a:lnTo>
                  <a:lnTo>
                    <a:pt x="2720" y="1929"/>
                  </a:lnTo>
                  <a:lnTo>
                    <a:pt x="2723" y="2002"/>
                  </a:lnTo>
                  <a:lnTo>
                    <a:pt x="2726" y="2071"/>
                  </a:lnTo>
                  <a:lnTo>
                    <a:pt x="2729" y="2138"/>
                  </a:lnTo>
                  <a:lnTo>
                    <a:pt x="2731" y="2202"/>
                  </a:lnTo>
                  <a:lnTo>
                    <a:pt x="2731" y="2262"/>
                  </a:lnTo>
                  <a:lnTo>
                    <a:pt x="2731" y="2339"/>
                  </a:lnTo>
                  <a:lnTo>
                    <a:pt x="2731" y="2415"/>
                  </a:lnTo>
                  <a:lnTo>
                    <a:pt x="2730" y="2487"/>
                  </a:lnTo>
                  <a:lnTo>
                    <a:pt x="2730" y="2558"/>
                  </a:lnTo>
                  <a:lnTo>
                    <a:pt x="2730" y="2626"/>
                  </a:lnTo>
                  <a:lnTo>
                    <a:pt x="2731" y="2692"/>
                  </a:lnTo>
                  <a:lnTo>
                    <a:pt x="2733" y="2758"/>
                  </a:lnTo>
                  <a:lnTo>
                    <a:pt x="2737" y="2822"/>
                  </a:lnTo>
                  <a:lnTo>
                    <a:pt x="2742" y="2885"/>
                  </a:lnTo>
                  <a:lnTo>
                    <a:pt x="2749" y="2948"/>
                  </a:lnTo>
                  <a:lnTo>
                    <a:pt x="2753" y="2980"/>
                  </a:lnTo>
                  <a:lnTo>
                    <a:pt x="2759" y="3011"/>
                  </a:lnTo>
                  <a:lnTo>
                    <a:pt x="2764" y="3042"/>
                  </a:lnTo>
                  <a:lnTo>
                    <a:pt x="2770" y="3073"/>
                  </a:lnTo>
                  <a:lnTo>
                    <a:pt x="2777" y="3104"/>
                  </a:lnTo>
                  <a:lnTo>
                    <a:pt x="2784" y="3135"/>
                  </a:lnTo>
                  <a:lnTo>
                    <a:pt x="2793" y="3167"/>
                  </a:lnTo>
                  <a:lnTo>
                    <a:pt x="2801" y="3198"/>
                  </a:lnTo>
                  <a:lnTo>
                    <a:pt x="2811" y="3230"/>
                  </a:lnTo>
                  <a:lnTo>
                    <a:pt x="2822" y="3262"/>
                  </a:lnTo>
                  <a:lnTo>
                    <a:pt x="2833" y="3294"/>
                  </a:lnTo>
                  <a:lnTo>
                    <a:pt x="2845" y="3326"/>
                  </a:lnTo>
                  <a:lnTo>
                    <a:pt x="2890" y="3438"/>
                  </a:lnTo>
                  <a:lnTo>
                    <a:pt x="2934" y="3546"/>
                  </a:lnTo>
                  <a:lnTo>
                    <a:pt x="2978" y="3653"/>
                  </a:lnTo>
                  <a:lnTo>
                    <a:pt x="3023" y="3756"/>
                  </a:lnTo>
                  <a:lnTo>
                    <a:pt x="3067" y="3858"/>
                  </a:lnTo>
                  <a:lnTo>
                    <a:pt x="3111" y="3956"/>
                  </a:lnTo>
                  <a:lnTo>
                    <a:pt x="3157" y="4051"/>
                  </a:lnTo>
                  <a:lnTo>
                    <a:pt x="3203" y="4143"/>
                  </a:lnTo>
                  <a:lnTo>
                    <a:pt x="3226" y="4188"/>
                  </a:lnTo>
                  <a:lnTo>
                    <a:pt x="3249" y="4232"/>
                  </a:lnTo>
                  <a:lnTo>
                    <a:pt x="3274" y="4275"/>
                  </a:lnTo>
                  <a:lnTo>
                    <a:pt x="3298" y="4317"/>
                  </a:lnTo>
                  <a:lnTo>
                    <a:pt x="3322" y="4358"/>
                  </a:lnTo>
                  <a:lnTo>
                    <a:pt x="3346" y="4399"/>
                  </a:lnTo>
                  <a:lnTo>
                    <a:pt x="3370" y="4439"/>
                  </a:lnTo>
                  <a:lnTo>
                    <a:pt x="3396" y="4477"/>
                  </a:lnTo>
                  <a:lnTo>
                    <a:pt x="3421" y="4515"/>
                  </a:lnTo>
                  <a:lnTo>
                    <a:pt x="3447" y="4551"/>
                  </a:lnTo>
                  <a:lnTo>
                    <a:pt x="3473" y="4587"/>
                  </a:lnTo>
                  <a:lnTo>
                    <a:pt x="3499" y="4622"/>
                  </a:lnTo>
                  <a:lnTo>
                    <a:pt x="3526" y="4656"/>
                  </a:lnTo>
                  <a:lnTo>
                    <a:pt x="3553" y="4689"/>
                  </a:lnTo>
                  <a:lnTo>
                    <a:pt x="3581" y="4720"/>
                  </a:lnTo>
                  <a:lnTo>
                    <a:pt x="3609" y="4751"/>
                  </a:lnTo>
                  <a:lnTo>
                    <a:pt x="3500" y="4772"/>
                  </a:lnTo>
                  <a:lnTo>
                    <a:pt x="3394" y="4795"/>
                  </a:lnTo>
                  <a:lnTo>
                    <a:pt x="3289" y="4821"/>
                  </a:lnTo>
                  <a:lnTo>
                    <a:pt x="3187" y="4849"/>
                  </a:lnTo>
                  <a:lnTo>
                    <a:pt x="3087" y="4878"/>
                  </a:lnTo>
                  <a:lnTo>
                    <a:pt x="2989" y="4908"/>
                  </a:lnTo>
                  <a:lnTo>
                    <a:pt x="2893" y="4940"/>
                  </a:lnTo>
                  <a:lnTo>
                    <a:pt x="2799" y="4974"/>
                  </a:lnTo>
                  <a:lnTo>
                    <a:pt x="2707" y="5009"/>
                  </a:lnTo>
                  <a:lnTo>
                    <a:pt x="2617" y="5045"/>
                  </a:lnTo>
                  <a:lnTo>
                    <a:pt x="2530" y="5081"/>
                  </a:lnTo>
                  <a:lnTo>
                    <a:pt x="2444" y="5118"/>
                  </a:lnTo>
                  <a:lnTo>
                    <a:pt x="2360" y="5156"/>
                  </a:lnTo>
                  <a:lnTo>
                    <a:pt x="2279" y="5195"/>
                  </a:lnTo>
                  <a:lnTo>
                    <a:pt x="2199" y="5234"/>
                  </a:lnTo>
                  <a:lnTo>
                    <a:pt x="2120" y="5273"/>
                  </a:lnTo>
                  <a:lnTo>
                    <a:pt x="2045" y="5312"/>
                  </a:lnTo>
                  <a:lnTo>
                    <a:pt x="1970" y="5351"/>
                  </a:lnTo>
                  <a:lnTo>
                    <a:pt x="1898" y="5390"/>
                  </a:lnTo>
                  <a:lnTo>
                    <a:pt x="1827" y="5429"/>
                  </a:lnTo>
                  <a:lnTo>
                    <a:pt x="1691" y="5504"/>
                  </a:lnTo>
                  <a:lnTo>
                    <a:pt x="1562" y="5576"/>
                  </a:lnTo>
                  <a:lnTo>
                    <a:pt x="1439" y="5645"/>
                  </a:lnTo>
                  <a:lnTo>
                    <a:pt x="1323" y="5707"/>
                  </a:lnTo>
                  <a:lnTo>
                    <a:pt x="1268" y="5736"/>
                  </a:lnTo>
                  <a:lnTo>
                    <a:pt x="1214" y="5763"/>
                  </a:lnTo>
                  <a:lnTo>
                    <a:pt x="1162" y="5789"/>
                  </a:lnTo>
                  <a:lnTo>
                    <a:pt x="1110" y="5812"/>
                  </a:lnTo>
                  <a:lnTo>
                    <a:pt x="1011" y="5859"/>
                  </a:lnTo>
                  <a:lnTo>
                    <a:pt x="916" y="5905"/>
                  </a:lnTo>
                  <a:lnTo>
                    <a:pt x="828" y="5951"/>
                  </a:lnTo>
                  <a:lnTo>
                    <a:pt x="746" y="5997"/>
                  </a:lnTo>
                  <a:lnTo>
                    <a:pt x="669" y="6044"/>
                  </a:lnTo>
                  <a:lnTo>
                    <a:pt x="597" y="6090"/>
                  </a:lnTo>
                  <a:lnTo>
                    <a:pt x="532" y="6135"/>
                  </a:lnTo>
                  <a:lnTo>
                    <a:pt x="470" y="6180"/>
                  </a:lnTo>
                  <a:lnTo>
                    <a:pt x="415" y="6226"/>
                  </a:lnTo>
                  <a:lnTo>
                    <a:pt x="364" y="6269"/>
                  </a:lnTo>
                  <a:lnTo>
                    <a:pt x="316" y="6312"/>
                  </a:lnTo>
                  <a:lnTo>
                    <a:pt x="273" y="6354"/>
                  </a:lnTo>
                  <a:lnTo>
                    <a:pt x="235" y="6395"/>
                  </a:lnTo>
                  <a:lnTo>
                    <a:pt x="199" y="6436"/>
                  </a:lnTo>
                  <a:lnTo>
                    <a:pt x="168" y="6474"/>
                  </a:lnTo>
                  <a:lnTo>
                    <a:pt x="141" y="6512"/>
                  </a:lnTo>
                  <a:lnTo>
                    <a:pt x="116" y="6547"/>
                  </a:lnTo>
                  <a:lnTo>
                    <a:pt x="94" y="6582"/>
                  </a:lnTo>
                  <a:lnTo>
                    <a:pt x="75" y="6614"/>
                  </a:lnTo>
                  <a:lnTo>
                    <a:pt x="59" y="6646"/>
                  </a:lnTo>
                  <a:lnTo>
                    <a:pt x="46" y="6675"/>
                  </a:lnTo>
                  <a:lnTo>
                    <a:pt x="35" y="6702"/>
                  </a:lnTo>
                  <a:lnTo>
                    <a:pt x="25" y="6727"/>
                  </a:lnTo>
                  <a:lnTo>
                    <a:pt x="18" y="6750"/>
                  </a:lnTo>
                  <a:lnTo>
                    <a:pt x="12" y="6771"/>
                  </a:lnTo>
                  <a:lnTo>
                    <a:pt x="8" y="6789"/>
                  </a:lnTo>
                  <a:lnTo>
                    <a:pt x="4" y="6804"/>
                  </a:lnTo>
                  <a:lnTo>
                    <a:pt x="2" y="6817"/>
                  </a:lnTo>
                  <a:lnTo>
                    <a:pt x="0" y="6835"/>
                  </a:lnTo>
                  <a:lnTo>
                    <a:pt x="0" y="6842"/>
                  </a:lnTo>
                  <a:lnTo>
                    <a:pt x="0" y="7756"/>
                  </a:lnTo>
                  <a:lnTo>
                    <a:pt x="8903" y="7755"/>
                  </a:lnTo>
                  <a:lnTo>
                    <a:pt x="8903" y="6842"/>
                  </a:lnTo>
                  <a:lnTo>
                    <a:pt x="8903" y="6835"/>
                  </a:lnTo>
                  <a:lnTo>
                    <a:pt x="8900" y="6817"/>
                  </a:lnTo>
                  <a:lnTo>
                    <a:pt x="8898" y="6804"/>
                  </a:lnTo>
                  <a:lnTo>
                    <a:pt x="8895" y="6789"/>
                  </a:lnTo>
                  <a:lnTo>
                    <a:pt x="8891" y="6770"/>
                  </a:lnTo>
                  <a:lnTo>
                    <a:pt x="8885" y="6750"/>
                  </a:lnTo>
                  <a:lnTo>
                    <a:pt x="8877" y="6727"/>
                  </a:lnTo>
                  <a:lnTo>
                    <a:pt x="8868" y="6702"/>
                  </a:lnTo>
                  <a:lnTo>
                    <a:pt x="8857" y="6675"/>
                  </a:lnTo>
                  <a:lnTo>
                    <a:pt x="8843" y="6646"/>
                  </a:lnTo>
                  <a:lnTo>
                    <a:pt x="8827" y="6614"/>
                  </a:lnTo>
                  <a:lnTo>
                    <a:pt x="8809" y="6581"/>
                  </a:lnTo>
                  <a:lnTo>
                    <a:pt x="8786" y="6547"/>
                  </a:lnTo>
                  <a:lnTo>
                    <a:pt x="8762" y="6511"/>
                  </a:lnTo>
                  <a:lnTo>
                    <a:pt x="8734" y="6473"/>
                  </a:lnTo>
                  <a:lnTo>
                    <a:pt x="8703" y="6435"/>
                  </a:lnTo>
                  <a:lnTo>
                    <a:pt x="8667" y="6394"/>
                  </a:lnTo>
                  <a:lnTo>
                    <a:pt x="8629" y="6353"/>
                  </a:lnTo>
                  <a:lnTo>
                    <a:pt x="8586" y="6311"/>
                  </a:lnTo>
                  <a:lnTo>
                    <a:pt x="8538" y="6268"/>
                  </a:lnTo>
                  <a:lnTo>
                    <a:pt x="8487" y="6223"/>
                  </a:lnTo>
                  <a:lnTo>
                    <a:pt x="8431" y="6179"/>
                  </a:lnTo>
                  <a:lnTo>
                    <a:pt x="8369" y="6134"/>
                  </a:lnTo>
                  <a:lnTo>
                    <a:pt x="8304" y="6088"/>
                  </a:lnTo>
                  <a:lnTo>
                    <a:pt x="8232" y="6042"/>
                  </a:lnTo>
                  <a:lnTo>
                    <a:pt x="8154" y="5995"/>
                  </a:lnTo>
                  <a:lnTo>
                    <a:pt x="8072" y="5949"/>
                  </a:lnTo>
                  <a:lnTo>
                    <a:pt x="7984" y="5903"/>
                  </a:lnTo>
                  <a:lnTo>
                    <a:pt x="7889" y="5857"/>
                  </a:lnTo>
                  <a:lnTo>
                    <a:pt x="7788" y="58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7" name="Content Placeholder 3"/>
          <p:cNvSpPr>
            <a:spLocks noGrp="1"/>
          </p:cNvSpPr>
          <p:nvPr>
            <p:ph sz="half" idx="4294967295"/>
          </p:nvPr>
        </p:nvSpPr>
        <p:spPr>
          <a:xfrm>
            <a:off x="6891783" y="1737915"/>
            <a:ext cx="2094195" cy="374414"/>
          </a:xfrm>
        </p:spPr>
        <p:txBody>
          <a:bodyPr>
            <a:normAutofit/>
          </a:bodyPr>
          <a:lstStyle/>
          <a:p>
            <a:pPr marL="0" indent="0" algn="ctr">
              <a:spcBef>
                <a:spcPct val="0"/>
              </a:spcBef>
              <a:spcAft>
                <a:spcPct val="0"/>
              </a:spcAft>
              <a:buNone/>
            </a:pPr>
            <a:r>
              <a:rPr lang="en-US" altLang="en-US" sz="1800" b="1" dirty="0" smtClean="0">
                <a:latin typeface="Calibri" charset="0"/>
              </a:rPr>
              <a:t>DOWN STREAM</a:t>
            </a:r>
            <a:r>
              <a:rPr lang="en-US" altLang="en-US" sz="1800" dirty="0" smtClean="0">
                <a:latin typeface="Calibri" charset="0"/>
              </a:rPr>
              <a:t> </a:t>
            </a:r>
            <a:endParaRPr lang="en-US" altLang="en-US" sz="1800" dirty="0">
              <a:latin typeface="Calibri" charset="0"/>
            </a:endParaRPr>
          </a:p>
        </p:txBody>
      </p:sp>
    </p:spTree>
    <p:extLst>
      <p:ext uri="{BB962C8B-B14F-4D97-AF65-F5344CB8AC3E}">
        <p14:creationId xmlns:p14="http://schemas.microsoft.com/office/powerpoint/2010/main" val="4118708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anim calcmode="lin" valueType="num">
                                      <p:cBhvr additive="base">
                                        <p:cTn id="3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1">
                                            <p:txEl>
                                              <p:pRg st="0" end="0"/>
                                            </p:txEl>
                                          </p:spTgt>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anim calcmode="lin" valueType="num">
                                      <p:cBhvr additive="base">
                                        <p:cTn id="3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0" grpId="0" build="p"/>
      <p:bldP spid="21" grpId="0" build="p"/>
      <p:bldP spid="9" grpId="0" animBg="1"/>
      <p:bldP spid="15" grpId="0" animBg="1"/>
      <p:bldP spid="18" grpId="0"/>
      <p:bldP spid="19" grpId="0"/>
      <p:bldP spid="2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Panel Discussion | Building From the Ground Up</a:t>
            </a:r>
            <a:endParaRPr lang="en-US" dirty="0"/>
          </a:p>
        </p:txBody>
      </p:sp>
      <p:sp>
        <p:nvSpPr>
          <p:cNvPr id="2" name="Slide Number Placeholder 1"/>
          <p:cNvSpPr>
            <a:spLocks noGrp="1"/>
          </p:cNvSpPr>
          <p:nvPr>
            <p:ph type="sldNum" sz="quarter" idx="12"/>
          </p:nvPr>
        </p:nvSpPr>
        <p:spPr/>
        <p:txBody>
          <a:bodyPr/>
          <a:lstStyle/>
          <a:p>
            <a:fld id="{5FB82C68-21B0-4D10-9FE3-8B3C5F565363}" type="slidenum">
              <a:rPr lang="en-US" smtClean="0"/>
              <a:pPr/>
              <a:t>33</a:t>
            </a:fld>
            <a:endParaRPr lang="en-US"/>
          </a:p>
        </p:txBody>
      </p:sp>
      <p:grpSp>
        <p:nvGrpSpPr>
          <p:cNvPr id="23" name="Group 22"/>
          <p:cNvGrpSpPr>
            <a:grpSpLocks noChangeAspect="1"/>
          </p:cNvGrpSpPr>
          <p:nvPr/>
        </p:nvGrpSpPr>
        <p:grpSpPr>
          <a:xfrm>
            <a:off x="9772541" y="311113"/>
            <a:ext cx="1587904" cy="722361"/>
            <a:chOff x="3186113" y="3595688"/>
            <a:chExt cx="914401" cy="439737"/>
          </a:xfr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p:grpSpPr>
        <p:sp>
          <p:nvSpPr>
            <p:cNvPr id="24" name="Freeform 29"/>
            <p:cNvSpPr>
              <a:spLocks/>
            </p:cNvSpPr>
            <p:nvPr/>
          </p:nvSpPr>
          <p:spPr bwMode="auto">
            <a:xfrm>
              <a:off x="3844926" y="3714750"/>
              <a:ext cx="255588" cy="320675"/>
            </a:xfrm>
            <a:custGeom>
              <a:avLst/>
              <a:gdLst>
                <a:gd name="T0" fmla="*/ 4493 w 4506"/>
                <a:gd name="T1" fmla="*/ 4911 h 5643"/>
                <a:gd name="T2" fmla="*/ 4451 w 4506"/>
                <a:gd name="T3" fmla="*/ 4812 h 5643"/>
                <a:gd name="T4" fmla="*/ 4360 w 4506"/>
                <a:gd name="T5" fmla="*/ 4681 h 5643"/>
                <a:gd name="T6" fmla="*/ 4204 w 4506"/>
                <a:gd name="T7" fmla="*/ 4529 h 5643"/>
                <a:gd name="T8" fmla="*/ 3962 w 4506"/>
                <a:gd name="T9" fmla="*/ 4363 h 5643"/>
                <a:gd name="T10" fmla="*/ 3657 w 4506"/>
                <a:gd name="T11" fmla="*/ 4210 h 5643"/>
                <a:gd name="T12" fmla="*/ 3365 w 4506"/>
                <a:gd name="T13" fmla="*/ 4055 h 5643"/>
                <a:gd name="T14" fmla="*/ 2897 w 4506"/>
                <a:gd name="T15" fmla="*/ 3805 h 5643"/>
                <a:gd name="T16" fmla="*/ 2591 w 4506"/>
                <a:gd name="T17" fmla="*/ 3666 h 5643"/>
                <a:gd name="T18" fmla="*/ 2246 w 4506"/>
                <a:gd name="T19" fmla="*/ 3546 h 5643"/>
                <a:gd name="T20" fmla="*/ 1863 w 4506"/>
                <a:gd name="T21" fmla="*/ 3454 h 5643"/>
                <a:gd name="T22" fmla="*/ 1963 w 4506"/>
                <a:gd name="T23" fmla="*/ 3335 h 5643"/>
                <a:gd name="T24" fmla="*/ 2056 w 4506"/>
                <a:gd name="T25" fmla="*/ 3197 h 5643"/>
                <a:gd name="T26" fmla="*/ 2194 w 4506"/>
                <a:gd name="T27" fmla="*/ 2944 h 5643"/>
                <a:gd name="T28" fmla="*/ 2357 w 4506"/>
                <a:gd name="T29" fmla="*/ 2578 h 5643"/>
                <a:gd name="T30" fmla="*/ 2446 w 4506"/>
                <a:gd name="T31" fmla="*/ 2348 h 5643"/>
                <a:gd name="T32" fmla="*/ 2490 w 4506"/>
                <a:gd name="T33" fmla="*/ 2144 h 5643"/>
                <a:gd name="T34" fmla="*/ 2504 w 4506"/>
                <a:gd name="T35" fmla="*/ 1910 h 5643"/>
                <a:gd name="T36" fmla="*/ 2503 w 4506"/>
                <a:gd name="T37" fmla="*/ 1646 h 5643"/>
                <a:gd name="T38" fmla="*/ 2511 w 4506"/>
                <a:gd name="T39" fmla="*/ 1403 h 5643"/>
                <a:gd name="T40" fmla="*/ 2518 w 4506"/>
                <a:gd name="T41" fmla="*/ 1136 h 5643"/>
                <a:gd name="T42" fmla="*/ 2503 w 4506"/>
                <a:gd name="T43" fmla="*/ 919 h 5643"/>
                <a:gd name="T44" fmla="*/ 2451 w 4506"/>
                <a:gd name="T45" fmla="*/ 738 h 5643"/>
                <a:gd name="T46" fmla="*/ 2326 w 4506"/>
                <a:gd name="T47" fmla="*/ 484 h 5643"/>
                <a:gd name="T48" fmla="*/ 2165 w 4506"/>
                <a:gd name="T49" fmla="*/ 291 h 5643"/>
                <a:gd name="T50" fmla="*/ 1973 w 4506"/>
                <a:gd name="T51" fmla="*/ 153 h 5643"/>
                <a:gd name="T52" fmla="*/ 1755 w 4506"/>
                <a:gd name="T53" fmla="*/ 64 h 5643"/>
                <a:gd name="T54" fmla="*/ 1515 w 4506"/>
                <a:gd name="T55" fmla="*/ 14 h 5643"/>
                <a:gd name="T56" fmla="*/ 1259 w 4506"/>
                <a:gd name="T57" fmla="*/ 0 h 5643"/>
                <a:gd name="T58" fmla="*/ 1003 w 4506"/>
                <a:gd name="T59" fmla="*/ 14 h 5643"/>
                <a:gd name="T60" fmla="*/ 763 w 4506"/>
                <a:gd name="T61" fmla="*/ 64 h 5643"/>
                <a:gd name="T62" fmla="*/ 546 w 4506"/>
                <a:gd name="T63" fmla="*/ 154 h 5643"/>
                <a:gd name="T64" fmla="*/ 353 w 4506"/>
                <a:gd name="T65" fmla="*/ 292 h 5643"/>
                <a:gd name="T66" fmla="*/ 193 w 4506"/>
                <a:gd name="T67" fmla="*/ 485 h 5643"/>
                <a:gd name="T68" fmla="*/ 68 w 4506"/>
                <a:gd name="T69" fmla="*/ 740 h 5643"/>
                <a:gd name="T70" fmla="*/ 15 w 4506"/>
                <a:gd name="T71" fmla="*/ 921 h 5643"/>
                <a:gd name="T72" fmla="*/ 0 w 4506"/>
                <a:gd name="T73" fmla="*/ 1137 h 5643"/>
                <a:gd name="T74" fmla="*/ 7 w 4506"/>
                <a:gd name="T75" fmla="*/ 1404 h 5643"/>
                <a:gd name="T76" fmla="*/ 16 w 4506"/>
                <a:gd name="T77" fmla="*/ 1646 h 5643"/>
                <a:gd name="T78" fmla="*/ 15 w 4506"/>
                <a:gd name="T79" fmla="*/ 1911 h 5643"/>
                <a:gd name="T80" fmla="*/ 28 w 4506"/>
                <a:gd name="T81" fmla="*/ 2145 h 5643"/>
                <a:gd name="T82" fmla="*/ 74 w 4506"/>
                <a:gd name="T83" fmla="*/ 2350 h 5643"/>
                <a:gd name="T84" fmla="*/ 151 w 4506"/>
                <a:gd name="T85" fmla="*/ 2552 h 5643"/>
                <a:gd name="T86" fmla="*/ 283 w 4506"/>
                <a:gd name="T87" fmla="*/ 2858 h 5643"/>
                <a:gd name="T88" fmla="*/ 422 w 4506"/>
                <a:gd name="T89" fmla="*/ 3129 h 5643"/>
                <a:gd name="T90" fmla="*/ 627 w 4506"/>
                <a:gd name="T91" fmla="*/ 3369 h 5643"/>
                <a:gd name="T92" fmla="*/ 990 w 4506"/>
                <a:gd name="T93" fmla="*/ 3640 h 5643"/>
                <a:gd name="T94" fmla="*/ 1248 w 4506"/>
                <a:gd name="T95" fmla="*/ 3907 h 5643"/>
                <a:gd name="T96" fmla="*/ 1418 w 4506"/>
                <a:gd name="T97" fmla="*/ 4158 h 5643"/>
                <a:gd name="T98" fmla="*/ 1519 w 4506"/>
                <a:gd name="T99" fmla="*/ 4382 h 5643"/>
                <a:gd name="T100" fmla="*/ 1568 w 4506"/>
                <a:gd name="T101" fmla="*/ 4567 h 5643"/>
                <a:gd name="T102" fmla="*/ 1583 w 4506"/>
                <a:gd name="T103" fmla="*/ 4702 h 5643"/>
                <a:gd name="T104" fmla="*/ 1584 w 4506"/>
                <a:gd name="T105" fmla="*/ 5643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6" h="5643">
                  <a:moveTo>
                    <a:pt x="4506" y="4978"/>
                  </a:moveTo>
                  <a:lnTo>
                    <a:pt x="4506" y="4974"/>
                  </a:lnTo>
                  <a:lnTo>
                    <a:pt x="4504" y="4961"/>
                  </a:lnTo>
                  <a:lnTo>
                    <a:pt x="4500" y="4940"/>
                  </a:lnTo>
                  <a:lnTo>
                    <a:pt x="4493" y="4911"/>
                  </a:lnTo>
                  <a:lnTo>
                    <a:pt x="4487" y="4894"/>
                  </a:lnTo>
                  <a:lnTo>
                    <a:pt x="4481" y="4876"/>
                  </a:lnTo>
                  <a:lnTo>
                    <a:pt x="4472" y="4856"/>
                  </a:lnTo>
                  <a:lnTo>
                    <a:pt x="4463" y="4835"/>
                  </a:lnTo>
                  <a:lnTo>
                    <a:pt x="4451" y="4812"/>
                  </a:lnTo>
                  <a:lnTo>
                    <a:pt x="4436" y="4788"/>
                  </a:lnTo>
                  <a:lnTo>
                    <a:pt x="4421" y="4763"/>
                  </a:lnTo>
                  <a:lnTo>
                    <a:pt x="4403" y="4737"/>
                  </a:lnTo>
                  <a:lnTo>
                    <a:pt x="4383" y="4709"/>
                  </a:lnTo>
                  <a:lnTo>
                    <a:pt x="4360" y="4681"/>
                  </a:lnTo>
                  <a:lnTo>
                    <a:pt x="4335" y="4652"/>
                  </a:lnTo>
                  <a:lnTo>
                    <a:pt x="4306" y="4622"/>
                  </a:lnTo>
                  <a:lnTo>
                    <a:pt x="4275" y="4592"/>
                  </a:lnTo>
                  <a:lnTo>
                    <a:pt x="4241" y="4560"/>
                  </a:lnTo>
                  <a:lnTo>
                    <a:pt x="4204" y="4529"/>
                  </a:lnTo>
                  <a:lnTo>
                    <a:pt x="4162" y="4495"/>
                  </a:lnTo>
                  <a:lnTo>
                    <a:pt x="4118" y="4463"/>
                  </a:lnTo>
                  <a:lnTo>
                    <a:pt x="4070" y="4429"/>
                  </a:lnTo>
                  <a:lnTo>
                    <a:pt x="4017" y="4396"/>
                  </a:lnTo>
                  <a:lnTo>
                    <a:pt x="3962" y="4363"/>
                  </a:lnTo>
                  <a:lnTo>
                    <a:pt x="3901" y="4329"/>
                  </a:lnTo>
                  <a:lnTo>
                    <a:pt x="3837" y="4294"/>
                  </a:lnTo>
                  <a:lnTo>
                    <a:pt x="3768" y="4261"/>
                  </a:lnTo>
                  <a:lnTo>
                    <a:pt x="3695" y="4227"/>
                  </a:lnTo>
                  <a:lnTo>
                    <a:pt x="3657" y="4210"/>
                  </a:lnTo>
                  <a:lnTo>
                    <a:pt x="3619" y="4192"/>
                  </a:lnTo>
                  <a:lnTo>
                    <a:pt x="3580" y="4172"/>
                  </a:lnTo>
                  <a:lnTo>
                    <a:pt x="3539" y="4151"/>
                  </a:lnTo>
                  <a:lnTo>
                    <a:pt x="3455" y="4104"/>
                  </a:lnTo>
                  <a:lnTo>
                    <a:pt x="3365" y="4055"/>
                  </a:lnTo>
                  <a:lnTo>
                    <a:pt x="3270" y="4002"/>
                  </a:lnTo>
                  <a:lnTo>
                    <a:pt x="3170" y="3947"/>
                  </a:lnTo>
                  <a:lnTo>
                    <a:pt x="3066" y="3890"/>
                  </a:lnTo>
                  <a:lnTo>
                    <a:pt x="2955" y="3833"/>
                  </a:lnTo>
                  <a:lnTo>
                    <a:pt x="2897" y="3805"/>
                  </a:lnTo>
                  <a:lnTo>
                    <a:pt x="2839" y="3776"/>
                  </a:lnTo>
                  <a:lnTo>
                    <a:pt x="2779" y="3749"/>
                  </a:lnTo>
                  <a:lnTo>
                    <a:pt x="2718" y="3721"/>
                  </a:lnTo>
                  <a:lnTo>
                    <a:pt x="2654" y="3693"/>
                  </a:lnTo>
                  <a:lnTo>
                    <a:pt x="2591" y="3666"/>
                  </a:lnTo>
                  <a:lnTo>
                    <a:pt x="2524" y="3640"/>
                  </a:lnTo>
                  <a:lnTo>
                    <a:pt x="2458" y="3615"/>
                  </a:lnTo>
                  <a:lnTo>
                    <a:pt x="2388" y="3591"/>
                  </a:lnTo>
                  <a:lnTo>
                    <a:pt x="2319" y="3568"/>
                  </a:lnTo>
                  <a:lnTo>
                    <a:pt x="2246" y="3546"/>
                  </a:lnTo>
                  <a:lnTo>
                    <a:pt x="2172" y="3525"/>
                  </a:lnTo>
                  <a:lnTo>
                    <a:pt x="2098" y="3505"/>
                  </a:lnTo>
                  <a:lnTo>
                    <a:pt x="2021" y="3486"/>
                  </a:lnTo>
                  <a:lnTo>
                    <a:pt x="1944" y="3469"/>
                  </a:lnTo>
                  <a:lnTo>
                    <a:pt x="1863" y="3454"/>
                  </a:lnTo>
                  <a:lnTo>
                    <a:pt x="1884" y="3432"/>
                  </a:lnTo>
                  <a:lnTo>
                    <a:pt x="1904" y="3408"/>
                  </a:lnTo>
                  <a:lnTo>
                    <a:pt x="1924" y="3385"/>
                  </a:lnTo>
                  <a:lnTo>
                    <a:pt x="1944" y="3360"/>
                  </a:lnTo>
                  <a:lnTo>
                    <a:pt x="1963" y="3335"/>
                  </a:lnTo>
                  <a:lnTo>
                    <a:pt x="1982" y="3309"/>
                  </a:lnTo>
                  <a:lnTo>
                    <a:pt x="2000" y="3281"/>
                  </a:lnTo>
                  <a:lnTo>
                    <a:pt x="2019" y="3254"/>
                  </a:lnTo>
                  <a:lnTo>
                    <a:pt x="2037" y="3226"/>
                  </a:lnTo>
                  <a:lnTo>
                    <a:pt x="2056" y="3197"/>
                  </a:lnTo>
                  <a:lnTo>
                    <a:pt x="2074" y="3168"/>
                  </a:lnTo>
                  <a:lnTo>
                    <a:pt x="2091" y="3138"/>
                  </a:lnTo>
                  <a:lnTo>
                    <a:pt x="2126" y="3075"/>
                  </a:lnTo>
                  <a:lnTo>
                    <a:pt x="2160" y="3011"/>
                  </a:lnTo>
                  <a:lnTo>
                    <a:pt x="2194" y="2944"/>
                  </a:lnTo>
                  <a:lnTo>
                    <a:pt x="2227" y="2874"/>
                  </a:lnTo>
                  <a:lnTo>
                    <a:pt x="2260" y="2804"/>
                  </a:lnTo>
                  <a:lnTo>
                    <a:pt x="2292" y="2730"/>
                  </a:lnTo>
                  <a:lnTo>
                    <a:pt x="2325" y="2654"/>
                  </a:lnTo>
                  <a:lnTo>
                    <a:pt x="2357" y="2578"/>
                  </a:lnTo>
                  <a:lnTo>
                    <a:pt x="2389" y="2499"/>
                  </a:lnTo>
                  <a:lnTo>
                    <a:pt x="2420" y="2418"/>
                  </a:lnTo>
                  <a:lnTo>
                    <a:pt x="2430" y="2394"/>
                  </a:lnTo>
                  <a:lnTo>
                    <a:pt x="2439" y="2371"/>
                  </a:lnTo>
                  <a:lnTo>
                    <a:pt x="2446" y="2348"/>
                  </a:lnTo>
                  <a:lnTo>
                    <a:pt x="2453" y="2325"/>
                  </a:lnTo>
                  <a:lnTo>
                    <a:pt x="2465" y="2280"/>
                  </a:lnTo>
                  <a:lnTo>
                    <a:pt x="2476" y="2234"/>
                  </a:lnTo>
                  <a:lnTo>
                    <a:pt x="2484" y="2189"/>
                  </a:lnTo>
                  <a:lnTo>
                    <a:pt x="2490" y="2144"/>
                  </a:lnTo>
                  <a:lnTo>
                    <a:pt x="2495" y="2098"/>
                  </a:lnTo>
                  <a:lnTo>
                    <a:pt x="2499" y="2052"/>
                  </a:lnTo>
                  <a:lnTo>
                    <a:pt x="2502" y="2005"/>
                  </a:lnTo>
                  <a:lnTo>
                    <a:pt x="2503" y="1958"/>
                  </a:lnTo>
                  <a:lnTo>
                    <a:pt x="2504" y="1910"/>
                  </a:lnTo>
                  <a:lnTo>
                    <a:pt x="2504" y="1860"/>
                  </a:lnTo>
                  <a:lnTo>
                    <a:pt x="2504" y="1809"/>
                  </a:lnTo>
                  <a:lnTo>
                    <a:pt x="2504" y="1757"/>
                  </a:lnTo>
                  <a:lnTo>
                    <a:pt x="2503" y="1703"/>
                  </a:lnTo>
                  <a:lnTo>
                    <a:pt x="2503" y="1646"/>
                  </a:lnTo>
                  <a:lnTo>
                    <a:pt x="2503" y="1602"/>
                  </a:lnTo>
                  <a:lnTo>
                    <a:pt x="2505" y="1556"/>
                  </a:lnTo>
                  <a:lnTo>
                    <a:pt x="2507" y="1507"/>
                  </a:lnTo>
                  <a:lnTo>
                    <a:pt x="2509" y="1455"/>
                  </a:lnTo>
                  <a:lnTo>
                    <a:pt x="2511" y="1403"/>
                  </a:lnTo>
                  <a:lnTo>
                    <a:pt x="2513" y="1350"/>
                  </a:lnTo>
                  <a:lnTo>
                    <a:pt x="2516" y="1296"/>
                  </a:lnTo>
                  <a:lnTo>
                    <a:pt x="2517" y="1242"/>
                  </a:lnTo>
                  <a:lnTo>
                    <a:pt x="2518" y="1188"/>
                  </a:lnTo>
                  <a:lnTo>
                    <a:pt x="2518" y="1136"/>
                  </a:lnTo>
                  <a:lnTo>
                    <a:pt x="2517" y="1084"/>
                  </a:lnTo>
                  <a:lnTo>
                    <a:pt x="2515" y="1033"/>
                  </a:lnTo>
                  <a:lnTo>
                    <a:pt x="2511" y="986"/>
                  </a:lnTo>
                  <a:lnTo>
                    <a:pt x="2506" y="940"/>
                  </a:lnTo>
                  <a:lnTo>
                    <a:pt x="2503" y="919"/>
                  </a:lnTo>
                  <a:lnTo>
                    <a:pt x="2499" y="898"/>
                  </a:lnTo>
                  <a:lnTo>
                    <a:pt x="2495" y="878"/>
                  </a:lnTo>
                  <a:lnTo>
                    <a:pt x="2490" y="859"/>
                  </a:lnTo>
                  <a:lnTo>
                    <a:pt x="2471" y="796"/>
                  </a:lnTo>
                  <a:lnTo>
                    <a:pt x="2451" y="738"/>
                  </a:lnTo>
                  <a:lnTo>
                    <a:pt x="2429" y="682"/>
                  </a:lnTo>
                  <a:lnTo>
                    <a:pt x="2405" y="628"/>
                  </a:lnTo>
                  <a:lnTo>
                    <a:pt x="2380" y="577"/>
                  </a:lnTo>
                  <a:lnTo>
                    <a:pt x="2354" y="529"/>
                  </a:lnTo>
                  <a:lnTo>
                    <a:pt x="2326" y="484"/>
                  </a:lnTo>
                  <a:lnTo>
                    <a:pt x="2296" y="441"/>
                  </a:lnTo>
                  <a:lnTo>
                    <a:pt x="2265" y="399"/>
                  </a:lnTo>
                  <a:lnTo>
                    <a:pt x="2233" y="361"/>
                  </a:lnTo>
                  <a:lnTo>
                    <a:pt x="2200" y="325"/>
                  </a:lnTo>
                  <a:lnTo>
                    <a:pt x="2165" y="291"/>
                  </a:lnTo>
                  <a:lnTo>
                    <a:pt x="2129" y="260"/>
                  </a:lnTo>
                  <a:lnTo>
                    <a:pt x="2092" y="229"/>
                  </a:lnTo>
                  <a:lnTo>
                    <a:pt x="2054" y="202"/>
                  </a:lnTo>
                  <a:lnTo>
                    <a:pt x="2014" y="177"/>
                  </a:lnTo>
                  <a:lnTo>
                    <a:pt x="1973" y="153"/>
                  </a:lnTo>
                  <a:lnTo>
                    <a:pt x="1932" y="132"/>
                  </a:lnTo>
                  <a:lnTo>
                    <a:pt x="1889" y="112"/>
                  </a:lnTo>
                  <a:lnTo>
                    <a:pt x="1845" y="94"/>
                  </a:lnTo>
                  <a:lnTo>
                    <a:pt x="1801" y="78"/>
                  </a:lnTo>
                  <a:lnTo>
                    <a:pt x="1755" y="64"/>
                  </a:lnTo>
                  <a:lnTo>
                    <a:pt x="1709" y="51"/>
                  </a:lnTo>
                  <a:lnTo>
                    <a:pt x="1661" y="40"/>
                  </a:lnTo>
                  <a:lnTo>
                    <a:pt x="1614" y="29"/>
                  </a:lnTo>
                  <a:lnTo>
                    <a:pt x="1565" y="21"/>
                  </a:lnTo>
                  <a:lnTo>
                    <a:pt x="1515" y="14"/>
                  </a:lnTo>
                  <a:lnTo>
                    <a:pt x="1466" y="9"/>
                  </a:lnTo>
                  <a:lnTo>
                    <a:pt x="1414" y="5"/>
                  </a:lnTo>
                  <a:lnTo>
                    <a:pt x="1364" y="2"/>
                  </a:lnTo>
                  <a:lnTo>
                    <a:pt x="1312" y="0"/>
                  </a:lnTo>
                  <a:lnTo>
                    <a:pt x="1259" y="0"/>
                  </a:lnTo>
                  <a:lnTo>
                    <a:pt x="1207" y="0"/>
                  </a:lnTo>
                  <a:lnTo>
                    <a:pt x="1155" y="2"/>
                  </a:lnTo>
                  <a:lnTo>
                    <a:pt x="1104" y="5"/>
                  </a:lnTo>
                  <a:lnTo>
                    <a:pt x="1053" y="9"/>
                  </a:lnTo>
                  <a:lnTo>
                    <a:pt x="1003" y="14"/>
                  </a:lnTo>
                  <a:lnTo>
                    <a:pt x="954" y="21"/>
                  </a:lnTo>
                  <a:lnTo>
                    <a:pt x="904" y="29"/>
                  </a:lnTo>
                  <a:lnTo>
                    <a:pt x="857" y="40"/>
                  </a:lnTo>
                  <a:lnTo>
                    <a:pt x="810" y="51"/>
                  </a:lnTo>
                  <a:lnTo>
                    <a:pt x="763" y="64"/>
                  </a:lnTo>
                  <a:lnTo>
                    <a:pt x="718" y="79"/>
                  </a:lnTo>
                  <a:lnTo>
                    <a:pt x="674" y="95"/>
                  </a:lnTo>
                  <a:lnTo>
                    <a:pt x="629" y="113"/>
                  </a:lnTo>
                  <a:lnTo>
                    <a:pt x="587" y="132"/>
                  </a:lnTo>
                  <a:lnTo>
                    <a:pt x="546" y="154"/>
                  </a:lnTo>
                  <a:lnTo>
                    <a:pt x="504" y="177"/>
                  </a:lnTo>
                  <a:lnTo>
                    <a:pt x="465" y="203"/>
                  </a:lnTo>
                  <a:lnTo>
                    <a:pt x="427" y="230"/>
                  </a:lnTo>
                  <a:lnTo>
                    <a:pt x="389" y="261"/>
                  </a:lnTo>
                  <a:lnTo>
                    <a:pt x="353" y="292"/>
                  </a:lnTo>
                  <a:lnTo>
                    <a:pt x="319" y="326"/>
                  </a:lnTo>
                  <a:lnTo>
                    <a:pt x="286" y="362"/>
                  </a:lnTo>
                  <a:lnTo>
                    <a:pt x="253" y="401"/>
                  </a:lnTo>
                  <a:lnTo>
                    <a:pt x="222" y="442"/>
                  </a:lnTo>
                  <a:lnTo>
                    <a:pt x="193" y="485"/>
                  </a:lnTo>
                  <a:lnTo>
                    <a:pt x="165" y="531"/>
                  </a:lnTo>
                  <a:lnTo>
                    <a:pt x="138" y="579"/>
                  </a:lnTo>
                  <a:lnTo>
                    <a:pt x="113" y="630"/>
                  </a:lnTo>
                  <a:lnTo>
                    <a:pt x="90" y="684"/>
                  </a:lnTo>
                  <a:lnTo>
                    <a:pt x="68" y="740"/>
                  </a:lnTo>
                  <a:lnTo>
                    <a:pt x="48" y="799"/>
                  </a:lnTo>
                  <a:lnTo>
                    <a:pt x="28" y="861"/>
                  </a:lnTo>
                  <a:lnTo>
                    <a:pt x="23" y="880"/>
                  </a:lnTo>
                  <a:lnTo>
                    <a:pt x="19" y="900"/>
                  </a:lnTo>
                  <a:lnTo>
                    <a:pt x="15" y="921"/>
                  </a:lnTo>
                  <a:lnTo>
                    <a:pt x="12" y="942"/>
                  </a:lnTo>
                  <a:lnTo>
                    <a:pt x="7" y="987"/>
                  </a:lnTo>
                  <a:lnTo>
                    <a:pt x="3" y="1035"/>
                  </a:lnTo>
                  <a:lnTo>
                    <a:pt x="1" y="1086"/>
                  </a:lnTo>
                  <a:lnTo>
                    <a:pt x="0" y="1137"/>
                  </a:lnTo>
                  <a:lnTo>
                    <a:pt x="0" y="1190"/>
                  </a:lnTo>
                  <a:lnTo>
                    <a:pt x="1" y="1243"/>
                  </a:lnTo>
                  <a:lnTo>
                    <a:pt x="3" y="1297"/>
                  </a:lnTo>
                  <a:lnTo>
                    <a:pt x="5" y="1351"/>
                  </a:lnTo>
                  <a:lnTo>
                    <a:pt x="7" y="1404"/>
                  </a:lnTo>
                  <a:lnTo>
                    <a:pt x="10" y="1456"/>
                  </a:lnTo>
                  <a:lnTo>
                    <a:pt x="12" y="1507"/>
                  </a:lnTo>
                  <a:lnTo>
                    <a:pt x="14" y="1556"/>
                  </a:lnTo>
                  <a:lnTo>
                    <a:pt x="15" y="1602"/>
                  </a:lnTo>
                  <a:lnTo>
                    <a:pt x="16" y="1646"/>
                  </a:lnTo>
                  <a:lnTo>
                    <a:pt x="15" y="1703"/>
                  </a:lnTo>
                  <a:lnTo>
                    <a:pt x="15" y="1757"/>
                  </a:lnTo>
                  <a:lnTo>
                    <a:pt x="15" y="1809"/>
                  </a:lnTo>
                  <a:lnTo>
                    <a:pt x="15" y="1860"/>
                  </a:lnTo>
                  <a:lnTo>
                    <a:pt x="15" y="1911"/>
                  </a:lnTo>
                  <a:lnTo>
                    <a:pt x="16" y="1959"/>
                  </a:lnTo>
                  <a:lnTo>
                    <a:pt x="17" y="2006"/>
                  </a:lnTo>
                  <a:lnTo>
                    <a:pt x="20" y="2053"/>
                  </a:lnTo>
                  <a:lnTo>
                    <a:pt x="23" y="2100"/>
                  </a:lnTo>
                  <a:lnTo>
                    <a:pt x="28" y="2145"/>
                  </a:lnTo>
                  <a:lnTo>
                    <a:pt x="36" y="2190"/>
                  </a:lnTo>
                  <a:lnTo>
                    <a:pt x="44" y="2235"/>
                  </a:lnTo>
                  <a:lnTo>
                    <a:pt x="54" y="2282"/>
                  </a:lnTo>
                  <a:lnTo>
                    <a:pt x="67" y="2327"/>
                  </a:lnTo>
                  <a:lnTo>
                    <a:pt x="74" y="2350"/>
                  </a:lnTo>
                  <a:lnTo>
                    <a:pt x="81" y="2373"/>
                  </a:lnTo>
                  <a:lnTo>
                    <a:pt x="90" y="2396"/>
                  </a:lnTo>
                  <a:lnTo>
                    <a:pt x="99" y="2420"/>
                  </a:lnTo>
                  <a:lnTo>
                    <a:pt x="125" y="2487"/>
                  </a:lnTo>
                  <a:lnTo>
                    <a:pt x="151" y="2552"/>
                  </a:lnTo>
                  <a:lnTo>
                    <a:pt x="178" y="2616"/>
                  </a:lnTo>
                  <a:lnTo>
                    <a:pt x="204" y="2678"/>
                  </a:lnTo>
                  <a:lnTo>
                    <a:pt x="230" y="2740"/>
                  </a:lnTo>
                  <a:lnTo>
                    <a:pt x="257" y="2800"/>
                  </a:lnTo>
                  <a:lnTo>
                    <a:pt x="283" y="2858"/>
                  </a:lnTo>
                  <a:lnTo>
                    <a:pt x="311" y="2916"/>
                  </a:lnTo>
                  <a:lnTo>
                    <a:pt x="338" y="2972"/>
                  </a:lnTo>
                  <a:lnTo>
                    <a:pt x="365" y="3025"/>
                  </a:lnTo>
                  <a:lnTo>
                    <a:pt x="393" y="3078"/>
                  </a:lnTo>
                  <a:lnTo>
                    <a:pt x="422" y="3129"/>
                  </a:lnTo>
                  <a:lnTo>
                    <a:pt x="451" y="3178"/>
                  </a:lnTo>
                  <a:lnTo>
                    <a:pt x="480" y="3225"/>
                  </a:lnTo>
                  <a:lnTo>
                    <a:pt x="509" y="3271"/>
                  </a:lnTo>
                  <a:lnTo>
                    <a:pt x="541" y="3315"/>
                  </a:lnTo>
                  <a:lnTo>
                    <a:pt x="627" y="3369"/>
                  </a:lnTo>
                  <a:lnTo>
                    <a:pt x="709" y="3423"/>
                  </a:lnTo>
                  <a:lnTo>
                    <a:pt x="785" y="3477"/>
                  </a:lnTo>
                  <a:lnTo>
                    <a:pt x="858" y="3532"/>
                  </a:lnTo>
                  <a:lnTo>
                    <a:pt x="927" y="3586"/>
                  </a:lnTo>
                  <a:lnTo>
                    <a:pt x="990" y="3640"/>
                  </a:lnTo>
                  <a:lnTo>
                    <a:pt x="1050" y="3694"/>
                  </a:lnTo>
                  <a:lnTo>
                    <a:pt x="1105" y="3749"/>
                  </a:lnTo>
                  <a:lnTo>
                    <a:pt x="1156" y="3802"/>
                  </a:lnTo>
                  <a:lnTo>
                    <a:pt x="1204" y="3854"/>
                  </a:lnTo>
                  <a:lnTo>
                    <a:pt x="1248" y="3907"/>
                  </a:lnTo>
                  <a:lnTo>
                    <a:pt x="1288" y="3959"/>
                  </a:lnTo>
                  <a:lnTo>
                    <a:pt x="1326" y="4010"/>
                  </a:lnTo>
                  <a:lnTo>
                    <a:pt x="1359" y="4060"/>
                  </a:lnTo>
                  <a:lnTo>
                    <a:pt x="1390" y="4109"/>
                  </a:lnTo>
                  <a:lnTo>
                    <a:pt x="1418" y="4158"/>
                  </a:lnTo>
                  <a:lnTo>
                    <a:pt x="1444" y="4205"/>
                  </a:lnTo>
                  <a:lnTo>
                    <a:pt x="1466" y="4251"/>
                  </a:lnTo>
                  <a:lnTo>
                    <a:pt x="1486" y="4296"/>
                  </a:lnTo>
                  <a:lnTo>
                    <a:pt x="1503" y="4340"/>
                  </a:lnTo>
                  <a:lnTo>
                    <a:pt x="1519" y="4382"/>
                  </a:lnTo>
                  <a:lnTo>
                    <a:pt x="1532" y="4422"/>
                  </a:lnTo>
                  <a:lnTo>
                    <a:pt x="1543" y="4461"/>
                  </a:lnTo>
                  <a:lnTo>
                    <a:pt x="1554" y="4498"/>
                  </a:lnTo>
                  <a:lnTo>
                    <a:pt x="1562" y="4534"/>
                  </a:lnTo>
                  <a:lnTo>
                    <a:pt x="1568" y="4567"/>
                  </a:lnTo>
                  <a:lnTo>
                    <a:pt x="1574" y="4598"/>
                  </a:lnTo>
                  <a:lnTo>
                    <a:pt x="1577" y="4628"/>
                  </a:lnTo>
                  <a:lnTo>
                    <a:pt x="1580" y="4655"/>
                  </a:lnTo>
                  <a:lnTo>
                    <a:pt x="1582" y="4679"/>
                  </a:lnTo>
                  <a:lnTo>
                    <a:pt x="1583" y="4702"/>
                  </a:lnTo>
                  <a:lnTo>
                    <a:pt x="1584" y="4722"/>
                  </a:lnTo>
                  <a:lnTo>
                    <a:pt x="1584" y="4726"/>
                  </a:lnTo>
                  <a:lnTo>
                    <a:pt x="1584" y="4729"/>
                  </a:lnTo>
                  <a:lnTo>
                    <a:pt x="1584" y="5642"/>
                  </a:lnTo>
                  <a:lnTo>
                    <a:pt x="1584" y="5643"/>
                  </a:lnTo>
                  <a:lnTo>
                    <a:pt x="4506" y="5642"/>
                  </a:lnTo>
                  <a:lnTo>
                    <a:pt x="4506" y="49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30"/>
            <p:cNvSpPr>
              <a:spLocks/>
            </p:cNvSpPr>
            <p:nvPr/>
          </p:nvSpPr>
          <p:spPr bwMode="auto">
            <a:xfrm>
              <a:off x="3186113" y="3714750"/>
              <a:ext cx="254000" cy="320675"/>
            </a:xfrm>
            <a:custGeom>
              <a:avLst/>
              <a:gdLst>
                <a:gd name="T0" fmla="*/ 2919 w 4491"/>
                <a:gd name="T1" fmla="*/ 4655 h 5643"/>
                <a:gd name="T2" fmla="*/ 2945 w 4491"/>
                <a:gd name="T3" fmla="*/ 4500 h 5643"/>
                <a:gd name="T4" fmla="*/ 3011 w 4491"/>
                <a:gd name="T5" fmla="*/ 4300 h 5643"/>
                <a:gd name="T6" fmla="*/ 3136 w 4491"/>
                <a:gd name="T7" fmla="*/ 4067 h 5643"/>
                <a:gd name="T8" fmla="*/ 3334 w 4491"/>
                <a:gd name="T9" fmla="*/ 3811 h 5643"/>
                <a:gd name="T10" fmla="*/ 3627 w 4491"/>
                <a:gd name="T11" fmla="*/ 3544 h 5643"/>
                <a:gd name="T12" fmla="*/ 3970 w 4491"/>
                <a:gd name="T13" fmla="*/ 3283 h 5643"/>
                <a:gd name="T14" fmla="*/ 4120 w 4491"/>
                <a:gd name="T15" fmla="*/ 3034 h 5643"/>
                <a:gd name="T16" fmla="*/ 4258 w 4491"/>
                <a:gd name="T17" fmla="*/ 2744 h 5643"/>
                <a:gd name="T18" fmla="*/ 4393 w 4491"/>
                <a:gd name="T19" fmla="*/ 2418 h 5643"/>
                <a:gd name="T20" fmla="*/ 4437 w 4491"/>
                <a:gd name="T21" fmla="*/ 2280 h 5643"/>
                <a:gd name="T22" fmla="*/ 4471 w 4491"/>
                <a:gd name="T23" fmla="*/ 2052 h 5643"/>
                <a:gd name="T24" fmla="*/ 4476 w 4491"/>
                <a:gd name="T25" fmla="*/ 1809 h 5643"/>
                <a:gd name="T26" fmla="*/ 4477 w 4491"/>
                <a:gd name="T27" fmla="*/ 1556 h 5643"/>
                <a:gd name="T28" fmla="*/ 4488 w 4491"/>
                <a:gd name="T29" fmla="*/ 1296 h 5643"/>
                <a:gd name="T30" fmla="*/ 4488 w 4491"/>
                <a:gd name="T31" fmla="*/ 1033 h 5643"/>
                <a:gd name="T32" fmla="*/ 4466 w 4491"/>
                <a:gd name="T33" fmla="*/ 878 h 5643"/>
                <a:gd name="T34" fmla="*/ 4377 w 4491"/>
                <a:gd name="T35" fmla="*/ 628 h 5643"/>
                <a:gd name="T36" fmla="*/ 4238 w 4491"/>
                <a:gd name="T37" fmla="*/ 399 h 5643"/>
                <a:gd name="T38" fmla="*/ 4063 w 4491"/>
                <a:gd name="T39" fmla="*/ 229 h 5643"/>
                <a:gd name="T40" fmla="*/ 3861 w 4491"/>
                <a:gd name="T41" fmla="*/ 112 h 5643"/>
                <a:gd name="T42" fmla="*/ 3634 w 4491"/>
                <a:gd name="T43" fmla="*/ 40 h 5643"/>
                <a:gd name="T44" fmla="*/ 3387 w 4491"/>
                <a:gd name="T45" fmla="*/ 5 h 5643"/>
                <a:gd name="T46" fmla="*/ 3127 w 4491"/>
                <a:gd name="T47" fmla="*/ 2 h 5643"/>
                <a:gd name="T48" fmla="*/ 2877 w 4491"/>
                <a:gd name="T49" fmla="*/ 29 h 5643"/>
                <a:gd name="T50" fmla="*/ 2645 w 4491"/>
                <a:gd name="T51" fmla="*/ 95 h 5643"/>
                <a:gd name="T52" fmla="*/ 2436 w 4491"/>
                <a:gd name="T53" fmla="*/ 203 h 5643"/>
                <a:gd name="T54" fmla="*/ 2257 w 4491"/>
                <a:gd name="T55" fmla="*/ 362 h 5643"/>
                <a:gd name="T56" fmla="*/ 2110 w 4491"/>
                <a:gd name="T57" fmla="*/ 579 h 5643"/>
                <a:gd name="T58" fmla="*/ 2001 w 4491"/>
                <a:gd name="T59" fmla="*/ 861 h 5643"/>
                <a:gd name="T60" fmla="*/ 1979 w 4491"/>
                <a:gd name="T61" fmla="*/ 987 h 5643"/>
                <a:gd name="T62" fmla="*/ 1974 w 4491"/>
                <a:gd name="T63" fmla="*/ 1243 h 5643"/>
                <a:gd name="T64" fmla="*/ 1984 w 4491"/>
                <a:gd name="T65" fmla="*/ 1507 h 5643"/>
                <a:gd name="T66" fmla="*/ 1988 w 4491"/>
                <a:gd name="T67" fmla="*/ 1757 h 5643"/>
                <a:gd name="T68" fmla="*/ 1990 w 4491"/>
                <a:gd name="T69" fmla="*/ 2006 h 5643"/>
                <a:gd name="T70" fmla="*/ 2016 w 4491"/>
                <a:gd name="T71" fmla="*/ 2235 h 5643"/>
                <a:gd name="T72" fmla="*/ 2061 w 4491"/>
                <a:gd name="T73" fmla="*/ 2396 h 5643"/>
                <a:gd name="T74" fmla="*/ 2199 w 4491"/>
                <a:gd name="T75" fmla="*/ 2734 h 5643"/>
                <a:gd name="T76" fmla="*/ 2365 w 4491"/>
                <a:gd name="T77" fmla="*/ 3079 h 5643"/>
                <a:gd name="T78" fmla="*/ 2471 w 4491"/>
                <a:gd name="T79" fmla="*/ 3257 h 5643"/>
                <a:gd name="T80" fmla="*/ 2565 w 4491"/>
                <a:gd name="T81" fmla="*/ 3387 h 5643"/>
                <a:gd name="T82" fmla="*/ 2470 w 4491"/>
                <a:gd name="T83" fmla="*/ 3489 h 5643"/>
                <a:gd name="T84" fmla="*/ 2105 w 4491"/>
                <a:gd name="T85" fmla="*/ 3594 h 5643"/>
                <a:gd name="T86" fmla="*/ 1779 w 4491"/>
                <a:gd name="T87" fmla="*/ 3724 h 5643"/>
                <a:gd name="T88" fmla="*/ 1433 w 4491"/>
                <a:gd name="T89" fmla="*/ 3893 h 5643"/>
                <a:gd name="T90" fmla="*/ 963 w 4491"/>
                <a:gd name="T91" fmla="*/ 4153 h 5643"/>
                <a:gd name="T92" fmla="*/ 735 w 4491"/>
                <a:gd name="T93" fmla="*/ 4262 h 5643"/>
                <a:gd name="T94" fmla="*/ 434 w 4491"/>
                <a:gd name="T95" fmla="*/ 4431 h 5643"/>
                <a:gd name="T96" fmla="*/ 230 w 4491"/>
                <a:gd name="T97" fmla="*/ 4593 h 5643"/>
                <a:gd name="T98" fmla="*/ 103 w 4491"/>
                <a:gd name="T99" fmla="*/ 4738 h 5643"/>
                <a:gd name="T100" fmla="*/ 33 w 4491"/>
                <a:gd name="T101" fmla="*/ 4856 h 5643"/>
                <a:gd name="T102" fmla="*/ 2 w 4491"/>
                <a:gd name="T103" fmla="*/ 4961 h 5643"/>
                <a:gd name="T104" fmla="*/ 2915 w 4491"/>
                <a:gd name="T105" fmla="*/ 4729 h 5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91" h="5643">
                  <a:moveTo>
                    <a:pt x="2915" y="4726"/>
                  </a:moveTo>
                  <a:lnTo>
                    <a:pt x="2915" y="4721"/>
                  </a:lnTo>
                  <a:lnTo>
                    <a:pt x="2916" y="4702"/>
                  </a:lnTo>
                  <a:lnTo>
                    <a:pt x="2917" y="4679"/>
                  </a:lnTo>
                  <a:lnTo>
                    <a:pt x="2919" y="4655"/>
                  </a:lnTo>
                  <a:lnTo>
                    <a:pt x="2921" y="4628"/>
                  </a:lnTo>
                  <a:lnTo>
                    <a:pt x="2925" y="4599"/>
                  </a:lnTo>
                  <a:lnTo>
                    <a:pt x="2930" y="4568"/>
                  </a:lnTo>
                  <a:lnTo>
                    <a:pt x="2937" y="4535"/>
                  </a:lnTo>
                  <a:lnTo>
                    <a:pt x="2945" y="4500"/>
                  </a:lnTo>
                  <a:lnTo>
                    <a:pt x="2954" y="4463"/>
                  </a:lnTo>
                  <a:lnTo>
                    <a:pt x="2966" y="4425"/>
                  </a:lnTo>
                  <a:lnTo>
                    <a:pt x="2979" y="4385"/>
                  </a:lnTo>
                  <a:lnTo>
                    <a:pt x="2994" y="4344"/>
                  </a:lnTo>
                  <a:lnTo>
                    <a:pt x="3011" y="4300"/>
                  </a:lnTo>
                  <a:lnTo>
                    <a:pt x="3031" y="4256"/>
                  </a:lnTo>
                  <a:lnTo>
                    <a:pt x="3053" y="4210"/>
                  </a:lnTo>
                  <a:lnTo>
                    <a:pt x="3077" y="4164"/>
                  </a:lnTo>
                  <a:lnTo>
                    <a:pt x="3106" y="4116"/>
                  </a:lnTo>
                  <a:lnTo>
                    <a:pt x="3136" y="4067"/>
                  </a:lnTo>
                  <a:lnTo>
                    <a:pt x="3169" y="4017"/>
                  </a:lnTo>
                  <a:lnTo>
                    <a:pt x="3205" y="3967"/>
                  </a:lnTo>
                  <a:lnTo>
                    <a:pt x="3245" y="3916"/>
                  </a:lnTo>
                  <a:lnTo>
                    <a:pt x="3288" y="3863"/>
                  </a:lnTo>
                  <a:lnTo>
                    <a:pt x="3334" y="3811"/>
                  </a:lnTo>
                  <a:lnTo>
                    <a:pt x="3385" y="3758"/>
                  </a:lnTo>
                  <a:lnTo>
                    <a:pt x="3439" y="3705"/>
                  </a:lnTo>
                  <a:lnTo>
                    <a:pt x="3498" y="3651"/>
                  </a:lnTo>
                  <a:lnTo>
                    <a:pt x="3560" y="3597"/>
                  </a:lnTo>
                  <a:lnTo>
                    <a:pt x="3627" y="3544"/>
                  </a:lnTo>
                  <a:lnTo>
                    <a:pt x="3697" y="3489"/>
                  </a:lnTo>
                  <a:lnTo>
                    <a:pt x="3773" y="3435"/>
                  </a:lnTo>
                  <a:lnTo>
                    <a:pt x="3854" y="3382"/>
                  </a:lnTo>
                  <a:lnTo>
                    <a:pt x="3938" y="3329"/>
                  </a:lnTo>
                  <a:lnTo>
                    <a:pt x="3970" y="3283"/>
                  </a:lnTo>
                  <a:lnTo>
                    <a:pt x="4001" y="3237"/>
                  </a:lnTo>
                  <a:lnTo>
                    <a:pt x="4031" y="3190"/>
                  </a:lnTo>
                  <a:lnTo>
                    <a:pt x="4061" y="3140"/>
                  </a:lnTo>
                  <a:lnTo>
                    <a:pt x="4090" y="3087"/>
                  </a:lnTo>
                  <a:lnTo>
                    <a:pt x="4120" y="3034"/>
                  </a:lnTo>
                  <a:lnTo>
                    <a:pt x="4148" y="2980"/>
                  </a:lnTo>
                  <a:lnTo>
                    <a:pt x="4176" y="2923"/>
                  </a:lnTo>
                  <a:lnTo>
                    <a:pt x="4203" y="2864"/>
                  </a:lnTo>
                  <a:lnTo>
                    <a:pt x="4231" y="2805"/>
                  </a:lnTo>
                  <a:lnTo>
                    <a:pt x="4258" y="2744"/>
                  </a:lnTo>
                  <a:lnTo>
                    <a:pt x="4285" y="2681"/>
                  </a:lnTo>
                  <a:lnTo>
                    <a:pt x="4312" y="2617"/>
                  </a:lnTo>
                  <a:lnTo>
                    <a:pt x="4339" y="2552"/>
                  </a:lnTo>
                  <a:lnTo>
                    <a:pt x="4366" y="2486"/>
                  </a:lnTo>
                  <a:lnTo>
                    <a:pt x="4393" y="2418"/>
                  </a:lnTo>
                  <a:lnTo>
                    <a:pt x="4402" y="2394"/>
                  </a:lnTo>
                  <a:lnTo>
                    <a:pt x="4410" y="2371"/>
                  </a:lnTo>
                  <a:lnTo>
                    <a:pt x="4418" y="2348"/>
                  </a:lnTo>
                  <a:lnTo>
                    <a:pt x="4425" y="2325"/>
                  </a:lnTo>
                  <a:lnTo>
                    <a:pt x="4437" y="2280"/>
                  </a:lnTo>
                  <a:lnTo>
                    <a:pt x="4447" y="2234"/>
                  </a:lnTo>
                  <a:lnTo>
                    <a:pt x="4455" y="2189"/>
                  </a:lnTo>
                  <a:lnTo>
                    <a:pt x="4462" y="2144"/>
                  </a:lnTo>
                  <a:lnTo>
                    <a:pt x="4467" y="2098"/>
                  </a:lnTo>
                  <a:lnTo>
                    <a:pt x="4471" y="2052"/>
                  </a:lnTo>
                  <a:lnTo>
                    <a:pt x="4474" y="2005"/>
                  </a:lnTo>
                  <a:lnTo>
                    <a:pt x="4476" y="1958"/>
                  </a:lnTo>
                  <a:lnTo>
                    <a:pt x="4476" y="1910"/>
                  </a:lnTo>
                  <a:lnTo>
                    <a:pt x="4477" y="1860"/>
                  </a:lnTo>
                  <a:lnTo>
                    <a:pt x="4476" y="1809"/>
                  </a:lnTo>
                  <a:lnTo>
                    <a:pt x="4476" y="1757"/>
                  </a:lnTo>
                  <a:lnTo>
                    <a:pt x="4476" y="1703"/>
                  </a:lnTo>
                  <a:lnTo>
                    <a:pt x="4476" y="1646"/>
                  </a:lnTo>
                  <a:lnTo>
                    <a:pt x="4476" y="1602"/>
                  </a:lnTo>
                  <a:lnTo>
                    <a:pt x="4477" y="1556"/>
                  </a:lnTo>
                  <a:lnTo>
                    <a:pt x="4479" y="1507"/>
                  </a:lnTo>
                  <a:lnTo>
                    <a:pt x="4481" y="1455"/>
                  </a:lnTo>
                  <a:lnTo>
                    <a:pt x="4484" y="1403"/>
                  </a:lnTo>
                  <a:lnTo>
                    <a:pt x="4486" y="1350"/>
                  </a:lnTo>
                  <a:lnTo>
                    <a:pt x="4488" y="1296"/>
                  </a:lnTo>
                  <a:lnTo>
                    <a:pt x="4490" y="1242"/>
                  </a:lnTo>
                  <a:lnTo>
                    <a:pt x="4491" y="1188"/>
                  </a:lnTo>
                  <a:lnTo>
                    <a:pt x="4491" y="1136"/>
                  </a:lnTo>
                  <a:lnTo>
                    <a:pt x="4490" y="1084"/>
                  </a:lnTo>
                  <a:lnTo>
                    <a:pt x="4488" y="1033"/>
                  </a:lnTo>
                  <a:lnTo>
                    <a:pt x="4484" y="986"/>
                  </a:lnTo>
                  <a:lnTo>
                    <a:pt x="4479" y="940"/>
                  </a:lnTo>
                  <a:lnTo>
                    <a:pt x="4475" y="919"/>
                  </a:lnTo>
                  <a:lnTo>
                    <a:pt x="4470" y="898"/>
                  </a:lnTo>
                  <a:lnTo>
                    <a:pt x="4466" y="878"/>
                  </a:lnTo>
                  <a:lnTo>
                    <a:pt x="4461" y="859"/>
                  </a:lnTo>
                  <a:lnTo>
                    <a:pt x="4443" y="796"/>
                  </a:lnTo>
                  <a:lnTo>
                    <a:pt x="4422" y="738"/>
                  </a:lnTo>
                  <a:lnTo>
                    <a:pt x="4401" y="682"/>
                  </a:lnTo>
                  <a:lnTo>
                    <a:pt x="4377" y="628"/>
                  </a:lnTo>
                  <a:lnTo>
                    <a:pt x="4353" y="577"/>
                  </a:lnTo>
                  <a:lnTo>
                    <a:pt x="4325" y="529"/>
                  </a:lnTo>
                  <a:lnTo>
                    <a:pt x="4297" y="484"/>
                  </a:lnTo>
                  <a:lnTo>
                    <a:pt x="4268" y="441"/>
                  </a:lnTo>
                  <a:lnTo>
                    <a:pt x="4238" y="399"/>
                  </a:lnTo>
                  <a:lnTo>
                    <a:pt x="4205" y="361"/>
                  </a:lnTo>
                  <a:lnTo>
                    <a:pt x="4172" y="325"/>
                  </a:lnTo>
                  <a:lnTo>
                    <a:pt x="4137" y="291"/>
                  </a:lnTo>
                  <a:lnTo>
                    <a:pt x="4101" y="260"/>
                  </a:lnTo>
                  <a:lnTo>
                    <a:pt x="4063" y="229"/>
                  </a:lnTo>
                  <a:lnTo>
                    <a:pt x="4025" y="202"/>
                  </a:lnTo>
                  <a:lnTo>
                    <a:pt x="3986" y="177"/>
                  </a:lnTo>
                  <a:lnTo>
                    <a:pt x="3945" y="153"/>
                  </a:lnTo>
                  <a:lnTo>
                    <a:pt x="3904" y="132"/>
                  </a:lnTo>
                  <a:lnTo>
                    <a:pt x="3861" y="112"/>
                  </a:lnTo>
                  <a:lnTo>
                    <a:pt x="3817" y="94"/>
                  </a:lnTo>
                  <a:lnTo>
                    <a:pt x="3773" y="78"/>
                  </a:lnTo>
                  <a:lnTo>
                    <a:pt x="3728" y="64"/>
                  </a:lnTo>
                  <a:lnTo>
                    <a:pt x="3681" y="51"/>
                  </a:lnTo>
                  <a:lnTo>
                    <a:pt x="3634" y="40"/>
                  </a:lnTo>
                  <a:lnTo>
                    <a:pt x="3585" y="29"/>
                  </a:lnTo>
                  <a:lnTo>
                    <a:pt x="3537" y="21"/>
                  </a:lnTo>
                  <a:lnTo>
                    <a:pt x="3488" y="14"/>
                  </a:lnTo>
                  <a:lnTo>
                    <a:pt x="3437" y="9"/>
                  </a:lnTo>
                  <a:lnTo>
                    <a:pt x="3387" y="5"/>
                  </a:lnTo>
                  <a:lnTo>
                    <a:pt x="3335" y="2"/>
                  </a:lnTo>
                  <a:lnTo>
                    <a:pt x="3284" y="0"/>
                  </a:lnTo>
                  <a:lnTo>
                    <a:pt x="3232" y="0"/>
                  </a:lnTo>
                  <a:lnTo>
                    <a:pt x="3179" y="0"/>
                  </a:lnTo>
                  <a:lnTo>
                    <a:pt x="3127" y="2"/>
                  </a:lnTo>
                  <a:lnTo>
                    <a:pt x="3075" y="5"/>
                  </a:lnTo>
                  <a:lnTo>
                    <a:pt x="3025" y="9"/>
                  </a:lnTo>
                  <a:lnTo>
                    <a:pt x="2975" y="14"/>
                  </a:lnTo>
                  <a:lnTo>
                    <a:pt x="2925" y="21"/>
                  </a:lnTo>
                  <a:lnTo>
                    <a:pt x="2877" y="29"/>
                  </a:lnTo>
                  <a:lnTo>
                    <a:pt x="2828" y="40"/>
                  </a:lnTo>
                  <a:lnTo>
                    <a:pt x="2781" y="51"/>
                  </a:lnTo>
                  <a:lnTo>
                    <a:pt x="2735" y="64"/>
                  </a:lnTo>
                  <a:lnTo>
                    <a:pt x="2689" y="79"/>
                  </a:lnTo>
                  <a:lnTo>
                    <a:pt x="2645" y="95"/>
                  </a:lnTo>
                  <a:lnTo>
                    <a:pt x="2602" y="113"/>
                  </a:lnTo>
                  <a:lnTo>
                    <a:pt x="2558" y="132"/>
                  </a:lnTo>
                  <a:lnTo>
                    <a:pt x="2517" y="154"/>
                  </a:lnTo>
                  <a:lnTo>
                    <a:pt x="2477" y="177"/>
                  </a:lnTo>
                  <a:lnTo>
                    <a:pt x="2436" y="203"/>
                  </a:lnTo>
                  <a:lnTo>
                    <a:pt x="2398" y="230"/>
                  </a:lnTo>
                  <a:lnTo>
                    <a:pt x="2361" y="261"/>
                  </a:lnTo>
                  <a:lnTo>
                    <a:pt x="2325" y="292"/>
                  </a:lnTo>
                  <a:lnTo>
                    <a:pt x="2290" y="326"/>
                  </a:lnTo>
                  <a:lnTo>
                    <a:pt x="2257" y="362"/>
                  </a:lnTo>
                  <a:lnTo>
                    <a:pt x="2225" y="401"/>
                  </a:lnTo>
                  <a:lnTo>
                    <a:pt x="2193" y="442"/>
                  </a:lnTo>
                  <a:lnTo>
                    <a:pt x="2164" y="485"/>
                  </a:lnTo>
                  <a:lnTo>
                    <a:pt x="2136" y="531"/>
                  </a:lnTo>
                  <a:lnTo>
                    <a:pt x="2110" y="579"/>
                  </a:lnTo>
                  <a:lnTo>
                    <a:pt x="2085" y="630"/>
                  </a:lnTo>
                  <a:lnTo>
                    <a:pt x="2061" y="684"/>
                  </a:lnTo>
                  <a:lnTo>
                    <a:pt x="2039" y="740"/>
                  </a:lnTo>
                  <a:lnTo>
                    <a:pt x="2019" y="799"/>
                  </a:lnTo>
                  <a:lnTo>
                    <a:pt x="2001" y="861"/>
                  </a:lnTo>
                  <a:lnTo>
                    <a:pt x="1996" y="880"/>
                  </a:lnTo>
                  <a:lnTo>
                    <a:pt x="1992" y="900"/>
                  </a:lnTo>
                  <a:lnTo>
                    <a:pt x="1988" y="921"/>
                  </a:lnTo>
                  <a:lnTo>
                    <a:pt x="1984" y="942"/>
                  </a:lnTo>
                  <a:lnTo>
                    <a:pt x="1979" y="987"/>
                  </a:lnTo>
                  <a:lnTo>
                    <a:pt x="1975" y="1035"/>
                  </a:lnTo>
                  <a:lnTo>
                    <a:pt x="1973" y="1086"/>
                  </a:lnTo>
                  <a:lnTo>
                    <a:pt x="1972" y="1137"/>
                  </a:lnTo>
                  <a:lnTo>
                    <a:pt x="1973" y="1190"/>
                  </a:lnTo>
                  <a:lnTo>
                    <a:pt x="1974" y="1243"/>
                  </a:lnTo>
                  <a:lnTo>
                    <a:pt x="1975" y="1297"/>
                  </a:lnTo>
                  <a:lnTo>
                    <a:pt x="1978" y="1351"/>
                  </a:lnTo>
                  <a:lnTo>
                    <a:pt x="1980" y="1404"/>
                  </a:lnTo>
                  <a:lnTo>
                    <a:pt x="1982" y="1456"/>
                  </a:lnTo>
                  <a:lnTo>
                    <a:pt x="1984" y="1507"/>
                  </a:lnTo>
                  <a:lnTo>
                    <a:pt x="1986" y="1556"/>
                  </a:lnTo>
                  <a:lnTo>
                    <a:pt x="1988" y="1602"/>
                  </a:lnTo>
                  <a:lnTo>
                    <a:pt x="1988" y="1646"/>
                  </a:lnTo>
                  <a:lnTo>
                    <a:pt x="1988" y="1703"/>
                  </a:lnTo>
                  <a:lnTo>
                    <a:pt x="1988" y="1757"/>
                  </a:lnTo>
                  <a:lnTo>
                    <a:pt x="1987" y="1809"/>
                  </a:lnTo>
                  <a:lnTo>
                    <a:pt x="1987" y="1860"/>
                  </a:lnTo>
                  <a:lnTo>
                    <a:pt x="1987" y="1911"/>
                  </a:lnTo>
                  <a:lnTo>
                    <a:pt x="1988" y="1959"/>
                  </a:lnTo>
                  <a:lnTo>
                    <a:pt x="1990" y="2006"/>
                  </a:lnTo>
                  <a:lnTo>
                    <a:pt x="1992" y="2053"/>
                  </a:lnTo>
                  <a:lnTo>
                    <a:pt x="1996" y="2100"/>
                  </a:lnTo>
                  <a:lnTo>
                    <a:pt x="2001" y="2145"/>
                  </a:lnTo>
                  <a:lnTo>
                    <a:pt x="2007" y="2190"/>
                  </a:lnTo>
                  <a:lnTo>
                    <a:pt x="2016" y="2235"/>
                  </a:lnTo>
                  <a:lnTo>
                    <a:pt x="2026" y="2282"/>
                  </a:lnTo>
                  <a:lnTo>
                    <a:pt x="2038" y="2327"/>
                  </a:lnTo>
                  <a:lnTo>
                    <a:pt x="2045" y="2350"/>
                  </a:lnTo>
                  <a:lnTo>
                    <a:pt x="2053" y="2373"/>
                  </a:lnTo>
                  <a:lnTo>
                    <a:pt x="2061" y="2396"/>
                  </a:lnTo>
                  <a:lnTo>
                    <a:pt x="2070" y="2420"/>
                  </a:lnTo>
                  <a:lnTo>
                    <a:pt x="2103" y="2501"/>
                  </a:lnTo>
                  <a:lnTo>
                    <a:pt x="2135" y="2580"/>
                  </a:lnTo>
                  <a:lnTo>
                    <a:pt x="2167" y="2657"/>
                  </a:lnTo>
                  <a:lnTo>
                    <a:pt x="2199" y="2734"/>
                  </a:lnTo>
                  <a:lnTo>
                    <a:pt x="2232" y="2807"/>
                  </a:lnTo>
                  <a:lnTo>
                    <a:pt x="2264" y="2878"/>
                  </a:lnTo>
                  <a:lnTo>
                    <a:pt x="2297" y="2948"/>
                  </a:lnTo>
                  <a:lnTo>
                    <a:pt x="2330" y="3014"/>
                  </a:lnTo>
                  <a:lnTo>
                    <a:pt x="2365" y="3079"/>
                  </a:lnTo>
                  <a:lnTo>
                    <a:pt x="2399" y="3141"/>
                  </a:lnTo>
                  <a:lnTo>
                    <a:pt x="2417" y="3171"/>
                  </a:lnTo>
                  <a:lnTo>
                    <a:pt x="2435" y="3201"/>
                  </a:lnTo>
                  <a:lnTo>
                    <a:pt x="2452" y="3229"/>
                  </a:lnTo>
                  <a:lnTo>
                    <a:pt x="2471" y="3257"/>
                  </a:lnTo>
                  <a:lnTo>
                    <a:pt x="2490" y="3284"/>
                  </a:lnTo>
                  <a:lnTo>
                    <a:pt x="2508" y="3312"/>
                  </a:lnTo>
                  <a:lnTo>
                    <a:pt x="2527" y="3338"/>
                  </a:lnTo>
                  <a:lnTo>
                    <a:pt x="2546" y="3363"/>
                  </a:lnTo>
                  <a:lnTo>
                    <a:pt x="2565" y="3387"/>
                  </a:lnTo>
                  <a:lnTo>
                    <a:pt x="2586" y="3411"/>
                  </a:lnTo>
                  <a:lnTo>
                    <a:pt x="2606" y="3434"/>
                  </a:lnTo>
                  <a:lnTo>
                    <a:pt x="2626" y="3456"/>
                  </a:lnTo>
                  <a:lnTo>
                    <a:pt x="2547" y="3472"/>
                  </a:lnTo>
                  <a:lnTo>
                    <a:pt x="2470" y="3489"/>
                  </a:lnTo>
                  <a:lnTo>
                    <a:pt x="2393" y="3508"/>
                  </a:lnTo>
                  <a:lnTo>
                    <a:pt x="2319" y="3528"/>
                  </a:lnTo>
                  <a:lnTo>
                    <a:pt x="2246" y="3549"/>
                  </a:lnTo>
                  <a:lnTo>
                    <a:pt x="2175" y="3571"/>
                  </a:lnTo>
                  <a:lnTo>
                    <a:pt x="2105" y="3594"/>
                  </a:lnTo>
                  <a:lnTo>
                    <a:pt x="2037" y="3619"/>
                  </a:lnTo>
                  <a:lnTo>
                    <a:pt x="1971" y="3644"/>
                  </a:lnTo>
                  <a:lnTo>
                    <a:pt x="1905" y="3670"/>
                  </a:lnTo>
                  <a:lnTo>
                    <a:pt x="1841" y="3696"/>
                  </a:lnTo>
                  <a:lnTo>
                    <a:pt x="1779" y="3724"/>
                  </a:lnTo>
                  <a:lnTo>
                    <a:pt x="1718" y="3752"/>
                  </a:lnTo>
                  <a:lnTo>
                    <a:pt x="1658" y="3780"/>
                  </a:lnTo>
                  <a:lnTo>
                    <a:pt x="1600" y="3808"/>
                  </a:lnTo>
                  <a:lnTo>
                    <a:pt x="1543" y="3836"/>
                  </a:lnTo>
                  <a:lnTo>
                    <a:pt x="1433" y="3893"/>
                  </a:lnTo>
                  <a:lnTo>
                    <a:pt x="1330" y="3950"/>
                  </a:lnTo>
                  <a:lnTo>
                    <a:pt x="1231" y="4005"/>
                  </a:lnTo>
                  <a:lnTo>
                    <a:pt x="1136" y="4057"/>
                  </a:lnTo>
                  <a:lnTo>
                    <a:pt x="1047" y="4106"/>
                  </a:lnTo>
                  <a:lnTo>
                    <a:pt x="963" y="4153"/>
                  </a:lnTo>
                  <a:lnTo>
                    <a:pt x="922" y="4174"/>
                  </a:lnTo>
                  <a:lnTo>
                    <a:pt x="883" y="4194"/>
                  </a:lnTo>
                  <a:lnTo>
                    <a:pt x="846" y="4212"/>
                  </a:lnTo>
                  <a:lnTo>
                    <a:pt x="808" y="4229"/>
                  </a:lnTo>
                  <a:lnTo>
                    <a:pt x="735" y="4262"/>
                  </a:lnTo>
                  <a:lnTo>
                    <a:pt x="666" y="4296"/>
                  </a:lnTo>
                  <a:lnTo>
                    <a:pt x="603" y="4331"/>
                  </a:lnTo>
                  <a:lnTo>
                    <a:pt x="542" y="4364"/>
                  </a:lnTo>
                  <a:lnTo>
                    <a:pt x="487" y="4397"/>
                  </a:lnTo>
                  <a:lnTo>
                    <a:pt x="434" y="4431"/>
                  </a:lnTo>
                  <a:lnTo>
                    <a:pt x="387" y="4464"/>
                  </a:lnTo>
                  <a:lnTo>
                    <a:pt x="343" y="4496"/>
                  </a:lnTo>
                  <a:lnTo>
                    <a:pt x="301" y="4530"/>
                  </a:lnTo>
                  <a:lnTo>
                    <a:pt x="264" y="4561"/>
                  </a:lnTo>
                  <a:lnTo>
                    <a:pt x="230" y="4593"/>
                  </a:lnTo>
                  <a:lnTo>
                    <a:pt x="199" y="4623"/>
                  </a:lnTo>
                  <a:lnTo>
                    <a:pt x="170" y="4653"/>
                  </a:lnTo>
                  <a:lnTo>
                    <a:pt x="145" y="4682"/>
                  </a:lnTo>
                  <a:lnTo>
                    <a:pt x="123" y="4710"/>
                  </a:lnTo>
                  <a:lnTo>
                    <a:pt x="103" y="4738"/>
                  </a:lnTo>
                  <a:lnTo>
                    <a:pt x="85" y="4764"/>
                  </a:lnTo>
                  <a:lnTo>
                    <a:pt x="69" y="4789"/>
                  </a:lnTo>
                  <a:lnTo>
                    <a:pt x="55" y="4813"/>
                  </a:lnTo>
                  <a:lnTo>
                    <a:pt x="43" y="4835"/>
                  </a:lnTo>
                  <a:lnTo>
                    <a:pt x="33" y="4856"/>
                  </a:lnTo>
                  <a:lnTo>
                    <a:pt x="25" y="4876"/>
                  </a:lnTo>
                  <a:lnTo>
                    <a:pt x="18" y="4894"/>
                  </a:lnTo>
                  <a:lnTo>
                    <a:pt x="13" y="4911"/>
                  </a:lnTo>
                  <a:lnTo>
                    <a:pt x="6" y="4940"/>
                  </a:lnTo>
                  <a:lnTo>
                    <a:pt x="2" y="4961"/>
                  </a:lnTo>
                  <a:lnTo>
                    <a:pt x="0" y="4974"/>
                  </a:lnTo>
                  <a:lnTo>
                    <a:pt x="0" y="4978"/>
                  </a:lnTo>
                  <a:lnTo>
                    <a:pt x="0" y="5643"/>
                  </a:lnTo>
                  <a:lnTo>
                    <a:pt x="2915" y="5643"/>
                  </a:lnTo>
                  <a:lnTo>
                    <a:pt x="2915" y="4729"/>
                  </a:lnTo>
                  <a:lnTo>
                    <a:pt x="2915" y="47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31"/>
            <p:cNvSpPr>
              <a:spLocks/>
            </p:cNvSpPr>
            <p:nvPr/>
          </p:nvSpPr>
          <p:spPr bwMode="auto">
            <a:xfrm>
              <a:off x="3390901" y="3595688"/>
              <a:ext cx="504825" cy="439737"/>
            </a:xfrm>
            <a:custGeom>
              <a:avLst/>
              <a:gdLst>
                <a:gd name="T0" fmla="*/ 7574 w 8903"/>
                <a:gd name="T1" fmla="*/ 5705 h 7756"/>
                <a:gd name="T2" fmla="*/ 6996 w 8903"/>
                <a:gd name="T3" fmla="*/ 5386 h 7756"/>
                <a:gd name="T4" fmla="*/ 6612 w 8903"/>
                <a:gd name="T5" fmla="*/ 5190 h 7756"/>
                <a:gd name="T6" fmla="*/ 6180 w 8903"/>
                <a:gd name="T7" fmla="*/ 5004 h 7756"/>
                <a:gd name="T8" fmla="*/ 5697 w 8903"/>
                <a:gd name="T9" fmla="*/ 4844 h 7756"/>
                <a:gd name="T10" fmla="*/ 5300 w 8903"/>
                <a:gd name="T11" fmla="*/ 4717 h 7756"/>
                <a:gd name="T12" fmla="*/ 5434 w 8903"/>
                <a:gd name="T13" fmla="*/ 4547 h 7756"/>
                <a:gd name="T14" fmla="*/ 5560 w 8903"/>
                <a:gd name="T15" fmla="*/ 4354 h 7756"/>
                <a:gd name="T16" fmla="*/ 5680 w 8903"/>
                <a:gd name="T17" fmla="*/ 4138 h 7756"/>
                <a:gd name="T18" fmla="*/ 5906 w 8903"/>
                <a:gd name="T19" fmla="*/ 3649 h 7756"/>
                <a:gd name="T20" fmla="*/ 6061 w 8903"/>
                <a:gd name="T21" fmla="*/ 3259 h 7756"/>
                <a:gd name="T22" fmla="*/ 6106 w 8903"/>
                <a:gd name="T23" fmla="*/ 3102 h 7756"/>
                <a:gd name="T24" fmla="*/ 6132 w 8903"/>
                <a:gd name="T25" fmla="*/ 2946 h 7756"/>
                <a:gd name="T26" fmla="*/ 6151 w 8903"/>
                <a:gd name="T27" fmla="*/ 2625 h 7756"/>
                <a:gd name="T28" fmla="*/ 6150 w 8903"/>
                <a:gd name="T29" fmla="*/ 2262 h 7756"/>
                <a:gd name="T30" fmla="*/ 6162 w 8903"/>
                <a:gd name="T31" fmla="*/ 1928 h 7756"/>
                <a:gd name="T32" fmla="*/ 6172 w 8903"/>
                <a:gd name="T33" fmla="*/ 1561 h 7756"/>
                <a:gd name="T34" fmla="*/ 6159 w 8903"/>
                <a:gd name="T35" fmla="*/ 1323 h 7756"/>
                <a:gd name="T36" fmla="*/ 6131 w 8903"/>
                <a:gd name="T37" fmla="*/ 1181 h 7756"/>
                <a:gd name="T38" fmla="*/ 5981 w 8903"/>
                <a:gd name="T39" fmla="*/ 794 h 7756"/>
                <a:gd name="T40" fmla="*/ 5780 w 8903"/>
                <a:gd name="T41" fmla="*/ 496 h 7756"/>
                <a:gd name="T42" fmla="*/ 5533 w 8903"/>
                <a:gd name="T43" fmla="*/ 278 h 7756"/>
                <a:gd name="T44" fmla="*/ 5246 w 8903"/>
                <a:gd name="T45" fmla="*/ 130 h 7756"/>
                <a:gd name="T46" fmla="*/ 4928 w 8903"/>
                <a:gd name="T47" fmla="*/ 41 h 7756"/>
                <a:gd name="T48" fmla="*/ 4584 w 8903"/>
                <a:gd name="T49" fmla="*/ 3 h 7756"/>
                <a:gd name="T50" fmla="*/ 4227 w 8903"/>
                <a:gd name="T51" fmla="*/ 7 h 7756"/>
                <a:gd name="T52" fmla="*/ 3887 w 8903"/>
                <a:gd name="T53" fmla="*/ 54 h 7756"/>
                <a:gd name="T54" fmla="*/ 3575 w 8903"/>
                <a:gd name="T55" fmla="*/ 155 h 7756"/>
                <a:gd name="T56" fmla="*/ 3296 w 8903"/>
                <a:gd name="T57" fmla="*/ 317 h 7756"/>
                <a:gd name="T58" fmla="*/ 3057 w 8903"/>
                <a:gd name="T59" fmla="*/ 551 h 7756"/>
                <a:gd name="T60" fmla="*/ 2865 w 8903"/>
                <a:gd name="T61" fmla="*/ 866 h 7756"/>
                <a:gd name="T62" fmla="*/ 2742 w 8903"/>
                <a:gd name="T63" fmla="*/ 1209 h 7756"/>
                <a:gd name="T64" fmla="*/ 2719 w 8903"/>
                <a:gd name="T65" fmla="*/ 1358 h 7756"/>
                <a:gd name="T66" fmla="*/ 2710 w 8903"/>
                <a:gd name="T67" fmla="*/ 1635 h 7756"/>
                <a:gd name="T68" fmla="*/ 2723 w 8903"/>
                <a:gd name="T69" fmla="*/ 2002 h 7756"/>
                <a:gd name="T70" fmla="*/ 2731 w 8903"/>
                <a:gd name="T71" fmla="*/ 2339 h 7756"/>
                <a:gd name="T72" fmla="*/ 2731 w 8903"/>
                <a:gd name="T73" fmla="*/ 2692 h 7756"/>
                <a:gd name="T74" fmla="*/ 2753 w 8903"/>
                <a:gd name="T75" fmla="*/ 2980 h 7756"/>
                <a:gd name="T76" fmla="*/ 2784 w 8903"/>
                <a:gd name="T77" fmla="*/ 3135 h 7756"/>
                <a:gd name="T78" fmla="*/ 2833 w 8903"/>
                <a:gd name="T79" fmla="*/ 3294 h 7756"/>
                <a:gd name="T80" fmla="*/ 3023 w 8903"/>
                <a:gd name="T81" fmla="*/ 3756 h 7756"/>
                <a:gd name="T82" fmla="*/ 3226 w 8903"/>
                <a:gd name="T83" fmla="*/ 4188 h 7756"/>
                <a:gd name="T84" fmla="*/ 3346 w 8903"/>
                <a:gd name="T85" fmla="*/ 4399 h 7756"/>
                <a:gd name="T86" fmla="*/ 3473 w 8903"/>
                <a:gd name="T87" fmla="*/ 4587 h 7756"/>
                <a:gd name="T88" fmla="*/ 3609 w 8903"/>
                <a:gd name="T89" fmla="*/ 4751 h 7756"/>
                <a:gd name="T90" fmla="*/ 3087 w 8903"/>
                <a:gd name="T91" fmla="*/ 4878 h 7756"/>
                <a:gd name="T92" fmla="*/ 2617 w 8903"/>
                <a:gd name="T93" fmla="*/ 5045 h 7756"/>
                <a:gd name="T94" fmla="*/ 2199 w 8903"/>
                <a:gd name="T95" fmla="*/ 5234 h 7756"/>
                <a:gd name="T96" fmla="*/ 1827 w 8903"/>
                <a:gd name="T97" fmla="*/ 5429 h 7756"/>
                <a:gd name="T98" fmla="*/ 1268 w 8903"/>
                <a:gd name="T99" fmla="*/ 5736 h 7756"/>
                <a:gd name="T100" fmla="*/ 916 w 8903"/>
                <a:gd name="T101" fmla="*/ 5905 h 7756"/>
                <a:gd name="T102" fmla="*/ 532 w 8903"/>
                <a:gd name="T103" fmla="*/ 6135 h 7756"/>
                <a:gd name="T104" fmla="*/ 273 w 8903"/>
                <a:gd name="T105" fmla="*/ 6354 h 7756"/>
                <a:gd name="T106" fmla="*/ 116 w 8903"/>
                <a:gd name="T107" fmla="*/ 6547 h 7756"/>
                <a:gd name="T108" fmla="*/ 35 w 8903"/>
                <a:gd name="T109" fmla="*/ 6702 h 7756"/>
                <a:gd name="T110" fmla="*/ 4 w 8903"/>
                <a:gd name="T111" fmla="*/ 6804 h 7756"/>
                <a:gd name="T112" fmla="*/ 8903 w 8903"/>
                <a:gd name="T113" fmla="*/ 7755 h 7756"/>
                <a:gd name="T114" fmla="*/ 8895 w 8903"/>
                <a:gd name="T115" fmla="*/ 6789 h 7756"/>
                <a:gd name="T116" fmla="*/ 8857 w 8903"/>
                <a:gd name="T117" fmla="*/ 6675 h 7756"/>
                <a:gd name="T118" fmla="*/ 8762 w 8903"/>
                <a:gd name="T119" fmla="*/ 6511 h 7756"/>
                <a:gd name="T120" fmla="*/ 8586 w 8903"/>
                <a:gd name="T121" fmla="*/ 6311 h 7756"/>
                <a:gd name="T122" fmla="*/ 8304 w 8903"/>
                <a:gd name="T123" fmla="*/ 6088 h 7756"/>
                <a:gd name="T124" fmla="*/ 7889 w 8903"/>
                <a:gd name="T125" fmla="*/ 5857 h 7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903" h="7756">
                  <a:moveTo>
                    <a:pt x="7788" y="5810"/>
                  </a:moveTo>
                  <a:lnTo>
                    <a:pt x="7737" y="5787"/>
                  </a:lnTo>
                  <a:lnTo>
                    <a:pt x="7685" y="5761"/>
                  </a:lnTo>
                  <a:lnTo>
                    <a:pt x="7630" y="5734"/>
                  </a:lnTo>
                  <a:lnTo>
                    <a:pt x="7574" y="5705"/>
                  </a:lnTo>
                  <a:lnTo>
                    <a:pt x="7458" y="5642"/>
                  </a:lnTo>
                  <a:lnTo>
                    <a:pt x="7334" y="5573"/>
                  </a:lnTo>
                  <a:lnTo>
                    <a:pt x="7204" y="5501"/>
                  </a:lnTo>
                  <a:lnTo>
                    <a:pt x="7067" y="5425"/>
                  </a:lnTo>
                  <a:lnTo>
                    <a:pt x="6996" y="5386"/>
                  </a:lnTo>
                  <a:lnTo>
                    <a:pt x="6923" y="5347"/>
                  </a:lnTo>
                  <a:lnTo>
                    <a:pt x="6848" y="5308"/>
                  </a:lnTo>
                  <a:lnTo>
                    <a:pt x="6771" y="5269"/>
                  </a:lnTo>
                  <a:lnTo>
                    <a:pt x="6693" y="5230"/>
                  </a:lnTo>
                  <a:lnTo>
                    <a:pt x="6612" y="5190"/>
                  </a:lnTo>
                  <a:lnTo>
                    <a:pt x="6529" y="5152"/>
                  </a:lnTo>
                  <a:lnTo>
                    <a:pt x="6445" y="5114"/>
                  </a:lnTo>
                  <a:lnTo>
                    <a:pt x="6358" y="5076"/>
                  </a:lnTo>
                  <a:lnTo>
                    <a:pt x="6270" y="5040"/>
                  </a:lnTo>
                  <a:lnTo>
                    <a:pt x="6180" y="5004"/>
                  </a:lnTo>
                  <a:lnTo>
                    <a:pt x="6087" y="4969"/>
                  </a:lnTo>
                  <a:lnTo>
                    <a:pt x="5993" y="4935"/>
                  </a:lnTo>
                  <a:lnTo>
                    <a:pt x="5896" y="4903"/>
                  </a:lnTo>
                  <a:lnTo>
                    <a:pt x="5798" y="4873"/>
                  </a:lnTo>
                  <a:lnTo>
                    <a:pt x="5697" y="4844"/>
                  </a:lnTo>
                  <a:lnTo>
                    <a:pt x="5593" y="4817"/>
                  </a:lnTo>
                  <a:lnTo>
                    <a:pt x="5488" y="4791"/>
                  </a:lnTo>
                  <a:lnTo>
                    <a:pt x="5381" y="4768"/>
                  </a:lnTo>
                  <a:lnTo>
                    <a:pt x="5271" y="4747"/>
                  </a:lnTo>
                  <a:lnTo>
                    <a:pt x="5300" y="4717"/>
                  </a:lnTo>
                  <a:lnTo>
                    <a:pt x="5327" y="4685"/>
                  </a:lnTo>
                  <a:lnTo>
                    <a:pt x="5354" y="4652"/>
                  </a:lnTo>
                  <a:lnTo>
                    <a:pt x="5381" y="4619"/>
                  </a:lnTo>
                  <a:lnTo>
                    <a:pt x="5408" y="4583"/>
                  </a:lnTo>
                  <a:lnTo>
                    <a:pt x="5434" y="4547"/>
                  </a:lnTo>
                  <a:lnTo>
                    <a:pt x="5460" y="4511"/>
                  </a:lnTo>
                  <a:lnTo>
                    <a:pt x="5485" y="4473"/>
                  </a:lnTo>
                  <a:lnTo>
                    <a:pt x="5510" y="4434"/>
                  </a:lnTo>
                  <a:lnTo>
                    <a:pt x="5536" y="4395"/>
                  </a:lnTo>
                  <a:lnTo>
                    <a:pt x="5560" y="4354"/>
                  </a:lnTo>
                  <a:lnTo>
                    <a:pt x="5584" y="4313"/>
                  </a:lnTo>
                  <a:lnTo>
                    <a:pt x="5608" y="4270"/>
                  </a:lnTo>
                  <a:lnTo>
                    <a:pt x="5632" y="4228"/>
                  </a:lnTo>
                  <a:lnTo>
                    <a:pt x="5656" y="4183"/>
                  </a:lnTo>
                  <a:lnTo>
                    <a:pt x="5680" y="4138"/>
                  </a:lnTo>
                  <a:lnTo>
                    <a:pt x="5725" y="4047"/>
                  </a:lnTo>
                  <a:lnTo>
                    <a:pt x="5771" y="3951"/>
                  </a:lnTo>
                  <a:lnTo>
                    <a:pt x="5816" y="3854"/>
                  </a:lnTo>
                  <a:lnTo>
                    <a:pt x="5861" y="3752"/>
                  </a:lnTo>
                  <a:lnTo>
                    <a:pt x="5906" y="3649"/>
                  </a:lnTo>
                  <a:lnTo>
                    <a:pt x="5949" y="3543"/>
                  </a:lnTo>
                  <a:lnTo>
                    <a:pt x="5993" y="3435"/>
                  </a:lnTo>
                  <a:lnTo>
                    <a:pt x="6038" y="3323"/>
                  </a:lnTo>
                  <a:lnTo>
                    <a:pt x="6050" y="3291"/>
                  </a:lnTo>
                  <a:lnTo>
                    <a:pt x="6061" y="3259"/>
                  </a:lnTo>
                  <a:lnTo>
                    <a:pt x="6072" y="3228"/>
                  </a:lnTo>
                  <a:lnTo>
                    <a:pt x="6081" y="3196"/>
                  </a:lnTo>
                  <a:lnTo>
                    <a:pt x="6090" y="3165"/>
                  </a:lnTo>
                  <a:lnTo>
                    <a:pt x="6098" y="3133"/>
                  </a:lnTo>
                  <a:lnTo>
                    <a:pt x="6106" y="3102"/>
                  </a:lnTo>
                  <a:lnTo>
                    <a:pt x="6112" y="3071"/>
                  </a:lnTo>
                  <a:lnTo>
                    <a:pt x="6118" y="3040"/>
                  </a:lnTo>
                  <a:lnTo>
                    <a:pt x="6124" y="3009"/>
                  </a:lnTo>
                  <a:lnTo>
                    <a:pt x="6128" y="2978"/>
                  </a:lnTo>
                  <a:lnTo>
                    <a:pt x="6132" y="2946"/>
                  </a:lnTo>
                  <a:lnTo>
                    <a:pt x="6139" y="2884"/>
                  </a:lnTo>
                  <a:lnTo>
                    <a:pt x="6144" y="2821"/>
                  </a:lnTo>
                  <a:lnTo>
                    <a:pt x="6148" y="2757"/>
                  </a:lnTo>
                  <a:lnTo>
                    <a:pt x="6150" y="2691"/>
                  </a:lnTo>
                  <a:lnTo>
                    <a:pt x="6151" y="2625"/>
                  </a:lnTo>
                  <a:lnTo>
                    <a:pt x="6151" y="2557"/>
                  </a:lnTo>
                  <a:lnTo>
                    <a:pt x="6151" y="2486"/>
                  </a:lnTo>
                  <a:lnTo>
                    <a:pt x="6150" y="2414"/>
                  </a:lnTo>
                  <a:lnTo>
                    <a:pt x="6150" y="2339"/>
                  </a:lnTo>
                  <a:lnTo>
                    <a:pt x="6150" y="2262"/>
                  </a:lnTo>
                  <a:lnTo>
                    <a:pt x="6150" y="2202"/>
                  </a:lnTo>
                  <a:lnTo>
                    <a:pt x="6152" y="2137"/>
                  </a:lnTo>
                  <a:lnTo>
                    <a:pt x="6154" y="2070"/>
                  </a:lnTo>
                  <a:lnTo>
                    <a:pt x="6159" y="2001"/>
                  </a:lnTo>
                  <a:lnTo>
                    <a:pt x="6162" y="1928"/>
                  </a:lnTo>
                  <a:lnTo>
                    <a:pt x="6165" y="1855"/>
                  </a:lnTo>
                  <a:lnTo>
                    <a:pt x="6168" y="1782"/>
                  </a:lnTo>
                  <a:lnTo>
                    <a:pt x="6170" y="1707"/>
                  </a:lnTo>
                  <a:lnTo>
                    <a:pt x="6172" y="1634"/>
                  </a:lnTo>
                  <a:lnTo>
                    <a:pt x="6172" y="1561"/>
                  </a:lnTo>
                  <a:lnTo>
                    <a:pt x="6170" y="1490"/>
                  </a:lnTo>
                  <a:lnTo>
                    <a:pt x="6167" y="1421"/>
                  </a:lnTo>
                  <a:lnTo>
                    <a:pt x="6165" y="1388"/>
                  </a:lnTo>
                  <a:lnTo>
                    <a:pt x="6162" y="1356"/>
                  </a:lnTo>
                  <a:lnTo>
                    <a:pt x="6159" y="1323"/>
                  </a:lnTo>
                  <a:lnTo>
                    <a:pt x="6154" y="1292"/>
                  </a:lnTo>
                  <a:lnTo>
                    <a:pt x="6149" y="1263"/>
                  </a:lnTo>
                  <a:lnTo>
                    <a:pt x="6144" y="1234"/>
                  </a:lnTo>
                  <a:lnTo>
                    <a:pt x="6138" y="1207"/>
                  </a:lnTo>
                  <a:lnTo>
                    <a:pt x="6131" y="1181"/>
                  </a:lnTo>
                  <a:lnTo>
                    <a:pt x="6106" y="1095"/>
                  </a:lnTo>
                  <a:lnTo>
                    <a:pt x="6078" y="1015"/>
                  </a:lnTo>
                  <a:lnTo>
                    <a:pt x="6048" y="938"/>
                  </a:lnTo>
                  <a:lnTo>
                    <a:pt x="6015" y="864"/>
                  </a:lnTo>
                  <a:lnTo>
                    <a:pt x="5981" y="794"/>
                  </a:lnTo>
                  <a:lnTo>
                    <a:pt x="5945" y="728"/>
                  </a:lnTo>
                  <a:lnTo>
                    <a:pt x="5907" y="665"/>
                  </a:lnTo>
                  <a:lnTo>
                    <a:pt x="5866" y="606"/>
                  </a:lnTo>
                  <a:lnTo>
                    <a:pt x="5824" y="550"/>
                  </a:lnTo>
                  <a:lnTo>
                    <a:pt x="5780" y="496"/>
                  </a:lnTo>
                  <a:lnTo>
                    <a:pt x="5733" y="447"/>
                  </a:lnTo>
                  <a:lnTo>
                    <a:pt x="5686" y="400"/>
                  </a:lnTo>
                  <a:lnTo>
                    <a:pt x="5636" y="357"/>
                  </a:lnTo>
                  <a:lnTo>
                    <a:pt x="5585" y="317"/>
                  </a:lnTo>
                  <a:lnTo>
                    <a:pt x="5533" y="278"/>
                  </a:lnTo>
                  <a:lnTo>
                    <a:pt x="5478" y="243"/>
                  </a:lnTo>
                  <a:lnTo>
                    <a:pt x="5422" y="211"/>
                  </a:lnTo>
                  <a:lnTo>
                    <a:pt x="5365" y="181"/>
                  </a:lnTo>
                  <a:lnTo>
                    <a:pt x="5306" y="154"/>
                  </a:lnTo>
                  <a:lnTo>
                    <a:pt x="5246" y="130"/>
                  </a:lnTo>
                  <a:lnTo>
                    <a:pt x="5185" y="108"/>
                  </a:lnTo>
                  <a:lnTo>
                    <a:pt x="5122" y="87"/>
                  </a:lnTo>
                  <a:lnTo>
                    <a:pt x="5059" y="69"/>
                  </a:lnTo>
                  <a:lnTo>
                    <a:pt x="4994" y="54"/>
                  </a:lnTo>
                  <a:lnTo>
                    <a:pt x="4928" y="41"/>
                  </a:lnTo>
                  <a:lnTo>
                    <a:pt x="4861" y="29"/>
                  </a:lnTo>
                  <a:lnTo>
                    <a:pt x="4794" y="20"/>
                  </a:lnTo>
                  <a:lnTo>
                    <a:pt x="4724" y="13"/>
                  </a:lnTo>
                  <a:lnTo>
                    <a:pt x="4655" y="7"/>
                  </a:lnTo>
                  <a:lnTo>
                    <a:pt x="4584" y="3"/>
                  </a:lnTo>
                  <a:lnTo>
                    <a:pt x="4512" y="1"/>
                  </a:lnTo>
                  <a:lnTo>
                    <a:pt x="4441" y="0"/>
                  </a:lnTo>
                  <a:lnTo>
                    <a:pt x="4369" y="1"/>
                  </a:lnTo>
                  <a:lnTo>
                    <a:pt x="4298" y="3"/>
                  </a:lnTo>
                  <a:lnTo>
                    <a:pt x="4227" y="7"/>
                  </a:lnTo>
                  <a:lnTo>
                    <a:pt x="4158" y="13"/>
                  </a:lnTo>
                  <a:lnTo>
                    <a:pt x="4088" y="20"/>
                  </a:lnTo>
                  <a:lnTo>
                    <a:pt x="4021" y="30"/>
                  </a:lnTo>
                  <a:lnTo>
                    <a:pt x="3953" y="41"/>
                  </a:lnTo>
                  <a:lnTo>
                    <a:pt x="3887" y="54"/>
                  </a:lnTo>
                  <a:lnTo>
                    <a:pt x="3823" y="70"/>
                  </a:lnTo>
                  <a:lnTo>
                    <a:pt x="3758" y="87"/>
                  </a:lnTo>
                  <a:lnTo>
                    <a:pt x="3696" y="108"/>
                  </a:lnTo>
                  <a:lnTo>
                    <a:pt x="3635" y="130"/>
                  </a:lnTo>
                  <a:lnTo>
                    <a:pt x="3575" y="155"/>
                  </a:lnTo>
                  <a:lnTo>
                    <a:pt x="3517" y="182"/>
                  </a:lnTo>
                  <a:lnTo>
                    <a:pt x="3459" y="212"/>
                  </a:lnTo>
                  <a:lnTo>
                    <a:pt x="3404" y="244"/>
                  </a:lnTo>
                  <a:lnTo>
                    <a:pt x="3349" y="279"/>
                  </a:lnTo>
                  <a:lnTo>
                    <a:pt x="3296" y="317"/>
                  </a:lnTo>
                  <a:lnTo>
                    <a:pt x="3245" y="358"/>
                  </a:lnTo>
                  <a:lnTo>
                    <a:pt x="3195" y="401"/>
                  </a:lnTo>
                  <a:lnTo>
                    <a:pt x="3148" y="448"/>
                  </a:lnTo>
                  <a:lnTo>
                    <a:pt x="3101" y="498"/>
                  </a:lnTo>
                  <a:lnTo>
                    <a:pt x="3057" y="551"/>
                  </a:lnTo>
                  <a:lnTo>
                    <a:pt x="3015" y="607"/>
                  </a:lnTo>
                  <a:lnTo>
                    <a:pt x="2974" y="666"/>
                  </a:lnTo>
                  <a:lnTo>
                    <a:pt x="2936" y="730"/>
                  </a:lnTo>
                  <a:lnTo>
                    <a:pt x="2900" y="796"/>
                  </a:lnTo>
                  <a:lnTo>
                    <a:pt x="2865" y="866"/>
                  </a:lnTo>
                  <a:lnTo>
                    <a:pt x="2833" y="940"/>
                  </a:lnTo>
                  <a:lnTo>
                    <a:pt x="2803" y="1017"/>
                  </a:lnTo>
                  <a:lnTo>
                    <a:pt x="2775" y="1098"/>
                  </a:lnTo>
                  <a:lnTo>
                    <a:pt x="2749" y="1183"/>
                  </a:lnTo>
                  <a:lnTo>
                    <a:pt x="2742" y="1209"/>
                  </a:lnTo>
                  <a:lnTo>
                    <a:pt x="2736" y="1237"/>
                  </a:lnTo>
                  <a:lnTo>
                    <a:pt x="2731" y="1265"/>
                  </a:lnTo>
                  <a:lnTo>
                    <a:pt x="2727" y="1295"/>
                  </a:lnTo>
                  <a:lnTo>
                    <a:pt x="2723" y="1325"/>
                  </a:lnTo>
                  <a:lnTo>
                    <a:pt x="2719" y="1358"/>
                  </a:lnTo>
                  <a:lnTo>
                    <a:pt x="2716" y="1390"/>
                  </a:lnTo>
                  <a:lnTo>
                    <a:pt x="2714" y="1423"/>
                  </a:lnTo>
                  <a:lnTo>
                    <a:pt x="2711" y="1492"/>
                  </a:lnTo>
                  <a:lnTo>
                    <a:pt x="2710" y="1563"/>
                  </a:lnTo>
                  <a:lnTo>
                    <a:pt x="2710" y="1635"/>
                  </a:lnTo>
                  <a:lnTo>
                    <a:pt x="2712" y="1709"/>
                  </a:lnTo>
                  <a:lnTo>
                    <a:pt x="2714" y="1783"/>
                  </a:lnTo>
                  <a:lnTo>
                    <a:pt x="2717" y="1857"/>
                  </a:lnTo>
                  <a:lnTo>
                    <a:pt x="2720" y="1929"/>
                  </a:lnTo>
                  <a:lnTo>
                    <a:pt x="2723" y="2002"/>
                  </a:lnTo>
                  <a:lnTo>
                    <a:pt x="2726" y="2071"/>
                  </a:lnTo>
                  <a:lnTo>
                    <a:pt x="2729" y="2138"/>
                  </a:lnTo>
                  <a:lnTo>
                    <a:pt x="2731" y="2202"/>
                  </a:lnTo>
                  <a:lnTo>
                    <a:pt x="2731" y="2262"/>
                  </a:lnTo>
                  <a:lnTo>
                    <a:pt x="2731" y="2339"/>
                  </a:lnTo>
                  <a:lnTo>
                    <a:pt x="2731" y="2415"/>
                  </a:lnTo>
                  <a:lnTo>
                    <a:pt x="2730" y="2487"/>
                  </a:lnTo>
                  <a:lnTo>
                    <a:pt x="2730" y="2558"/>
                  </a:lnTo>
                  <a:lnTo>
                    <a:pt x="2730" y="2626"/>
                  </a:lnTo>
                  <a:lnTo>
                    <a:pt x="2731" y="2692"/>
                  </a:lnTo>
                  <a:lnTo>
                    <a:pt x="2733" y="2758"/>
                  </a:lnTo>
                  <a:lnTo>
                    <a:pt x="2737" y="2822"/>
                  </a:lnTo>
                  <a:lnTo>
                    <a:pt x="2742" y="2885"/>
                  </a:lnTo>
                  <a:lnTo>
                    <a:pt x="2749" y="2948"/>
                  </a:lnTo>
                  <a:lnTo>
                    <a:pt x="2753" y="2980"/>
                  </a:lnTo>
                  <a:lnTo>
                    <a:pt x="2759" y="3011"/>
                  </a:lnTo>
                  <a:lnTo>
                    <a:pt x="2764" y="3042"/>
                  </a:lnTo>
                  <a:lnTo>
                    <a:pt x="2770" y="3073"/>
                  </a:lnTo>
                  <a:lnTo>
                    <a:pt x="2777" y="3104"/>
                  </a:lnTo>
                  <a:lnTo>
                    <a:pt x="2784" y="3135"/>
                  </a:lnTo>
                  <a:lnTo>
                    <a:pt x="2793" y="3167"/>
                  </a:lnTo>
                  <a:lnTo>
                    <a:pt x="2801" y="3198"/>
                  </a:lnTo>
                  <a:lnTo>
                    <a:pt x="2811" y="3230"/>
                  </a:lnTo>
                  <a:lnTo>
                    <a:pt x="2822" y="3262"/>
                  </a:lnTo>
                  <a:lnTo>
                    <a:pt x="2833" y="3294"/>
                  </a:lnTo>
                  <a:lnTo>
                    <a:pt x="2845" y="3326"/>
                  </a:lnTo>
                  <a:lnTo>
                    <a:pt x="2890" y="3438"/>
                  </a:lnTo>
                  <a:lnTo>
                    <a:pt x="2934" y="3546"/>
                  </a:lnTo>
                  <a:lnTo>
                    <a:pt x="2978" y="3653"/>
                  </a:lnTo>
                  <a:lnTo>
                    <a:pt x="3023" y="3756"/>
                  </a:lnTo>
                  <a:lnTo>
                    <a:pt x="3067" y="3858"/>
                  </a:lnTo>
                  <a:lnTo>
                    <a:pt x="3111" y="3956"/>
                  </a:lnTo>
                  <a:lnTo>
                    <a:pt x="3157" y="4051"/>
                  </a:lnTo>
                  <a:lnTo>
                    <a:pt x="3203" y="4143"/>
                  </a:lnTo>
                  <a:lnTo>
                    <a:pt x="3226" y="4188"/>
                  </a:lnTo>
                  <a:lnTo>
                    <a:pt x="3249" y="4232"/>
                  </a:lnTo>
                  <a:lnTo>
                    <a:pt x="3274" y="4275"/>
                  </a:lnTo>
                  <a:lnTo>
                    <a:pt x="3298" y="4317"/>
                  </a:lnTo>
                  <a:lnTo>
                    <a:pt x="3322" y="4358"/>
                  </a:lnTo>
                  <a:lnTo>
                    <a:pt x="3346" y="4399"/>
                  </a:lnTo>
                  <a:lnTo>
                    <a:pt x="3370" y="4439"/>
                  </a:lnTo>
                  <a:lnTo>
                    <a:pt x="3396" y="4477"/>
                  </a:lnTo>
                  <a:lnTo>
                    <a:pt x="3421" y="4515"/>
                  </a:lnTo>
                  <a:lnTo>
                    <a:pt x="3447" y="4551"/>
                  </a:lnTo>
                  <a:lnTo>
                    <a:pt x="3473" y="4587"/>
                  </a:lnTo>
                  <a:lnTo>
                    <a:pt x="3499" y="4622"/>
                  </a:lnTo>
                  <a:lnTo>
                    <a:pt x="3526" y="4656"/>
                  </a:lnTo>
                  <a:lnTo>
                    <a:pt x="3553" y="4689"/>
                  </a:lnTo>
                  <a:lnTo>
                    <a:pt x="3581" y="4720"/>
                  </a:lnTo>
                  <a:lnTo>
                    <a:pt x="3609" y="4751"/>
                  </a:lnTo>
                  <a:lnTo>
                    <a:pt x="3500" y="4772"/>
                  </a:lnTo>
                  <a:lnTo>
                    <a:pt x="3394" y="4795"/>
                  </a:lnTo>
                  <a:lnTo>
                    <a:pt x="3289" y="4821"/>
                  </a:lnTo>
                  <a:lnTo>
                    <a:pt x="3187" y="4849"/>
                  </a:lnTo>
                  <a:lnTo>
                    <a:pt x="3087" y="4878"/>
                  </a:lnTo>
                  <a:lnTo>
                    <a:pt x="2989" y="4908"/>
                  </a:lnTo>
                  <a:lnTo>
                    <a:pt x="2893" y="4940"/>
                  </a:lnTo>
                  <a:lnTo>
                    <a:pt x="2799" y="4974"/>
                  </a:lnTo>
                  <a:lnTo>
                    <a:pt x="2707" y="5009"/>
                  </a:lnTo>
                  <a:lnTo>
                    <a:pt x="2617" y="5045"/>
                  </a:lnTo>
                  <a:lnTo>
                    <a:pt x="2530" y="5081"/>
                  </a:lnTo>
                  <a:lnTo>
                    <a:pt x="2444" y="5118"/>
                  </a:lnTo>
                  <a:lnTo>
                    <a:pt x="2360" y="5156"/>
                  </a:lnTo>
                  <a:lnTo>
                    <a:pt x="2279" y="5195"/>
                  </a:lnTo>
                  <a:lnTo>
                    <a:pt x="2199" y="5234"/>
                  </a:lnTo>
                  <a:lnTo>
                    <a:pt x="2120" y="5273"/>
                  </a:lnTo>
                  <a:lnTo>
                    <a:pt x="2045" y="5312"/>
                  </a:lnTo>
                  <a:lnTo>
                    <a:pt x="1970" y="5351"/>
                  </a:lnTo>
                  <a:lnTo>
                    <a:pt x="1898" y="5390"/>
                  </a:lnTo>
                  <a:lnTo>
                    <a:pt x="1827" y="5429"/>
                  </a:lnTo>
                  <a:lnTo>
                    <a:pt x="1691" y="5504"/>
                  </a:lnTo>
                  <a:lnTo>
                    <a:pt x="1562" y="5576"/>
                  </a:lnTo>
                  <a:lnTo>
                    <a:pt x="1439" y="5645"/>
                  </a:lnTo>
                  <a:lnTo>
                    <a:pt x="1323" y="5707"/>
                  </a:lnTo>
                  <a:lnTo>
                    <a:pt x="1268" y="5736"/>
                  </a:lnTo>
                  <a:lnTo>
                    <a:pt x="1214" y="5763"/>
                  </a:lnTo>
                  <a:lnTo>
                    <a:pt x="1162" y="5789"/>
                  </a:lnTo>
                  <a:lnTo>
                    <a:pt x="1110" y="5812"/>
                  </a:lnTo>
                  <a:lnTo>
                    <a:pt x="1011" y="5859"/>
                  </a:lnTo>
                  <a:lnTo>
                    <a:pt x="916" y="5905"/>
                  </a:lnTo>
                  <a:lnTo>
                    <a:pt x="828" y="5951"/>
                  </a:lnTo>
                  <a:lnTo>
                    <a:pt x="746" y="5997"/>
                  </a:lnTo>
                  <a:lnTo>
                    <a:pt x="669" y="6044"/>
                  </a:lnTo>
                  <a:lnTo>
                    <a:pt x="597" y="6090"/>
                  </a:lnTo>
                  <a:lnTo>
                    <a:pt x="532" y="6135"/>
                  </a:lnTo>
                  <a:lnTo>
                    <a:pt x="470" y="6180"/>
                  </a:lnTo>
                  <a:lnTo>
                    <a:pt x="415" y="6226"/>
                  </a:lnTo>
                  <a:lnTo>
                    <a:pt x="364" y="6269"/>
                  </a:lnTo>
                  <a:lnTo>
                    <a:pt x="316" y="6312"/>
                  </a:lnTo>
                  <a:lnTo>
                    <a:pt x="273" y="6354"/>
                  </a:lnTo>
                  <a:lnTo>
                    <a:pt x="235" y="6395"/>
                  </a:lnTo>
                  <a:lnTo>
                    <a:pt x="199" y="6436"/>
                  </a:lnTo>
                  <a:lnTo>
                    <a:pt x="168" y="6474"/>
                  </a:lnTo>
                  <a:lnTo>
                    <a:pt x="141" y="6512"/>
                  </a:lnTo>
                  <a:lnTo>
                    <a:pt x="116" y="6547"/>
                  </a:lnTo>
                  <a:lnTo>
                    <a:pt x="94" y="6582"/>
                  </a:lnTo>
                  <a:lnTo>
                    <a:pt x="75" y="6614"/>
                  </a:lnTo>
                  <a:lnTo>
                    <a:pt x="59" y="6646"/>
                  </a:lnTo>
                  <a:lnTo>
                    <a:pt x="46" y="6675"/>
                  </a:lnTo>
                  <a:lnTo>
                    <a:pt x="35" y="6702"/>
                  </a:lnTo>
                  <a:lnTo>
                    <a:pt x="25" y="6727"/>
                  </a:lnTo>
                  <a:lnTo>
                    <a:pt x="18" y="6750"/>
                  </a:lnTo>
                  <a:lnTo>
                    <a:pt x="12" y="6771"/>
                  </a:lnTo>
                  <a:lnTo>
                    <a:pt x="8" y="6789"/>
                  </a:lnTo>
                  <a:lnTo>
                    <a:pt x="4" y="6804"/>
                  </a:lnTo>
                  <a:lnTo>
                    <a:pt x="2" y="6817"/>
                  </a:lnTo>
                  <a:lnTo>
                    <a:pt x="0" y="6835"/>
                  </a:lnTo>
                  <a:lnTo>
                    <a:pt x="0" y="6842"/>
                  </a:lnTo>
                  <a:lnTo>
                    <a:pt x="0" y="7756"/>
                  </a:lnTo>
                  <a:lnTo>
                    <a:pt x="8903" y="7755"/>
                  </a:lnTo>
                  <a:lnTo>
                    <a:pt x="8903" y="6842"/>
                  </a:lnTo>
                  <a:lnTo>
                    <a:pt x="8903" y="6835"/>
                  </a:lnTo>
                  <a:lnTo>
                    <a:pt x="8900" y="6817"/>
                  </a:lnTo>
                  <a:lnTo>
                    <a:pt x="8898" y="6804"/>
                  </a:lnTo>
                  <a:lnTo>
                    <a:pt x="8895" y="6789"/>
                  </a:lnTo>
                  <a:lnTo>
                    <a:pt x="8891" y="6770"/>
                  </a:lnTo>
                  <a:lnTo>
                    <a:pt x="8885" y="6750"/>
                  </a:lnTo>
                  <a:lnTo>
                    <a:pt x="8877" y="6727"/>
                  </a:lnTo>
                  <a:lnTo>
                    <a:pt x="8868" y="6702"/>
                  </a:lnTo>
                  <a:lnTo>
                    <a:pt x="8857" y="6675"/>
                  </a:lnTo>
                  <a:lnTo>
                    <a:pt x="8843" y="6646"/>
                  </a:lnTo>
                  <a:lnTo>
                    <a:pt x="8827" y="6614"/>
                  </a:lnTo>
                  <a:lnTo>
                    <a:pt x="8809" y="6581"/>
                  </a:lnTo>
                  <a:lnTo>
                    <a:pt x="8786" y="6547"/>
                  </a:lnTo>
                  <a:lnTo>
                    <a:pt x="8762" y="6511"/>
                  </a:lnTo>
                  <a:lnTo>
                    <a:pt x="8734" y="6473"/>
                  </a:lnTo>
                  <a:lnTo>
                    <a:pt x="8703" y="6435"/>
                  </a:lnTo>
                  <a:lnTo>
                    <a:pt x="8667" y="6394"/>
                  </a:lnTo>
                  <a:lnTo>
                    <a:pt x="8629" y="6353"/>
                  </a:lnTo>
                  <a:lnTo>
                    <a:pt x="8586" y="6311"/>
                  </a:lnTo>
                  <a:lnTo>
                    <a:pt x="8538" y="6268"/>
                  </a:lnTo>
                  <a:lnTo>
                    <a:pt x="8487" y="6223"/>
                  </a:lnTo>
                  <a:lnTo>
                    <a:pt x="8431" y="6179"/>
                  </a:lnTo>
                  <a:lnTo>
                    <a:pt x="8369" y="6134"/>
                  </a:lnTo>
                  <a:lnTo>
                    <a:pt x="8304" y="6088"/>
                  </a:lnTo>
                  <a:lnTo>
                    <a:pt x="8232" y="6042"/>
                  </a:lnTo>
                  <a:lnTo>
                    <a:pt x="8154" y="5995"/>
                  </a:lnTo>
                  <a:lnTo>
                    <a:pt x="8072" y="5949"/>
                  </a:lnTo>
                  <a:lnTo>
                    <a:pt x="7984" y="5903"/>
                  </a:lnTo>
                  <a:lnTo>
                    <a:pt x="7889" y="5857"/>
                  </a:lnTo>
                  <a:lnTo>
                    <a:pt x="7788" y="58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36" name="Picture Placeholder 19"/>
          <p:cNvPicPr>
            <a:picLocks noChangeAspect="1"/>
          </p:cNvPicPr>
          <p:nvPr/>
        </p:nvPicPr>
        <p:blipFill rotWithShape="1">
          <a:blip r:embed="rId2" cstate="print">
            <a:grayscl/>
            <a:extLst>
              <a:ext uri="{BEBA8EAE-BF5A-486C-A8C5-ECC9F3942E4B}">
                <a14:imgProps xmlns:a14="http://schemas.microsoft.com/office/drawing/2010/main">
                  <a14:imgLayer r:embed="rId3">
                    <a14:imgEffect>
                      <a14:sharpenSoften amount="2000"/>
                    </a14:imgEffect>
                    <a14:imgEffect>
                      <a14:brightnessContrast bright="22000" contrast="35000"/>
                    </a14:imgEffect>
                  </a14:imgLayer>
                </a14:imgProps>
              </a:ext>
              <a:ext uri="{28A0092B-C50C-407E-A947-70E740481C1C}">
                <a14:useLocalDpi xmlns:a14="http://schemas.microsoft.com/office/drawing/2010/main" val="0"/>
              </a:ext>
            </a:extLst>
          </a:blip>
          <a:srcRect l="23616" t="13110" r="14460" b="19198"/>
          <a:stretch/>
        </p:blipFill>
        <p:spPr bwMode="auto">
          <a:xfrm>
            <a:off x="2236759" y="1398492"/>
            <a:ext cx="1657381" cy="16635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37" name="Text Placeholder 32"/>
          <p:cNvSpPr txBox="1">
            <a:spLocks/>
          </p:cNvSpPr>
          <p:nvPr/>
        </p:nvSpPr>
        <p:spPr bwMode="auto">
          <a:xfrm>
            <a:off x="2193337" y="3279961"/>
            <a:ext cx="20766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anchor="t" anchorCtr="0" compatLnSpc="1">
            <a:prstTxWarp prst="textNoShape">
              <a:avLst/>
            </a:prstTxWarp>
          </a:bodyPr>
          <a:lstStyle>
            <a:lvl1pPr marL="0" indent="0" algn="l" defTabSz="457200" rtl="0" eaLnBrk="1" fontAlgn="base" hangingPunct="1">
              <a:lnSpc>
                <a:spcPct val="80000"/>
              </a:lnSpc>
              <a:spcBef>
                <a:spcPts val="0"/>
              </a:spcBef>
              <a:spcAft>
                <a:spcPts val="100"/>
              </a:spcAft>
              <a:buFont typeface="Lucida Grande"/>
              <a:buNone/>
              <a:defRPr sz="1200" kern="1200">
                <a:solidFill>
                  <a:srgbClr val="2C3245"/>
                </a:solidFill>
                <a:latin typeface="+mj-lt"/>
                <a:ea typeface="ＭＳ Ｐゴシック" charset="0"/>
                <a:cs typeface="Arial"/>
              </a:defRPr>
            </a:lvl1pPr>
            <a:lvl2pPr marL="0" indent="0" algn="l" defTabSz="457200" rtl="0" eaLnBrk="1" fontAlgn="base" hangingPunct="1">
              <a:lnSpc>
                <a:spcPct val="80000"/>
              </a:lnSpc>
              <a:spcBef>
                <a:spcPts val="0"/>
              </a:spcBef>
              <a:spcAft>
                <a:spcPts val="400"/>
              </a:spcAft>
              <a:buFont typeface="Arial"/>
              <a:buNone/>
              <a:defRPr sz="1000" kern="1200">
                <a:solidFill>
                  <a:schemeClr val="accent6">
                    <a:lumMod val="75000"/>
                  </a:schemeClr>
                </a:solidFill>
                <a:latin typeface="+mj-lt"/>
                <a:ea typeface="ＭＳ Ｐゴシック" charset="0"/>
                <a:cs typeface="Arial"/>
              </a:defRPr>
            </a:lvl2pPr>
            <a:lvl3pPr marL="114300" indent="-114300" algn="l" defTabSz="457200" rtl="0" eaLnBrk="1" fontAlgn="base" hangingPunct="1">
              <a:lnSpc>
                <a:spcPct val="80000"/>
              </a:lnSpc>
              <a:spcBef>
                <a:spcPts val="200"/>
              </a:spcBef>
              <a:spcAft>
                <a:spcPts val="0"/>
              </a:spcAft>
              <a:buFont typeface="Arial" panose="020B0604020202020204" pitchFamily="34" charset="0"/>
              <a:buChar char="•"/>
              <a:defRPr sz="900" kern="1200">
                <a:solidFill>
                  <a:schemeClr val="bg1">
                    <a:lumMod val="65000"/>
                  </a:schemeClr>
                </a:solidFill>
                <a:latin typeface="+mn-lt"/>
                <a:ea typeface="ＭＳ Ｐゴシック" charset="0"/>
                <a:cs typeface="Arial"/>
              </a:defRPr>
            </a:lvl3pPr>
            <a:lvl4pPr marL="804863" indent="-171450" algn="l" defTabSz="457200" rtl="0" eaLnBrk="1" fontAlgn="base" hangingPunct="1">
              <a:lnSpc>
                <a:spcPct val="80000"/>
              </a:lnSpc>
              <a:spcBef>
                <a:spcPts val="0"/>
              </a:spcBef>
              <a:spcAft>
                <a:spcPts val="0"/>
              </a:spcAft>
              <a:buFont typeface="Lucida Grande"/>
              <a:buChar char="–"/>
              <a:defRPr sz="1200" kern="1200" baseline="0">
                <a:solidFill>
                  <a:schemeClr val="tx1"/>
                </a:solidFill>
                <a:latin typeface="+mj-lt"/>
                <a:ea typeface="ＭＳ Ｐゴシック" charset="0"/>
                <a:cs typeface="Arial"/>
              </a:defRPr>
            </a:lvl4pPr>
            <a:lvl5pPr marL="922338" indent="0" algn="l" defTabSz="457200" rtl="0" eaLnBrk="1" fontAlgn="base" hangingPunct="1">
              <a:lnSpc>
                <a:spcPct val="80000"/>
              </a:lnSpc>
              <a:spcBef>
                <a:spcPts val="0"/>
              </a:spcBef>
              <a:spcAft>
                <a:spcPts val="0"/>
              </a:spcAft>
              <a:buFont typeface="Arial" charset="0"/>
              <a:buNone/>
              <a:defRPr sz="1200" kern="1200">
                <a:solidFill>
                  <a:schemeClr val="tx1"/>
                </a:solidFill>
                <a:latin typeface="+mj-lt"/>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80000"/>
              </a:lnSpc>
              <a:spcBef>
                <a:spcPts val="0"/>
              </a:spcBef>
              <a:spcAft>
                <a:spcPts val="100"/>
              </a:spcAft>
              <a:buClrTx/>
              <a:buSzTx/>
              <a:buFont typeface="Lucida Grande"/>
              <a:buNone/>
              <a:tabLst/>
              <a:defRPr/>
            </a:pPr>
            <a:r>
              <a:rPr kumimoji="0" lang="en-US" sz="1400" b="0" i="0" u="none" strike="noStrike" kern="1200" cap="none" spc="0" normalizeH="0" baseline="0" noProof="0" dirty="0" smtClean="0">
                <a:ln>
                  <a:noFill/>
                </a:ln>
                <a:solidFill>
                  <a:srgbClr val="2C3245"/>
                </a:solidFill>
                <a:effectLst/>
                <a:uLnTx/>
                <a:uFillTx/>
                <a:latin typeface="BNPP Sans"/>
                <a:ea typeface="ＭＳ Ｐゴシック" charset="0"/>
                <a:cs typeface="Arial"/>
              </a:rPr>
              <a:t>Bryan Cross</a:t>
            </a:r>
          </a:p>
          <a:p>
            <a:pPr marL="0" marR="0" lvl="1" indent="0" algn="l" defTabSz="457200" rtl="0" eaLnBrk="1" fontAlgn="base" latinLnBrk="0" hangingPunct="1">
              <a:lnSpc>
                <a:spcPct val="80000"/>
              </a:lnSpc>
              <a:spcBef>
                <a:spcPts val="0"/>
              </a:spcBef>
              <a:spcAft>
                <a:spcPts val="400"/>
              </a:spcAft>
              <a:buClrTx/>
              <a:buSzTx/>
              <a:buFont typeface="Arial"/>
              <a:buNone/>
              <a:tabLst/>
              <a:defRPr/>
            </a:pPr>
            <a:r>
              <a:rPr kumimoji="0" lang="en-US" sz="1050" b="0" i="0" u="none" strike="noStrike" kern="1200" cap="none" spc="0" normalizeH="0" baseline="0" noProof="0" dirty="0" smtClean="0">
                <a:ln>
                  <a:noFill/>
                </a:ln>
                <a:solidFill>
                  <a:srgbClr val="57DBAF">
                    <a:lumMod val="75000"/>
                  </a:srgbClr>
                </a:solidFill>
                <a:effectLst/>
                <a:uLnTx/>
                <a:uFillTx/>
                <a:latin typeface="BNPP Sans"/>
                <a:ea typeface="ＭＳ Ｐゴシック" charset="0"/>
                <a:cs typeface="Arial"/>
              </a:rPr>
              <a:t>Panelist</a:t>
            </a:r>
            <a:endParaRPr kumimoji="0" lang="en-US" sz="1050" b="0" i="0" u="none" strike="noStrike" kern="1200" cap="none" spc="0" normalizeH="0" baseline="0" noProof="0" dirty="0">
              <a:ln>
                <a:noFill/>
              </a:ln>
              <a:solidFill>
                <a:srgbClr val="57DBAF">
                  <a:lumMod val="75000"/>
                </a:srgbClr>
              </a:solidFill>
              <a:effectLst/>
              <a:uLnTx/>
              <a:uFillTx/>
              <a:latin typeface="BNPP Sans"/>
              <a:ea typeface="ＭＳ Ｐゴシック" charset="0"/>
              <a:cs typeface="Arial"/>
            </a:endParaRPr>
          </a:p>
        </p:txBody>
      </p:sp>
      <p:sp>
        <p:nvSpPr>
          <p:cNvPr id="38" name="Text Placeholder 33"/>
          <p:cNvSpPr txBox="1">
            <a:spLocks/>
          </p:cNvSpPr>
          <p:nvPr/>
        </p:nvSpPr>
        <p:spPr bwMode="auto">
          <a:xfrm>
            <a:off x="4542351" y="3279961"/>
            <a:ext cx="198891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anchor="t" anchorCtr="0" compatLnSpc="1">
            <a:prstTxWarp prst="textNoShape">
              <a:avLst/>
            </a:prstTxWarp>
          </a:bodyPr>
          <a:lstStyle>
            <a:lvl1pPr marL="0" indent="0" algn="l" defTabSz="457200" rtl="0" eaLnBrk="1" fontAlgn="base" hangingPunct="1">
              <a:lnSpc>
                <a:spcPct val="80000"/>
              </a:lnSpc>
              <a:spcBef>
                <a:spcPts val="0"/>
              </a:spcBef>
              <a:spcAft>
                <a:spcPts val="100"/>
              </a:spcAft>
              <a:buFont typeface="Lucida Grande"/>
              <a:buNone/>
              <a:defRPr sz="1200" kern="1200">
                <a:solidFill>
                  <a:srgbClr val="2C3245"/>
                </a:solidFill>
                <a:latin typeface="+mj-lt"/>
                <a:ea typeface="ＭＳ Ｐゴシック" charset="0"/>
                <a:cs typeface="Arial"/>
              </a:defRPr>
            </a:lvl1pPr>
            <a:lvl2pPr marL="0" indent="0" algn="l" defTabSz="457200" rtl="0" eaLnBrk="1" fontAlgn="base" hangingPunct="1">
              <a:lnSpc>
                <a:spcPct val="80000"/>
              </a:lnSpc>
              <a:spcBef>
                <a:spcPts val="0"/>
              </a:spcBef>
              <a:spcAft>
                <a:spcPts val="400"/>
              </a:spcAft>
              <a:buFont typeface="Arial"/>
              <a:buNone/>
              <a:defRPr sz="1000" kern="1200">
                <a:solidFill>
                  <a:schemeClr val="accent6">
                    <a:lumMod val="75000"/>
                  </a:schemeClr>
                </a:solidFill>
                <a:latin typeface="+mj-lt"/>
                <a:ea typeface="ＭＳ Ｐゴシック" charset="0"/>
                <a:cs typeface="Arial"/>
              </a:defRPr>
            </a:lvl2pPr>
            <a:lvl3pPr marL="114300" indent="-114300" algn="l" defTabSz="457200" rtl="0" eaLnBrk="1" fontAlgn="base" hangingPunct="1">
              <a:lnSpc>
                <a:spcPct val="80000"/>
              </a:lnSpc>
              <a:spcBef>
                <a:spcPts val="200"/>
              </a:spcBef>
              <a:spcAft>
                <a:spcPts val="0"/>
              </a:spcAft>
              <a:buFont typeface="Arial" panose="020B0604020202020204" pitchFamily="34" charset="0"/>
              <a:buChar char="•"/>
              <a:defRPr sz="900" kern="1200">
                <a:solidFill>
                  <a:schemeClr val="bg1">
                    <a:lumMod val="65000"/>
                  </a:schemeClr>
                </a:solidFill>
                <a:latin typeface="+mn-lt"/>
                <a:ea typeface="ＭＳ Ｐゴシック" charset="0"/>
                <a:cs typeface="Arial"/>
              </a:defRPr>
            </a:lvl3pPr>
            <a:lvl4pPr marL="804863" indent="-171450" algn="l" defTabSz="457200" rtl="0" eaLnBrk="1" fontAlgn="base" hangingPunct="1">
              <a:lnSpc>
                <a:spcPct val="80000"/>
              </a:lnSpc>
              <a:spcBef>
                <a:spcPts val="0"/>
              </a:spcBef>
              <a:spcAft>
                <a:spcPts val="0"/>
              </a:spcAft>
              <a:buFont typeface="Lucida Grande"/>
              <a:buChar char="–"/>
              <a:defRPr sz="1200" kern="1200" baseline="0">
                <a:solidFill>
                  <a:schemeClr val="tx1"/>
                </a:solidFill>
                <a:latin typeface="+mj-lt"/>
                <a:ea typeface="ＭＳ Ｐゴシック" charset="0"/>
                <a:cs typeface="Arial"/>
              </a:defRPr>
            </a:lvl4pPr>
            <a:lvl5pPr marL="922338" indent="0" algn="l" defTabSz="457200" rtl="0" eaLnBrk="1" fontAlgn="base" hangingPunct="1">
              <a:lnSpc>
                <a:spcPct val="80000"/>
              </a:lnSpc>
              <a:spcBef>
                <a:spcPts val="0"/>
              </a:spcBef>
              <a:spcAft>
                <a:spcPts val="0"/>
              </a:spcAft>
              <a:buFont typeface="Arial" charset="0"/>
              <a:buNone/>
              <a:defRPr sz="1200" kern="1200">
                <a:solidFill>
                  <a:schemeClr val="tx1"/>
                </a:solidFill>
                <a:latin typeface="+mj-lt"/>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80000"/>
              </a:lnSpc>
              <a:spcBef>
                <a:spcPts val="0"/>
              </a:spcBef>
              <a:spcAft>
                <a:spcPts val="100"/>
              </a:spcAft>
              <a:buClrTx/>
              <a:buSzTx/>
              <a:buFont typeface="Lucida Grande"/>
              <a:buNone/>
              <a:tabLst/>
              <a:defRPr/>
            </a:pPr>
            <a:r>
              <a:rPr kumimoji="0" lang="en-US" sz="1400" b="0" i="0" u="none" strike="noStrike" kern="1200" cap="none" spc="0" normalizeH="0" baseline="0" noProof="0" dirty="0" smtClean="0">
                <a:ln>
                  <a:noFill/>
                </a:ln>
                <a:solidFill>
                  <a:srgbClr val="2C3245"/>
                </a:solidFill>
                <a:effectLst/>
                <a:uLnTx/>
                <a:uFillTx/>
                <a:latin typeface="BNPP Sans"/>
                <a:ea typeface="ＭＳ Ｐゴシック" charset="0"/>
                <a:cs typeface="Arial"/>
              </a:rPr>
              <a:t>Hector</a:t>
            </a:r>
            <a:r>
              <a:rPr kumimoji="0" lang="en-US" sz="1400" b="0" i="0" u="none" strike="noStrike" kern="1200" cap="none" spc="0" normalizeH="0" noProof="0" dirty="0" smtClean="0">
                <a:ln>
                  <a:noFill/>
                </a:ln>
                <a:solidFill>
                  <a:srgbClr val="2C3245"/>
                </a:solidFill>
                <a:effectLst/>
                <a:uLnTx/>
                <a:uFillTx/>
                <a:latin typeface="BNPP Sans"/>
                <a:ea typeface="ＭＳ Ｐゴシック" charset="0"/>
                <a:cs typeface="Arial"/>
              </a:rPr>
              <a:t> Sanchez</a:t>
            </a:r>
            <a:endParaRPr kumimoji="0" lang="en-US" sz="1400" b="0" i="0" u="none" strike="noStrike" kern="1200" cap="none" spc="0" normalizeH="0" baseline="0" noProof="0" dirty="0" smtClean="0">
              <a:ln>
                <a:noFill/>
              </a:ln>
              <a:solidFill>
                <a:srgbClr val="2C3245"/>
              </a:solidFill>
              <a:effectLst/>
              <a:uLnTx/>
              <a:uFillTx/>
              <a:latin typeface="BNPP Sans"/>
              <a:ea typeface="ＭＳ Ｐゴシック" charset="0"/>
              <a:cs typeface="Arial"/>
            </a:endParaRPr>
          </a:p>
          <a:p>
            <a:pPr marL="0" marR="0" lvl="1" indent="0" algn="l" defTabSz="457200" rtl="0" eaLnBrk="1" fontAlgn="base" latinLnBrk="0" hangingPunct="1">
              <a:lnSpc>
                <a:spcPct val="80000"/>
              </a:lnSpc>
              <a:spcBef>
                <a:spcPts val="0"/>
              </a:spcBef>
              <a:spcAft>
                <a:spcPts val="400"/>
              </a:spcAft>
              <a:buClrTx/>
              <a:buSzTx/>
              <a:buFont typeface="Arial"/>
              <a:buNone/>
              <a:tabLst/>
              <a:defRPr/>
            </a:pPr>
            <a:r>
              <a:rPr kumimoji="0" lang="en-US" sz="1050" b="0" i="0" u="none" strike="noStrike" kern="1200" cap="none" spc="0" normalizeH="0" baseline="0" noProof="0" dirty="0" smtClean="0">
                <a:ln>
                  <a:noFill/>
                </a:ln>
                <a:solidFill>
                  <a:srgbClr val="57DBAF">
                    <a:lumMod val="75000"/>
                  </a:srgbClr>
                </a:solidFill>
                <a:effectLst/>
                <a:uLnTx/>
                <a:uFillTx/>
                <a:latin typeface="BNPP Sans"/>
                <a:ea typeface="ＭＳ Ｐゴシック" charset="0"/>
                <a:cs typeface="Arial"/>
              </a:rPr>
              <a:t>Panelist</a:t>
            </a:r>
            <a:endParaRPr kumimoji="0" lang="en-US" sz="1050" b="0" i="0" u="none" strike="noStrike" kern="1200" cap="none" spc="0" normalizeH="0" baseline="0" noProof="0" dirty="0">
              <a:ln>
                <a:noFill/>
              </a:ln>
              <a:solidFill>
                <a:srgbClr val="57DBAF">
                  <a:lumMod val="75000"/>
                </a:srgbClr>
              </a:solidFill>
              <a:effectLst/>
              <a:uLnTx/>
              <a:uFillTx/>
              <a:latin typeface="BNPP Sans"/>
              <a:ea typeface="ＭＳ Ｐゴシック" charset="0"/>
              <a:cs typeface="Arial"/>
            </a:endParaRPr>
          </a:p>
        </p:txBody>
      </p:sp>
      <p:sp>
        <p:nvSpPr>
          <p:cNvPr id="39" name="Text Placeholder 35"/>
          <p:cNvSpPr txBox="1">
            <a:spLocks/>
          </p:cNvSpPr>
          <p:nvPr/>
        </p:nvSpPr>
        <p:spPr bwMode="auto">
          <a:xfrm>
            <a:off x="6852121" y="3279961"/>
            <a:ext cx="18607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anchor="t" anchorCtr="0" compatLnSpc="1">
            <a:prstTxWarp prst="textNoShape">
              <a:avLst/>
            </a:prstTxWarp>
          </a:bodyPr>
          <a:lstStyle>
            <a:lvl1pPr marL="0" indent="0" algn="l" defTabSz="457200" rtl="0" eaLnBrk="1" fontAlgn="base" hangingPunct="1">
              <a:lnSpc>
                <a:spcPct val="80000"/>
              </a:lnSpc>
              <a:spcBef>
                <a:spcPts val="0"/>
              </a:spcBef>
              <a:spcAft>
                <a:spcPts val="100"/>
              </a:spcAft>
              <a:buFont typeface="Lucida Grande"/>
              <a:buNone/>
              <a:defRPr sz="1200" kern="1200">
                <a:solidFill>
                  <a:srgbClr val="2C3245"/>
                </a:solidFill>
                <a:latin typeface="+mj-lt"/>
                <a:ea typeface="ＭＳ Ｐゴシック" charset="0"/>
                <a:cs typeface="Arial"/>
              </a:defRPr>
            </a:lvl1pPr>
            <a:lvl2pPr marL="0" indent="0" algn="l" defTabSz="457200" rtl="0" eaLnBrk="1" fontAlgn="base" hangingPunct="1">
              <a:lnSpc>
                <a:spcPct val="80000"/>
              </a:lnSpc>
              <a:spcBef>
                <a:spcPts val="0"/>
              </a:spcBef>
              <a:spcAft>
                <a:spcPts val="400"/>
              </a:spcAft>
              <a:buFont typeface="Arial"/>
              <a:buNone/>
              <a:defRPr sz="1000" kern="1200">
                <a:solidFill>
                  <a:schemeClr val="accent6">
                    <a:lumMod val="75000"/>
                  </a:schemeClr>
                </a:solidFill>
                <a:latin typeface="+mj-lt"/>
                <a:ea typeface="ＭＳ Ｐゴシック" charset="0"/>
                <a:cs typeface="Arial"/>
              </a:defRPr>
            </a:lvl2pPr>
            <a:lvl3pPr marL="114300" indent="-114300" algn="l" defTabSz="457200" rtl="0" eaLnBrk="1" fontAlgn="base" hangingPunct="1">
              <a:lnSpc>
                <a:spcPct val="80000"/>
              </a:lnSpc>
              <a:spcBef>
                <a:spcPts val="200"/>
              </a:spcBef>
              <a:spcAft>
                <a:spcPts val="0"/>
              </a:spcAft>
              <a:buFont typeface="Arial" panose="020B0604020202020204" pitchFamily="34" charset="0"/>
              <a:buChar char="•"/>
              <a:defRPr sz="900" kern="1200">
                <a:solidFill>
                  <a:schemeClr val="bg1">
                    <a:lumMod val="65000"/>
                  </a:schemeClr>
                </a:solidFill>
                <a:latin typeface="+mn-lt"/>
                <a:ea typeface="ＭＳ Ｐゴシック" charset="0"/>
                <a:cs typeface="Arial"/>
              </a:defRPr>
            </a:lvl3pPr>
            <a:lvl4pPr marL="804863" indent="-171450" algn="l" defTabSz="457200" rtl="0" eaLnBrk="1" fontAlgn="base" hangingPunct="1">
              <a:lnSpc>
                <a:spcPct val="80000"/>
              </a:lnSpc>
              <a:spcBef>
                <a:spcPts val="0"/>
              </a:spcBef>
              <a:spcAft>
                <a:spcPts val="0"/>
              </a:spcAft>
              <a:buFont typeface="Lucida Grande"/>
              <a:buChar char="–"/>
              <a:defRPr sz="1200" kern="1200" baseline="0">
                <a:solidFill>
                  <a:schemeClr val="tx1"/>
                </a:solidFill>
                <a:latin typeface="+mj-lt"/>
                <a:ea typeface="ＭＳ Ｐゴシック" charset="0"/>
                <a:cs typeface="Arial"/>
              </a:defRPr>
            </a:lvl4pPr>
            <a:lvl5pPr marL="922338" indent="0" algn="l" defTabSz="457200" rtl="0" eaLnBrk="1" fontAlgn="base" hangingPunct="1">
              <a:lnSpc>
                <a:spcPct val="80000"/>
              </a:lnSpc>
              <a:spcBef>
                <a:spcPts val="0"/>
              </a:spcBef>
              <a:spcAft>
                <a:spcPts val="0"/>
              </a:spcAft>
              <a:buFont typeface="Arial" charset="0"/>
              <a:buNone/>
              <a:defRPr sz="1200" kern="1200">
                <a:solidFill>
                  <a:schemeClr val="tx1"/>
                </a:solidFill>
                <a:latin typeface="+mj-lt"/>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80000"/>
              </a:lnSpc>
              <a:spcBef>
                <a:spcPts val="0"/>
              </a:spcBef>
              <a:spcAft>
                <a:spcPts val="100"/>
              </a:spcAft>
              <a:buClrTx/>
              <a:buSzTx/>
              <a:buFont typeface="Lucida Grande"/>
              <a:buNone/>
              <a:tabLst/>
              <a:defRPr/>
            </a:pPr>
            <a:r>
              <a:rPr kumimoji="0" lang="en-US" sz="1400" b="0" i="0" u="none" strike="noStrike" kern="1200" cap="none" spc="0" normalizeH="0" baseline="0" noProof="0" dirty="0" smtClean="0">
                <a:ln>
                  <a:noFill/>
                </a:ln>
                <a:solidFill>
                  <a:srgbClr val="2C3245"/>
                </a:solidFill>
                <a:effectLst/>
                <a:uLnTx/>
                <a:uFillTx/>
                <a:latin typeface="BNPP Sans"/>
                <a:ea typeface="ＭＳ Ｐゴシック" charset="0"/>
                <a:cs typeface="Arial"/>
              </a:rPr>
              <a:t>Abel Raposo</a:t>
            </a:r>
          </a:p>
          <a:p>
            <a:pPr marL="0" marR="0" lvl="1" indent="0" algn="l" defTabSz="457200" rtl="0" eaLnBrk="1" fontAlgn="base" latinLnBrk="0" hangingPunct="1">
              <a:lnSpc>
                <a:spcPct val="80000"/>
              </a:lnSpc>
              <a:spcBef>
                <a:spcPts val="0"/>
              </a:spcBef>
              <a:spcAft>
                <a:spcPts val="400"/>
              </a:spcAft>
              <a:buClrTx/>
              <a:buSzTx/>
              <a:buFont typeface="Arial"/>
              <a:buNone/>
              <a:tabLst/>
              <a:defRPr/>
            </a:pPr>
            <a:r>
              <a:rPr kumimoji="0" lang="en-US" sz="1050" b="0" i="0" u="none" strike="noStrike" kern="1200" cap="none" spc="0" normalizeH="0" baseline="0" noProof="0" dirty="0" smtClean="0">
                <a:ln>
                  <a:noFill/>
                </a:ln>
                <a:solidFill>
                  <a:srgbClr val="57DBAF">
                    <a:lumMod val="75000"/>
                  </a:srgbClr>
                </a:solidFill>
                <a:effectLst/>
                <a:uLnTx/>
                <a:uFillTx/>
                <a:latin typeface="BNPP Sans"/>
                <a:ea typeface="ＭＳ Ｐゴシック" charset="0"/>
                <a:cs typeface="Arial"/>
              </a:rPr>
              <a:t>Panelist</a:t>
            </a:r>
            <a:endParaRPr kumimoji="0" lang="en-US" sz="1050" b="0" i="0" u="none" strike="noStrike" kern="1200" cap="none" spc="0" normalizeH="0" baseline="0" noProof="0" dirty="0">
              <a:ln>
                <a:noFill/>
              </a:ln>
              <a:solidFill>
                <a:srgbClr val="57DBAF">
                  <a:lumMod val="75000"/>
                </a:srgbClr>
              </a:solidFill>
              <a:effectLst/>
              <a:uLnTx/>
              <a:uFillTx/>
              <a:latin typeface="BNPP Sans"/>
              <a:ea typeface="ＭＳ Ｐゴシック" charset="0"/>
              <a:cs typeface="Arial"/>
            </a:endParaRPr>
          </a:p>
        </p:txBody>
      </p:sp>
      <p:pic>
        <p:nvPicPr>
          <p:cNvPr id="40" name="Picture Placeholder 12"/>
          <p:cNvPicPr>
            <a:picLocks noChangeAspect="1"/>
          </p:cNvPicPr>
          <p:nvPr/>
        </p:nvPicPr>
        <p:blipFill rotWithShape="1">
          <a:blip r:embed="rId4" cstate="print">
            <a:extLst>
              <a:ext uri="{28A0092B-C50C-407E-A947-70E740481C1C}">
                <a14:useLocalDpi xmlns:a14="http://schemas.microsoft.com/office/drawing/2010/main" val="0"/>
              </a:ext>
            </a:extLst>
          </a:blip>
          <a:srcRect l="29386" t="1093" b="28293"/>
          <a:stretch/>
        </p:blipFill>
        <p:spPr bwMode="auto">
          <a:xfrm>
            <a:off x="6911574" y="1398492"/>
            <a:ext cx="1664208" cy="1664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41" name="Text Placeholder 36"/>
          <p:cNvSpPr txBox="1">
            <a:spLocks/>
          </p:cNvSpPr>
          <p:nvPr/>
        </p:nvSpPr>
        <p:spPr bwMode="auto">
          <a:xfrm>
            <a:off x="2193337" y="3969571"/>
            <a:ext cx="2227172" cy="217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defTabSz="457200" rtl="0" eaLnBrk="1" fontAlgn="base" hangingPunct="1">
              <a:lnSpc>
                <a:spcPct val="80000"/>
              </a:lnSpc>
              <a:spcBef>
                <a:spcPts val="300"/>
              </a:spcBef>
              <a:spcAft>
                <a:spcPts val="0"/>
              </a:spcAft>
              <a:buFont typeface="Arial" panose="020B0604020202020204" pitchFamily="34" charset="0"/>
              <a:buNone/>
              <a:defRPr sz="790" kern="1200" baseline="0">
                <a:solidFill>
                  <a:schemeClr val="bg1">
                    <a:lumMod val="50000"/>
                  </a:schemeClr>
                </a:solidFill>
                <a:latin typeface="+mn-lt"/>
                <a:ea typeface="ＭＳ Ｐゴシック" charset="0"/>
                <a:cs typeface="Arial"/>
              </a:defRPr>
            </a:lvl1pPr>
            <a:lvl2pPr marL="0" indent="0" algn="l" defTabSz="457200" rtl="0" eaLnBrk="1" fontAlgn="base" hangingPunct="1">
              <a:spcBef>
                <a:spcPts val="0"/>
              </a:spcBef>
              <a:spcAft>
                <a:spcPts val="600"/>
              </a:spcAft>
              <a:buFont typeface="Arial"/>
              <a:buNone/>
              <a:defRPr sz="790" b="1" u="none" kern="1200" cap="all" baseline="0">
                <a:solidFill>
                  <a:schemeClr val="tx1"/>
                </a:solidFill>
                <a:latin typeface="+mn-lt"/>
                <a:ea typeface="ＭＳ Ｐゴシック" charset="0"/>
                <a:cs typeface="Arial"/>
              </a:defRPr>
            </a:lvl2pPr>
            <a:lvl3pPr marL="517525" indent="-195263" algn="l" defTabSz="457200" rtl="0" eaLnBrk="1" fontAlgn="base" hangingPunct="1">
              <a:spcBef>
                <a:spcPts val="0"/>
              </a:spcBef>
              <a:spcAft>
                <a:spcPts val="600"/>
              </a:spcAft>
              <a:buFont typeface="Lucida Grande"/>
              <a:buChar char="‣"/>
              <a:defRPr sz="1800" kern="1200">
                <a:solidFill>
                  <a:schemeClr val="tx1"/>
                </a:solidFill>
                <a:latin typeface="+mn-lt"/>
                <a:ea typeface="ＭＳ Ｐゴシック" charset="0"/>
                <a:cs typeface="Arial"/>
              </a:defRPr>
            </a:lvl3pPr>
            <a:lvl4pPr marL="804863" indent="-171450" algn="l" defTabSz="457200" rtl="0" eaLnBrk="1" fontAlgn="base" hangingPunct="1">
              <a:spcBef>
                <a:spcPts val="0"/>
              </a:spcBef>
              <a:spcAft>
                <a:spcPts val="600"/>
              </a:spcAft>
              <a:buFont typeface="Lucida Grande"/>
              <a:buChar char="–"/>
              <a:defRPr sz="1600" kern="1200" baseline="0">
                <a:solidFill>
                  <a:schemeClr val="tx1"/>
                </a:solidFill>
                <a:latin typeface="+mn-lt"/>
                <a:ea typeface="ＭＳ Ｐゴシック" charset="0"/>
                <a:cs typeface="Arial"/>
              </a:defRPr>
            </a:lvl4pPr>
            <a:lvl5pPr marL="922338" indent="0" algn="l" defTabSz="457200" rtl="0" eaLnBrk="1" fontAlgn="base" hangingPunct="1">
              <a:spcBef>
                <a:spcPct val="20000"/>
              </a:spcBef>
              <a:spcAft>
                <a:spcPct val="0"/>
              </a:spcAft>
              <a:buFont typeface="Arial" charset="0"/>
              <a:buNone/>
              <a:defRPr sz="1400" kern="1200">
                <a:solidFill>
                  <a:schemeClr val="tx1"/>
                </a:solidFill>
                <a:latin typeface="+mn-lt"/>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r>
              <a:rPr kumimoji="0" lang="en-US" sz="900" b="0" i="0" u="none" strike="noStrike" kern="1200" cap="none" spc="0" normalizeH="0" baseline="0" noProof="0" dirty="0" smtClean="0">
                <a:ln>
                  <a:noFill/>
                </a:ln>
                <a:solidFill>
                  <a:sysClr val="window" lastClr="FFFFFF">
                    <a:lumMod val="50000"/>
                  </a:sysClr>
                </a:solidFill>
                <a:effectLst/>
                <a:uLnTx/>
                <a:uFillTx/>
                <a:latin typeface="Calibri"/>
              </a:rPr>
              <a:t>Contact Center Regional</a:t>
            </a:r>
            <a:r>
              <a:rPr kumimoji="0" lang="en-US" sz="900" b="0" i="0" u="none" strike="noStrike" kern="1200" cap="none" spc="0" normalizeH="0" noProof="0" dirty="0" smtClean="0">
                <a:ln>
                  <a:noFill/>
                </a:ln>
                <a:solidFill>
                  <a:sysClr val="window" lastClr="FFFFFF">
                    <a:lumMod val="50000"/>
                  </a:sysClr>
                </a:solidFill>
                <a:effectLst/>
                <a:uLnTx/>
                <a:uFillTx/>
                <a:latin typeface="Calibri"/>
              </a:rPr>
              <a:t> Mgr, VP</a:t>
            </a: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r>
              <a:rPr lang="en-US" sz="900" baseline="0" dirty="0" smtClean="0">
                <a:solidFill>
                  <a:schemeClr val="accent2"/>
                </a:solidFill>
                <a:latin typeface="Calibri"/>
              </a:rPr>
              <a:t>OUTWest</a:t>
            </a:r>
            <a:r>
              <a:rPr lang="en-US" sz="900" dirty="0" smtClean="0">
                <a:solidFill>
                  <a:schemeClr val="accent2"/>
                </a:solidFill>
                <a:latin typeface="Calibri"/>
              </a:rPr>
              <a:t> Omaha Chapter Chair &amp; Founder</a:t>
            </a:r>
            <a:endParaRPr kumimoji="0" lang="en-US" sz="900" b="0" i="0" u="none" strike="noStrike" kern="1200" cap="none" spc="0" normalizeH="0" baseline="0" noProof="0" dirty="0" smtClean="0">
              <a:ln>
                <a:noFill/>
              </a:ln>
              <a:solidFill>
                <a:schemeClr val="accent2"/>
              </a:solidFill>
              <a:effectLst/>
              <a:uLnTx/>
              <a:uFillTx/>
              <a:latin typeface="Calibri"/>
            </a:endParaRP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r>
              <a:rPr lang="en-US" sz="800" dirty="0" smtClean="0">
                <a:solidFill>
                  <a:sysClr val="window" lastClr="FFFFFF">
                    <a:lumMod val="50000"/>
                  </a:sysClr>
                </a:solidFill>
                <a:latin typeface="Calibri"/>
              </a:rPr>
              <a:t>Omaha</a:t>
            </a:r>
            <a:r>
              <a:rPr kumimoji="0" lang="en-US" sz="8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rPr>
              <a:t>, NE</a:t>
            </a: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endParaRP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endParaRPr>
          </a:p>
          <a:p>
            <a:pPr marL="0" marR="0" lvl="1" indent="0" algn="l" defTabSz="457200" rtl="0" eaLnBrk="1" fontAlgn="base" latinLnBrk="0" hangingPunct="1">
              <a:lnSpc>
                <a:spcPct val="100000"/>
              </a:lnSpc>
              <a:spcBef>
                <a:spcPts val="0"/>
              </a:spcBef>
              <a:spcAft>
                <a:spcPts val="600"/>
              </a:spcAft>
              <a:buClrTx/>
              <a:buSzTx/>
              <a:buFont typeface="Arial"/>
              <a:buNone/>
              <a:tabLst/>
              <a:defRPr/>
            </a:pPr>
            <a:r>
              <a:rPr kumimoji="0" lang="en-US" sz="800" b="1" i="0" u="none" strike="noStrike" kern="1200" cap="all" spc="0" normalizeH="0" baseline="0" noProof="0" dirty="0" smtClean="0">
                <a:ln>
                  <a:noFill/>
                </a:ln>
                <a:solidFill>
                  <a:srgbClr val="3F3F3F"/>
                </a:solidFill>
                <a:effectLst/>
                <a:uLnTx/>
                <a:uFillTx/>
                <a:latin typeface="Calibri"/>
                <a:ea typeface="ＭＳ Ｐゴシック" charset="0"/>
                <a:cs typeface="Arial"/>
              </a:rPr>
              <a:t>Past Roles</a:t>
            </a:r>
          </a:p>
          <a:p>
            <a:pPr lvl="0">
              <a:spcAft>
                <a:spcPts val="600"/>
              </a:spcAft>
              <a:defRPr/>
            </a:pPr>
            <a:r>
              <a:rPr lang="en-US" sz="800" dirty="0">
                <a:solidFill>
                  <a:sysClr val="window" lastClr="FFFFFF">
                    <a:lumMod val="50000"/>
                  </a:sysClr>
                </a:solidFill>
              </a:rPr>
              <a:t>Transaction Processing Manager</a:t>
            </a:r>
          </a:p>
          <a:p>
            <a:pPr lvl="0">
              <a:spcAft>
                <a:spcPts val="600"/>
              </a:spcAft>
              <a:defRPr/>
            </a:pPr>
            <a:r>
              <a:rPr lang="en-US" sz="800" dirty="0">
                <a:solidFill>
                  <a:sysClr val="window" lastClr="FFFFFF">
                    <a:lumMod val="50000"/>
                  </a:sysClr>
                </a:solidFill>
              </a:rPr>
              <a:t>Regional Business Support Manager (Bank of America)</a:t>
            </a:r>
          </a:p>
          <a:p>
            <a:pPr lvl="0">
              <a:spcAft>
                <a:spcPts val="600"/>
              </a:spcAft>
              <a:defRPr/>
            </a:pPr>
            <a:r>
              <a:rPr lang="en-US" sz="800" dirty="0">
                <a:solidFill>
                  <a:sysClr val="window" lastClr="FFFFFF">
                    <a:lumMod val="50000"/>
                  </a:sysClr>
                </a:solidFill>
              </a:rPr>
              <a:t>Consumer Banking Unit Manager (Bank of America)</a:t>
            </a:r>
          </a:p>
          <a:p>
            <a:pPr lvl="0">
              <a:spcAft>
                <a:spcPts val="600"/>
              </a:spcAft>
              <a:defRPr/>
            </a:pPr>
            <a:r>
              <a:rPr lang="en-US" sz="800" dirty="0">
                <a:solidFill>
                  <a:sysClr val="window" lastClr="FFFFFF">
                    <a:lumMod val="50000"/>
                  </a:sysClr>
                </a:solidFill>
              </a:rPr>
              <a:t>Technology Manager (Bank of America)</a:t>
            </a:r>
          </a:p>
        </p:txBody>
      </p:sp>
      <p:sp>
        <p:nvSpPr>
          <p:cNvPr id="42" name="Text Placeholder 37"/>
          <p:cNvSpPr txBox="1">
            <a:spLocks/>
          </p:cNvSpPr>
          <p:nvPr/>
        </p:nvSpPr>
        <p:spPr bwMode="auto">
          <a:xfrm>
            <a:off x="4542351" y="3969570"/>
            <a:ext cx="2187929" cy="200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defTabSz="457200" rtl="0" eaLnBrk="1" fontAlgn="base" hangingPunct="1">
              <a:lnSpc>
                <a:spcPct val="80000"/>
              </a:lnSpc>
              <a:spcBef>
                <a:spcPts val="300"/>
              </a:spcBef>
              <a:spcAft>
                <a:spcPts val="0"/>
              </a:spcAft>
              <a:buFont typeface="Arial" panose="020B0604020202020204" pitchFamily="34" charset="0"/>
              <a:buNone/>
              <a:defRPr sz="790" kern="1200" baseline="0">
                <a:solidFill>
                  <a:schemeClr val="bg1">
                    <a:lumMod val="50000"/>
                  </a:schemeClr>
                </a:solidFill>
                <a:latin typeface="+mn-lt"/>
                <a:ea typeface="ＭＳ Ｐゴシック" charset="0"/>
                <a:cs typeface="Arial"/>
              </a:defRPr>
            </a:lvl1pPr>
            <a:lvl2pPr marL="0" indent="0" algn="l" defTabSz="457200" rtl="0" eaLnBrk="1" fontAlgn="base" hangingPunct="1">
              <a:spcBef>
                <a:spcPts val="0"/>
              </a:spcBef>
              <a:spcAft>
                <a:spcPts val="600"/>
              </a:spcAft>
              <a:buFont typeface="Arial"/>
              <a:buNone/>
              <a:defRPr sz="790" b="1" kern="1200" cap="all" baseline="0">
                <a:solidFill>
                  <a:schemeClr val="tx1"/>
                </a:solidFill>
                <a:latin typeface="+mn-lt"/>
                <a:ea typeface="ＭＳ Ｐゴシック" charset="0"/>
                <a:cs typeface="Arial"/>
              </a:defRPr>
            </a:lvl2pPr>
            <a:lvl3pPr marL="517525" indent="-195263" algn="l" defTabSz="457200" rtl="0" eaLnBrk="1" fontAlgn="base" hangingPunct="1">
              <a:spcBef>
                <a:spcPts val="0"/>
              </a:spcBef>
              <a:spcAft>
                <a:spcPts val="600"/>
              </a:spcAft>
              <a:buFont typeface="Lucida Grande"/>
              <a:buChar char="‣"/>
              <a:defRPr sz="1800" kern="1200">
                <a:solidFill>
                  <a:schemeClr val="tx1"/>
                </a:solidFill>
                <a:latin typeface="+mn-lt"/>
                <a:ea typeface="ＭＳ Ｐゴシック" charset="0"/>
                <a:cs typeface="Arial"/>
              </a:defRPr>
            </a:lvl3pPr>
            <a:lvl4pPr marL="804863" indent="-171450" algn="l" defTabSz="457200" rtl="0" eaLnBrk="1" fontAlgn="base" hangingPunct="1">
              <a:spcBef>
                <a:spcPts val="0"/>
              </a:spcBef>
              <a:spcAft>
                <a:spcPts val="600"/>
              </a:spcAft>
              <a:buFont typeface="Lucida Grande"/>
              <a:buChar char="–"/>
              <a:defRPr sz="1600" kern="1200" baseline="0">
                <a:solidFill>
                  <a:schemeClr val="tx1"/>
                </a:solidFill>
                <a:latin typeface="+mn-lt"/>
                <a:ea typeface="ＭＳ Ｐゴシック" charset="0"/>
                <a:cs typeface="Arial"/>
              </a:defRPr>
            </a:lvl4pPr>
            <a:lvl5pPr marL="922338" indent="0" algn="l" defTabSz="457200" rtl="0" eaLnBrk="1" fontAlgn="base" hangingPunct="1">
              <a:spcBef>
                <a:spcPct val="20000"/>
              </a:spcBef>
              <a:spcAft>
                <a:spcPct val="0"/>
              </a:spcAft>
              <a:buFont typeface="Arial" charset="0"/>
              <a:buNone/>
              <a:defRPr sz="1400" kern="1200">
                <a:solidFill>
                  <a:schemeClr val="tx1"/>
                </a:solidFill>
                <a:latin typeface="+mn-lt"/>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r>
              <a:rPr kumimoji="0" lang="en-US" sz="900" b="0" i="0" u="none" strike="noStrike" kern="1200" cap="none" spc="0" normalizeH="0" baseline="0" noProof="0" dirty="0" smtClean="0">
                <a:ln>
                  <a:noFill/>
                </a:ln>
                <a:solidFill>
                  <a:sysClr val="window" lastClr="FFFFFF">
                    <a:lumMod val="50000"/>
                  </a:sysClr>
                </a:solidFill>
                <a:effectLst/>
                <a:uLnTx/>
                <a:uFillTx/>
                <a:latin typeface="Calibri"/>
              </a:rPr>
              <a:t>Operations Supervisor,</a:t>
            </a:r>
            <a:r>
              <a:rPr kumimoji="0" lang="en-US" sz="900" b="0" i="0" u="none" strike="noStrike" kern="1200" cap="none" spc="0" normalizeH="0" noProof="0" dirty="0" smtClean="0">
                <a:ln>
                  <a:noFill/>
                </a:ln>
                <a:solidFill>
                  <a:sysClr val="window" lastClr="FFFFFF">
                    <a:lumMod val="50000"/>
                  </a:sysClr>
                </a:solidFill>
                <a:effectLst/>
                <a:uLnTx/>
                <a:uFillTx/>
                <a:latin typeface="Calibri"/>
              </a:rPr>
              <a:t> AVP</a:t>
            </a: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r>
              <a:rPr lang="en-US" sz="900" dirty="0" smtClean="0">
                <a:solidFill>
                  <a:schemeClr val="accent2"/>
                </a:solidFill>
                <a:latin typeface="Calibri"/>
              </a:rPr>
              <a:t>OUTWest NLC Education &amp; Resource </a:t>
            </a:r>
            <a:r>
              <a:rPr lang="en-US" sz="900" dirty="0" err="1" smtClean="0">
                <a:solidFill>
                  <a:schemeClr val="accent2"/>
                </a:solidFill>
                <a:latin typeface="Calibri"/>
              </a:rPr>
              <a:t>Mgr</a:t>
            </a:r>
            <a:endParaRPr kumimoji="0" lang="en-US" sz="900" b="0" i="0" u="none" strike="noStrike" kern="1200" cap="none" spc="0" normalizeH="0" noProof="0" dirty="0" smtClean="0">
              <a:ln>
                <a:noFill/>
              </a:ln>
              <a:solidFill>
                <a:schemeClr val="accent2"/>
              </a:solidFill>
              <a:effectLst/>
              <a:uLnTx/>
              <a:uFillTx/>
              <a:latin typeface="Calibri"/>
            </a:endParaRP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ysClr val="window" lastClr="FFFFFF">
                    <a:lumMod val="50000"/>
                  </a:sysClr>
                </a:solidFill>
                <a:effectLst/>
                <a:uLnTx/>
                <a:uFillTx/>
                <a:latin typeface="Calibri"/>
              </a:rPr>
              <a:t>Los Angeles,</a:t>
            </a:r>
            <a:r>
              <a:rPr kumimoji="0" lang="en-US" sz="800" b="0" i="0" u="none" strike="noStrike" kern="1200" cap="none" spc="0" normalizeH="0" noProof="0" dirty="0" smtClean="0">
                <a:ln>
                  <a:noFill/>
                </a:ln>
                <a:solidFill>
                  <a:sysClr val="window" lastClr="FFFFFF">
                    <a:lumMod val="50000"/>
                  </a:sysClr>
                </a:solidFill>
                <a:effectLst/>
                <a:uLnTx/>
                <a:uFillTx/>
                <a:latin typeface="Calibri"/>
              </a:rPr>
              <a:t> CA</a:t>
            </a:r>
            <a:endParaRPr kumimoji="0" lang="en-US" sz="800" b="0" i="0" u="none" strike="noStrike" kern="1200" cap="none" spc="0" normalizeH="0" baseline="0" noProof="0" dirty="0" smtClean="0">
              <a:ln>
                <a:noFill/>
              </a:ln>
              <a:solidFill>
                <a:sysClr val="window" lastClr="FFFFFF">
                  <a:lumMod val="50000"/>
                </a:sysClr>
              </a:solidFill>
              <a:effectLst/>
              <a:uLnTx/>
              <a:uFillTx/>
              <a:latin typeface="Calibri"/>
            </a:endParaRP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ysClr val="window" lastClr="FFFFFF">
                  <a:lumMod val="50000"/>
                </a:sysClr>
              </a:solidFill>
              <a:effectLst/>
              <a:uLnTx/>
              <a:uFillTx/>
              <a:latin typeface="Calibri"/>
            </a:endParaRP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ysClr val="window" lastClr="FFFFFF">
                  <a:lumMod val="50000"/>
                </a:sysClr>
              </a:solidFill>
              <a:effectLst/>
              <a:uLnTx/>
              <a:uFillTx/>
              <a:latin typeface="Calibri"/>
            </a:endParaRPr>
          </a:p>
          <a:p>
            <a:pPr marL="0" marR="0" lvl="1" indent="0" algn="l" defTabSz="457200" rtl="0" eaLnBrk="1" fontAlgn="base" latinLnBrk="0" hangingPunct="1">
              <a:lnSpc>
                <a:spcPct val="100000"/>
              </a:lnSpc>
              <a:spcBef>
                <a:spcPts val="0"/>
              </a:spcBef>
              <a:spcAft>
                <a:spcPts val="600"/>
              </a:spcAft>
              <a:buClrTx/>
              <a:buSzTx/>
              <a:buFont typeface="Arial"/>
              <a:buNone/>
              <a:tabLst/>
              <a:defRPr/>
            </a:pPr>
            <a:r>
              <a:rPr kumimoji="0" lang="en-US" sz="800" b="1" i="0" u="none" strike="noStrike" kern="1200" cap="all" spc="0" normalizeH="0" baseline="0" noProof="0" dirty="0" smtClean="0">
                <a:ln>
                  <a:noFill/>
                </a:ln>
                <a:solidFill>
                  <a:srgbClr val="3F3F3F"/>
                </a:solidFill>
                <a:effectLst/>
                <a:uLnTx/>
                <a:uFillTx/>
                <a:latin typeface="Calibri"/>
              </a:rPr>
              <a:t>Past Roles</a:t>
            </a:r>
          </a:p>
          <a:p>
            <a:pPr>
              <a:spcAft>
                <a:spcPts val="600"/>
              </a:spcAft>
            </a:pPr>
            <a:r>
              <a:rPr lang="en-US" sz="800" dirty="0" smtClean="0">
                <a:solidFill>
                  <a:sysClr val="window" lastClr="FFFFFF">
                    <a:lumMod val="50000"/>
                  </a:sysClr>
                </a:solidFill>
              </a:rPr>
              <a:t>OUTWest LA/OC Chapter Chair &amp; Founder</a:t>
            </a:r>
            <a:endParaRPr kumimoji="0" lang="en-US" sz="8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endParaRPr>
          </a:p>
          <a:p>
            <a:pPr lvl="0">
              <a:spcAft>
                <a:spcPts val="600"/>
              </a:spcAft>
              <a:defRPr/>
            </a:pPr>
            <a:r>
              <a:rPr lang="en-US" sz="800" dirty="0">
                <a:solidFill>
                  <a:sysClr val="window" lastClr="FFFFFF">
                    <a:lumMod val="50000"/>
                  </a:sysClr>
                </a:solidFill>
              </a:rPr>
              <a:t>Fiserv (volunteer on their PEP+ Steering Committee) </a:t>
            </a:r>
          </a:p>
          <a:p>
            <a:pPr lvl="0">
              <a:spcAft>
                <a:spcPts val="600"/>
              </a:spcAft>
              <a:defRPr/>
            </a:pPr>
            <a:r>
              <a:rPr lang="en-US" sz="800" dirty="0">
                <a:solidFill>
                  <a:sysClr val="window" lastClr="FFFFFF">
                    <a:lumMod val="50000"/>
                  </a:sysClr>
                </a:solidFill>
              </a:rPr>
              <a:t>Treasury Management Implementation Support Officer (City National Bank</a:t>
            </a:r>
            <a:r>
              <a:rPr lang="en-US" sz="800" dirty="0" smtClean="0">
                <a:solidFill>
                  <a:sysClr val="window" lastClr="FFFFFF">
                    <a:lumMod val="50000"/>
                  </a:sysClr>
                </a:solidFill>
              </a:rPr>
              <a:t>)</a:t>
            </a:r>
            <a:endParaRPr lang="en-US" sz="800" dirty="0">
              <a:solidFill>
                <a:sysClr val="window" lastClr="FFFFFF">
                  <a:lumMod val="50000"/>
                </a:sysClr>
              </a:solidFill>
            </a:endParaRPr>
          </a:p>
          <a:p>
            <a:pPr lvl="0">
              <a:spcAft>
                <a:spcPts val="600"/>
              </a:spcAft>
              <a:defRPr/>
            </a:pPr>
            <a:r>
              <a:rPr lang="en-US" sz="800" dirty="0">
                <a:solidFill>
                  <a:sysClr val="window" lastClr="FFFFFF">
                    <a:lumMod val="50000"/>
                  </a:sysClr>
                </a:solidFill>
              </a:rPr>
              <a:t>ACH Operations (City National Bank</a:t>
            </a:r>
            <a:r>
              <a:rPr lang="en-US" sz="800" dirty="0" smtClean="0">
                <a:solidFill>
                  <a:sysClr val="window" lastClr="FFFFFF">
                    <a:lumMod val="50000"/>
                  </a:sysClr>
                </a:solidFill>
              </a:rPr>
              <a:t>)</a:t>
            </a:r>
            <a:endParaRPr lang="en-US" sz="800" dirty="0">
              <a:solidFill>
                <a:sysClr val="window" lastClr="FFFFFF">
                  <a:lumMod val="50000"/>
                </a:sysClr>
              </a:solidFill>
            </a:endParaRPr>
          </a:p>
          <a:p>
            <a:pPr lvl="0">
              <a:spcAft>
                <a:spcPts val="600"/>
              </a:spcAft>
              <a:defRPr/>
            </a:pPr>
            <a:r>
              <a:rPr lang="en-US" sz="800" dirty="0">
                <a:solidFill>
                  <a:sysClr val="window" lastClr="FFFFFF">
                    <a:lumMod val="50000"/>
                  </a:sysClr>
                </a:solidFill>
              </a:rPr>
              <a:t>ACH Supervisory (Zions Bank)</a:t>
            </a:r>
          </a:p>
        </p:txBody>
      </p:sp>
      <p:sp>
        <p:nvSpPr>
          <p:cNvPr id="43" name="Text Placeholder 38"/>
          <p:cNvSpPr txBox="1">
            <a:spLocks/>
          </p:cNvSpPr>
          <p:nvPr/>
        </p:nvSpPr>
        <p:spPr bwMode="auto">
          <a:xfrm>
            <a:off x="6852122" y="3969570"/>
            <a:ext cx="2278431" cy="217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defTabSz="457200" rtl="0" eaLnBrk="1" fontAlgn="base" hangingPunct="1">
              <a:lnSpc>
                <a:spcPct val="80000"/>
              </a:lnSpc>
              <a:spcBef>
                <a:spcPts val="300"/>
              </a:spcBef>
              <a:spcAft>
                <a:spcPts val="0"/>
              </a:spcAft>
              <a:buFont typeface="Arial" panose="020B0604020202020204" pitchFamily="34" charset="0"/>
              <a:buNone/>
              <a:defRPr sz="790" kern="1200" baseline="0">
                <a:solidFill>
                  <a:schemeClr val="bg1">
                    <a:lumMod val="50000"/>
                  </a:schemeClr>
                </a:solidFill>
                <a:latin typeface="+mn-lt"/>
                <a:ea typeface="ＭＳ Ｐゴシック" charset="0"/>
                <a:cs typeface="Arial"/>
              </a:defRPr>
            </a:lvl1pPr>
            <a:lvl2pPr marL="0" indent="0" algn="l" defTabSz="457200" rtl="0" eaLnBrk="1" fontAlgn="base" hangingPunct="1">
              <a:spcBef>
                <a:spcPts val="0"/>
              </a:spcBef>
              <a:spcAft>
                <a:spcPts val="600"/>
              </a:spcAft>
              <a:buFont typeface="Arial"/>
              <a:buNone/>
              <a:defRPr sz="790" b="1" i="0" kern="1200" cap="all" baseline="0">
                <a:solidFill>
                  <a:schemeClr val="tx1"/>
                </a:solidFill>
                <a:latin typeface="+mn-lt"/>
                <a:ea typeface="ＭＳ Ｐゴシック" charset="0"/>
                <a:cs typeface="Arial"/>
              </a:defRPr>
            </a:lvl2pPr>
            <a:lvl3pPr marL="517525" indent="-195263" algn="l" defTabSz="457200" rtl="0" eaLnBrk="1" fontAlgn="base" hangingPunct="1">
              <a:spcBef>
                <a:spcPts val="0"/>
              </a:spcBef>
              <a:spcAft>
                <a:spcPts val="600"/>
              </a:spcAft>
              <a:buFont typeface="Lucida Grande"/>
              <a:buChar char="‣"/>
              <a:defRPr sz="1800" kern="1200">
                <a:solidFill>
                  <a:schemeClr val="tx1"/>
                </a:solidFill>
                <a:latin typeface="+mn-lt"/>
                <a:ea typeface="ＭＳ Ｐゴシック" charset="0"/>
                <a:cs typeface="Arial"/>
              </a:defRPr>
            </a:lvl3pPr>
            <a:lvl4pPr marL="804863" indent="-171450" algn="l" defTabSz="457200" rtl="0" eaLnBrk="1" fontAlgn="base" hangingPunct="1">
              <a:spcBef>
                <a:spcPts val="0"/>
              </a:spcBef>
              <a:spcAft>
                <a:spcPts val="600"/>
              </a:spcAft>
              <a:buFont typeface="Lucida Grande"/>
              <a:buChar char="–"/>
              <a:defRPr sz="1600" kern="1200" baseline="0">
                <a:solidFill>
                  <a:schemeClr val="tx1"/>
                </a:solidFill>
                <a:latin typeface="+mn-lt"/>
                <a:ea typeface="ＭＳ Ｐゴシック" charset="0"/>
                <a:cs typeface="Arial"/>
              </a:defRPr>
            </a:lvl4pPr>
            <a:lvl5pPr marL="922338" indent="0" algn="l" defTabSz="457200" rtl="0" eaLnBrk="1" fontAlgn="base" hangingPunct="1">
              <a:spcBef>
                <a:spcPct val="20000"/>
              </a:spcBef>
              <a:spcAft>
                <a:spcPct val="0"/>
              </a:spcAft>
              <a:buFont typeface="Arial" charset="0"/>
              <a:buNone/>
              <a:defRPr sz="1400" kern="1200">
                <a:solidFill>
                  <a:schemeClr val="tx1"/>
                </a:solidFill>
                <a:latin typeface="+mn-lt"/>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r>
              <a:rPr kumimoji="0" lang="en-US" sz="9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rPr>
              <a:t>National Sales Support Consultant, AVP</a:t>
            </a: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r>
              <a:rPr kumimoji="0" lang="en-US" sz="900" b="0" i="0" u="none" strike="noStrike" kern="1200" cap="none" spc="0" normalizeH="0" baseline="0" noProof="0" dirty="0" smtClean="0">
                <a:ln>
                  <a:noFill/>
                </a:ln>
                <a:solidFill>
                  <a:schemeClr val="accent2"/>
                </a:solidFill>
                <a:effectLst/>
                <a:uLnTx/>
                <a:uFillTx/>
                <a:latin typeface="Calibri"/>
                <a:ea typeface="ＭＳ Ｐゴシック" charset="0"/>
                <a:cs typeface="Arial"/>
              </a:rPr>
              <a:t>OUTWest NLC Program Mgr</a:t>
            </a: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rPr>
              <a:t>San Francisco,</a:t>
            </a:r>
            <a:r>
              <a:rPr kumimoji="0" lang="en-US" sz="800" b="0" i="0" u="none" strike="noStrike" kern="1200" cap="none" spc="0" normalizeH="0" noProof="0" dirty="0" smtClean="0">
                <a:ln>
                  <a:noFill/>
                </a:ln>
                <a:solidFill>
                  <a:sysClr val="window" lastClr="FFFFFF">
                    <a:lumMod val="50000"/>
                  </a:sysClr>
                </a:solidFill>
                <a:effectLst/>
                <a:uLnTx/>
                <a:uFillTx/>
                <a:latin typeface="Calibri"/>
                <a:ea typeface="ＭＳ Ｐゴシック" charset="0"/>
                <a:cs typeface="Arial"/>
              </a:rPr>
              <a:t> CA</a:t>
            </a:r>
            <a:endParaRPr kumimoji="0" lang="en-US" sz="8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endParaRP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endParaRP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endParaRPr>
          </a:p>
          <a:p>
            <a:pPr marL="0" marR="0" lvl="1" indent="0" algn="l" defTabSz="457200" rtl="0" eaLnBrk="1" fontAlgn="base" latinLnBrk="0" hangingPunct="1">
              <a:lnSpc>
                <a:spcPct val="100000"/>
              </a:lnSpc>
              <a:spcBef>
                <a:spcPts val="0"/>
              </a:spcBef>
              <a:spcAft>
                <a:spcPts val="600"/>
              </a:spcAft>
              <a:buClrTx/>
              <a:buSzTx/>
              <a:buFont typeface="Arial"/>
              <a:buNone/>
              <a:tabLst/>
              <a:defRPr/>
            </a:pPr>
            <a:r>
              <a:rPr kumimoji="0" lang="en-US" sz="800" b="1" i="0" u="none" strike="noStrike" kern="1200" cap="all" spc="0" normalizeH="0" baseline="0" noProof="0" dirty="0" smtClean="0">
                <a:ln>
                  <a:noFill/>
                </a:ln>
                <a:solidFill>
                  <a:srgbClr val="3F3F3F"/>
                </a:solidFill>
                <a:effectLst/>
                <a:uLnTx/>
                <a:uFillTx/>
                <a:latin typeface="Calibri"/>
                <a:ea typeface="ＭＳ Ｐゴシック" charset="0"/>
                <a:cs typeface="Arial"/>
              </a:rPr>
              <a:t>Past Roles</a:t>
            </a:r>
          </a:p>
          <a:p>
            <a:pPr>
              <a:spcAft>
                <a:spcPts val="600"/>
              </a:spcAft>
            </a:pPr>
            <a:r>
              <a:rPr lang="en-US" sz="800" dirty="0">
                <a:solidFill>
                  <a:sysClr val="window" lastClr="FFFFFF">
                    <a:lumMod val="50000"/>
                  </a:sysClr>
                </a:solidFill>
              </a:rPr>
              <a:t>OUTWest </a:t>
            </a:r>
            <a:r>
              <a:rPr lang="en-US" sz="800" dirty="0" smtClean="0">
                <a:solidFill>
                  <a:sysClr val="window" lastClr="FFFFFF">
                    <a:lumMod val="50000"/>
                  </a:sysClr>
                </a:solidFill>
              </a:rPr>
              <a:t>Bay Area </a:t>
            </a:r>
            <a:r>
              <a:rPr lang="en-US" sz="800" dirty="0">
                <a:solidFill>
                  <a:sysClr val="window" lastClr="FFFFFF">
                    <a:lumMod val="50000"/>
                  </a:sysClr>
                </a:solidFill>
              </a:rPr>
              <a:t>Chapter Chair &amp; </a:t>
            </a:r>
            <a:r>
              <a:rPr lang="en-US" sz="800" dirty="0" smtClean="0">
                <a:solidFill>
                  <a:sysClr val="window" lastClr="FFFFFF">
                    <a:lumMod val="50000"/>
                  </a:sysClr>
                </a:solidFill>
              </a:rPr>
              <a:t>Founder</a:t>
            </a:r>
            <a:endParaRPr kumimoji="0" lang="en-US" sz="8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endParaRPr>
          </a:p>
          <a:p>
            <a:pPr lvl="0">
              <a:spcAft>
                <a:spcPts val="600"/>
              </a:spcAft>
              <a:defRPr/>
            </a:pPr>
            <a:r>
              <a:rPr lang="en-US" sz="800" dirty="0">
                <a:solidFill>
                  <a:sysClr val="window" lastClr="FFFFFF">
                    <a:lumMod val="50000"/>
                  </a:sysClr>
                </a:solidFill>
              </a:rPr>
              <a:t>Customer Service Manager, BOTW</a:t>
            </a:r>
          </a:p>
          <a:p>
            <a:pPr lvl="0">
              <a:spcAft>
                <a:spcPts val="600"/>
              </a:spcAft>
              <a:defRPr/>
            </a:pPr>
            <a:r>
              <a:rPr lang="en-US" sz="800" dirty="0">
                <a:solidFill>
                  <a:sysClr val="window" lastClr="FFFFFF">
                    <a:lumMod val="50000"/>
                  </a:sysClr>
                </a:solidFill>
              </a:rPr>
              <a:t>Operations Manager, Citibank</a:t>
            </a:r>
          </a:p>
        </p:txBody>
      </p:sp>
      <p:pic>
        <p:nvPicPr>
          <p:cNvPr id="44" name="Picture Placeholder 5"/>
          <p:cNvPicPr>
            <a:picLocks noChangeAspect="1"/>
          </p:cNvPicPr>
          <p:nvPr/>
        </p:nvPicPr>
        <p:blipFill rotWithShape="1">
          <a:blip r:embed="rId5" cstate="print">
            <a:grayscl/>
            <a:extLst>
              <a:ext uri="{28A0092B-C50C-407E-A947-70E740481C1C}">
                <a14:useLocalDpi xmlns:a14="http://schemas.microsoft.com/office/drawing/2010/main" val="0"/>
              </a:ext>
            </a:extLst>
          </a:blip>
          <a:srcRect r="20363" b="13949"/>
          <a:stretch/>
        </p:blipFill>
        <p:spPr bwMode="auto">
          <a:xfrm>
            <a:off x="4570753" y="1398492"/>
            <a:ext cx="1664208" cy="1664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50" name="AutoShape 3"/>
          <p:cNvSpPr>
            <a:spLocks/>
          </p:cNvSpPr>
          <p:nvPr/>
        </p:nvSpPr>
        <p:spPr bwMode="auto">
          <a:xfrm>
            <a:off x="573083" y="1071560"/>
            <a:ext cx="1345440" cy="4978950"/>
          </a:xfrm>
          <a:custGeom>
            <a:avLst/>
            <a:gdLst>
              <a:gd name="T0" fmla="*/ 2938462 w 21600"/>
              <a:gd name="T1" fmla="*/ 5682457 h 21600"/>
              <a:gd name="T2" fmla="*/ 2938462 w 21600"/>
              <a:gd name="T3" fmla="*/ 5682457 h 21600"/>
              <a:gd name="T4" fmla="*/ 2938462 w 21600"/>
              <a:gd name="T5" fmla="*/ 5682457 h 21600"/>
              <a:gd name="T6" fmla="*/ 2938462 w 21600"/>
              <a:gd name="T7" fmla="*/ 56824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rgbClr val="57DBAF"/>
          </a:solidFill>
          <a:ln>
            <a:noFill/>
          </a:ln>
          <a:effectLst/>
          <a:extLst/>
        </p:spPr>
        <p:txBody>
          <a:bodyPr lIns="19050" tIns="19050" rIns="19050" bIns="1905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d-ID" sz="309" b="0" i="0" u="none" strike="noStrike" kern="0" cap="none" spc="0" normalizeH="0" baseline="0" noProof="0" dirty="0" smtClean="0">
              <a:ln>
                <a:noFill/>
              </a:ln>
              <a:solidFill>
                <a:srgbClr val="3F3F3F"/>
              </a:solidFill>
              <a:effectLst/>
              <a:uLnTx/>
              <a:uFillTx/>
              <a:latin typeface="Roboto Light" panose="02000000000000000000" pitchFamily="2" charset="0"/>
            </a:endParaRPr>
          </a:p>
        </p:txBody>
      </p:sp>
      <p:sp>
        <p:nvSpPr>
          <p:cNvPr id="51" name="AutoShape 8"/>
          <p:cNvSpPr>
            <a:spLocks/>
          </p:cNvSpPr>
          <p:nvPr/>
        </p:nvSpPr>
        <p:spPr bwMode="auto">
          <a:xfrm>
            <a:off x="568138" y="5461276"/>
            <a:ext cx="432402" cy="589234"/>
          </a:xfrm>
          <a:custGeom>
            <a:avLst/>
            <a:gdLst>
              <a:gd name="T0" fmla="*/ 547688 w 21600"/>
              <a:gd name="T1" fmla="*/ 649288 h 21600"/>
              <a:gd name="T2" fmla="*/ 547688 w 21600"/>
              <a:gd name="T3" fmla="*/ 649288 h 21600"/>
              <a:gd name="T4" fmla="*/ 547688 w 21600"/>
              <a:gd name="T5" fmla="*/ 649288 h 21600"/>
              <a:gd name="T6" fmla="*/ 547688 w 21600"/>
              <a:gd name="T7" fmla="*/ 649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600"/>
                </a:lnTo>
                <a:lnTo>
                  <a:pt x="21600" y="21600"/>
                </a:lnTo>
                <a:lnTo>
                  <a:pt x="21600" y="6792"/>
                </a:lnTo>
                <a:lnTo>
                  <a:pt x="0" y="0"/>
                </a:lnTo>
                <a:close/>
              </a:path>
            </a:pathLst>
          </a:custGeom>
          <a:solidFill>
            <a:srgbClr val="57DBAF">
              <a:lumMod val="50000"/>
              <a:alpha val="28000"/>
            </a:srgbClr>
          </a:solidFill>
          <a:ln>
            <a:noFill/>
          </a:ln>
          <a:effectLst/>
          <a:extLst/>
        </p:spPr>
        <p:txBody>
          <a:bodyPr lIns="0" tIns="0" rIns="0" bIns="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d-ID" sz="309" b="0" i="0" u="none" strike="noStrike" kern="0" cap="none" spc="0" normalizeH="0" baseline="0" noProof="0" dirty="0" smtClean="0">
              <a:ln>
                <a:noFill/>
              </a:ln>
              <a:solidFill>
                <a:srgbClr val="3F3F3F"/>
              </a:solidFill>
              <a:effectLst/>
              <a:uLnTx/>
              <a:uFillTx/>
              <a:latin typeface="Roboto Light" panose="02000000000000000000" pitchFamily="2" charset="0"/>
            </a:endParaRPr>
          </a:p>
        </p:txBody>
      </p:sp>
      <p:sp>
        <p:nvSpPr>
          <p:cNvPr id="52" name="AutoShape 9"/>
          <p:cNvSpPr>
            <a:spLocks/>
          </p:cNvSpPr>
          <p:nvPr/>
        </p:nvSpPr>
        <p:spPr bwMode="auto">
          <a:xfrm>
            <a:off x="995596" y="4787875"/>
            <a:ext cx="874173" cy="1228890"/>
          </a:xfrm>
          <a:custGeom>
            <a:avLst/>
            <a:gdLst>
              <a:gd name="T0" fmla="*/ 2390775 w 21600"/>
              <a:gd name="T1" fmla="*/ 1354138 h 21600"/>
              <a:gd name="T2" fmla="*/ 2390775 w 21600"/>
              <a:gd name="T3" fmla="*/ 1354138 h 21600"/>
              <a:gd name="T4" fmla="*/ 2390775 w 21600"/>
              <a:gd name="T5" fmla="*/ 1354138 h 21600"/>
              <a:gd name="T6" fmla="*/ 2390775 w 21600"/>
              <a:gd name="T7" fmla="*/ 1354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599" y="21599"/>
                </a:lnTo>
                <a:lnTo>
                  <a:pt x="21599" y="14234"/>
                </a:lnTo>
                <a:lnTo>
                  <a:pt x="0" y="0"/>
                </a:lnTo>
                <a:close/>
              </a:path>
            </a:pathLst>
          </a:custGeom>
          <a:solidFill>
            <a:srgbClr val="57DBAF">
              <a:lumMod val="75000"/>
              <a:alpha val="28000"/>
            </a:srgbClr>
          </a:solidFill>
          <a:ln>
            <a:noFill/>
          </a:ln>
          <a:effectLst/>
          <a:extLst/>
        </p:spPr>
        <p:txBody>
          <a:bodyPr lIns="0" tIns="0" rIns="0" bIns="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id-ID" sz="309" b="0" i="0" u="none" strike="noStrike" kern="0" cap="none" spc="0" normalizeH="0" baseline="0" noProof="0" dirty="0" smtClean="0">
              <a:ln>
                <a:noFill/>
              </a:ln>
              <a:solidFill>
                <a:srgbClr val="3F3F3F"/>
              </a:solidFill>
              <a:effectLst/>
              <a:uLnTx/>
              <a:uFillTx/>
              <a:latin typeface="Roboto Light" panose="02000000000000000000" pitchFamily="2" charset="0"/>
            </a:endParaRPr>
          </a:p>
        </p:txBody>
      </p:sp>
      <p:sp>
        <p:nvSpPr>
          <p:cNvPr id="53" name="Rectangle 2"/>
          <p:cNvSpPr txBox="1">
            <a:spLocks noChangeArrowheads="1"/>
          </p:cNvSpPr>
          <p:nvPr/>
        </p:nvSpPr>
        <p:spPr bwMode="auto">
          <a:xfrm>
            <a:off x="224102" y="851641"/>
            <a:ext cx="1645667" cy="108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365760" rIns="365760" bIns="0" numCol="1" anchor="t" anchorCtr="0" compatLnSpc="1">
            <a:prstTxWarp prst="textNoShape">
              <a:avLst/>
            </a:prstTxWarp>
            <a:noAutofit/>
          </a:bodyPr>
          <a:lstStyle>
            <a:lvl1pPr marL="0" indent="0" algn="l" defTabSz="457200" rtl="0" eaLnBrk="1" fontAlgn="base" hangingPunct="1">
              <a:lnSpc>
                <a:spcPct val="90000"/>
              </a:lnSpc>
              <a:spcBef>
                <a:spcPct val="0"/>
              </a:spcBef>
              <a:spcAft>
                <a:spcPct val="0"/>
              </a:spcAft>
              <a:defRPr sz="1800" b="0" kern="1200" cap="none" spc="0" baseline="0">
                <a:solidFill>
                  <a:schemeClr val="bg1"/>
                </a:solidFill>
                <a:effectLst/>
                <a:latin typeface="BNPP Sans" panose="02000000000000000000" pitchFamily="50" charset="0"/>
                <a:ea typeface="ＭＳ Ｐゴシック" charset="0"/>
                <a:cs typeface="Arial" panose="020B0604020202020204" pitchFamily="34" charset="0"/>
              </a:defRPr>
            </a:lvl1pPr>
            <a:lvl2pPr algn="l" defTabSz="457200" rtl="0" eaLnBrk="1" fontAlgn="base" hangingPunct="1">
              <a:spcBef>
                <a:spcPct val="0"/>
              </a:spcBef>
              <a:spcAft>
                <a:spcPct val="0"/>
              </a:spcAft>
              <a:defRPr sz="2400">
                <a:solidFill>
                  <a:schemeClr val="bg1"/>
                </a:solidFill>
                <a:latin typeface="Arial" charset="0"/>
                <a:ea typeface="ＭＳ Ｐゴシック"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defRPr>
            </a:lvl5pPr>
            <a:lvl6pPr marL="457200" algn="l" defTabSz="457200" rtl="0" eaLnBrk="1" fontAlgn="base" hangingPunct="1">
              <a:spcBef>
                <a:spcPct val="0"/>
              </a:spcBef>
              <a:spcAft>
                <a:spcPct val="0"/>
              </a:spcAft>
              <a:defRPr sz="2400">
                <a:solidFill>
                  <a:schemeClr val="bg1"/>
                </a:solidFill>
                <a:latin typeface="Arial" charset="0"/>
                <a:ea typeface="ＭＳ Ｐゴシック" charset="0"/>
              </a:defRPr>
            </a:lvl6pPr>
            <a:lvl7pPr marL="914400" algn="l" defTabSz="457200" rtl="0" eaLnBrk="1" fontAlgn="base" hangingPunct="1">
              <a:spcBef>
                <a:spcPct val="0"/>
              </a:spcBef>
              <a:spcAft>
                <a:spcPct val="0"/>
              </a:spcAft>
              <a:defRPr sz="2400">
                <a:solidFill>
                  <a:schemeClr val="bg1"/>
                </a:solidFill>
                <a:latin typeface="Arial" charset="0"/>
                <a:ea typeface="ＭＳ Ｐゴシック" charset="0"/>
              </a:defRPr>
            </a:lvl7pPr>
            <a:lvl8pPr marL="1371600" algn="l" defTabSz="457200" rtl="0" eaLnBrk="1" fontAlgn="base" hangingPunct="1">
              <a:spcBef>
                <a:spcPct val="0"/>
              </a:spcBef>
              <a:spcAft>
                <a:spcPct val="0"/>
              </a:spcAft>
              <a:defRPr sz="2400">
                <a:solidFill>
                  <a:schemeClr val="bg1"/>
                </a:solidFill>
                <a:latin typeface="Arial" charset="0"/>
                <a:ea typeface="ＭＳ Ｐゴシック" charset="0"/>
              </a:defRPr>
            </a:lvl8pPr>
            <a:lvl9pPr marL="1828800" algn="l" defTabSz="457200" rtl="0" eaLnBrk="1" fontAlgn="base" hangingPunct="1">
              <a:spcBef>
                <a:spcPct val="0"/>
              </a:spcBef>
              <a:spcAft>
                <a:spcPct val="0"/>
              </a:spcAft>
              <a:defRPr sz="2400">
                <a:solidFill>
                  <a:schemeClr val="bg1"/>
                </a:solidFill>
                <a:latin typeface="Arial" charset="0"/>
                <a:ea typeface="ＭＳ Ｐゴシック" charset="0"/>
              </a:defRPr>
            </a:lvl9pPr>
          </a:lstStyle>
          <a:p>
            <a:pPr lvl="0"/>
            <a:r>
              <a:rPr lang="en-US" sz="1600" dirty="0"/>
              <a:t>Meet today’s </a:t>
            </a:r>
            <a:r>
              <a:rPr lang="en-US" sz="1600" dirty="0" smtClean="0"/>
              <a:t>Panelists</a:t>
            </a:r>
            <a:endParaRPr kumimoji="0" lang="en-US" sz="1600" b="0" i="0" u="none" strike="noStrike" kern="1200" cap="none" spc="0" normalizeH="0" baseline="0" noProof="0" dirty="0" smtClean="0">
              <a:ln>
                <a:noFill/>
              </a:ln>
              <a:solidFill>
                <a:sysClr val="window" lastClr="FFFFFF"/>
              </a:solidFill>
              <a:effectLst/>
              <a:uLnTx/>
              <a:uFillTx/>
              <a:latin typeface="BNPP Sans" panose="02000000000000000000" pitchFamily="50" charset="0"/>
              <a:ea typeface="ＭＳ Ｐゴシック" charset="0"/>
              <a:cs typeface="Arial" panose="020B0604020202020204" pitchFamily="34" charset="0"/>
            </a:endParaRP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r="-482"/>
          <a:stretch/>
        </p:blipFill>
        <p:spPr>
          <a:xfrm>
            <a:off x="9252395" y="1393794"/>
            <a:ext cx="1664208" cy="1664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5" name="Text Placeholder 35"/>
          <p:cNvSpPr txBox="1">
            <a:spLocks/>
          </p:cNvSpPr>
          <p:nvPr/>
        </p:nvSpPr>
        <p:spPr bwMode="auto">
          <a:xfrm>
            <a:off x="9252394" y="3279961"/>
            <a:ext cx="20781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0" rIns="0" bIns="0" numCol="1" anchor="t" anchorCtr="0" compatLnSpc="1">
            <a:prstTxWarp prst="textNoShape">
              <a:avLst/>
            </a:prstTxWarp>
          </a:bodyPr>
          <a:lstStyle>
            <a:lvl1pPr marL="0" indent="0" algn="l" defTabSz="457200" rtl="0" eaLnBrk="1" fontAlgn="base" hangingPunct="1">
              <a:lnSpc>
                <a:spcPct val="80000"/>
              </a:lnSpc>
              <a:spcBef>
                <a:spcPts val="0"/>
              </a:spcBef>
              <a:spcAft>
                <a:spcPts val="100"/>
              </a:spcAft>
              <a:buFont typeface="Lucida Grande"/>
              <a:buNone/>
              <a:defRPr sz="1200" kern="1200">
                <a:solidFill>
                  <a:srgbClr val="2C3245"/>
                </a:solidFill>
                <a:latin typeface="+mj-lt"/>
                <a:ea typeface="ＭＳ Ｐゴシック" charset="0"/>
                <a:cs typeface="Arial"/>
              </a:defRPr>
            </a:lvl1pPr>
            <a:lvl2pPr marL="0" indent="0" algn="l" defTabSz="457200" rtl="0" eaLnBrk="1" fontAlgn="base" hangingPunct="1">
              <a:lnSpc>
                <a:spcPct val="80000"/>
              </a:lnSpc>
              <a:spcBef>
                <a:spcPts val="0"/>
              </a:spcBef>
              <a:spcAft>
                <a:spcPts val="400"/>
              </a:spcAft>
              <a:buFont typeface="Arial"/>
              <a:buNone/>
              <a:defRPr sz="1000" kern="1200">
                <a:solidFill>
                  <a:schemeClr val="accent6">
                    <a:lumMod val="75000"/>
                  </a:schemeClr>
                </a:solidFill>
                <a:latin typeface="+mj-lt"/>
                <a:ea typeface="ＭＳ Ｐゴシック" charset="0"/>
                <a:cs typeface="Arial"/>
              </a:defRPr>
            </a:lvl2pPr>
            <a:lvl3pPr marL="114300" indent="-114300" algn="l" defTabSz="457200" rtl="0" eaLnBrk="1" fontAlgn="base" hangingPunct="1">
              <a:lnSpc>
                <a:spcPct val="80000"/>
              </a:lnSpc>
              <a:spcBef>
                <a:spcPts val="200"/>
              </a:spcBef>
              <a:spcAft>
                <a:spcPts val="0"/>
              </a:spcAft>
              <a:buFont typeface="Arial" panose="020B0604020202020204" pitchFamily="34" charset="0"/>
              <a:buChar char="•"/>
              <a:defRPr sz="900" kern="1200">
                <a:solidFill>
                  <a:schemeClr val="bg1">
                    <a:lumMod val="65000"/>
                  </a:schemeClr>
                </a:solidFill>
                <a:latin typeface="+mn-lt"/>
                <a:ea typeface="ＭＳ Ｐゴシック" charset="0"/>
                <a:cs typeface="Arial"/>
              </a:defRPr>
            </a:lvl3pPr>
            <a:lvl4pPr marL="804863" indent="-171450" algn="l" defTabSz="457200" rtl="0" eaLnBrk="1" fontAlgn="base" hangingPunct="1">
              <a:lnSpc>
                <a:spcPct val="80000"/>
              </a:lnSpc>
              <a:spcBef>
                <a:spcPts val="0"/>
              </a:spcBef>
              <a:spcAft>
                <a:spcPts val="0"/>
              </a:spcAft>
              <a:buFont typeface="Lucida Grande"/>
              <a:buChar char="–"/>
              <a:defRPr sz="1200" kern="1200" baseline="0">
                <a:solidFill>
                  <a:schemeClr val="tx1"/>
                </a:solidFill>
                <a:latin typeface="+mj-lt"/>
                <a:ea typeface="ＭＳ Ｐゴシック" charset="0"/>
                <a:cs typeface="Arial"/>
              </a:defRPr>
            </a:lvl4pPr>
            <a:lvl5pPr marL="922338" indent="0" algn="l" defTabSz="457200" rtl="0" eaLnBrk="1" fontAlgn="base" hangingPunct="1">
              <a:lnSpc>
                <a:spcPct val="80000"/>
              </a:lnSpc>
              <a:spcBef>
                <a:spcPts val="0"/>
              </a:spcBef>
              <a:spcAft>
                <a:spcPts val="0"/>
              </a:spcAft>
              <a:buFont typeface="Arial" charset="0"/>
              <a:buNone/>
              <a:defRPr sz="1200" kern="1200">
                <a:solidFill>
                  <a:schemeClr val="tx1"/>
                </a:solidFill>
                <a:latin typeface="+mj-lt"/>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80000"/>
              </a:lnSpc>
              <a:spcBef>
                <a:spcPts val="0"/>
              </a:spcBef>
              <a:spcAft>
                <a:spcPts val="100"/>
              </a:spcAft>
              <a:buClrTx/>
              <a:buSzTx/>
              <a:buFont typeface="Lucida Grande"/>
              <a:buNone/>
              <a:tabLst/>
              <a:defRPr/>
            </a:pPr>
            <a:r>
              <a:rPr kumimoji="0" lang="en-US" sz="1400" b="0" i="0" u="none" strike="noStrike" kern="1200" cap="none" spc="0" normalizeH="0" baseline="0" noProof="0" dirty="0" smtClean="0">
                <a:ln>
                  <a:noFill/>
                </a:ln>
                <a:solidFill>
                  <a:srgbClr val="2C3245"/>
                </a:solidFill>
                <a:effectLst/>
                <a:uLnTx/>
                <a:uFillTx/>
                <a:latin typeface="BNPP Sans"/>
                <a:ea typeface="ＭＳ Ｐゴシック" charset="0"/>
                <a:cs typeface="Arial"/>
              </a:rPr>
              <a:t>Justin Knepper</a:t>
            </a:r>
          </a:p>
          <a:p>
            <a:pPr marL="0" marR="0" lvl="1" indent="0" algn="l" defTabSz="457200" rtl="0" eaLnBrk="1" fontAlgn="base" latinLnBrk="0" hangingPunct="1">
              <a:lnSpc>
                <a:spcPct val="80000"/>
              </a:lnSpc>
              <a:spcBef>
                <a:spcPts val="0"/>
              </a:spcBef>
              <a:spcAft>
                <a:spcPts val="400"/>
              </a:spcAft>
              <a:buClrTx/>
              <a:buSzTx/>
              <a:buFont typeface="Arial"/>
              <a:buNone/>
              <a:tabLst/>
              <a:defRPr/>
            </a:pPr>
            <a:r>
              <a:rPr kumimoji="0" lang="en-US" sz="1050" b="0" i="0" u="none" strike="noStrike" kern="1200" cap="none" spc="0" normalizeH="0" baseline="0" noProof="0" dirty="0" smtClean="0">
                <a:ln>
                  <a:noFill/>
                </a:ln>
                <a:solidFill>
                  <a:srgbClr val="57DBAF">
                    <a:lumMod val="75000"/>
                  </a:srgbClr>
                </a:solidFill>
                <a:effectLst/>
                <a:uLnTx/>
                <a:uFillTx/>
                <a:latin typeface="BNPP Sans"/>
                <a:ea typeface="ＭＳ Ｐゴシック" charset="0"/>
                <a:cs typeface="Arial"/>
              </a:rPr>
              <a:t>Moderator</a:t>
            </a:r>
            <a:endParaRPr kumimoji="0" lang="en-US" sz="1050" b="0" i="0" u="none" strike="noStrike" kern="1200" cap="none" spc="0" normalizeH="0" baseline="0" noProof="0" dirty="0">
              <a:ln>
                <a:noFill/>
              </a:ln>
              <a:solidFill>
                <a:srgbClr val="57DBAF">
                  <a:lumMod val="75000"/>
                </a:srgbClr>
              </a:solidFill>
              <a:effectLst/>
              <a:uLnTx/>
              <a:uFillTx/>
              <a:latin typeface="BNPP Sans"/>
              <a:ea typeface="ＭＳ Ｐゴシック" charset="0"/>
              <a:cs typeface="Arial"/>
            </a:endParaRPr>
          </a:p>
        </p:txBody>
      </p:sp>
      <p:sp>
        <p:nvSpPr>
          <p:cNvPr id="56" name="Text Placeholder 38"/>
          <p:cNvSpPr txBox="1">
            <a:spLocks/>
          </p:cNvSpPr>
          <p:nvPr/>
        </p:nvSpPr>
        <p:spPr bwMode="auto">
          <a:xfrm>
            <a:off x="9252394" y="3969570"/>
            <a:ext cx="2661699" cy="21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defTabSz="457200" rtl="0" eaLnBrk="1" fontAlgn="base" hangingPunct="1">
              <a:lnSpc>
                <a:spcPct val="80000"/>
              </a:lnSpc>
              <a:spcBef>
                <a:spcPts val="300"/>
              </a:spcBef>
              <a:spcAft>
                <a:spcPts val="0"/>
              </a:spcAft>
              <a:buFont typeface="Arial" panose="020B0604020202020204" pitchFamily="34" charset="0"/>
              <a:buNone/>
              <a:defRPr sz="790" kern="1200" baseline="0">
                <a:solidFill>
                  <a:schemeClr val="bg1">
                    <a:lumMod val="50000"/>
                  </a:schemeClr>
                </a:solidFill>
                <a:latin typeface="+mn-lt"/>
                <a:ea typeface="ＭＳ Ｐゴシック" charset="0"/>
                <a:cs typeface="Arial"/>
              </a:defRPr>
            </a:lvl1pPr>
            <a:lvl2pPr marL="0" indent="0" algn="l" defTabSz="457200" rtl="0" eaLnBrk="1" fontAlgn="base" hangingPunct="1">
              <a:spcBef>
                <a:spcPts val="0"/>
              </a:spcBef>
              <a:spcAft>
                <a:spcPts val="600"/>
              </a:spcAft>
              <a:buFont typeface="Arial"/>
              <a:buNone/>
              <a:defRPr sz="790" b="1" i="0" kern="1200" cap="all" baseline="0">
                <a:solidFill>
                  <a:schemeClr val="tx1"/>
                </a:solidFill>
                <a:latin typeface="+mn-lt"/>
                <a:ea typeface="ＭＳ Ｐゴシック" charset="0"/>
                <a:cs typeface="Arial"/>
              </a:defRPr>
            </a:lvl2pPr>
            <a:lvl3pPr marL="517525" indent="-195263" algn="l" defTabSz="457200" rtl="0" eaLnBrk="1" fontAlgn="base" hangingPunct="1">
              <a:spcBef>
                <a:spcPts val="0"/>
              </a:spcBef>
              <a:spcAft>
                <a:spcPts val="600"/>
              </a:spcAft>
              <a:buFont typeface="Lucida Grande"/>
              <a:buChar char="‣"/>
              <a:defRPr sz="1800" kern="1200">
                <a:solidFill>
                  <a:schemeClr val="tx1"/>
                </a:solidFill>
                <a:latin typeface="+mn-lt"/>
                <a:ea typeface="ＭＳ Ｐゴシック" charset="0"/>
                <a:cs typeface="Arial"/>
              </a:defRPr>
            </a:lvl3pPr>
            <a:lvl4pPr marL="804863" indent="-171450" algn="l" defTabSz="457200" rtl="0" eaLnBrk="1" fontAlgn="base" hangingPunct="1">
              <a:spcBef>
                <a:spcPts val="0"/>
              </a:spcBef>
              <a:spcAft>
                <a:spcPts val="600"/>
              </a:spcAft>
              <a:buFont typeface="Lucida Grande"/>
              <a:buChar char="–"/>
              <a:defRPr sz="1600" kern="1200" baseline="0">
                <a:solidFill>
                  <a:schemeClr val="tx1"/>
                </a:solidFill>
                <a:latin typeface="+mn-lt"/>
                <a:ea typeface="ＭＳ Ｐゴシック" charset="0"/>
                <a:cs typeface="Arial"/>
              </a:defRPr>
            </a:lvl4pPr>
            <a:lvl5pPr marL="922338" indent="0" algn="l" defTabSz="457200" rtl="0" eaLnBrk="1" fontAlgn="base" hangingPunct="1">
              <a:spcBef>
                <a:spcPct val="20000"/>
              </a:spcBef>
              <a:spcAft>
                <a:spcPct val="0"/>
              </a:spcAft>
              <a:buFont typeface="Arial" charset="0"/>
              <a:buNone/>
              <a:defRPr sz="1400" kern="1200">
                <a:solidFill>
                  <a:schemeClr val="tx1"/>
                </a:solidFill>
                <a:latin typeface="+mn-lt"/>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r>
              <a:rPr lang="en-US" sz="900" noProof="0" dirty="0" smtClean="0">
                <a:solidFill>
                  <a:sysClr val="window" lastClr="FFFFFF">
                    <a:lumMod val="50000"/>
                  </a:sysClr>
                </a:solidFill>
                <a:latin typeface="Calibri"/>
              </a:rPr>
              <a:t>Small Business Program Manager, VP</a:t>
            </a:r>
            <a:endParaRPr kumimoji="0" lang="en-US" sz="900" b="0" i="0" u="none" strike="noStrike" kern="1200" cap="none" spc="0" normalizeH="0" baseline="0" noProof="0" dirty="0" smtClean="0">
              <a:ln>
                <a:noFill/>
              </a:ln>
              <a:solidFill>
                <a:sysClr val="window" lastClr="FFFFFF">
                  <a:lumMod val="50000"/>
                </a:sysClr>
              </a:solidFill>
              <a:effectLst/>
              <a:uLnTx/>
              <a:uFillTx/>
              <a:latin typeface="Calibri"/>
            </a:endParaRP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r>
              <a:rPr kumimoji="0" lang="en-US" sz="900" b="0" i="0" u="none" strike="noStrike" kern="1200" cap="none" spc="0" normalizeH="0" baseline="0" noProof="0" dirty="0" smtClean="0">
                <a:ln>
                  <a:noFill/>
                </a:ln>
                <a:solidFill>
                  <a:schemeClr val="accent2"/>
                </a:solidFill>
                <a:effectLst/>
                <a:uLnTx/>
                <a:uFillTx/>
                <a:latin typeface="Calibri"/>
              </a:rPr>
              <a:t>OUTWest NLC Founder &amp; Chair</a:t>
            </a: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rPr>
              <a:t>San Francisco,</a:t>
            </a:r>
            <a:r>
              <a:rPr kumimoji="0" lang="en-US" sz="800" b="0" i="0" u="none" strike="noStrike" kern="1200" cap="none" spc="0" normalizeH="0" noProof="0" dirty="0" smtClean="0">
                <a:ln>
                  <a:noFill/>
                </a:ln>
                <a:solidFill>
                  <a:sysClr val="window" lastClr="FFFFFF">
                    <a:lumMod val="50000"/>
                  </a:sysClr>
                </a:solidFill>
                <a:effectLst/>
                <a:uLnTx/>
                <a:uFillTx/>
                <a:latin typeface="Calibri"/>
                <a:ea typeface="ＭＳ Ｐゴシック" charset="0"/>
                <a:cs typeface="Arial"/>
              </a:rPr>
              <a:t> CA</a:t>
            </a:r>
            <a:endParaRPr kumimoji="0" lang="en-US" sz="8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endParaRP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endParaRPr>
          </a:p>
          <a:p>
            <a:pPr marL="0" marR="0" lvl="0" indent="0" algn="l" defTabSz="457200" rtl="0" eaLnBrk="1" fontAlgn="base" latinLnBrk="0" hangingPunct="1">
              <a:lnSpc>
                <a:spcPct val="80000"/>
              </a:lnSpc>
              <a:spcBef>
                <a:spcPts val="3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endParaRPr>
          </a:p>
          <a:p>
            <a:pPr marL="0" marR="0" lvl="1" indent="0" algn="l" defTabSz="457200" rtl="0" eaLnBrk="1" fontAlgn="base" latinLnBrk="0" hangingPunct="1">
              <a:lnSpc>
                <a:spcPct val="100000"/>
              </a:lnSpc>
              <a:spcBef>
                <a:spcPts val="0"/>
              </a:spcBef>
              <a:spcAft>
                <a:spcPts val="600"/>
              </a:spcAft>
              <a:buClrTx/>
              <a:buSzTx/>
              <a:buFont typeface="Arial"/>
              <a:buNone/>
              <a:tabLst/>
              <a:defRPr/>
            </a:pPr>
            <a:r>
              <a:rPr kumimoji="0" lang="en-US" sz="800" b="1" i="0" u="none" strike="noStrike" kern="1200" cap="all" spc="0" normalizeH="0" baseline="0" noProof="0" dirty="0" smtClean="0">
                <a:ln>
                  <a:noFill/>
                </a:ln>
                <a:solidFill>
                  <a:srgbClr val="3F3F3F"/>
                </a:solidFill>
                <a:effectLst/>
                <a:uLnTx/>
                <a:uFillTx/>
                <a:latin typeface="Calibri"/>
                <a:ea typeface="ＭＳ Ｐゴシック" charset="0"/>
                <a:cs typeface="Arial"/>
              </a:rPr>
              <a:t>Past Roles</a:t>
            </a:r>
          </a:p>
          <a:p>
            <a:pPr>
              <a:spcAft>
                <a:spcPts val="600"/>
              </a:spcAft>
            </a:pPr>
            <a:r>
              <a:rPr lang="en-US" sz="800" dirty="0" smtClean="0">
                <a:solidFill>
                  <a:sysClr val="window" lastClr="FFFFFF">
                    <a:lumMod val="50000"/>
                  </a:sysClr>
                </a:solidFill>
              </a:rPr>
              <a:t>Mass Affluent Program Manager (Bank of the West)</a:t>
            </a:r>
            <a:endParaRPr kumimoji="0" lang="en-US" sz="800" b="0" i="0" u="none" strike="noStrike" kern="1200" cap="none" spc="0" normalizeH="0" baseline="0" noProof="0" dirty="0" smtClean="0">
              <a:ln>
                <a:noFill/>
              </a:ln>
              <a:solidFill>
                <a:sysClr val="window" lastClr="FFFFFF">
                  <a:lumMod val="50000"/>
                </a:sysClr>
              </a:solidFill>
              <a:effectLst/>
              <a:uLnTx/>
              <a:uFillTx/>
              <a:latin typeface="Calibri"/>
              <a:ea typeface="ＭＳ Ｐゴシック" charset="0"/>
              <a:cs typeface="Arial"/>
            </a:endParaRPr>
          </a:p>
          <a:p>
            <a:pPr marL="0" marR="0" lvl="0" indent="0" algn="l" defTabSz="457200" rtl="0" eaLnBrk="1" fontAlgn="base" latinLnBrk="0" hangingPunct="1">
              <a:lnSpc>
                <a:spcPct val="80000"/>
              </a:lnSpc>
              <a:spcBef>
                <a:spcPts val="300"/>
              </a:spcBef>
              <a:spcAft>
                <a:spcPts val="600"/>
              </a:spcAft>
              <a:buClrTx/>
              <a:buSzTx/>
              <a:buFont typeface="Arial" panose="020B0604020202020204" pitchFamily="34" charset="0"/>
              <a:buNone/>
              <a:tabLst/>
              <a:defRPr/>
            </a:pPr>
            <a:r>
              <a:rPr lang="en-US" sz="800" dirty="0" smtClean="0">
                <a:solidFill>
                  <a:sysClr val="window" lastClr="FFFFFF">
                    <a:lumMod val="50000"/>
                  </a:sysClr>
                </a:solidFill>
                <a:latin typeface="Calibri"/>
              </a:rPr>
              <a:t>RSB Division Administration Mgr &amp; Go West Business Academy Founder (Bank of the West)</a:t>
            </a:r>
          </a:p>
          <a:p>
            <a:pPr marL="0" marR="0" lvl="0" indent="0" algn="l" defTabSz="457200" rtl="0" eaLnBrk="1" fontAlgn="base" latinLnBrk="0" hangingPunct="1">
              <a:lnSpc>
                <a:spcPct val="80000"/>
              </a:lnSpc>
              <a:spcBef>
                <a:spcPts val="300"/>
              </a:spcBef>
              <a:spcAft>
                <a:spcPts val="600"/>
              </a:spcAft>
              <a:buClrTx/>
              <a:buSzTx/>
              <a:buFont typeface="Arial" panose="020B0604020202020204" pitchFamily="34" charset="0"/>
              <a:buNone/>
              <a:tabLst/>
              <a:defRPr/>
            </a:pPr>
            <a:r>
              <a:rPr lang="en-US" sz="800" dirty="0" smtClean="0">
                <a:solidFill>
                  <a:sysClr val="window" lastClr="FFFFFF">
                    <a:lumMod val="50000"/>
                  </a:sysClr>
                </a:solidFill>
                <a:latin typeface="Calibri"/>
              </a:rPr>
              <a:t>Small Business Program Manager (Union Bank)</a:t>
            </a:r>
          </a:p>
          <a:p>
            <a:pPr marL="0" marR="0" lvl="0" indent="0" algn="l" defTabSz="457200" rtl="0" eaLnBrk="1" fontAlgn="base" latinLnBrk="0" hangingPunct="1">
              <a:lnSpc>
                <a:spcPct val="80000"/>
              </a:lnSpc>
              <a:spcBef>
                <a:spcPts val="300"/>
              </a:spcBef>
              <a:spcAft>
                <a:spcPts val="600"/>
              </a:spcAft>
              <a:buClrTx/>
              <a:buSzTx/>
              <a:buFont typeface="Arial" panose="020B0604020202020204" pitchFamily="34" charset="0"/>
              <a:buNone/>
              <a:tabLst/>
              <a:defRPr/>
            </a:pPr>
            <a:r>
              <a:rPr lang="en-US" sz="800" dirty="0" smtClean="0">
                <a:solidFill>
                  <a:sysClr val="window" lastClr="FFFFFF">
                    <a:lumMod val="50000"/>
                  </a:sysClr>
                </a:solidFill>
                <a:latin typeface="Calibri"/>
              </a:rPr>
              <a:t>UB PROUD ERG Founder &amp; Chair (Union Bank)</a:t>
            </a:r>
          </a:p>
        </p:txBody>
      </p:sp>
    </p:spTree>
    <p:extLst>
      <p:ext uri="{BB962C8B-B14F-4D97-AF65-F5344CB8AC3E}">
        <p14:creationId xmlns:p14="http://schemas.microsoft.com/office/powerpoint/2010/main" val="3995209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r"/>
            <a:r>
              <a:rPr lang="en-US" b="1" dirty="0" smtClean="0"/>
              <a:t>THAT’S LUNCH!</a:t>
            </a:r>
            <a:endParaRPr lang="en-US" b="1" dirty="0"/>
          </a:p>
        </p:txBody>
      </p:sp>
      <p:sp>
        <p:nvSpPr>
          <p:cNvPr id="10" name="Freeform 9"/>
          <p:cNvSpPr>
            <a:spLocks noEditPoints="1"/>
          </p:cNvSpPr>
          <p:nvPr/>
        </p:nvSpPr>
        <p:spPr bwMode="auto">
          <a:xfrm>
            <a:off x="8196842" y="753035"/>
            <a:ext cx="1310796" cy="826654"/>
          </a:xfrm>
          <a:custGeom>
            <a:avLst/>
            <a:gdLst>
              <a:gd name="T0" fmla="*/ 22 w 196"/>
              <a:gd name="T1" fmla="*/ 117 h 124"/>
              <a:gd name="T2" fmla="*/ 14 w 196"/>
              <a:gd name="T3" fmla="*/ 124 h 124"/>
              <a:gd name="T4" fmla="*/ 12 w 196"/>
              <a:gd name="T5" fmla="*/ 41 h 124"/>
              <a:gd name="T6" fmla="*/ 16 w 196"/>
              <a:gd name="T7" fmla="*/ 0 h 124"/>
              <a:gd name="T8" fmla="*/ 20 w 196"/>
              <a:gd name="T9" fmla="*/ 41 h 124"/>
              <a:gd name="T10" fmla="*/ 193 w 196"/>
              <a:gd name="T11" fmla="*/ 4 h 124"/>
              <a:gd name="T12" fmla="*/ 190 w 196"/>
              <a:gd name="T13" fmla="*/ 33 h 124"/>
              <a:gd name="T14" fmla="*/ 188 w 196"/>
              <a:gd name="T15" fmla="*/ 4 h 124"/>
              <a:gd name="T16" fmla="*/ 185 w 196"/>
              <a:gd name="T17" fmla="*/ 4 h 124"/>
              <a:gd name="T18" fmla="*/ 183 w 196"/>
              <a:gd name="T19" fmla="*/ 34 h 124"/>
              <a:gd name="T20" fmla="*/ 183 w 196"/>
              <a:gd name="T21" fmla="*/ 34 h 124"/>
              <a:gd name="T22" fmla="*/ 181 w 196"/>
              <a:gd name="T23" fmla="*/ 4 h 124"/>
              <a:gd name="T24" fmla="*/ 178 w 196"/>
              <a:gd name="T25" fmla="*/ 4 h 124"/>
              <a:gd name="T26" fmla="*/ 176 w 196"/>
              <a:gd name="T27" fmla="*/ 33 h 124"/>
              <a:gd name="T28" fmla="*/ 173 w 196"/>
              <a:gd name="T29" fmla="*/ 4 h 124"/>
              <a:gd name="T30" fmla="*/ 170 w 196"/>
              <a:gd name="T31" fmla="*/ 4 h 124"/>
              <a:gd name="T32" fmla="*/ 170 w 196"/>
              <a:gd name="T33" fmla="*/ 29 h 124"/>
              <a:gd name="T34" fmla="*/ 177 w 196"/>
              <a:gd name="T35" fmla="*/ 117 h 124"/>
              <a:gd name="T36" fmla="*/ 184 w 196"/>
              <a:gd name="T37" fmla="*/ 124 h 124"/>
              <a:gd name="T38" fmla="*/ 187 w 196"/>
              <a:gd name="T39" fmla="*/ 39 h 124"/>
              <a:gd name="T40" fmla="*/ 196 w 196"/>
              <a:gd name="T41" fmla="*/ 27 h 124"/>
              <a:gd name="T42" fmla="*/ 194 w 196"/>
              <a:gd name="T43" fmla="*/ 2 h 124"/>
              <a:gd name="T44" fmla="*/ 99 w 196"/>
              <a:gd name="T45" fmla="*/ 118 h 124"/>
              <a:gd name="T46" fmla="*/ 99 w 196"/>
              <a:gd name="T47" fmla="*/ 0 h 124"/>
              <a:gd name="T48" fmla="*/ 152 w 196"/>
              <a:gd name="T49" fmla="*/ 59 h 124"/>
              <a:gd name="T50" fmla="*/ 47 w 196"/>
              <a:gd name="T51" fmla="*/ 59 h 124"/>
              <a:gd name="T52" fmla="*/ 152 w 196"/>
              <a:gd name="T53" fmla="*/ 59 h 124"/>
              <a:gd name="T54" fmla="*/ 99 w 196"/>
              <a:gd name="T55" fmla="*/ 94 h 124"/>
              <a:gd name="T56" fmla="*/ 99 w 196"/>
              <a:gd name="T57" fmla="*/ 24 h 124"/>
              <a:gd name="T58" fmla="*/ 131 w 196"/>
              <a:gd name="T59" fmla="*/ 59 h 124"/>
              <a:gd name="T60" fmla="*/ 68 w 196"/>
              <a:gd name="T61" fmla="*/ 59 h 124"/>
              <a:gd name="T62" fmla="*/ 131 w 196"/>
              <a:gd name="T63" fmla="*/ 5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6" h="124">
                <a:moveTo>
                  <a:pt x="20" y="41"/>
                </a:moveTo>
                <a:cubicBezTo>
                  <a:pt x="22" y="117"/>
                  <a:pt x="22" y="117"/>
                  <a:pt x="22" y="117"/>
                </a:cubicBezTo>
                <a:cubicBezTo>
                  <a:pt x="22" y="121"/>
                  <a:pt x="20" y="124"/>
                  <a:pt x="17" y="124"/>
                </a:cubicBezTo>
                <a:cubicBezTo>
                  <a:pt x="16" y="124"/>
                  <a:pt x="15" y="124"/>
                  <a:pt x="14" y="124"/>
                </a:cubicBezTo>
                <a:cubicBezTo>
                  <a:pt x="12" y="124"/>
                  <a:pt x="10" y="121"/>
                  <a:pt x="10" y="117"/>
                </a:cubicBezTo>
                <a:cubicBezTo>
                  <a:pt x="12" y="41"/>
                  <a:pt x="12" y="41"/>
                  <a:pt x="12" y="41"/>
                </a:cubicBezTo>
                <a:cubicBezTo>
                  <a:pt x="5" y="40"/>
                  <a:pt x="0" y="34"/>
                  <a:pt x="0" y="25"/>
                </a:cubicBezTo>
                <a:cubicBezTo>
                  <a:pt x="0" y="13"/>
                  <a:pt x="7" y="0"/>
                  <a:pt x="16" y="0"/>
                </a:cubicBezTo>
                <a:cubicBezTo>
                  <a:pt x="24" y="0"/>
                  <a:pt x="31" y="13"/>
                  <a:pt x="31" y="25"/>
                </a:cubicBezTo>
                <a:cubicBezTo>
                  <a:pt x="31" y="34"/>
                  <a:pt x="27" y="40"/>
                  <a:pt x="20" y="41"/>
                </a:cubicBezTo>
                <a:close/>
                <a:moveTo>
                  <a:pt x="194" y="2"/>
                </a:moveTo>
                <a:cubicBezTo>
                  <a:pt x="194" y="2"/>
                  <a:pt x="193" y="3"/>
                  <a:pt x="193" y="4"/>
                </a:cubicBezTo>
                <a:cubicBezTo>
                  <a:pt x="193" y="27"/>
                  <a:pt x="193" y="27"/>
                  <a:pt x="193" y="27"/>
                </a:cubicBezTo>
                <a:cubicBezTo>
                  <a:pt x="193" y="30"/>
                  <a:pt x="192" y="32"/>
                  <a:pt x="190" y="33"/>
                </a:cubicBezTo>
                <a:cubicBezTo>
                  <a:pt x="189" y="33"/>
                  <a:pt x="188" y="33"/>
                  <a:pt x="188" y="31"/>
                </a:cubicBezTo>
                <a:cubicBezTo>
                  <a:pt x="188" y="30"/>
                  <a:pt x="188" y="4"/>
                  <a:pt x="188" y="4"/>
                </a:cubicBezTo>
                <a:cubicBezTo>
                  <a:pt x="188" y="3"/>
                  <a:pt x="187" y="2"/>
                  <a:pt x="187" y="2"/>
                </a:cubicBezTo>
                <a:cubicBezTo>
                  <a:pt x="186" y="2"/>
                  <a:pt x="185" y="3"/>
                  <a:pt x="185" y="4"/>
                </a:cubicBezTo>
                <a:cubicBezTo>
                  <a:pt x="185" y="4"/>
                  <a:pt x="185" y="31"/>
                  <a:pt x="185" y="32"/>
                </a:cubicBezTo>
                <a:cubicBezTo>
                  <a:pt x="185" y="33"/>
                  <a:pt x="184" y="34"/>
                  <a:pt x="183" y="34"/>
                </a:cubicBezTo>
                <a:cubicBezTo>
                  <a:pt x="183" y="34"/>
                  <a:pt x="183" y="34"/>
                  <a:pt x="183" y="34"/>
                </a:cubicBezTo>
                <a:cubicBezTo>
                  <a:pt x="183" y="34"/>
                  <a:pt x="183" y="34"/>
                  <a:pt x="183" y="34"/>
                </a:cubicBezTo>
                <a:cubicBezTo>
                  <a:pt x="182" y="34"/>
                  <a:pt x="181" y="33"/>
                  <a:pt x="181" y="32"/>
                </a:cubicBezTo>
                <a:cubicBezTo>
                  <a:pt x="181" y="31"/>
                  <a:pt x="181" y="4"/>
                  <a:pt x="181" y="4"/>
                </a:cubicBezTo>
                <a:cubicBezTo>
                  <a:pt x="181" y="3"/>
                  <a:pt x="180" y="2"/>
                  <a:pt x="179" y="2"/>
                </a:cubicBezTo>
                <a:cubicBezTo>
                  <a:pt x="178" y="2"/>
                  <a:pt x="178" y="3"/>
                  <a:pt x="178" y="4"/>
                </a:cubicBezTo>
                <a:cubicBezTo>
                  <a:pt x="178" y="4"/>
                  <a:pt x="178" y="30"/>
                  <a:pt x="178" y="31"/>
                </a:cubicBezTo>
                <a:cubicBezTo>
                  <a:pt x="178" y="33"/>
                  <a:pt x="176" y="33"/>
                  <a:pt x="176" y="33"/>
                </a:cubicBezTo>
                <a:cubicBezTo>
                  <a:pt x="174" y="32"/>
                  <a:pt x="173" y="30"/>
                  <a:pt x="173" y="27"/>
                </a:cubicBezTo>
                <a:cubicBezTo>
                  <a:pt x="173" y="4"/>
                  <a:pt x="173" y="4"/>
                  <a:pt x="173" y="4"/>
                </a:cubicBezTo>
                <a:cubicBezTo>
                  <a:pt x="173" y="3"/>
                  <a:pt x="172" y="2"/>
                  <a:pt x="171" y="2"/>
                </a:cubicBezTo>
                <a:cubicBezTo>
                  <a:pt x="170" y="2"/>
                  <a:pt x="170" y="3"/>
                  <a:pt x="170" y="4"/>
                </a:cubicBezTo>
                <a:cubicBezTo>
                  <a:pt x="170" y="27"/>
                  <a:pt x="170" y="27"/>
                  <a:pt x="170" y="27"/>
                </a:cubicBezTo>
                <a:cubicBezTo>
                  <a:pt x="170" y="29"/>
                  <a:pt x="170" y="29"/>
                  <a:pt x="170" y="29"/>
                </a:cubicBezTo>
                <a:cubicBezTo>
                  <a:pt x="170" y="35"/>
                  <a:pt x="174" y="39"/>
                  <a:pt x="179" y="39"/>
                </a:cubicBezTo>
                <a:cubicBezTo>
                  <a:pt x="177" y="117"/>
                  <a:pt x="177" y="117"/>
                  <a:pt x="177" y="117"/>
                </a:cubicBezTo>
                <a:cubicBezTo>
                  <a:pt x="177" y="121"/>
                  <a:pt x="179" y="124"/>
                  <a:pt x="181" y="124"/>
                </a:cubicBezTo>
                <a:cubicBezTo>
                  <a:pt x="184" y="124"/>
                  <a:pt x="184" y="124"/>
                  <a:pt x="184" y="124"/>
                </a:cubicBezTo>
                <a:cubicBezTo>
                  <a:pt x="187" y="124"/>
                  <a:pt x="189" y="121"/>
                  <a:pt x="189" y="117"/>
                </a:cubicBezTo>
                <a:cubicBezTo>
                  <a:pt x="187" y="39"/>
                  <a:pt x="187" y="39"/>
                  <a:pt x="187" y="39"/>
                </a:cubicBezTo>
                <a:cubicBezTo>
                  <a:pt x="192" y="39"/>
                  <a:pt x="196" y="35"/>
                  <a:pt x="196" y="29"/>
                </a:cubicBezTo>
                <a:cubicBezTo>
                  <a:pt x="196" y="27"/>
                  <a:pt x="196" y="27"/>
                  <a:pt x="196" y="27"/>
                </a:cubicBezTo>
                <a:cubicBezTo>
                  <a:pt x="196" y="4"/>
                  <a:pt x="196" y="4"/>
                  <a:pt x="196" y="4"/>
                </a:cubicBezTo>
                <a:cubicBezTo>
                  <a:pt x="196" y="3"/>
                  <a:pt x="195" y="2"/>
                  <a:pt x="194" y="2"/>
                </a:cubicBezTo>
                <a:close/>
                <a:moveTo>
                  <a:pt x="158" y="59"/>
                </a:moveTo>
                <a:cubicBezTo>
                  <a:pt x="158" y="92"/>
                  <a:pt x="132" y="118"/>
                  <a:pt x="99" y="118"/>
                </a:cubicBezTo>
                <a:cubicBezTo>
                  <a:pt x="67" y="118"/>
                  <a:pt x="40" y="92"/>
                  <a:pt x="40" y="59"/>
                </a:cubicBezTo>
                <a:cubicBezTo>
                  <a:pt x="40" y="27"/>
                  <a:pt x="67" y="0"/>
                  <a:pt x="99" y="0"/>
                </a:cubicBezTo>
                <a:cubicBezTo>
                  <a:pt x="132" y="0"/>
                  <a:pt x="158" y="27"/>
                  <a:pt x="158" y="59"/>
                </a:cubicBezTo>
                <a:close/>
                <a:moveTo>
                  <a:pt x="152" y="59"/>
                </a:moveTo>
                <a:cubicBezTo>
                  <a:pt x="152" y="30"/>
                  <a:pt x="128" y="6"/>
                  <a:pt x="99" y="6"/>
                </a:cubicBezTo>
                <a:cubicBezTo>
                  <a:pt x="70" y="6"/>
                  <a:pt x="47" y="30"/>
                  <a:pt x="47" y="59"/>
                </a:cubicBezTo>
                <a:cubicBezTo>
                  <a:pt x="47" y="88"/>
                  <a:pt x="70" y="112"/>
                  <a:pt x="99" y="112"/>
                </a:cubicBezTo>
                <a:cubicBezTo>
                  <a:pt x="128" y="112"/>
                  <a:pt x="152" y="88"/>
                  <a:pt x="152" y="59"/>
                </a:cubicBezTo>
                <a:close/>
                <a:moveTo>
                  <a:pt x="134" y="59"/>
                </a:moveTo>
                <a:cubicBezTo>
                  <a:pt x="134" y="78"/>
                  <a:pt x="118" y="94"/>
                  <a:pt x="99" y="94"/>
                </a:cubicBezTo>
                <a:cubicBezTo>
                  <a:pt x="80" y="94"/>
                  <a:pt x="65" y="78"/>
                  <a:pt x="65" y="59"/>
                </a:cubicBezTo>
                <a:cubicBezTo>
                  <a:pt x="65" y="40"/>
                  <a:pt x="80" y="24"/>
                  <a:pt x="99" y="24"/>
                </a:cubicBezTo>
                <a:cubicBezTo>
                  <a:pt x="118" y="24"/>
                  <a:pt x="134" y="40"/>
                  <a:pt x="134" y="59"/>
                </a:cubicBezTo>
                <a:close/>
                <a:moveTo>
                  <a:pt x="131" y="59"/>
                </a:moveTo>
                <a:cubicBezTo>
                  <a:pt x="131" y="42"/>
                  <a:pt x="117" y="28"/>
                  <a:pt x="99" y="28"/>
                </a:cubicBezTo>
                <a:cubicBezTo>
                  <a:pt x="82" y="28"/>
                  <a:pt x="68" y="42"/>
                  <a:pt x="68" y="59"/>
                </a:cubicBezTo>
                <a:cubicBezTo>
                  <a:pt x="68" y="76"/>
                  <a:pt x="82" y="90"/>
                  <a:pt x="99" y="90"/>
                </a:cubicBezTo>
                <a:cubicBezTo>
                  <a:pt x="117" y="90"/>
                  <a:pt x="131" y="76"/>
                  <a:pt x="131" y="59"/>
                </a:cubicBezTo>
                <a:close/>
              </a:path>
            </a:pathLst>
          </a:custGeom>
          <a:solidFill>
            <a:schemeClr val="bg2">
              <a:lumMod val="75000"/>
            </a:schemeClr>
          </a:solidFill>
          <a:ln>
            <a:noFill/>
          </a:ln>
          <a:extLst/>
        </p:spPr>
        <p:txBody>
          <a:bodyPr vert="horz" wrap="square" lIns="182880" tIns="91440" rIns="182880" bIns="91440" numCol="1" anchor="t" anchorCtr="0" compatLnSpc="1">
            <a:prstTxWarp prst="textNoShape">
              <a:avLst/>
            </a:prstTxWarp>
          </a:bodyPr>
          <a:lstStyle/>
          <a:p>
            <a:endParaRPr lang="en-US" sz="7200"/>
          </a:p>
        </p:txBody>
      </p:sp>
      <p:sp>
        <p:nvSpPr>
          <p:cNvPr id="11" name="Freeform 10"/>
          <p:cNvSpPr>
            <a:spLocks noEditPoints="1"/>
          </p:cNvSpPr>
          <p:nvPr/>
        </p:nvSpPr>
        <p:spPr bwMode="auto">
          <a:xfrm>
            <a:off x="9909182" y="1630287"/>
            <a:ext cx="1036724" cy="988699"/>
          </a:xfrm>
          <a:custGeom>
            <a:avLst/>
            <a:gdLst>
              <a:gd name="T0" fmla="*/ 174 w 197"/>
              <a:gd name="T1" fmla="*/ 87 h 201"/>
              <a:gd name="T2" fmla="*/ 139 w 197"/>
              <a:gd name="T3" fmla="*/ 96 h 201"/>
              <a:gd name="T4" fmla="*/ 0 w 197"/>
              <a:gd name="T5" fmla="*/ 159 h 201"/>
              <a:gd name="T6" fmla="*/ 97 w 197"/>
              <a:gd name="T7" fmla="*/ 201 h 201"/>
              <a:gd name="T8" fmla="*/ 159 w 197"/>
              <a:gd name="T9" fmla="*/ 182 h 201"/>
              <a:gd name="T10" fmla="*/ 188 w 197"/>
              <a:gd name="T11" fmla="*/ 158 h 201"/>
              <a:gd name="T12" fmla="*/ 177 w 197"/>
              <a:gd name="T13" fmla="*/ 153 h 201"/>
              <a:gd name="T14" fmla="*/ 141 w 197"/>
              <a:gd name="T15" fmla="*/ 163 h 201"/>
              <a:gd name="T16" fmla="*/ 139 w 197"/>
              <a:gd name="T17" fmla="*/ 120 h 201"/>
              <a:gd name="T18" fmla="*/ 171 w 197"/>
              <a:gd name="T19" fmla="*/ 98 h 201"/>
              <a:gd name="T20" fmla="*/ 177 w 197"/>
              <a:gd name="T21" fmla="*/ 153 h 201"/>
              <a:gd name="T22" fmla="*/ 0 w 197"/>
              <a:gd name="T23" fmla="*/ 91 h 201"/>
              <a:gd name="T24" fmla="*/ 139 w 197"/>
              <a:gd name="T25" fmla="*/ 70 h 201"/>
              <a:gd name="T26" fmla="*/ 34 w 197"/>
              <a:gd name="T27" fmla="*/ 42 h 201"/>
              <a:gd name="T28" fmla="*/ 18 w 197"/>
              <a:gd name="T29" fmla="*/ 21 h 201"/>
              <a:gd name="T30" fmla="*/ 34 w 197"/>
              <a:gd name="T31" fmla="*/ 0 h 201"/>
              <a:gd name="T32" fmla="*/ 32 w 197"/>
              <a:gd name="T33" fmla="*/ 14 h 201"/>
              <a:gd name="T34" fmla="*/ 32 w 197"/>
              <a:gd name="T35" fmla="*/ 28 h 201"/>
              <a:gd name="T36" fmla="*/ 32 w 197"/>
              <a:gd name="T37" fmla="*/ 56 h 201"/>
              <a:gd name="T38" fmla="*/ 18 w 197"/>
              <a:gd name="T39" fmla="*/ 63 h 201"/>
              <a:gd name="T40" fmla="*/ 34 w 197"/>
              <a:gd name="T41" fmla="*/ 42 h 201"/>
              <a:gd name="T42" fmla="*/ 107 w 197"/>
              <a:gd name="T43" fmla="*/ 35 h 201"/>
              <a:gd name="T44" fmla="*/ 107 w 197"/>
              <a:gd name="T45" fmla="*/ 7 h 201"/>
              <a:gd name="T46" fmla="*/ 121 w 197"/>
              <a:gd name="T47" fmla="*/ 0 h 201"/>
              <a:gd name="T48" fmla="*/ 105 w 197"/>
              <a:gd name="T49" fmla="*/ 21 h 201"/>
              <a:gd name="T50" fmla="*/ 121 w 197"/>
              <a:gd name="T51" fmla="*/ 42 h 201"/>
              <a:gd name="T52" fmla="*/ 105 w 197"/>
              <a:gd name="T53" fmla="*/ 63 h 201"/>
              <a:gd name="T54" fmla="*/ 107 w 197"/>
              <a:gd name="T55" fmla="*/ 49 h 201"/>
              <a:gd name="T56" fmla="*/ 74 w 197"/>
              <a:gd name="T57" fmla="*/ 42 h 201"/>
              <a:gd name="T58" fmla="*/ 58 w 197"/>
              <a:gd name="T59" fmla="*/ 21 h 201"/>
              <a:gd name="T60" fmla="*/ 74 w 197"/>
              <a:gd name="T61" fmla="*/ 0 h 201"/>
              <a:gd name="T62" fmla="*/ 72 w 197"/>
              <a:gd name="T63" fmla="*/ 14 h 201"/>
              <a:gd name="T64" fmla="*/ 72 w 197"/>
              <a:gd name="T65" fmla="*/ 28 h 201"/>
              <a:gd name="T66" fmla="*/ 72 w 197"/>
              <a:gd name="T67" fmla="*/ 56 h 201"/>
              <a:gd name="T68" fmla="*/ 58 w 197"/>
              <a:gd name="T69" fmla="*/ 63 h 201"/>
              <a:gd name="T70" fmla="*/ 74 w 197"/>
              <a:gd name="T71" fmla="*/ 4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7" h="201">
                <a:moveTo>
                  <a:pt x="190" y="101"/>
                </a:moveTo>
                <a:cubicBezTo>
                  <a:pt x="186" y="94"/>
                  <a:pt x="181" y="89"/>
                  <a:pt x="174" y="87"/>
                </a:cubicBezTo>
                <a:cubicBezTo>
                  <a:pt x="160" y="82"/>
                  <a:pt x="147" y="91"/>
                  <a:pt x="139" y="99"/>
                </a:cubicBezTo>
                <a:cubicBezTo>
                  <a:pt x="139" y="96"/>
                  <a:pt x="139" y="96"/>
                  <a:pt x="139" y="96"/>
                </a:cubicBezTo>
                <a:cubicBezTo>
                  <a:pt x="0" y="96"/>
                  <a:pt x="0" y="96"/>
                  <a:pt x="0" y="96"/>
                </a:cubicBezTo>
                <a:cubicBezTo>
                  <a:pt x="0" y="159"/>
                  <a:pt x="0" y="159"/>
                  <a:pt x="0" y="159"/>
                </a:cubicBezTo>
                <a:cubicBezTo>
                  <a:pt x="0" y="182"/>
                  <a:pt x="19" y="201"/>
                  <a:pt x="42" y="201"/>
                </a:cubicBezTo>
                <a:cubicBezTo>
                  <a:pt x="97" y="201"/>
                  <a:pt x="97" y="201"/>
                  <a:pt x="97" y="201"/>
                </a:cubicBezTo>
                <a:cubicBezTo>
                  <a:pt x="115" y="201"/>
                  <a:pt x="130" y="190"/>
                  <a:pt x="136" y="174"/>
                </a:cubicBezTo>
                <a:cubicBezTo>
                  <a:pt x="141" y="177"/>
                  <a:pt x="149" y="182"/>
                  <a:pt x="159" y="182"/>
                </a:cubicBezTo>
                <a:cubicBezTo>
                  <a:pt x="161" y="182"/>
                  <a:pt x="163" y="182"/>
                  <a:pt x="165" y="181"/>
                </a:cubicBezTo>
                <a:cubicBezTo>
                  <a:pt x="175" y="179"/>
                  <a:pt x="183" y="171"/>
                  <a:pt x="188" y="158"/>
                </a:cubicBezTo>
                <a:cubicBezTo>
                  <a:pt x="195" y="143"/>
                  <a:pt x="197" y="117"/>
                  <a:pt x="190" y="101"/>
                </a:cubicBezTo>
                <a:moveTo>
                  <a:pt x="177" y="153"/>
                </a:moveTo>
                <a:cubicBezTo>
                  <a:pt x="173" y="163"/>
                  <a:pt x="168" y="168"/>
                  <a:pt x="162" y="169"/>
                </a:cubicBezTo>
                <a:cubicBezTo>
                  <a:pt x="152" y="172"/>
                  <a:pt x="142" y="163"/>
                  <a:pt x="141" y="163"/>
                </a:cubicBezTo>
                <a:cubicBezTo>
                  <a:pt x="141" y="162"/>
                  <a:pt x="139" y="160"/>
                  <a:pt x="139" y="159"/>
                </a:cubicBezTo>
                <a:cubicBezTo>
                  <a:pt x="139" y="120"/>
                  <a:pt x="139" y="120"/>
                  <a:pt x="139" y="120"/>
                </a:cubicBezTo>
                <a:cubicBezTo>
                  <a:pt x="139" y="120"/>
                  <a:pt x="141" y="116"/>
                  <a:pt x="141" y="115"/>
                </a:cubicBezTo>
                <a:cubicBezTo>
                  <a:pt x="142" y="115"/>
                  <a:pt x="156" y="93"/>
                  <a:pt x="171" y="98"/>
                </a:cubicBezTo>
                <a:cubicBezTo>
                  <a:pt x="174" y="99"/>
                  <a:pt x="177" y="102"/>
                  <a:pt x="179" y="106"/>
                </a:cubicBezTo>
                <a:cubicBezTo>
                  <a:pt x="185" y="119"/>
                  <a:pt x="183" y="141"/>
                  <a:pt x="177" y="153"/>
                </a:cubicBezTo>
                <a:moveTo>
                  <a:pt x="139" y="91"/>
                </a:moveTo>
                <a:cubicBezTo>
                  <a:pt x="0" y="91"/>
                  <a:pt x="0" y="91"/>
                  <a:pt x="0" y="91"/>
                </a:cubicBezTo>
                <a:cubicBezTo>
                  <a:pt x="0" y="70"/>
                  <a:pt x="0" y="70"/>
                  <a:pt x="0" y="70"/>
                </a:cubicBezTo>
                <a:cubicBezTo>
                  <a:pt x="139" y="70"/>
                  <a:pt x="139" y="70"/>
                  <a:pt x="139" y="70"/>
                </a:cubicBezTo>
                <a:lnTo>
                  <a:pt x="139" y="91"/>
                </a:lnTo>
                <a:close/>
                <a:moveTo>
                  <a:pt x="34" y="42"/>
                </a:moveTo>
                <a:cubicBezTo>
                  <a:pt x="34" y="39"/>
                  <a:pt x="32" y="38"/>
                  <a:pt x="28" y="35"/>
                </a:cubicBezTo>
                <a:cubicBezTo>
                  <a:pt x="24" y="32"/>
                  <a:pt x="18" y="28"/>
                  <a:pt x="18" y="21"/>
                </a:cubicBezTo>
                <a:cubicBezTo>
                  <a:pt x="18" y="14"/>
                  <a:pt x="24" y="10"/>
                  <a:pt x="28" y="7"/>
                </a:cubicBezTo>
                <a:cubicBezTo>
                  <a:pt x="32" y="5"/>
                  <a:pt x="34" y="3"/>
                  <a:pt x="34" y="0"/>
                </a:cubicBezTo>
                <a:cubicBezTo>
                  <a:pt x="42" y="0"/>
                  <a:pt x="42" y="0"/>
                  <a:pt x="42" y="0"/>
                </a:cubicBezTo>
                <a:cubicBezTo>
                  <a:pt x="42" y="8"/>
                  <a:pt x="37" y="11"/>
                  <a:pt x="32" y="14"/>
                </a:cubicBezTo>
                <a:cubicBezTo>
                  <a:pt x="28" y="17"/>
                  <a:pt x="26" y="18"/>
                  <a:pt x="26" y="21"/>
                </a:cubicBezTo>
                <a:cubicBezTo>
                  <a:pt x="26" y="24"/>
                  <a:pt x="28" y="25"/>
                  <a:pt x="32" y="28"/>
                </a:cubicBezTo>
                <a:cubicBezTo>
                  <a:pt x="37" y="31"/>
                  <a:pt x="42" y="35"/>
                  <a:pt x="42" y="42"/>
                </a:cubicBezTo>
                <a:cubicBezTo>
                  <a:pt x="42" y="49"/>
                  <a:pt x="37" y="53"/>
                  <a:pt x="32" y="56"/>
                </a:cubicBezTo>
                <a:cubicBezTo>
                  <a:pt x="28" y="59"/>
                  <a:pt x="26" y="60"/>
                  <a:pt x="26" y="63"/>
                </a:cubicBezTo>
                <a:cubicBezTo>
                  <a:pt x="18" y="63"/>
                  <a:pt x="18" y="63"/>
                  <a:pt x="18" y="63"/>
                </a:cubicBezTo>
                <a:cubicBezTo>
                  <a:pt x="18" y="55"/>
                  <a:pt x="24" y="52"/>
                  <a:pt x="28" y="49"/>
                </a:cubicBezTo>
                <a:cubicBezTo>
                  <a:pt x="32" y="46"/>
                  <a:pt x="34" y="45"/>
                  <a:pt x="34" y="42"/>
                </a:cubicBezTo>
                <a:moveTo>
                  <a:pt x="113" y="42"/>
                </a:moveTo>
                <a:cubicBezTo>
                  <a:pt x="113" y="39"/>
                  <a:pt x="111" y="38"/>
                  <a:pt x="107" y="35"/>
                </a:cubicBezTo>
                <a:cubicBezTo>
                  <a:pt x="103" y="32"/>
                  <a:pt x="97" y="28"/>
                  <a:pt x="97" y="21"/>
                </a:cubicBezTo>
                <a:cubicBezTo>
                  <a:pt x="97" y="14"/>
                  <a:pt x="103" y="10"/>
                  <a:pt x="107" y="7"/>
                </a:cubicBezTo>
                <a:cubicBezTo>
                  <a:pt x="111" y="5"/>
                  <a:pt x="113" y="3"/>
                  <a:pt x="113" y="0"/>
                </a:cubicBezTo>
                <a:cubicBezTo>
                  <a:pt x="121" y="0"/>
                  <a:pt x="121" y="0"/>
                  <a:pt x="121" y="0"/>
                </a:cubicBezTo>
                <a:cubicBezTo>
                  <a:pt x="121" y="8"/>
                  <a:pt x="116" y="11"/>
                  <a:pt x="111" y="14"/>
                </a:cubicBezTo>
                <a:cubicBezTo>
                  <a:pt x="107" y="17"/>
                  <a:pt x="105" y="18"/>
                  <a:pt x="105" y="21"/>
                </a:cubicBezTo>
                <a:cubicBezTo>
                  <a:pt x="105" y="24"/>
                  <a:pt x="107" y="25"/>
                  <a:pt x="111" y="28"/>
                </a:cubicBezTo>
                <a:cubicBezTo>
                  <a:pt x="116" y="31"/>
                  <a:pt x="121" y="35"/>
                  <a:pt x="121" y="42"/>
                </a:cubicBezTo>
                <a:cubicBezTo>
                  <a:pt x="121" y="49"/>
                  <a:pt x="116" y="53"/>
                  <a:pt x="111" y="56"/>
                </a:cubicBezTo>
                <a:cubicBezTo>
                  <a:pt x="107" y="59"/>
                  <a:pt x="105" y="60"/>
                  <a:pt x="105" y="63"/>
                </a:cubicBezTo>
                <a:cubicBezTo>
                  <a:pt x="97" y="63"/>
                  <a:pt x="97" y="63"/>
                  <a:pt x="97" y="63"/>
                </a:cubicBezTo>
                <a:cubicBezTo>
                  <a:pt x="97" y="55"/>
                  <a:pt x="103" y="52"/>
                  <a:pt x="107" y="49"/>
                </a:cubicBezTo>
                <a:cubicBezTo>
                  <a:pt x="111" y="46"/>
                  <a:pt x="113" y="45"/>
                  <a:pt x="113" y="42"/>
                </a:cubicBezTo>
                <a:moveTo>
                  <a:pt x="74" y="42"/>
                </a:moveTo>
                <a:cubicBezTo>
                  <a:pt x="74" y="39"/>
                  <a:pt x="72" y="38"/>
                  <a:pt x="68" y="35"/>
                </a:cubicBezTo>
                <a:cubicBezTo>
                  <a:pt x="63" y="32"/>
                  <a:pt x="58" y="28"/>
                  <a:pt x="58" y="21"/>
                </a:cubicBezTo>
                <a:cubicBezTo>
                  <a:pt x="58" y="14"/>
                  <a:pt x="63" y="10"/>
                  <a:pt x="68" y="7"/>
                </a:cubicBezTo>
                <a:cubicBezTo>
                  <a:pt x="72" y="5"/>
                  <a:pt x="74" y="3"/>
                  <a:pt x="74" y="0"/>
                </a:cubicBezTo>
                <a:cubicBezTo>
                  <a:pt x="82" y="0"/>
                  <a:pt x="82" y="0"/>
                  <a:pt x="82" y="0"/>
                </a:cubicBezTo>
                <a:cubicBezTo>
                  <a:pt x="82" y="8"/>
                  <a:pt x="76" y="11"/>
                  <a:pt x="72" y="14"/>
                </a:cubicBezTo>
                <a:cubicBezTo>
                  <a:pt x="68" y="17"/>
                  <a:pt x="66" y="18"/>
                  <a:pt x="66" y="21"/>
                </a:cubicBezTo>
                <a:cubicBezTo>
                  <a:pt x="66" y="24"/>
                  <a:pt x="68" y="25"/>
                  <a:pt x="72" y="28"/>
                </a:cubicBezTo>
                <a:cubicBezTo>
                  <a:pt x="76" y="31"/>
                  <a:pt x="82" y="35"/>
                  <a:pt x="82" y="42"/>
                </a:cubicBezTo>
                <a:cubicBezTo>
                  <a:pt x="82" y="49"/>
                  <a:pt x="76" y="53"/>
                  <a:pt x="72" y="56"/>
                </a:cubicBezTo>
                <a:cubicBezTo>
                  <a:pt x="68" y="59"/>
                  <a:pt x="66" y="60"/>
                  <a:pt x="66" y="63"/>
                </a:cubicBezTo>
                <a:cubicBezTo>
                  <a:pt x="58" y="63"/>
                  <a:pt x="58" y="63"/>
                  <a:pt x="58" y="63"/>
                </a:cubicBezTo>
                <a:cubicBezTo>
                  <a:pt x="58" y="55"/>
                  <a:pt x="63" y="52"/>
                  <a:pt x="68" y="49"/>
                </a:cubicBezTo>
                <a:cubicBezTo>
                  <a:pt x="72" y="46"/>
                  <a:pt x="74" y="45"/>
                  <a:pt x="74" y="42"/>
                </a:cubicBezTo>
              </a:path>
            </a:pathLst>
          </a:custGeom>
          <a:solidFill>
            <a:schemeClr val="bg2">
              <a:lumMod val="75000"/>
            </a:schemeClr>
          </a:solidFill>
          <a:ln>
            <a:noFill/>
          </a:ln>
          <a:extLst/>
        </p:spPr>
        <p:txBody>
          <a:bodyPr vert="horz" wrap="square" lIns="182880" tIns="91440" rIns="182880" bIns="91440" numCol="1" anchor="t" anchorCtr="0" compatLnSpc="1">
            <a:prstTxWarp prst="textNoShape">
              <a:avLst/>
            </a:prstTxWarp>
          </a:bodyPr>
          <a:lstStyle/>
          <a:p>
            <a:endParaRPr lang="en-US" sz="7200"/>
          </a:p>
        </p:txBody>
      </p:sp>
      <p:sp>
        <p:nvSpPr>
          <p:cNvPr id="12" name="Freeform 11"/>
          <p:cNvSpPr>
            <a:spLocks noEditPoints="1"/>
          </p:cNvSpPr>
          <p:nvPr/>
        </p:nvSpPr>
        <p:spPr bwMode="auto">
          <a:xfrm>
            <a:off x="6911786" y="1579689"/>
            <a:ext cx="932438" cy="1089894"/>
          </a:xfrm>
          <a:custGeom>
            <a:avLst/>
            <a:gdLst>
              <a:gd name="T0" fmla="*/ 113 w 160"/>
              <a:gd name="T1" fmla="*/ 176 h 187"/>
              <a:gd name="T2" fmla="*/ 21 w 160"/>
              <a:gd name="T3" fmla="*/ 187 h 187"/>
              <a:gd name="T4" fmla="*/ 0 w 160"/>
              <a:gd name="T5" fmla="*/ 25 h 187"/>
              <a:gd name="T6" fmla="*/ 7 w 160"/>
              <a:gd name="T7" fmla="*/ 25 h 187"/>
              <a:gd name="T8" fmla="*/ 21 w 160"/>
              <a:gd name="T9" fmla="*/ 180 h 187"/>
              <a:gd name="T10" fmla="*/ 105 w 160"/>
              <a:gd name="T11" fmla="*/ 176 h 187"/>
              <a:gd name="T12" fmla="*/ 119 w 160"/>
              <a:gd name="T13" fmla="*/ 21 h 187"/>
              <a:gd name="T14" fmla="*/ 28 w 160"/>
              <a:gd name="T15" fmla="*/ 67 h 187"/>
              <a:gd name="T16" fmla="*/ 50 w 160"/>
              <a:gd name="T17" fmla="*/ 74 h 187"/>
              <a:gd name="T18" fmla="*/ 56 w 160"/>
              <a:gd name="T19" fmla="*/ 52 h 187"/>
              <a:gd name="T20" fmla="*/ 35 w 160"/>
              <a:gd name="T21" fmla="*/ 46 h 187"/>
              <a:gd name="T22" fmla="*/ 28 w 160"/>
              <a:gd name="T23" fmla="*/ 67 h 187"/>
              <a:gd name="T24" fmla="*/ 79 w 160"/>
              <a:gd name="T25" fmla="*/ 88 h 187"/>
              <a:gd name="T26" fmla="*/ 94 w 160"/>
              <a:gd name="T27" fmla="*/ 75 h 187"/>
              <a:gd name="T28" fmla="*/ 82 w 160"/>
              <a:gd name="T29" fmla="*/ 60 h 187"/>
              <a:gd name="T30" fmla="*/ 66 w 160"/>
              <a:gd name="T31" fmla="*/ 72 h 187"/>
              <a:gd name="T32" fmla="*/ 59 w 160"/>
              <a:gd name="T33" fmla="*/ 124 h 187"/>
              <a:gd name="T34" fmla="*/ 59 w 160"/>
              <a:gd name="T35" fmla="*/ 124 h 187"/>
              <a:gd name="T36" fmla="*/ 71 w 160"/>
              <a:gd name="T37" fmla="*/ 124 h 187"/>
              <a:gd name="T38" fmla="*/ 74 w 160"/>
              <a:gd name="T39" fmla="*/ 108 h 187"/>
              <a:gd name="T40" fmla="*/ 59 w 160"/>
              <a:gd name="T41" fmla="*/ 105 h 187"/>
              <a:gd name="T42" fmla="*/ 56 w 160"/>
              <a:gd name="T43" fmla="*/ 120 h 187"/>
              <a:gd name="T44" fmla="*/ 77 w 160"/>
              <a:gd name="T45" fmla="*/ 89 h 187"/>
              <a:gd name="T46" fmla="*/ 77 w 160"/>
              <a:gd name="T47" fmla="*/ 89 h 187"/>
              <a:gd name="T48" fmla="*/ 16 w 160"/>
              <a:gd name="T49" fmla="*/ 65 h 187"/>
              <a:gd name="T50" fmla="*/ 27 w 160"/>
              <a:gd name="T51" fmla="*/ 71 h 187"/>
              <a:gd name="T52" fmla="*/ 47 w 160"/>
              <a:gd name="T53" fmla="*/ 80 h 187"/>
              <a:gd name="T54" fmla="*/ 58 w 160"/>
              <a:gd name="T55" fmla="*/ 65 h 187"/>
              <a:gd name="T56" fmla="*/ 62 w 160"/>
              <a:gd name="T57" fmla="*/ 68 h 187"/>
              <a:gd name="T58" fmla="*/ 70 w 160"/>
              <a:gd name="T59" fmla="*/ 88 h 187"/>
              <a:gd name="T60" fmla="*/ 80 w 160"/>
              <a:gd name="T61" fmla="*/ 92 h 187"/>
              <a:gd name="T62" fmla="*/ 98 w 160"/>
              <a:gd name="T63" fmla="*/ 74 h 187"/>
              <a:gd name="T64" fmla="*/ 95 w 160"/>
              <a:gd name="T65" fmla="*/ 70 h 187"/>
              <a:gd name="T66" fmla="*/ 93 w 160"/>
              <a:gd name="T67" fmla="*/ 65 h 187"/>
              <a:gd name="T68" fmla="*/ 99 w 160"/>
              <a:gd name="T69" fmla="*/ 35 h 187"/>
              <a:gd name="T70" fmla="*/ 119 w 160"/>
              <a:gd name="T71" fmla="*/ 9 h 187"/>
              <a:gd name="T72" fmla="*/ 160 w 160"/>
              <a:gd name="T73" fmla="*/ 8 h 187"/>
              <a:gd name="T74" fmla="*/ 107 w 160"/>
              <a:gd name="T75" fmla="*/ 34 h 187"/>
              <a:gd name="T76" fmla="*/ 104 w 160"/>
              <a:gd name="T77" fmla="*/ 65 h 187"/>
              <a:gd name="T78" fmla="*/ 100 w 160"/>
              <a:gd name="T79" fmla="*/ 174 h 187"/>
              <a:gd name="T80" fmla="*/ 82 w 160"/>
              <a:gd name="T81" fmla="*/ 99 h 187"/>
              <a:gd name="T82" fmla="*/ 91 w 160"/>
              <a:gd name="T83" fmla="*/ 99 h 187"/>
              <a:gd name="T84" fmla="*/ 82 w 160"/>
              <a:gd name="T85" fmla="*/ 99 h 187"/>
              <a:gd name="T86" fmla="*/ 72 w 160"/>
              <a:gd name="T87" fmla="*/ 143 h 187"/>
              <a:gd name="T88" fmla="*/ 72 w 160"/>
              <a:gd name="T89" fmla="*/ 151 h 187"/>
              <a:gd name="T90" fmla="*/ 55 w 160"/>
              <a:gd name="T91" fmla="*/ 89 h 187"/>
              <a:gd name="T92" fmla="*/ 61 w 160"/>
              <a:gd name="T93" fmla="*/ 89 h 187"/>
              <a:gd name="T94" fmla="*/ 55 w 160"/>
              <a:gd name="T95" fmla="*/ 89 h 187"/>
              <a:gd name="T96" fmla="*/ 52 w 160"/>
              <a:gd name="T97" fmla="*/ 121 h 187"/>
              <a:gd name="T98" fmla="*/ 71 w 160"/>
              <a:gd name="T99" fmla="*/ 128 h 187"/>
              <a:gd name="T100" fmla="*/ 78 w 160"/>
              <a:gd name="T101" fmla="*/ 108 h 187"/>
              <a:gd name="T102" fmla="*/ 70 w 160"/>
              <a:gd name="T103" fmla="*/ 101 h 187"/>
              <a:gd name="T104" fmla="*/ 51 w 160"/>
              <a:gd name="T105" fmla="*/ 109 h 187"/>
              <a:gd name="T106" fmla="*/ 53 w 160"/>
              <a:gd name="T107" fmla="*/ 137 h 187"/>
              <a:gd name="T108" fmla="*/ 53 w 160"/>
              <a:gd name="T109" fmla="*/ 130 h 187"/>
              <a:gd name="T110" fmla="*/ 34 w 160"/>
              <a:gd name="T111" fmla="*/ 93 h 187"/>
              <a:gd name="T112" fmla="*/ 39 w 160"/>
              <a:gd name="T113" fmla="*/ 93 h 187"/>
              <a:gd name="T114" fmla="*/ 34 w 160"/>
              <a:gd name="T115" fmla="*/ 93 h 187"/>
              <a:gd name="T116" fmla="*/ 38 w 160"/>
              <a:gd name="T117" fmla="*/ 115 h 187"/>
              <a:gd name="T118" fmla="*/ 38 w 160"/>
              <a:gd name="T119" fmla="*/ 10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 h="187">
                <a:moveTo>
                  <a:pt x="122" y="25"/>
                </a:moveTo>
                <a:cubicBezTo>
                  <a:pt x="113" y="176"/>
                  <a:pt x="113" y="176"/>
                  <a:pt x="113" y="176"/>
                </a:cubicBezTo>
                <a:cubicBezTo>
                  <a:pt x="112" y="182"/>
                  <a:pt x="107" y="187"/>
                  <a:pt x="101" y="187"/>
                </a:cubicBezTo>
                <a:cubicBezTo>
                  <a:pt x="21" y="187"/>
                  <a:pt x="21" y="187"/>
                  <a:pt x="21" y="187"/>
                </a:cubicBezTo>
                <a:cubicBezTo>
                  <a:pt x="15" y="187"/>
                  <a:pt x="10" y="182"/>
                  <a:pt x="9" y="176"/>
                </a:cubicBezTo>
                <a:cubicBezTo>
                  <a:pt x="0" y="25"/>
                  <a:pt x="0" y="25"/>
                  <a:pt x="0" y="25"/>
                </a:cubicBezTo>
                <a:cubicBezTo>
                  <a:pt x="0" y="23"/>
                  <a:pt x="1" y="21"/>
                  <a:pt x="3" y="21"/>
                </a:cubicBezTo>
                <a:cubicBezTo>
                  <a:pt x="6" y="21"/>
                  <a:pt x="7" y="23"/>
                  <a:pt x="7" y="25"/>
                </a:cubicBezTo>
                <a:cubicBezTo>
                  <a:pt x="17" y="176"/>
                  <a:pt x="17" y="176"/>
                  <a:pt x="17" y="176"/>
                </a:cubicBezTo>
                <a:cubicBezTo>
                  <a:pt x="17" y="178"/>
                  <a:pt x="19" y="180"/>
                  <a:pt x="21" y="180"/>
                </a:cubicBezTo>
                <a:cubicBezTo>
                  <a:pt x="101" y="180"/>
                  <a:pt x="101" y="180"/>
                  <a:pt x="101" y="180"/>
                </a:cubicBezTo>
                <a:cubicBezTo>
                  <a:pt x="103" y="180"/>
                  <a:pt x="105" y="178"/>
                  <a:pt x="105" y="176"/>
                </a:cubicBezTo>
                <a:cubicBezTo>
                  <a:pt x="115" y="25"/>
                  <a:pt x="115" y="25"/>
                  <a:pt x="115" y="25"/>
                </a:cubicBezTo>
                <a:cubicBezTo>
                  <a:pt x="115" y="23"/>
                  <a:pt x="117" y="21"/>
                  <a:pt x="119" y="21"/>
                </a:cubicBezTo>
                <a:cubicBezTo>
                  <a:pt x="121" y="21"/>
                  <a:pt x="122" y="23"/>
                  <a:pt x="122" y="25"/>
                </a:cubicBezTo>
                <a:close/>
                <a:moveTo>
                  <a:pt x="28" y="67"/>
                </a:moveTo>
                <a:cubicBezTo>
                  <a:pt x="45" y="75"/>
                  <a:pt x="45" y="75"/>
                  <a:pt x="45" y="75"/>
                </a:cubicBezTo>
                <a:cubicBezTo>
                  <a:pt x="47" y="76"/>
                  <a:pt x="49" y="76"/>
                  <a:pt x="50" y="74"/>
                </a:cubicBezTo>
                <a:cubicBezTo>
                  <a:pt x="58" y="57"/>
                  <a:pt x="58" y="57"/>
                  <a:pt x="58" y="57"/>
                </a:cubicBezTo>
                <a:cubicBezTo>
                  <a:pt x="59" y="55"/>
                  <a:pt x="58" y="53"/>
                  <a:pt x="56" y="52"/>
                </a:cubicBezTo>
                <a:cubicBezTo>
                  <a:pt x="40" y="44"/>
                  <a:pt x="40" y="44"/>
                  <a:pt x="40" y="44"/>
                </a:cubicBezTo>
                <a:cubicBezTo>
                  <a:pt x="38" y="43"/>
                  <a:pt x="36" y="44"/>
                  <a:pt x="35" y="46"/>
                </a:cubicBezTo>
                <a:cubicBezTo>
                  <a:pt x="27" y="62"/>
                  <a:pt x="27" y="62"/>
                  <a:pt x="27" y="62"/>
                </a:cubicBezTo>
                <a:cubicBezTo>
                  <a:pt x="26" y="64"/>
                  <a:pt x="26" y="67"/>
                  <a:pt x="28" y="67"/>
                </a:cubicBezTo>
                <a:close/>
                <a:moveTo>
                  <a:pt x="73" y="87"/>
                </a:moveTo>
                <a:cubicBezTo>
                  <a:pt x="74" y="88"/>
                  <a:pt x="77" y="89"/>
                  <a:pt x="79" y="88"/>
                </a:cubicBezTo>
                <a:cubicBezTo>
                  <a:pt x="93" y="81"/>
                  <a:pt x="93" y="81"/>
                  <a:pt x="93" y="81"/>
                </a:cubicBezTo>
                <a:cubicBezTo>
                  <a:pt x="95" y="80"/>
                  <a:pt x="95" y="77"/>
                  <a:pt x="94" y="75"/>
                </a:cubicBezTo>
                <a:cubicBezTo>
                  <a:pt x="87" y="61"/>
                  <a:pt x="87" y="61"/>
                  <a:pt x="87" y="61"/>
                </a:cubicBezTo>
                <a:cubicBezTo>
                  <a:pt x="86" y="59"/>
                  <a:pt x="84" y="59"/>
                  <a:pt x="82" y="60"/>
                </a:cubicBezTo>
                <a:cubicBezTo>
                  <a:pt x="67" y="67"/>
                  <a:pt x="67" y="67"/>
                  <a:pt x="67" y="67"/>
                </a:cubicBezTo>
                <a:cubicBezTo>
                  <a:pt x="66" y="68"/>
                  <a:pt x="65" y="70"/>
                  <a:pt x="66" y="72"/>
                </a:cubicBezTo>
                <a:lnTo>
                  <a:pt x="73" y="87"/>
                </a:lnTo>
                <a:close/>
                <a:moveTo>
                  <a:pt x="59" y="124"/>
                </a:moveTo>
                <a:cubicBezTo>
                  <a:pt x="59" y="124"/>
                  <a:pt x="59" y="124"/>
                  <a:pt x="59" y="124"/>
                </a:cubicBezTo>
                <a:cubicBezTo>
                  <a:pt x="59" y="124"/>
                  <a:pt x="59" y="124"/>
                  <a:pt x="59" y="124"/>
                </a:cubicBezTo>
                <a:cubicBezTo>
                  <a:pt x="59" y="124"/>
                  <a:pt x="59" y="124"/>
                  <a:pt x="59" y="124"/>
                </a:cubicBezTo>
                <a:cubicBezTo>
                  <a:pt x="71" y="124"/>
                  <a:pt x="71" y="124"/>
                  <a:pt x="71" y="124"/>
                </a:cubicBezTo>
                <a:cubicBezTo>
                  <a:pt x="73" y="124"/>
                  <a:pt x="75" y="122"/>
                  <a:pt x="75" y="120"/>
                </a:cubicBezTo>
                <a:cubicBezTo>
                  <a:pt x="74" y="108"/>
                  <a:pt x="74" y="108"/>
                  <a:pt x="74" y="108"/>
                </a:cubicBezTo>
                <a:cubicBezTo>
                  <a:pt x="74" y="106"/>
                  <a:pt x="73" y="105"/>
                  <a:pt x="71" y="105"/>
                </a:cubicBezTo>
                <a:cubicBezTo>
                  <a:pt x="59" y="105"/>
                  <a:pt x="59" y="105"/>
                  <a:pt x="59" y="105"/>
                </a:cubicBezTo>
                <a:cubicBezTo>
                  <a:pt x="57" y="105"/>
                  <a:pt x="55" y="107"/>
                  <a:pt x="55" y="109"/>
                </a:cubicBezTo>
                <a:cubicBezTo>
                  <a:pt x="56" y="120"/>
                  <a:pt x="56" y="120"/>
                  <a:pt x="56" y="120"/>
                </a:cubicBezTo>
                <a:cubicBezTo>
                  <a:pt x="56" y="122"/>
                  <a:pt x="57" y="124"/>
                  <a:pt x="59" y="124"/>
                </a:cubicBezTo>
                <a:close/>
                <a:moveTo>
                  <a:pt x="77" y="89"/>
                </a:moveTo>
                <a:cubicBezTo>
                  <a:pt x="77" y="89"/>
                  <a:pt x="77" y="89"/>
                  <a:pt x="77" y="89"/>
                </a:cubicBezTo>
                <a:cubicBezTo>
                  <a:pt x="77" y="89"/>
                  <a:pt x="77" y="89"/>
                  <a:pt x="77" y="89"/>
                </a:cubicBezTo>
                <a:close/>
                <a:moveTo>
                  <a:pt x="22" y="174"/>
                </a:moveTo>
                <a:cubicBezTo>
                  <a:pt x="16" y="65"/>
                  <a:pt x="16" y="65"/>
                  <a:pt x="16" y="65"/>
                </a:cubicBezTo>
                <a:cubicBezTo>
                  <a:pt x="23" y="65"/>
                  <a:pt x="23" y="65"/>
                  <a:pt x="23" y="65"/>
                </a:cubicBezTo>
                <a:cubicBezTo>
                  <a:pt x="23" y="68"/>
                  <a:pt x="24" y="70"/>
                  <a:pt x="27" y="71"/>
                </a:cubicBezTo>
                <a:cubicBezTo>
                  <a:pt x="43" y="79"/>
                  <a:pt x="43" y="79"/>
                  <a:pt x="43" y="79"/>
                </a:cubicBezTo>
                <a:cubicBezTo>
                  <a:pt x="44" y="79"/>
                  <a:pt x="45" y="80"/>
                  <a:pt x="47" y="80"/>
                </a:cubicBezTo>
                <a:cubicBezTo>
                  <a:pt x="49" y="80"/>
                  <a:pt x="52" y="78"/>
                  <a:pt x="53" y="75"/>
                </a:cubicBezTo>
                <a:cubicBezTo>
                  <a:pt x="58" y="65"/>
                  <a:pt x="58" y="65"/>
                  <a:pt x="58" y="65"/>
                </a:cubicBezTo>
                <a:cubicBezTo>
                  <a:pt x="64" y="65"/>
                  <a:pt x="64" y="65"/>
                  <a:pt x="64" y="65"/>
                </a:cubicBezTo>
                <a:cubicBezTo>
                  <a:pt x="63" y="66"/>
                  <a:pt x="62" y="67"/>
                  <a:pt x="62" y="68"/>
                </a:cubicBezTo>
                <a:cubicBezTo>
                  <a:pt x="61" y="70"/>
                  <a:pt x="62" y="72"/>
                  <a:pt x="63" y="74"/>
                </a:cubicBezTo>
                <a:cubicBezTo>
                  <a:pt x="70" y="88"/>
                  <a:pt x="70" y="88"/>
                  <a:pt x="70" y="88"/>
                </a:cubicBezTo>
                <a:cubicBezTo>
                  <a:pt x="71" y="91"/>
                  <a:pt x="74" y="92"/>
                  <a:pt x="77" y="92"/>
                </a:cubicBezTo>
                <a:cubicBezTo>
                  <a:pt x="78" y="92"/>
                  <a:pt x="79" y="92"/>
                  <a:pt x="80" y="92"/>
                </a:cubicBezTo>
                <a:cubicBezTo>
                  <a:pt x="95" y="84"/>
                  <a:pt x="95" y="84"/>
                  <a:pt x="95" y="84"/>
                </a:cubicBezTo>
                <a:cubicBezTo>
                  <a:pt x="98" y="82"/>
                  <a:pt x="100" y="77"/>
                  <a:pt x="98" y="74"/>
                </a:cubicBezTo>
                <a:cubicBezTo>
                  <a:pt x="96" y="70"/>
                  <a:pt x="96" y="70"/>
                  <a:pt x="96" y="70"/>
                </a:cubicBezTo>
                <a:cubicBezTo>
                  <a:pt x="95" y="70"/>
                  <a:pt x="95" y="70"/>
                  <a:pt x="95" y="70"/>
                </a:cubicBezTo>
                <a:cubicBezTo>
                  <a:pt x="95" y="70"/>
                  <a:pt x="95" y="70"/>
                  <a:pt x="95" y="69"/>
                </a:cubicBezTo>
                <a:cubicBezTo>
                  <a:pt x="93" y="65"/>
                  <a:pt x="93" y="65"/>
                  <a:pt x="93" y="65"/>
                </a:cubicBezTo>
                <a:cubicBezTo>
                  <a:pt x="96" y="65"/>
                  <a:pt x="96" y="65"/>
                  <a:pt x="96" y="65"/>
                </a:cubicBezTo>
                <a:cubicBezTo>
                  <a:pt x="97" y="57"/>
                  <a:pt x="99" y="40"/>
                  <a:pt x="99" y="35"/>
                </a:cubicBezTo>
                <a:cubicBezTo>
                  <a:pt x="99" y="33"/>
                  <a:pt x="99" y="33"/>
                  <a:pt x="99" y="33"/>
                </a:cubicBezTo>
                <a:cubicBezTo>
                  <a:pt x="100" y="26"/>
                  <a:pt x="101" y="13"/>
                  <a:pt x="119" y="9"/>
                </a:cubicBezTo>
                <a:cubicBezTo>
                  <a:pt x="136" y="5"/>
                  <a:pt x="158" y="1"/>
                  <a:pt x="159" y="0"/>
                </a:cubicBezTo>
                <a:cubicBezTo>
                  <a:pt x="160" y="8"/>
                  <a:pt x="160" y="8"/>
                  <a:pt x="160" y="8"/>
                </a:cubicBezTo>
                <a:cubicBezTo>
                  <a:pt x="160" y="8"/>
                  <a:pt x="137" y="12"/>
                  <a:pt x="121" y="16"/>
                </a:cubicBezTo>
                <a:cubicBezTo>
                  <a:pt x="108" y="19"/>
                  <a:pt x="108" y="27"/>
                  <a:pt x="107" y="34"/>
                </a:cubicBezTo>
                <a:cubicBezTo>
                  <a:pt x="107" y="35"/>
                  <a:pt x="107" y="35"/>
                  <a:pt x="107" y="35"/>
                </a:cubicBezTo>
                <a:cubicBezTo>
                  <a:pt x="106" y="41"/>
                  <a:pt x="104" y="57"/>
                  <a:pt x="104" y="65"/>
                </a:cubicBezTo>
                <a:cubicBezTo>
                  <a:pt x="107" y="65"/>
                  <a:pt x="107" y="65"/>
                  <a:pt x="107" y="65"/>
                </a:cubicBezTo>
                <a:cubicBezTo>
                  <a:pt x="100" y="174"/>
                  <a:pt x="100" y="174"/>
                  <a:pt x="100" y="174"/>
                </a:cubicBezTo>
                <a:lnTo>
                  <a:pt x="22" y="174"/>
                </a:lnTo>
                <a:close/>
                <a:moveTo>
                  <a:pt x="82" y="99"/>
                </a:moveTo>
                <a:cubicBezTo>
                  <a:pt x="82" y="102"/>
                  <a:pt x="84" y="104"/>
                  <a:pt x="87" y="104"/>
                </a:cubicBezTo>
                <a:cubicBezTo>
                  <a:pt x="89" y="104"/>
                  <a:pt x="91" y="102"/>
                  <a:pt x="91" y="99"/>
                </a:cubicBezTo>
                <a:cubicBezTo>
                  <a:pt x="91" y="97"/>
                  <a:pt x="89" y="95"/>
                  <a:pt x="87" y="95"/>
                </a:cubicBezTo>
                <a:cubicBezTo>
                  <a:pt x="84" y="95"/>
                  <a:pt x="82" y="97"/>
                  <a:pt x="82" y="99"/>
                </a:cubicBezTo>
                <a:close/>
                <a:moveTo>
                  <a:pt x="76" y="147"/>
                </a:moveTo>
                <a:cubicBezTo>
                  <a:pt x="76" y="145"/>
                  <a:pt x="74" y="143"/>
                  <a:pt x="72" y="143"/>
                </a:cubicBezTo>
                <a:cubicBezTo>
                  <a:pt x="70" y="143"/>
                  <a:pt x="68" y="145"/>
                  <a:pt x="68" y="147"/>
                </a:cubicBezTo>
                <a:cubicBezTo>
                  <a:pt x="68" y="149"/>
                  <a:pt x="70" y="151"/>
                  <a:pt x="72" y="151"/>
                </a:cubicBezTo>
                <a:cubicBezTo>
                  <a:pt x="74" y="151"/>
                  <a:pt x="76" y="149"/>
                  <a:pt x="76" y="147"/>
                </a:cubicBezTo>
                <a:close/>
                <a:moveTo>
                  <a:pt x="55" y="89"/>
                </a:moveTo>
                <a:cubicBezTo>
                  <a:pt x="55" y="90"/>
                  <a:pt x="57" y="92"/>
                  <a:pt x="58" y="92"/>
                </a:cubicBezTo>
                <a:cubicBezTo>
                  <a:pt x="60" y="92"/>
                  <a:pt x="61" y="90"/>
                  <a:pt x="61" y="89"/>
                </a:cubicBezTo>
                <a:cubicBezTo>
                  <a:pt x="61" y="87"/>
                  <a:pt x="60" y="85"/>
                  <a:pt x="58" y="85"/>
                </a:cubicBezTo>
                <a:cubicBezTo>
                  <a:pt x="57" y="85"/>
                  <a:pt x="55" y="87"/>
                  <a:pt x="55" y="89"/>
                </a:cubicBezTo>
                <a:close/>
                <a:moveTo>
                  <a:pt x="51" y="109"/>
                </a:moveTo>
                <a:cubicBezTo>
                  <a:pt x="52" y="121"/>
                  <a:pt x="52" y="121"/>
                  <a:pt x="52" y="121"/>
                </a:cubicBezTo>
                <a:cubicBezTo>
                  <a:pt x="52" y="125"/>
                  <a:pt x="55" y="128"/>
                  <a:pt x="59" y="128"/>
                </a:cubicBezTo>
                <a:cubicBezTo>
                  <a:pt x="71" y="128"/>
                  <a:pt x="71" y="128"/>
                  <a:pt x="71" y="128"/>
                </a:cubicBezTo>
                <a:cubicBezTo>
                  <a:pt x="75" y="127"/>
                  <a:pt x="79" y="124"/>
                  <a:pt x="79" y="120"/>
                </a:cubicBezTo>
                <a:cubicBezTo>
                  <a:pt x="78" y="108"/>
                  <a:pt x="78" y="108"/>
                  <a:pt x="78" y="108"/>
                </a:cubicBezTo>
                <a:cubicBezTo>
                  <a:pt x="78" y="104"/>
                  <a:pt x="75" y="101"/>
                  <a:pt x="70" y="101"/>
                </a:cubicBezTo>
                <a:cubicBezTo>
                  <a:pt x="70" y="101"/>
                  <a:pt x="70" y="101"/>
                  <a:pt x="70" y="101"/>
                </a:cubicBezTo>
                <a:cubicBezTo>
                  <a:pt x="59" y="101"/>
                  <a:pt x="59" y="101"/>
                  <a:pt x="59" y="101"/>
                </a:cubicBezTo>
                <a:cubicBezTo>
                  <a:pt x="55" y="101"/>
                  <a:pt x="51" y="105"/>
                  <a:pt x="51" y="109"/>
                </a:cubicBezTo>
                <a:close/>
                <a:moveTo>
                  <a:pt x="50" y="133"/>
                </a:moveTo>
                <a:cubicBezTo>
                  <a:pt x="50" y="135"/>
                  <a:pt x="51" y="137"/>
                  <a:pt x="53" y="137"/>
                </a:cubicBezTo>
                <a:cubicBezTo>
                  <a:pt x="55" y="137"/>
                  <a:pt x="56" y="135"/>
                  <a:pt x="56" y="133"/>
                </a:cubicBezTo>
                <a:cubicBezTo>
                  <a:pt x="56" y="132"/>
                  <a:pt x="55" y="130"/>
                  <a:pt x="53" y="130"/>
                </a:cubicBezTo>
                <a:cubicBezTo>
                  <a:pt x="51" y="130"/>
                  <a:pt x="50" y="132"/>
                  <a:pt x="50" y="133"/>
                </a:cubicBezTo>
                <a:close/>
                <a:moveTo>
                  <a:pt x="34" y="93"/>
                </a:moveTo>
                <a:cubicBezTo>
                  <a:pt x="34" y="95"/>
                  <a:pt x="35" y="96"/>
                  <a:pt x="37" y="96"/>
                </a:cubicBezTo>
                <a:cubicBezTo>
                  <a:pt x="38" y="96"/>
                  <a:pt x="39" y="95"/>
                  <a:pt x="39" y="93"/>
                </a:cubicBezTo>
                <a:cubicBezTo>
                  <a:pt x="39" y="92"/>
                  <a:pt x="38" y="91"/>
                  <a:pt x="37" y="91"/>
                </a:cubicBezTo>
                <a:cubicBezTo>
                  <a:pt x="35" y="91"/>
                  <a:pt x="34" y="92"/>
                  <a:pt x="34" y="93"/>
                </a:cubicBezTo>
                <a:close/>
                <a:moveTo>
                  <a:pt x="33" y="110"/>
                </a:moveTo>
                <a:cubicBezTo>
                  <a:pt x="33" y="113"/>
                  <a:pt x="35" y="115"/>
                  <a:pt x="38" y="115"/>
                </a:cubicBezTo>
                <a:cubicBezTo>
                  <a:pt x="41" y="115"/>
                  <a:pt x="43" y="113"/>
                  <a:pt x="43" y="110"/>
                </a:cubicBezTo>
                <a:cubicBezTo>
                  <a:pt x="43" y="108"/>
                  <a:pt x="41" y="105"/>
                  <a:pt x="38" y="105"/>
                </a:cubicBezTo>
                <a:cubicBezTo>
                  <a:pt x="35" y="105"/>
                  <a:pt x="33" y="108"/>
                  <a:pt x="33" y="110"/>
                </a:cubicBezTo>
                <a:close/>
              </a:path>
            </a:pathLst>
          </a:custGeom>
          <a:solidFill>
            <a:schemeClr val="bg2">
              <a:lumMod val="75000"/>
            </a:schemeClr>
          </a:solidFill>
          <a:ln>
            <a:noFill/>
          </a:ln>
          <a:extLst/>
        </p:spPr>
        <p:txBody>
          <a:bodyPr vert="horz" wrap="square" lIns="182880" tIns="91440" rIns="182880" bIns="91440" numCol="1" anchor="t" anchorCtr="0" compatLnSpc="1">
            <a:prstTxWarp prst="textNoShape">
              <a:avLst/>
            </a:prstTxWarp>
          </a:bodyPr>
          <a:lstStyle/>
          <a:p>
            <a:endParaRPr lang="en-US" sz="7200"/>
          </a:p>
        </p:txBody>
      </p:sp>
      <p:cxnSp>
        <p:nvCxnSpPr>
          <p:cNvPr id="14" name="Straight Connector 13"/>
          <p:cNvCxnSpPr/>
          <p:nvPr/>
        </p:nvCxnSpPr>
        <p:spPr>
          <a:xfrm flipV="1">
            <a:off x="6911788" y="887506"/>
            <a:ext cx="3872753" cy="2474260"/>
          </a:xfrm>
          <a:prstGeom prst="line">
            <a:avLst/>
          </a:prstGeom>
          <a:ln w="28575">
            <a:solidFill>
              <a:schemeClr val="bg2">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6911787" y="887506"/>
            <a:ext cx="3872753" cy="2474260"/>
          </a:xfrm>
          <a:prstGeom prst="line">
            <a:avLst/>
          </a:prstGeom>
          <a:ln w="28575">
            <a:solidFill>
              <a:schemeClr val="bg2">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Freeform 17"/>
          <p:cNvSpPr>
            <a:spLocks noEditPoints="1"/>
          </p:cNvSpPr>
          <p:nvPr/>
        </p:nvSpPr>
        <p:spPr bwMode="auto">
          <a:xfrm>
            <a:off x="8368799" y="2327279"/>
            <a:ext cx="966882" cy="1089894"/>
          </a:xfrm>
          <a:custGeom>
            <a:avLst/>
            <a:gdLst>
              <a:gd name="T0" fmla="*/ 129 w 166"/>
              <a:gd name="T1" fmla="*/ 48 h 187"/>
              <a:gd name="T2" fmla="*/ 108 w 166"/>
              <a:gd name="T3" fmla="*/ 28 h 187"/>
              <a:gd name="T4" fmla="*/ 123 w 166"/>
              <a:gd name="T5" fmla="*/ 7 h 187"/>
              <a:gd name="T6" fmla="*/ 108 w 166"/>
              <a:gd name="T7" fmla="*/ 10 h 187"/>
              <a:gd name="T8" fmla="*/ 95 w 166"/>
              <a:gd name="T9" fmla="*/ 28 h 187"/>
              <a:gd name="T10" fmla="*/ 106 w 166"/>
              <a:gd name="T11" fmla="*/ 71 h 187"/>
              <a:gd name="T12" fmla="*/ 91 w 166"/>
              <a:gd name="T13" fmla="*/ 44 h 187"/>
              <a:gd name="T14" fmla="*/ 93 w 166"/>
              <a:gd name="T15" fmla="*/ 48 h 187"/>
              <a:gd name="T16" fmla="*/ 101 w 166"/>
              <a:gd name="T17" fmla="*/ 63 h 187"/>
              <a:gd name="T18" fmla="*/ 98 w 166"/>
              <a:gd name="T19" fmla="*/ 64 h 187"/>
              <a:gd name="T20" fmla="*/ 88 w 166"/>
              <a:gd name="T21" fmla="*/ 47 h 187"/>
              <a:gd name="T22" fmla="*/ 106 w 166"/>
              <a:gd name="T23" fmla="*/ 75 h 187"/>
              <a:gd name="T24" fmla="*/ 79 w 166"/>
              <a:gd name="T25" fmla="*/ 44 h 187"/>
              <a:gd name="T26" fmla="*/ 0 w 166"/>
              <a:gd name="T27" fmla="*/ 140 h 187"/>
              <a:gd name="T28" fmla="*/ 0 w 166"/>
              <a:gd name="T29" fmla="*/ 187 h 187"/>
              <a:gd name="T30" fmla="*/ 166 w 166"/>
              <a:gd name="T31" fmla="*/ 142 h 187"/>
              <a:gd name="T32" fmla="*/ 166 w 166"/>
              <a:gd name="T33" fmla="*/ 82 h 187"/>
              <a:gd name="T34" fmla="*/ 158 w 166"/>
              <a:gd name="T35" fmla="*/ 163 h 187"/>
              <a:gd name="T36" fmla="*/ 8 w 166"/>
              <a:gd name="T37" fmla="*/ 158 h 187"/>
              <a:gd name="T38" fmla="*/ 158 w 166"/>
              <a:gd name="T39" fmla="*/ 163 h 187"/>
              <a:gd name="T40" fmla="*/ 8 w 166"/>
              <a:gd name="T41" fmla="*/ 151 h 187"/>
              <a:gd name="T42" fmla="*/ 24 w 166"/>
              <a:gd name="T43" fmla="*/ 134 h 187"/>
              <a:gd name="T44" fmla="*/ 55 w 166"/>
              <a:gd name="T45" fmla="*/ 145 h 187"/>
              <a:gd name="T46" fmla="*/ 83 w 166"/>
              <a:gd name="T47" fmla="*/ 127 h 187"/>
              <a:gd name="T48" fmla="*/ 114 w 166"/>
              <a:gd name="T49" fmla="*/ 139 h 187"/>
              <a:gd name="T50" fmla="*/ 142 w 166"/>
              <a:gd name="T51" fmla="*/ 121 h 187"/>
              <a:gd name="T52" fmla="*/ 158 w 166"/>
              <a:gd name="T53" fmla="*/ 135 h 187"/>
              <a:gd name="T54" fmla="*/ 141 w 166"/>
              <a:gd name="T55" fmla="*/ 113 h 187"/>
              <a:gd name="T56" fmla="*/ 82 w 166"/>
              <a:gd name="T57" fmla="*/ 119 h 187"/>
              <a:gd name="T58" fmla="*/ 23 w 166"/>
              <a:gd name="T59" fmla="*/ 125 h 187"/>
              <a:gd name="T60" fmla="*/ 8 w 166"/>
              <a:gd name="T61" fmla="*/ 106 h 187"/>
              <a:gd name="T62" fmla="*/ 158 w 166"/>
              <a:gd name="T63" fmla="*/ 11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187">
                <a:moveTo>
                  <a:pt x="106" y="71"/>
                </a:moveTo>
                <a:cubicBezTo>
                  <a:pt x="118" y="71"/>
                  <a:pt x="129" y="61"/>
                  <a:pt x="129" y="48"/>
                </a:cubicBezTo>
                <a:cubicBezTo>
                  <a:pt x="129" y="40"/>
                  <a:pt x="125" y="33"/>
                  <a:pt x="118" y="29"/>
                </a:cubicBezTo>
                <a:cubicBezTo>
                  <a:pt x="115" y="27"/>
                  <a:pt x="110" y="28"/>
                  <a:pt x="108" y="28"/>
                </a:cubicBezTo>
                <a:cubicBezTo>
                  <a:pt x="108" y="25"/>
                  <a:pt x="108" y="18"/>
                  <a:pt x="112" y="13"/>
                </a:cubicBezTo>
                <a:cubicBezTo>
                  <a:pt x="117" y="7"/>
                  <a:pt x="123" y="7"/>
                  <a:pt x="123" y="7"/>
                </a:cubicBezTo>
                <a:cubicBezTo>
                  <a:pt x="123" y="1"/>
                  <a:pt x="123" y="1"/>
                  <a:pt x="123" y="1"/>
                </a:cubicBezTo>
                <a:cubicBezTo>
                  <a:pt x="123" y="1"/>
                  <a:pt x="115" y="0"/>
                  <a:pt x="108" y="10"/>
                </a:cubicBezTo>
                <a:cubicBezTo>
                  <a:pt x="104" y="16"/>
                  <a:pt x="104" y="23"/>
                  <a:pt x="104" y="28"/>
                </a:cubicBezTo>
                <a:cubicBezTo>
                  <a:pt x="101" y="27"/>
                  <a:pt x="98" y="27"/>
                  <a:pt x="95" y="28"/>
                </a:cubicBezTo>
                <a:cubicBezTo>
                  <a:pt x="87" y="31"/>
                  <a:pt x="83" y="39"/>
                  <a:pt x="83" y="48"/>
                </a:cubicBezTo>
                <a:cubicBezTo>
                  <a:pt x="83" y="61"/>
                  <a:pt x="93" y="71"/>
                  <a:pt x="106" y="71"/>
                </a:cubicBezTo>
                <a:close/>
                <a:moveTo>
                  <a:pt x="88" y="47"/>
                </a:moveTo>
                <a:cubicBezTo>
                  <a:pt x="88" y="45"/>
                  <a:pt x="89" y="44"/>
                  <a:pt x="91" y="44"/>
                </a:cubicBezTo>
                <a:cubicBezTo>
                  <a:pt x="92" y="45"/>
                  <a:pt x="93" y="46"/>
                  <a:pt x="93" y="47"/>
                </a:cubicBezTo>
                <a:cubicBezTo>
                  <a:pt x="93" y="47"/>
                  <a:pt x="93" y="48"/>
                  <a:pt x="93" y="48"/>
                </a:cubicBezTo>
                <a:cubicBezTo>
                  <a:pt x="93" y="53"/>
                  <a:pt x="96" y="58"/>
                  <a:pt x="100" y="60"/>
                </a:cubicBezTo>
                <a:cubicBezTo>
                  <a:pt x="101" y="60"/>
                  <a:pt x="102" y="62"/>
                  <a:pt x="101" y="63"/>
                </a:cubicBezTo>
                <a:cubicBezTo>
                  <a:pt x="101" y="64"/>
                  <a:pt x="100" y="64"/>
                  <a:pt x="99" y="64"/>
                </a:cubicBezTo>
                <a:cubicBezTo>
                  <a:pt x="99" y="64"/>
                  <a:pt x="98" y="64"/>
                  <a:pt x="98" y="64"/>
                </a:cubicBezTo>
                <a:cubicBezTo>
                  <a:pt x="92" y="61"/>
                  <a:pt x="88" y="55"/>
                  <a:pt x="88" y="48"/>
                </a:cubicBezTo>
                <a:cubicBezTo>
                  <a:pt x="88" y="48"/>
                  <a:pt x="88" y="47"/>
                  <a:pt x="88" y="47"/>
                </a:cubicBezTo>
                <a:close/>
                <a:moveTo>
                  <a:pt x="132" y="52"/>
                </a:moveTo>
                <a:cubicBezTo>
                  <a:pt x="130" y="65"/>
                  <a:pt x="119" y="75"/>
                  <a:pt x="106" y="75"/>
                </a:cubicBezTo>
                <a:cubicBezTo>
                  <a:pt x="91" y="75"/>
                  <a:pt x="79" y="63"/>
                  <a:pt x="79" y="48"/>
                </a:cubicBezTo>
                <a:cubicBezTo>
                  <a:pt x="79" y="47"/>
                  <a:pt x="79" y="45"/>
                  <a:pt x="79" y="44"/>
                </a:cubicBezTo>
                <a:cubicBezTo>
                  <a:pt x="0" y="99"/>
                  <a:pt x="0" y="99"/>
                  <a:pt x="0" y="99"/>
                </a:cubicBezTo>
                <a:cubicBezTo>
                  <a:pt x="0" y="140"/>
                  <a:pt x="0" y="140"/>
                  <a:pt x="0" y="140"/>
                </a:cubicBezTo>
                <a:cubicBezTo>
                  <a:pt x="0" y="159"/>
                  <a:pt x="0" y="159"/>
                  <a:pt x="0" y="159"/>
                </a:cubicBezTo>
                <a:cubicBezTo>
                  <a:pt x="0" y="187"/>
                  <a:pt x="0" y="187"/>
                  <a:pt x="0" y="187"/>
                </a:cubicBezTo>
                <a:cubicBezTo>
                  <a:pt x="166" y="169"/>
                  <a:pt x="166" y="169"/>
                  <a:pt x="166" y="169"/>
                </a:cubicBezTo>
                <a:cubicBezTo>
                  <a:pt x="166" y="142"/>
                  <a:pt x="166" y="142"/>
                  <a:pt x="166" y="142"/>
                </a:cubicBezTo>
                <a:cubicBezTo>
                  <a:pt x="166" y="122"/>
                  <a:pt x="166" y="122"/>
                  <a:pt x="166" y="122"/>
                </a:cubicBezTo>
                <a:cubicBezTo>
                  <a:pt x="166" y="82"/>
                  <a:pt x="166" y="82"/>
                  <a:pt x="166" y="82"/>
                </a:cubicBezTo>
                <a:cubicBezTo>
                  <a:pt x="166" y="82"/>
                  <a:pt x="153" y="61"/>
                  <a:pt x="132" y="52"/>
                </a:cubicBezTo>
                <a:close/>
                <a:moveTo>
                  <a:pt x="158" y="163"/>
                </a:moveTo>
                <a:cubicBezTo>
                  <a:pt x="8" y="178"/>
                  <a:pt x="8" y="178"/>
                  <a:pt x="8" y="178"/>
                </a:cubicBezTo>
                <a:cubicBezTo>
                  <a:pt x="8" y="158"/>
                  <a:pt x="8" y="158"/>
                  <a:pt x="8" y="158"/>
                </a:cubicBezTo>
                <a:cubicBezTo>
                  <a:pt x="158" y="143"/>
                  <a:pt x="158" y="143"/>
                  <a:pt x="158" y="143"/>
                </a:cubicBezTo>
                <a:lnTo>
                  <a:pt x="158" y="163"/>
                </a:lnTo>
                <a:close/>
                <a:moveTo>
                  <a:pt x="158" y="135"/>
                </a:moveTo>
                <a:cubicBezTo>
                  <a:pt x="8" y="151"/>
                  <a:pt x="8" y="151"/>
                  <a:pt x="8" y="151"/>
                </a:cubicBezTo>
                <a:cubicBezTo>
                  <a:pt x="8" y="144"/>
                  <a:pt x="8" y="144"/>
                  <a:pt x="8" y="144"/>
                </a:cubicBezTo>
                <a:cubicBezTo>
                  <a:pt x="24" y="134"/>
                  <a:pt x="24" y="134"/>
                  <a:pt x="24" y="134"/>
                </a:cubicBezTo>
                <a:cubicBezTo>
                  <a:pt x="51" y="144"/>
                  <a:pt x="51" y="144"/>
                  <a:pt x="51" y="144"/>
                </a:cubicBezTo>
                <a:cubicBezTo>
                  <a:pt x="55" y="145"/>
                  <a:pt x="55" y="145"/>
                  <a:pt x="55" y="145"/>
                </a:cubicBezTo>
                <a:cubicBezTo>
                  <a:pt x="58" y="143"/>
                  <a:pt x="58" y="143"/>
                  <a:pt x="58" y="143"/>
                </a:cubicBezTo>
                <a:cubicBezTo>
                  <a:pt x="83" y="127"/>
                  <a:pt x="83" y="127"/>
                  <a:pt x="83" y="127"/>
                </a:cubicBezTo>
                <a:cubicBezTo>
                  <a:pt x="110" y="138"/>
                  <a:pt x="110" y="138"/>
                  <a:pt x="110" y="138"/>
                </a:cubicBezTo>
                <a:cubicBezTo>
                  <a:pt x="114" y="139"/>
                  <a:pt x="114" y="139"/>
                  <a:pt x="114" y="139"/>
                </a:cubicBezTo>
                <a:cubicBezTo>
                  <a:pt x="117" y="137"/>
                  <a:pt x="117" y="137"/>
                  <a:pt x="117" y="137"/>
                </a:cubicBezTo>
                <a:cubicBezTo>
                  <a:pt x="142" y="121"/>
                  <a:pt x="142" y="121"/>
                  <a:pt x="142" y="121"/>
                </a:cubicBezTo>
                <a:cubicBezTo>
                  <a:pt x="158" y="127"/>
                  <a:pt x="158" y="127"/>
                  <a:pt x="158" y="127"/>
                </a:cubicBezTo>
                <a:lnTo>
                  <a:pt x="158" y="135"/>
                </a:lnTo>
                <a:close/>
                <a:moveTo>
                  <a:pt x="158" y="119"/>
                </a:moveTo>
                <a:cubicBezTo>
                  <a:pt x="141" y="113"/>
                  <a:pt x="141" y="113"/>
                  <a:pt x="141" y="113"/>
                </a:cubicBezTo>
                <a:cubicBezTo>
                  <a:pt x="113" y="131"/>
                  <a:pt x="113" y="131"/>
                  <a:pt x="113" y="131"/>
                </a:cubicBezTo>
                <a:cubicBezTo>
                  <a:pt x="82" y="119"/>
                  <a:pt x="82" y="119"/>
                  <a:pt x="82" y="119"/>
                </a:cubicBezTo>
                <a:cubicBezTo>
                  <a:pt x="54" y="137"/>
                  <a:pt x="54" y="137"/>
                  <a:pt x="54" y="137"/>
                </a:cubicBezTo>
                <a:cubicBezTo>
                  <a:pt x="23" y="125"/>
                  <a:pt x="23" y="125"/>
                  <a:pt x="23" y="125"/>
                </a:cubicBezTo>
                <a:cubicBezTo>
                  <a:pt x="8" y="135"/>
                  <a:pt x="8" y="135"/>
                  <a:pt x="8" y="135"/>
                </a:cubicBezTo>
                <a:cubicBezTo>
                  <a:pt x="8" y="106"/>
                  <a:pt x="8" y="106"/>
                  <a:pt x="8" y="106"/>
                </a:cubicBezTo>
                <a:cubicBezTo>
                  <a:pt x="158" y="90"/>
                  <a:pt x="158" y="90"/>
                  <a:pt x="158" y="90"/>
                </a:cubicBezTo>
                <a:lnTo>
                  <a:pt x="158" y="119"/>
                </a:lnTo>
                <a:close/>
              </a:path>
            </a:pathLst>
          </a:custGeom>
          <a:solidFill>
            <a:schemeClr val="bg2">
              <a:lumMod val="75000"/>
            </a:schemeClr>
          </a:solidFill>
          <a:ln>
            <a:noFill/>
          </a:ln>
          <a:extLst/>
        </p:spPr>
        <p:txBody>
          <a:bodyPr vert="horz" wrap="square" lIns="182880" tIns="91440" rIns="182880" bIns="91440" numCol="1" anchor="t" anchorCtr="0" compatLnSpc="1">
            <a:prstTxWarp prst="textNoShape">
              <a:avLst/>
            </a:prstTxWarp>
          </a:bodyPr>
          <a:lstStyle/>
          <a:p>
            <a:endParaRPr lang="en-US" sz="7200"/>
          </a:p>
        </p:txBody>
      </p:sp>
    </p:spTree>
    <p:extLst>
      <p:ext uri="{BB962C8B-B14F-4D97-AF65-F5344CB8AC3E}">
        <p14:creationId xmlns:p14="http://schemas.microsoft.com/office/powerpoint/2010/main" val="2583178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1850" y="4800592"/>
            <a:ext cx="10515600" cy="1698251"/>
          </a:xfrm>
        </p:spPr>
        <p:txBody>
          <a:bodyPr/>
          <a:lstStyle/>
          <a:p>
            <a:pPr algn="r"/>
            <a:r>
              <a:rPr lang="en-US" b="1" dirty="0" smtClean="0"/>
              <a:t>WELCOME BACK!</a:t>
            </a:r>
            <a:endParaRPr lang="en-US" b="1" dirty="0"/>
          </a:p>
        </p:txBody>
      </p:sp>
      <p:sp>
        <p:nvSpPr>
          <p:cNvPr id="5" name="Title 7"/>
          <p:cNvSpPr txBox="1">
            <a:spLocks/>
          </p:cNvSpPr>
          <p:nvPr/>
        </p:nvSpPr>
        <p:spPr>
          <a:xfrm>
            <a:off x="5195254" y="632012"/>
            <a:ext cx="4130862" cy="7530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800" b="1" dirty="0" smtClean="0"/>
              <a:t>Lets meet the…</a:t>
            </a:r>
            <a:endParaRPr lang="en-US" sz="4800" b="1" dirty="0"/>
          </a:p>
        </p:txBody>
      </p:sp>
      <p:grpSp>
        <p:nvGrpSpPr>
          <p:cNvPr id="21" name="Group 20"/>
          <p:cNvGrpSpPr/>
          <p:nvPr/>
        </p:nvGrpSpPr>
        <p:grpSpPr>
          <a:xfrm>
            <a:off x="6633985" y="1385048"/>
            <a:ext cx="4580861" cy="3792070"/>
            <a:chOff x="6633985" y="1385048"/>
            <a:chExt cx="4580861" cy="3792070"/>
          </a:xfrm>
        </p:grpSpPr>
        <p:sp>
          <p:nvSpPr>
            <p:cNvPr id="6" name="Freeform 6">
              <a:hlinkClick r:id="rId2"/>
            </p:cNvPr>
            <p:cNvSpPr>
              <a:spLocks noEditPoints="1"/>
            </p:cNvSpPr>
            <p:nvPr/>
          </p:nvSpPr>
          <p:spPr bwMode="auto">
            <a:xfrm>
              <a:off x="6633985" y="1385048"/>
              <a:ext cx="4580861" cy="3792070"/>
            </a:xfrm>
            <a:custGeom>
              <a:avLst/>
              <a:gdLst>
                <a:gd name="T0" fmla="*/ 216 w 216"/>
                <a:gd name="T1" fmla="*/ 211 h 211"/>
                <a:gd name="T2" fmla="*/ 0 w 216"/>
                <a:gd name="T3" fmla="*/ 0 h 211"/>
                <a:gd name="T4" fmla="*/ 31 w 216"/>
                <a:gd name="T5" fmla="*/ 192 h 211"/>
                <a:gd name="T6" fmla="*/ 11 w 216"/>
                <a:gd name="T7" fmla="*/ 177 h 211"/>
                <a:gd name="T8" fmla="*/ 31 w 216"/>
                <a:gd name="T9" fmla="*/ 192 h 211"/>
                <a:gd name="T10" fmla="*/ 11 w 216"/>
                <a:gd name="T11" fmla="*/ 160 h 211"/>
                <a:gd name="T12" fmla="*/ 31 w 216"/>
                <a:gd name="T13" fmla="*/ 146 h 211"/>
                <a:gd name="T14" fmla="*/ 31 w 216"/>
                <a:gd name="T15" fmla="*/ 129 h 211"/>
                <a:gd name="T16" fmla="*/ 11 w 216"/>
                <a:gd name="T17" fmla="*/ 114 h 211"/>
                <a:gd name="T18" fmla="*/ 31 w 216"/>
                <a:gd name="T19" fmla="*/ 129 h 211"/>
                <a:gd name="T20" fmla="*/ 11 w 216"/>
                <a:gd name="T21" fmla="*/ 97 h 211"/>
                <a:gd name="T22" fmla="*/ 31 w 216"/>
                <a:gd name="T23" fmla="*/ 82 h 211"/>
                <a:gd name="T24" fmla="*/ 31 w 216"/>
                <a:gd name="T25" fmla="*/ 66 h 211"/>
                <a:gd name="T26" fmla="*/ 11 w 216"/>
                <a:gd name="T27" fmla="*/ 51 h 211"/>
                <a:gd name="T28" fmla="*/ 31 w 216"/>
                <a:gd name="T29" fmla="*/ 66 h 211"/>
                <a:gd name="T30" fmla="*/ 11 w 216"/>
                <a:gd name="T31" fmla="*/ 34 h 211"/>
                <a:gd name="T32" fmla="*/ 31 w 216"/>
                <a:gd name="T33" fmla="*/ 19 h 211"/>
                <a:gd name="T34" fmla="*/ 173 w 216"/>
                <a:gd name="T35" fmla="*/ 196 h 211"/>
                <a:gd name="T36" fmla="*/ 42 w 216"/>
                <a:gd name="T37" fmla="*/ 15 h 211"/>
                <a:gd name="T38" fmla="*/ 173 w 216"/>
                <a:gd name="T39" fmla="*/ 196 h 211"/>
                <a:gd name="T40" fmla="*/ 184 w 216"/>
                <a:gd name="T41" fmla="*/ 192 h 211"/>
                <a:gd name="T42" fmla="*/ 204 w 216"/>
                <a:gd name="T43" fmla="*/ 177 h 211"/>
                <a:gd name="T44" fmla="*/ 204 w 216"/>
                <a:gd name="T45" fmla="*/ 160 h 211"/>
                <a:gd name="T46" fmla="*/ 184 w 216"/>
                <a:gd name="T47" fmla="*/ 146 h 211"/>
                <a:gd name="T48" fmla="*/ 204 w 216"/>
                <a:gd name="T49" fmla="*/ 160 h 211"/>
                <a:gd name="T50" fmla="*/ 184 w 216"/>
                <a:gd name="T51" fmla="*/ 129 h 211"/>
                <a:gd name="T52" fmla="*/ 204 w 216"/>
                <a:gd name="T53" fmla="*/ 114 h 211"/>
                <a:gd name="T54" fmla="*/ 204 w 216"/>
                <a:gd name="T55" fmla="*/ 97 h 211"/>
                <a:gd name="T56" fmla="*/ 184 w 216"/>
                <a:gd name="T57" fmla="*/ 82 h 211"/>
                <a:gd name="T58" fmla="*/ 204 w 216"/>
                <a:gd name="T59" fmla="*/ 97 h 211"/>
                <a:gd name="T60" fmla="*/ 184 w 216"/>
                <a:gd name="T61" fmla="*/ 66 h 211"/>
                <a:gd name="T62" fmla="*/ 204 w 216"/>
                <a:gd name="T63" fmla="*/ 51 h 211"/>
                <a:gd name="T64" fmla="*/ 204 w 216"/>
                <a:gd name="T65" fmla="*/ 34 h 211"/>
                <a:gd name="T66" fmla="*/ 184 w 216"/>
                <a:gd name="T67" fmla="*/ 19 h 211"/>
                <a:gd name="T68" fmla="*/ 204 w 216"/>
                <a:gd name="T69" fmla="*/ 34 h 211"/>
                <a:gd name="T70" fmla="*/ 74 w 216"/>
                <a:gd name="T71" fmla="*/ 64 h 211"/>
                <a:gd name="T72" fmla="*/ 138 w 216"/>
                <a:gd name="T73" fmla="*/ 100 h 211"/>
                <a:gd name="T74" fmla="*/ 82 w 216"/>
                <a:gd name="T75" fmla="*/ 15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1">
                  <a:moveTo>
                    <a:pt x="0" y="211"/>
                  </a:moveTo>
                  <a:cubicBezTo>
                    <a:pt x="216" y="211"/>
                    <a:pt x="216" y="211"/>
                    <a:pt x="216" y="211"/>
                  </a:cubicBezTo>
                  <a:cubicBezTo>
                    <a:pt x="216" y="0"/>
                    <a:pt x="216" y="0"/>
                    <a:pt x="216" y="0"/>
                  </a:cubicBezTo>
                  <a:cubicBezTo>
                    <a:pt x="0" y="0"/>
                    <a:pt x="0" y="0"/>
                    <a:pt x="0" y="0"/>
                  </a:cubicBezTo>
                  <a:lnTo>
                    <a:pt x="0" y="211"/>
                  </a:lnTo>
                  <a:close/>
                  <a:moveTo>
                    <a:pt x="31" y="192"/>
                  </a:moveTo>
                  <a:cubicBezTo>
                    <a:pt x="11" y="192"/>
                    <a:pt x="11" y="192"/>
                    <a:pt x="11" y="192"/>
                  </a:cubicBezTo>
                  <a:cubicBezTo>
                    <a:pt x="11" y="177"/>
                    <a:pt x="11" y="177"/>
                    <a:pt x="11" y="177"/>
                  </a:cubicBezTo>
                  <a:cubicBezTo>
                    <a:pt x="31" y="177"/>
                    <a:pt x="31" y="177"/>
                    <a:pt x="31" y="177"/>
                  </a:cubicBezTo>
                  <a:lnTo>
                    <a:pt x="31" y="192"/>
                  </a:lnTo>
                  <a:close/>
                  <a:moveTo>
                    <a:pt x="31" y="160"/>
                  </a:moveTo>
                  <a:cubicBezTo>
                    <a:pt x="11" y="160"/>
                    <a:pt x="11" y="160"/>
                    <a:pt x="11" y="160"/>
                  </a:cubicBezTo>
                  <a:cubicBezTo>
                    <a:pt x="11" y="146"/>
                    <a:pt x="11" y="146"/>
                    <a:pt x="11" y="146"/>
                  </a:cubicBezTo>
                  <a:cubicBezTo>
                    <a:pt x="31" y="146"/>
                    <a:pt x="31" y="146"/>
                    <a:pt x="31" y="146"/>
                  </a:cubicBezTo>
                  <a:lnTo>
                    <a:pt x="31" y="160"/>
                  </a:lnTo>
                  <a:close/>
                  <a:moveTo>
                    <a:pt x="31" y="129"/>
                  </a:moveTo>
                  <a:cubicBezTo>
                    <a:pt x="11" y="129"/>
                    <a:pt x="11" y="129"/>
                    <a:pt x="11" y="129"/>
                  </a:cubicBezTo>
                  <a:cubicBezTo>
                    <a:pt x="11" y="114"/>
                    <a:pt x="11" y="114"/>
                    <a:pt x="11" y="114"/>
                  </a:cubicBezTo>
                  <a:cubicBezTo>
                    <a:pt x="31" y="114"/>
                    <a:pt x="31" y="114"/>
                    <a:pt x="31" y="114"/>
                  </a:cubicBezTo>
                  <a:lnTo>
                    <a:pt x="31" y="129"/>
                  </a:lnTo>
                  <a:close/>
                  <a:moveTo>
                    <a:pt x="31" y="97"/>
                  </a:moveTo>
                  <a:cubicBezTo>
                    <a:pt x="11" y="97"/>
                    <a:pt x="11" y="97"/>
                    <a:pt x="11" y="97"/>
                  </a:cubicBezTo>
                  <a:cubicBezTo>
                    <a:pt x="11" y="82"/>
                    <a:pt x="11" y="82"/>
                    <a:pt x="11" y="82"/>
                  </a:cubicBezTo>
                  <a:cubicBezTo>
                    <a:pt x="31" y="82"/>
                    <a:pt x="31" y="82"/>
                    <a:pt x="31" y="82"/>
                  </a:cubicBezTo>
                  <a:lnTo>
                    <a:pt x="31" y="97"/>
                  </a:lnTo>
                  <a:close/>
                  <a:moveTo>
                    <a:pt x="31" y="66"/>
                  </a:moveTo>
                  <a:cubicBezTo>
                    <a:pt x="11" y="66"/>
                    <a:pt x="11" y="66"/>
                    <a:pt x="11" y="66"/>
                  </a:cubicBezTo>
                  <a:cubicBezTo>
                    <a:pt x="11" y="51"/>
                    <a:pt x="11" y="51"/>
                    <a:pt x="11" y="51"/>
                  </a:cubicBezTo>
                  <a:cubicBezTo>
                    <a:pt x="31" y="51"/>
                    <a:pt x="31" y="51"/>
                    <a:pt x="31" y="51"/>
                  </a:cubicBezTo>
                  <a:lnTo>
                    <a:pt x="31" y="66"/>
                  </a:lnTo>
                  <a:close/>
                  <a:moveTo>
                    <a:pt x="31" y="34"/>
                  </a:moveTo>
                  <a:cubicBezTo>
                    <a:pt x="11" y="34"/>
                    <a:pt x="11" y="34"/>
                    <a:pt x="11" y="34"/>
                  </a:cubicBezTo>
                  <a:cubicBezTo>
                    <a:pt x="11" y="19"/>
                    <a:pt x="11" y="19"/>
                    <a:pt x="11" y="19"/>
                  </a:cubicBezTo>
                  <a:cubicBezTo>
                    <a:pt x="31" y="19"/>
                    <a:pt x="31" y="19"/>
                    <a:pt x="31" y="19"/>
                  </a:cubicBezTo>
                  <a:lnTo>
                    <a:pt x="31" y="34"/>
                  </a:lnTo>
                  <a:close/>
                  <a:moveTo>
                    <a:pt x="173" y="196"/>
                  </a:moveTo>
                  <a:cubicBezTo>
                    <a:pt x="42" y="196"/>
                    <a:pt x="42" y="196"/>
                    <a:pt x="42" y="196"/>
                  </a:cubicBezTo>
                  <a:cubicBezTo>
                    <a:pt x="42" y="15"/>
                    <a:pt x="42" y="15"/>
                    <a:pt x="42" y="15"/>
                  </a:cubicBezTo>
                  <a:cubicBezTo>
                    <a:pt x="173" y="15"/>
                    <a:pt x="173" y="15"/>
                    <a:pt x="173" y="15"/>
                  </a:cubicBezTo>
                  <a:lnTo>
                    <a:pt x="173" y="196"/>
                  </a:lnTo>
                  <a:close/>
                  <a:moveTo>
                    <a:pt x="204" y="192"/>
                  </a:moveTo>
                  <a:cubicBezTo>
                    <a:pt x="184" y="192"/>
                    <a:pt x="184" y="192"/>
                    <a:pt x="184" y="192"/>
                  </a:cubicBezTo>
                  <a:cubicBezTo>
                    <a:pt x="184" y="177"/>
                    <a:pt x="184" y="177"/>
                    <a:pt x="184" y="177"/>
                  </a:cubicBezTo>
                  <a:cubicBezTo>
                    <a:pt x="204" y="177"/>
                    <a:pt x="204" y="177"/>
                    <a:pt x="204" y="177"/>
                  </a:cubicBezTo>
                  <a:lnTo>
                    <a:pt x="204" y="192"/>
                  </a:lnTo>
                  <a:close/>
                  <a:moveTo>
                    <a:pt x="204" y="160"/>
                  </a:moveTo>
                  <a:cubicBezTo>
                    <a:pt x="184" y="160"/>
                    <a:pt x="184" y="160"/>
                    <a:pt x="184" y="160"/>
                  </a:cubicBezTo>
                  <a:cubicBezTo>
                    <a:pt x="184" y="146"/>
                    <a:pt x="184" y="146"/>
                    <a:pt x="184" y="146"/>
                  </a:cubicBezTo>
                  <a:cubicBezTo>
                    <a:pt x="204" y="146"/>
                    <a:pt x="204" y="146"/>
                    <a:pt x="204" y="146"/>
                  </a:cubicBezTo>
                  <a:lnTo>
                    <a:pt x="204" y="160"/>
                  </a:lnTo>
                  <a:close/>
                  <a:moveTo>
                    <a:pt x="204" y="129"/>
                  </a:moveTo>
                  <a:cubicBezTo>
                    <a:pt x="184" y="129"/>
                    <a:pt x="184" y="129"/>
                    <a:pt x="184" y="129"/>
                  </a:cubicBezTo>
                  <a:cubicBezTo>
                    <a:pt x="184" y="114"/>
                    <a:pt x="184" y="114"/>
                    <a:pt x="184" y="114"/>
                  </a:cubicBezTo>
                  <a:cubicBezTo>
                    <a:pt x="204" y="114"/>
                    <a:pt x="204" y="114"/>
                    <a:pt x="204" y="114"/>
                  </a:cubicBezTo>
                  <a:lnTo>
                    <a:pt x="204" y="129"/>
                  </a:lnTo>
                  <a:close/>
                  <a:moveTo>
                    <a:pt x="204" y="97"/>
                  </a:moveTo>
                  <a:cubicBezTo>
                    <a:pt x="184" y="97"/>
                    <a:pt x="184" y="97"/>
                    <a:pt x="184" y="97"/>
                  </a:cubicBezTo>
                  <a:cubicBezTo>
                    <a:pt x="184" y="82"/>
                    <a:pt x="184" y="82"/>
                    <a:pt x="184" y="82"/>
                  </a:cubicBezTo>
                  <a:cubicBezTo>
                    <a:pt x="204" y="82"/>
                    <a:pt x="204" y="82"/>
                    <a:pt x="204" y="82"/>
                  </a:cubicBezTo>
                  <a:lnTo>
                    <a:pt x="204" y="97"/>
                  </a:lnTo>
                  <a:close/>
                  <a:moveTo>
                    <a:pt x="204" y="66"/>
                  </a:moveTo>
                  <a:cubicBezTo>
                    <a:pt x="184" y="66"/>
                    <a:pt x="184" y="66"/>
                    <a:pt x="184" y="66"/>
                  </a:cubicBezTo>
                  <a:cubicBezTo>
                    <a:pt x="184" y="51"/>
                    <a:pt x="184" y="51"/>
                    <a:pt x="184" y="51"/>
                  </a:cubicBezTo>
                  <a:cubicBezTo>
                    <a:pt x="204" y="51"/>
                    <a:pt x="204" y="51"/>
                    <a:pt x="204" y="51"/>
                  </a:cubicBezTo>
                  <a:lnTo>
                    <a:pt x="204" y="66"/>
                  </a:lnTo>
                  <a:close/>
                  <a:moveTo>
                    <a:pt x="204" y="34"/>
                  </a:moveTo>
                  <a:cubicBezTo>
                    <a:pt x="184" y="34"/>
                    <a:pt x="184" y="34"/>
                    <a:pt x="184" y="34"/>
                  </a:cubicBezTo>
                  <a:cubicBezTo>
                    <a:pt x="184" y="19"/>
                    <a:pt x="184" y="19"/>
                    <a:pt x="184" y="19"/>
                  </a:cubicBezTo>
                  <a:cubicBezTo>
                    <a:pt x="204" y="19"/>
                    <a:pt x="204" y="19"/>
                    <a:pt x="204" y="19"/>
                  </a:cubicBezTo>
                  <a:lnTo>
                    <a:pt x="204" y="34"/>
                  </a:lnTo>
                  <a:close/>
                  <a:moveTo>
                    <a:pt x="74" y="147"/>
                  </a:moveTo>
                  <a:cubicBezTo>
                    <a:pt x="74" y="64"/>
                    <a:pt x="74" y="64"/>
                    <a:pt x="74" y="64"/>
                  </a:cubicBezTo>
                  <a:cubicBezTo>
                    <a:pt x="74" y="59"/>
                    <a:pt x="77" y="57"/>
                    <a:pt x="82" y="60"/>
                  </a:cubicBezTo>
                  <a:cubicBezTo>
                    <a:pt x="138" y="100"/>
                    <a:pt x="138" y="100"/>
                    <a:pt x="138" y="100"/>
                  </a:cubicBezTo>
                  <a:cubicBezTo>
                    <a:pt x="142" y="103"/>
                    <a:pt x="142" y="108"/>
                    <a:pt x="138" y="111"/>
                  </a:cubicBezTo>
                  <a:cubicBezTo>
                    <a:pt x="82" y="151"/>
                    <a:pt x="82" y="151"/>
                    <a:pt x="82" y="151"/>
                  </a:cubicBezTo>
                  <a:cubicBezTo>
                    <a:pt x="77" y="154"/>
                    <a:pt x="74" y="152"/>
                    <a:pt x="74" y="147"/>
                  </a:cubicBezTo>
                </a:path>
              </a:pathLst>
            </a:custGeom>
            <a:solidFill>
              <a:schemeClr val="bg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 name="Title 7"/>
            <p:cNvSpPr txBox="1">
              <a:spLocks/>
            </p:cNvSpPr>
            <p:nvPr/>
          </p:nvSpPr>
          <p:spPr>
            <a:xfrm>
              <a:off x="7431306" y="1922930"/>
              <a:ext cx="2887709" cy="7530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7200" b="1" dirty="0" smtClean="0">
                  <a:latin typeface="Impact" panose="020B0806030902050204" pitchFamily="34" charset="0"/>
                </a:rPr>
                <a:t>SUPER</a:t>
              </a:r>
              <a:endParaRPr lang="en-US" sz="7200" b="1" dirty="0">
                <a:latin typeface="Impact" panose="020B0806030902050204" pitchFamily="34" charset="0"/>
              </a:endParaRPr>
            </a:p>
          </p:txBody>
        </p:sp>
        <p:sp>
          <p:nvSpPr>
            <p:cNvPr id="9" name="Title 7"/>
            <p:cNvSpPr txBox="1">
              <a:spLocks/>
            </p:cNvSpPr>
            <p:nvPr/>
          </p:nvSpPr>
          <p:spPr>
            <a:xfrm>
              <a:off x="7446463" y="4356848"/>
              <a:ext cx="2887709" cy="7530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7200" b="1" dirty="0" smtClean="0">
                  <a:latin typeface="Impact" panose="020B0806030902050204" pitchFamily="34" charset="0"/>
                </a:rPr>
                <a:t>GAYS</a:t>
              </a:r>
              <a:endParaRPr lang="en-US" sz="7200" b="1" dirty="0">
                <a:latin typeface="Impact" panose="020B0806030902050204" pitchFamily="34" charset="0"/>
              </a:endParaRPr>
            </a:p>
          </p:txBody>
        </p:sp>
        <p:sp>
          <p:nvSpPr>
            <p:cNvPr id="4" name="Rectangle 3"/>
            <p:cNvSpPr/>
            <p:nvPr/>
          </p:nvSpPr>
          <p:spPr>
            <a:xfrm>
              <a:off x="6816436" y="1712760"/>
              <a:ext cx="513434" cy="2858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17659" y="2294465"/>
              <a:ext cx="513434" cy="2858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818882" y="2849276"/>
              <a:ext cx="513434" cy="28586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820105" y="3430981"/>
              <a:ext cx="513434" cy="2858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821328" y="3999239"/>
              <a:ext cx="513434" cy="2858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22551" y="4554050"/>
              <a:ext cx="513434" cy="28586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451620" y="1717243"/>
              <a:ext cx="513434" cy="28586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452843" y="2298948"/>
              <a:ext cx="513434" cy="2858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454066" y="2853759"/>
              <a:ext cx="513434" cy="28586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0455289" y="3435464"/>
              <a:ext cx="513434" cy="28586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456512" y="4003722"/>
              <a:ext cx="513434" cy="2858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457735" y="4558533"/>
              <a:ext cx="513434" cy="28586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9264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B82C68-21B0-4D10-9FE3-8B3C5F565363}" type="slidenum">
              <a:rPr lang="en-US" smtClean="0"/>
              <a:pPr/>
              <a:t>36</a:t>
            </a:fld>
            <a:endParaRPr lang="en-US"/>
          </a:p>
        </p:txBody>
      </p:sp>
      <p:sp>
        <p:nvSpPr>
          <p:cNvPr id="15" name="Title 4"/>
          <p:cNvSpPr txBox="1">
            <a:spLocks/>
          </p:cNvSpPr>
          <p:nvPr/>
        </p:nvSpPr>
        <p:spPr>
          <a:xfrm>
            <a:off x="838200" y="419102"/>
            <a:ext cx="10515600" cy="628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smtClean="0"/>
              <a:t>Group Exercise | TEDTalk Time OUT</a:t>
            </a:r>
            <a:endParaRPr lang="en-US" dirty="0"/>
          </a:p>
        </p:txBody>
      </p:sp>
      <p:sp>
        <p:nvSpPr>
          <p:cNvPr id="6" name="TextBox 5"/>
          <p:cNvSpPr txBox="1"/>
          <p:nvPr/>
        </p:nvSpPr>
        <p:spPr>
          <a:xfrm>
            <a:off x="339879" y="5343762"/>
            <a:ext cx="11441304" cy="646331"/>
          </a:xfrm>
          <a:prstGeom prst="rect">
            <a:avLst/>
          </a:prstGeom>
          <a:noFill/>
          <a:ln w="38100">
            <a:solidFill>
              <a:srgbClr val="FF0000"/>
            </a:solidFill>
            <a:prstDash val="dash"/>
          </a:ln>
        </p:spPr>
        <p:txBody>
          <a:bodyPr wrap="square" rtlCol="0">
            <a:spAutoFit/>
          </a:bodyPr>
          <a:lstStyle/>
          <a:p>
            <a:pPr algn="ctr"/>
            <a:r>
              <a:rPr lang="en-US" b="1" dirty="0" smtClean="0"/>
              <a:t>Use a TEDTalk to engage in discussions with employees on any topic.</a:t>
            </a:r>
          </a:p>
          <a:p>
            <a:pPr algn="ctr"/>
            <a:r>
              <a:rPr lang="en-US" b="1" dirty="0" smtClean="0"/>
              <a:t>This provides valuable insights, fun interactions, and it’s affordable…because it is FREE!</a:t>
            </a:r>
            <a:endParaRPr lang="en-US"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086" y="505643"/>
            <a:ext cx="2492714" cy="476286"/>
          </a:xfrm>
          <a:prstGeom prst="rect">
            <a:avLst/>
          </a:prstGeom>
        </p:spPr>
      </p:pic>
      <p:sp>
        <p:nvSpPr>
          <p:cNvPr id="3" name="TextBox 2"/>
          <p:cNvSpPr txBox="1"/>
          <p:nvPr/>
        </p:nvSpPr>
        <p:spPr>
          <a:xfrm>
            <a:off x="339879" y="1780762"/>
            <a:ext cx="11441304" cy="3416320"/>
          </a:xfrm>
          <a:prstGeom prst="rect">
            <a:avLst/>
          </a:prstGeom>
          <a:noFill/>
        </p:spPr>
        <p:txBody>
          <a:bodyPr wrap="square" rtlCol="0">
            <a:spAutoFit/>
          </a:bodyPr>
          <a:lstStyle/>
          <a:p>
            <a:r>
              <a:rPr lang="en-US" b="1" dirty="0" smtClean="0"/>
              <a:t>Sample Questions:</a:t>
            </a:r>
          </a:p>
          <a:p>
            <a:pPr marL="285750" indent="-285750">
              <a:buFont typeface="Arial" panose="020B0604020202020204" pitchFamily="34" charset="0"/>
              <a:buChar char="•"/>
            </a:pPr>
            <a:r>
              <a:rPr lang="en-US" dirty="0" smtClean="0"/>
              <a:t>How does multicultural aspects referenced in this video align with your current ERGs?</a:t>
            </a:r>
          </a:p>
          <a:p>
            <a:pPr marL="285750" indent="-285750">
              <a:buFont typeface="Arial" panose="020B0604020202020204" pitchFamily="34" charset="0"/>
              <a:buChar char="•"/>
            </a:pPr>
            <a:r>
              <a:rPr lang="en-US" dirty="0" smtClean="0"/>
              <a:t>Do you know any Super Gays in your life?</a:t>
            </a:r>
          </a:p>
          <a:p>
            <a:pPr marL="742950" lvl="1" indent="-285750">
              <a:buFont typeface="Arial" panose="020B0604020202020204" pitchFamily="34" charset="0"/>
              <a:buChar char="•"/>
            </a:pPr>
            <a:r>
              <a:rPr lang="en-US" dirty="0" smtClean="0"/>
              <a:t>What did they do to stand out? Make a difference?</a:t>
            </a:r>
          </a:p>
          <a:p>
            <a:pPr marL="285750" indent="-285750">
              <a:buFont typeface="Arial" panose="020B0604020202020204" pitchFamily="34" charset="0"/>
              <a:buChar char="•"/>
            </a:pPr>
            <a:r>
              <a:rPr lang="en-US" dirty="0" smtClean="0"/>
              <a:t>How can we make more Super Gays?</a:t>
            </a:r>
          </a:p>
          <a:p>
            <a:pPr marL="285750" indent="-285750">
              <a:buFont typeface="Arial" panose="020B0604020202020204" pitchFamily="34" charset="0"/>
              <a:buChar char="•"/>
            </a:pPr>
            <a:r>
              <a:rPr lang="en-US" dirty="0" smtClean="0"/>
              <a:t>Gay rights – must first be won in the hearts and minds of the people, then the courts.</a:t>
            </a:r>
          </a:p>
          <a:p>
            <a:pPr marL="285750" indent="-285750">
              <a:buFont typeface="Arial" panose="020B0604020202020204" pitchFamily="34" charset="0"/>
              <a:buChar char="•"/>
            </a:pPr>
            <a:r>
              <a:rPr lang="en-US" dirty="0" smtClean="0"/>
              <a:t>Gender identification and culture – how can we bridge the gaps?</a:t>
            </a:r>
          </a:p>
          <a:p>
            <a:pPr marL="285750" indent="-285750">
              <a:buFont typeface="Arial" panose="020B0604020202020204" pitchFamily="34" charset="0"/>
              <a:buChar char="•"/>
            </a:pPr>
            <a:r>
              <a:rPr lang="en-US" dirty="0" smtClean="0"/>
              <a:t>Being disowned by family/society (i.e. Kenya) – how do we combat this? Foster inclusion and engage resources?</a:t>
            </a:r>
          </a:p>
          <a:p>
            <a:r>
              <a:rPr lang="en-US" b="1" dirty="0" smtClean="0"/>
              <a:t>Insights to Share:</a:t>
            </a:r>
          </a:p>
          <a:p>
            <a:pPr marL="285750" indent="-285750">
              <a:buFont typeface="Arial" panose="020B0604020202020204" pitchFamily="34" charset="0"/>
              <a:buChar char="•"/>
            </a:pPr>
            <a:r>
              <a:rPr lang="en-US" dirty="0" smtClean="0"/>
              <a:t>Equality is NOT a Western invention. </a:t>
            </a:r>
          </a:p>
          <a:p>
            <a:pPr marL="285750" indent="-285750">
              <a:buFont typeface="Arial" panose="020B0604020202020204" pitchFamily="34" charset="0"/>
              <a:buChar char="•"/>
            </a:pPr>
            <a:r>
              <a:rPr lang="en-US" dirty="0" smtClean="0"/>
              <a:t>Countries influencing countries – Communities influencing communities – Coworkers influencing coworkers.</a:t>
            </a:r>
          </a:p>
          <a:p>
            <a:pPr marL="285750" indent="-285750">
              <a:buFont typeface="Arial" panose="020B0604020202020204" pitchFamily="34" charset="0"/>
              <a:buChar char="•"/>
            </a:pPr>
            <a:r>
              <a:rPr lang="en-US" dirty="0" smtClean="0"/>
              <a:t>A love story – of loving ourselves, our identities, and our neighbors.  </a:t>
            </a:r>
            <a:endParaRPr lang="en-US" dirty="0"/>
          </a:p>
        </p:txBody>
      </p:sp>
      <p:sp>
        <p:nvSpPr>
          <p:cNvPr id="4" name="Rectangle 3"/>
          <p:cNvSpPr/>
          <p:nvPr/>
        </p:nvSpPr>
        <p:spPr>
          <a:xfrm>
            <a:off x="838200" y="1134431"/>
            <a:ext cx="8915400" cy="646331"/>
          </a:xfrm>
          <a:prstGeom prst="rect">
            <a:avLst/>
          </a:prstGeom>
        </p:spPr>
        <p:txBody>
          <a:bodyPr wrap="square">
            <a:spAutoFit/>
          </a:bodyPr>
          <a:lstStyle/>
          <a:p>
            <a:r>
              <a:rPr lang="en-US" dirty="0"/>
              <a:t>Filmed May 2015 at TEDWomen 2015 </a:t>
            </a:r>
          </a:p>
          <a:p>
            <a:r>
              <a:rPr lang="en-US" b="1" dirty="0"/>
              <a:t>Jenni Chang and Lisa </a:t>
            </a:r>
            <a:r>
              <a:rPr lang="en-US" b="1" dirty="0" err="1"/>
              <a:t>Dazols</a:t>
            </a:r>
            <a:r>
              <a:rPr lang="en-US" b="1" dirty="0"/>
              <a:t>: This is what LGBT life is like around the world</a:t>
            </a:r>
          </a:p>
        </p:txBody>
      </p:sp>
    </p:spTree>
    <p:extLst>
      <p:ext uri="{BB962C8B-B14F-4D97-AF65-F5344CB8AC3E}">
        <p14:creationId xmlns:p14="http://schemas.microsoft.com/office/powerpoint/2010/main" val="280705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Results</a:t>
            </a:r>
            <a:endParaRPr lang="en-US" dirty="0"/>
          </a:p>
        </p:txBody>
      </p:sp>
      <p:sp>
        <p:nvSpPr>
          <p:cNvPr id="2" name="Slide Number Placeholder 1"/>
          <p:cNvSpPr>
            <a:spLocks noGrp="1"/>
          </p:cNvSpPr>
          <p:nvPr>
            <p:ph type="sldNum" sz="quarter" idx="12"/>
          </p:nvPr>
        </p:nvSpPr>
        <p:spPr/>
        <p:txBody>
          <a:bodyPr/>
          <a:lstStyle/>
          <a:p>
            <a:fld id="{5FB82C68-21B0-4D10-9FE3-8B3C5F565363}" type="slidenum">
              <a:rPr lang="en-US" smtClean="0"/>
              <a:pPr/>
              <a:t>37</a:t>
            </a:fld>
            <a:endParaRPr lang="en-US"/>
          </a:p>
        </p:txBody>
      </p:sp>
      <p:sp>
        <p:nvSpPr>
          <p:cNvPr id="20" name="Content Placeholder 2"/>
          <p:cNvSpPr txBox="1">
            <a:spLocks/>
          </p:cNvSpPr>
          <p:nvPr/>
        </p:nvSpPr>
        <p:spPr>
          <a:xfrm>
            <a:off x="433088" y="3700531"/>
            <a:ext cx="3673119" cy="10986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spcAft>
                <a:spcPts val="400"/>
              </a:spcAft>
              <a:buClr>
                <a:srgbClr val="009977"/>
              </a:buClr>
              <a:buFont typeface="+mj-lt"/>
              <a:buNone/>
              <a:defRPr sz="900" b="0" kern="1200">
                <a:solidFill>
                  <a:schemeClr val="bg2">
                    <a:lumMod val="7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2000" dirty="0" smtClean="0">
                <a:solidFill>
                  <a:schemeClr val="tx1"/>
                </a:solidFill>
              </a:rPr>
              <a:t>Membership</a:t>
            </a:r>
          </a:p>
          <a:p>
            <a:pPr marL="171450" indent="-171450">
              <a:lnSpc>
                <a:spcPct val="150000"/>
              </a:lnSpc>
              <a:buFont typeface="Arial" panose="020B0604020202020204" pitchFamily="34" charset="0"/>
              <a:buChar char="•"/>
            </a:pPr>
            <a:r>
              <a:rPr lang="en-US" sz="2000" dirty="0" smtClean="0">
                <a:solidFill>
                  <a:schemeClr val="tx1"/>
                </a:solidFill>
              </a:rPr>
              <a:t>Volunteering</a:t>
            </a:r>
          </a:p>
          <a:p>
            <a:pPr marL="171450" indent="-171450">
              <a:lnSpc>
                <a:spcPct val="150000"/>
              </a:lnSpc>
              <a:buFont typeface="Arial" panose="020B0604020202020204" pitchFamily="34" charset="0"/>
              <a:buChar char="•"/>
            </a:pPr>
            <a:r>
              <a:rPr lang="en-US" sz="2000" dirty="0" smtClean="0">
                <a:solidFill>
                  <a:schemeClr val="tx1"/>
                </a:solidFill>
              </a:rPr>
              <a:t>Attendance</a:t>
            </a:r>
            <a:endParaRPr lang="en-US" sz="2000" dirty="0">
              <a:solidFill>
                <a:schemeClr val="tx1"/>
              </a:solidFill>
            </a:endParaRPr>
          </a:p>
        </p:txBody>
      </p:sp>
      <p:sp>
        <p:nvSpPr>
          <p:cNvPr id="21" name="Oval 20"/>
          <p:cNvSpPr>
            <a:spLocks noChangeAspect="1"/>
          </p:cNvSpPr>
          <p:nvPr/>
        </p:nvSpPr>
        <p:spPr>
          <a:xfrm>
            <a:off x="920235" y="1326258"/>
            <a:ext cx="1828800" cy="1828800"/>
          </a:xfrm>
          <a:prstGeom prst="ellipse">
            <a:avLst/>
          </a:prstGeom>
          <a:solidFill>
            <a:srgbClr val="009977"/>
          </a:solidFill>
          <a:ln w="190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algn="ctr"/>
            <a:endParaRPr lang="id-ID" sz="2000" dirty="0">
              <a:solidFill>
                <a:schemeClr val="bg1"/>
              </a:solidFill>
              <a:latin typeface="Arial" panose="020B0604020202020204" pitchFamily="34" charset="0"/>
              <a:cs typeface="Arial" panose="020B0604020202020204" pitchFamily="34" charset="0"/>
            </a:endParaRPr>
          </a:p>
        </p:txBody>
      </p:sp>
      <p:sp>
        <p:nvSpPr>
          <p:cNvPr id="22" name="Oval 21"/>
          <p:cNvSpPr>
            <a:spLocks noChangeAspect="1"/>
          </p:cNvSpPr>
          <p:nvPr/>
        </p:nvSpPr>
        <p:spPr>
          <a:xfrm>
            <a:off x="8665798" y="1313147"/>
            <a:ext cx="1828800" cy="1828800"/>
          </a:xfrm>
          <a:prstGeom prst="ellipse">
            <a:avLst/>
          </a:prstGeom>
          <a:solidFill>
            <a:srgbClr val="C0C0C0"/>
          </a:solidFill>
          <a:ln w="19050">
            <a:solidFill>
              <a:srgbClr val="C0C0C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algn="ctr"/>
            <a:endParaRPr lang="id-ID" sz="3200" dirty="0">
              <a:solidFill>
                <a:srgbClr val="009977"/>
              </a:solidFill>
              <a:latin typeface="Arial" panose="020B0604020202020204" pitchFamily="34" charset="0"/>
              <a:cs typeface="Arial" panose="020B0604020202020204" pitchFamily="34" charset="0"/>
            </a:endParaRPr>
          </a:p>
        </p:txBody>
      </p:sp>
      <p:sp>
        <p:nvSpPr>
          <p:cNvPr id="23" name="Oval 22"/>
          <p:cNvSpPr>
            <a:spLocks noChangeAspect="1"/>
          </p:cNvSpPr>
          <p:nvPr/>
        </p:nvSpPr>
        <p:spPr>
          <a:xfrm>
            <a:off x="4800100" y="1313147"/>
            <a:ext cx="1828800" cy="1828800"/>
          </a:xfrm>
          <a:prstGeom prst="ellipse">
            <a:avLst/>
          </a:prstGeom>
          <a:solidFill>
            <a:schemeClr val="bg1"/>
          </a:solidFill>
          <a:ln w="38100">
            <a:solidFill>
              <a:srgbClr val="009977"/>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algn="ctr"/>
            <a:endParaRPr lang="id-ID" sz="1400" b="1" dirty="0">
              <a:solidFill>
                <a:srgbClr val="009977"/>
              </a:solidFill>
              <a:latin typeface="Arial" panose="020B0604020202020204" pitchFamily="34" charset="0"/>
              <a:cs typeface="Arial" panose="020B0604020202020204" pitchFamily="34" charset="0"/>
            </a:endParaRPr>
          </a:p>
        </p:txBody>
      </p:sp>
      <p:cxnSp>
        <p:nvCxnSpPr>
          <p:cNvPr id="24" name="Straight Connector 23"/>
          <p:cNvCxnSpPr/>
          <p:nvPr/>
        </p:nvCxnSpPr>
        <p:spPr>
          <a:xfrm flipH="1" flipV="1">
            <a:off x="864020" y="3598811"/>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8665798" y="3599147"/>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4800100" y="3562477"/>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sp>
        <p:nvSpPr>
          <p:cNvPr id="27" name="Content Placeholder 2"/>
          <p:cNvSpPr txBox="1">
            <a:spLocks/>
          </p:cNvSpPr>
          <p:nvPr/>
        </p:nvSpPr>
        <p:spPr>
          <a:xfrm>
            <a:off x="739531" y="3294347"/>
            <a:ext cx="2218765" cy="380664"/>
          </a:xfrm>
          <a:prstGeom prst="rect">
            <a:avLst/>
          </a:prstGeom>
        </p:spPr>
        <p:txBody>
          <a:bodyPr/>
          <a:lstStyle>
            <a:lvl1pPr marL="0" indent="0" algn="ctr" defTabSz="914400" rtl="0" eaLnBrk="1" latinLnBrk="0" hangingPunct="1">
              <a:lnSpc>
                <a:spcPct val="90000"/>
              </a:lnSpc>
              <a:spcBef>
                <a:spcPts val="0"/>
              </a:spcBef>
              <a:spcAft>
                <a:spcPts val="400"/>
              </a:spcAft>
              <a:buClr>
                <a:srgbClr val="009977"/>
              </a:buClr>
              <a:buFont typeface="+mj-lt"/>
              <a:buNone/>
              <a:defRPr sz="1050" b="1" kern="1200">
                <a:solidFill>
                  <a:schemeClr val="tx1">
                    <a:lumMod val="75000"/>
                    <a:lumOff val="2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Engagement</a:t>
            </a:r>
          </a:p>
        </p:txBody>
      </p:sp>
      <p:sp>
        <p:nvSpPr>
          <p:cNvPr id="28" name="Content Placeholder 2"/>
          <p:cNvSpPr txBox="1">
            <a:spLocks/>
          </p:cNvSpPr>
          <p:nvPr/>
        </p:nvSpPr>
        <p:spPr>
          <a:xfrm>
            <a:off x="7984738" y="3675011"/>
            <a:ext cx="4001853" cy="1900790"/>
          </a:xfrm>
          <a:prstGeom prst="rect">
            <a:avLst/>
          </a:prstGeom>
        </p:spPr>
        <p:txBody>
          <a:bodyPr/>
          <a:lstStyle>
            <a:lvl1pPr marL="0" indent="0" algn="l" defTabSz="914400" rtl="0" eaLnBrk="1" latinLnBrk="0" hangingPunct="1">
              <a:lnSpc>
                <a:spcPct val="90000"/>
              </a:lnSpc>
              <a:spcBef>
                <a:spcPts val="0"/>
              </a:spcBef>
              <a:spcAft>
                <a:spcPts val="400"/>
              </a:spcAft>
              <a:buClr>
                <a:srgbClr val="009977"/>
              </a:buClr>
              <a:buFont typeface="+mj-lt"/>
              <a:buNone/>
              <a:defRPr sz="900" b="0" kern="1200">
                <a:solidFill>
                  <a:schemeClr val="bg2">
                    <a:lumMod val="7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2000" dirty="0" smtClean="0">
                <a:solidFill>
                  <a:schemeClr val="tx1"/>
                </a:solidFill>
              </a:rPr>
              <a:t>Connecting with Community</a:t>
            </a:r>
          </a:p>
          <a:p>
            <a:pPr marL="171450" indent="-171450">
              <a:lnSpc>
                <a:spcPct val="150000"/>
              </a:lnSpc>
              <a:buFont typeface="Arial" panose="020B0604020202020204" pitchFamily="34" charset="0"/>
              <a:buChar char="•"/>
            </a:pPr>
            <a:r>
              <a:rPr lang="en-US" sz="2000" dirty="0" smtClean="0">
                <a:solidFill>
                  <a:schemeClr val="tx1"/>
                </a:solidFill>
              </a:rPr>
              <a:t>Connecting with Employees</a:t>
            </a:r>
          </a:p>
          <a:p>
            <a:pPr marL="171450" indent="-171450">
              <a:lnSpc>
                <a:spcPct val="150000"/>
              </a:lnSpc>
              <a:buFont typeface="Arial" panose="020B0604020202020204" pitchFamily="34" charset="0"/>
              <a:buChar char="•"/>
            </a:pPr>
            <a:r>
              <a:rPr lang="en-US" sz="2000" dirty="0" smtClean="0">
                <a:solidFill>
                  <a:schemeClr val="tx1"/>
                </a:solidFill>
              </a:rPr>
              <a:t>Connecting with Leaders</a:t>
            </a:r>
            <a:endParaRPr lang="en-US" sz="2000" dirty="0">
              <a:solidFill>
                <a:schemeClr val="tx1"/>
              </a:solidFill>
            </a:endParaRPr>
          </a:p>
        </p:txBody>
      </p:sp>
      <p:sp>
        <p:nvSpPr>
          <p:cNvPr id="29" name="Content Placeholder 2"/>
          <p:cNvSpPr txBox="1">
            <a:spLocks/>
          </p:cNvSpPr>
          <p:nvPr/>
        </p:nvSpPr>
        <p:spPr>
          <a:xfrm>
            <a:off x="8252123" y="3294347"/>
            <a:ext cx="2684706" cy="380664"/>
          </a:xfrm>
          <a:prstGeom prst="rect">
            <a:avLst/>
          </a:prstGeom>
        </p:spPr>
        <p:txBody>
          <a:bodyPr/>
          <a:lstStyle>
            <a:lvl1pPr marL="0" indent="0" algn="ctr" defTabSz="914400" rtl="0" eaLnBrk="1" latinLnBrk="0" hangingPunct="1">
              <a:lnSpc>
                <a:spcPct val="90000"/>
              </a:lnSpc>
              <a:spcBef>
                <a:spcPts val="0"/>
              </a:spcBef>
              <a:spcAft>
                <a:spcPts val="400"/>
              </a:spcAft>
              <a:buClr>
                <a:srgbClr val="009977"/>
              </a:buClr>
              <a:buFont typeface="+mj-lt"/>
              <a:buNone/>
              <a:defRPr sz="1050" b="1" kern="1200">
                <a:solidFill>
                  <a:schemeClr val="tx1">
                    <a:lumMod val="75000"/>
                    <a:lumOff val="2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Relevance</a:t>
            </a:r>
          </a:p>
        </p:txBody>
      </p:sp>
      <p:sp>
        <p:nvSpPr>
          <p:cNvPr id="30" name="Content Placeholder 2"/>
          <p:cNvSpPr txBox="1">
            <a:spLocks/>
          </p:cNvSpPr>
          <p:nvPr/>
        </p:nvSpPr>
        <p:spPr>
          <a:xfrm>
            <a:off x="4292153" y="3633969"/>
            <a:ext cx="3301231" cy="1801418"/>
          </a:xfrm>
          <a:prstGeom prst="rect">
            <a:avLst/>
          </a:prstGeom>
        </p:spPr>
        <p:txBody>
          <a:bodyPr/>
          <a:lstStyle>
            <a:lvl1pPr marL="0" indent="0" algn="l" defTabSz="914400" rtl="0" eaLnBrk="1" latinLnBrk="0" hangingPunct="1">
              <a:lnSpc>
                <a:spcPct val="90000"/>
              </a:lnSpc>
              <a:spcBef>
                <a:spcPts val="0"/>
              </a:spcBef>
              <a:spcAft>
                <a:spcPts val="400"/>
              </a:spcAft>
              <a:buClr>
                <a:srgbClr val="009977"/>
              </a:buClr>
              <a:buFont typeface="+mj-lt"/>
              <a:buNone/>
              <a:defRPr sz="900" b="0" kern="1200">
                <a:solidFill>
                  <a:schemeClr val="bg2">
                    <a:lumMod val="7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2000" dirty="0" smtClean="0">
                <a:solidFill>
                  <a:schemeClr val="tx1"/>
                </a:solidFill>
              </a:rPr>
              <a:t>ROI – Customers</a:t>
            </a:r>
          </a:p>
          <a:p>
            <a:pPr marL="171450" indent="-171450">
              <a:lnSpc>
                <a:spcPct val="150000"/>
              </a:lnSpc>
              <a:buFont typeface="Arial" panose="020B0604020202020204" pitchFamily="34" charset="0"/>
              <a:buChar char="•"/>
            </a:pPr>
            <a:r>
              <a:rPr lang="en-US" sz="2000" dirty="0" smtClean="0">
                <a:solidFill>
                  <a:schemeClr val="tx1"/>
                </a:solidFill>
              </a:rPr>
              <a:t>ROE – Employees</a:t>
            </a:r>
          </a:p>
          <a:p>
            <a:pPr marL="171450" indent="-171450">
              <a:lnSpc>
                <a:spcPct val="150000"/>
              </a:lnSpc>
              <a:buFont typeface="Arial" panose="020B0604020202020204" pitchFamily="34" charset="0"/>
              <a:buChar char="•"/>
            </a:pPr>
            <a:r>
              <a:rPr lang="en-US" sz="2000" dirty="0" smtClean="0">
                <a:solidFill>
                  <a:schemeClr val="tx1"/>
                </a:solidFill>
              </a:rPr>
              <a:t>ROR – Career </a:t>
            </a:r>
          </a:p>
        </p:txBody>
      </p:sp>
      <p:sp>
        <p:nvSpPr>
          <p:cNvPr id="31" name="Content Placeholder 2"/>
          <p:cNvSpPr txBox="1">
            <a:spLocks/>
          </p:cNvSpPr>
          <p:nvPr/>
        </p:nvSpPr>
        <p:spPr>
          <a:xfrm>
            <a:off x="4252190" y="3244859"/>
            <a:ext cx="2953177" cy="380664"/>
          </a:xfrm>
          <a:prstGeom prst="rect">
            <a:avLst/>
          </a:prstGeom>
        </p:spPr>
        <p:txBody>
          <a:bodyPr/>
          <a:lstStyle>
            <a:lvl1pPr marL="0" indent="0" algn="ctr" defTabSz="914400" rtl="0" eaLnBrk="1" latinLnBrk="0" hangingPunct="1">
              <a:lnSpc>
                <a:spcPct val="90000"/>
              </a:lnSpc>
              <a:spcBef>
                <a:spcPts val="0"/>
              </a:spcBef>
              <a:spcAft>
                <a:spcPts val="400"/>
              </a:spcAft>
              <a:buClr>
                <a:srgbClr val="009977"/>
              </a:buClr>
              <a:buFont typeface="+mj-lt"/>
              <a:buNone/>
              <a:defRPr sz="1050" b="1" kern="1200">
                <a:solidFill>
                  <a:schemeClr val="tx1">
                    <a:lumMod val="75000"/>
                    <a:lumOff val="2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Revenue</a:t>
            </a:r>
          </a:p>
        </p:txBody>
      </p:sp>
      <p:sp>
        <p:nvSpPr>
          <p:cNvPr id="45" name="Freeform 5"/>
          <p:cNvSpPr>
            <a:spLocks noEditPoints="1"/>
          </p:cNvSpPr>
          <p:nvPr/>
        </p:nvSpPr>
        <p:spPr bwMode="auto">
          <a:xfrm>
            <a:off x="10603894" y="190288"/>
            <a:ext cx="840905" cy="847406"/>
          </a:xfrm>
          <a:custGeom>
            <a:avLst/>
            <a:gdLst>
              <a:gd name="T0" fmla="*/ 165 w 214"/>
              <a:gd name="T1" fmla="*/ 49 h 214"/>
              <a:gd name="T2" fmla="*/ 196 w 214"/>
              <a:gd name="T3" fmla="*/ 107 h 214"/>
              <a:gd name="T4" fmla="*/ 188 w 214"/>
              <a:gd name="T5" fmla="*/ 119 h 214"/>
              <a:gd name="T6" fmla="*/ 214 w 214"/>
              <a:gd name="T7" fmla="*/ 107 h 214"/>
              <a:gd name="T8" fmla="*/ 0 w 214"/>
              <a:gd name="T9" fmla="*/ 107 h 214"/>
              <a:gd name="T10" fmla="*/ 214 w 214"/>
              <a:gd name="T11" fmla="*/ 107 h 214"/>
              <a:gd name="T12" fmla="*/ 20 w 214"/>
              <a:gd name="T13" fmla="*/ 143 h 214"/>
              <a:gd name="T14" fmla="*/ 38 w 214"/>
              <a:gd name="T15" fmla="*/ 132 h 214"/>
              <a:gd name="T16" fmla="*/ 154 w 214"/>
              <a:gd name="T17" fmla="*/ 127 h 214"/>
              <a:gd name="T18" fmla="*/ 189 w 214"/>
              <a:gd name="T19" fmla="*/ 139 h 214"/>
              <a:gd name="T20" fmla="*/ 200 w 214"/>
              <a:gd name="T21" fmla="*/ 107 h 214"/>
              <a:gd name="T22" fmla="*/ 13 w 214"/>
              <a:gd name="T23" fmla="*/ 107 h 214"/>
              <a:gd name="T24" fmla="*/ 128 w 214"/>
              <a:gd name="T25" fmla="*/ 142 h 214"/>
              <a:gd name="T26" fmla="*/ 80 w 214"/>
              <a:gd name="T27" fmla="*/ 148 h 214"/>
              <a:gd name="T28" fmla="*/ 85 w 214"/>
              <a:gd name="T29" fmla="*/ 154 h 214"/>
              <a:gd name="T30" fmla="*/ 133 w 214"/>
              <a:gd name="T31" fmla="*/ 149 h 214"/>
              <a:gd name="T32" fmla="*/ 107 w 214"/>
              <a:gd name="T33" fmla="*/ 122 h 214"/>
              <a:gd name="T34" fmla="*/ 150 w 214"/>
              <a:gd name="T35" fmla="*/ 109 h 214"/>
              <a:gd name="T36" fmla="*/ 119 w 214"/>
              <a:gd name="T37" fmla="*/ 99 h 214"/>
              <a:gd name="T38" fmla="*/ 92 w 214"/>
              <a:gd name="T39" fmla="*/ 107 h 214"/>
              <a:gd name="T40" fmla="*/ 107 w 214"/>
              <a:gd name="T41" fmla="*/ 45 h 214"/>
              <a:gd name="T42" fmla="*/ 111 w 214"/>
              <a:gd name="T43" fmla="*/ 34 h 214"/>
              <a:gd name="T44" fmla="*/ 103 w 214"/>
              <a:gd name="T45" fmla="*/ 34 h 214"/>
              <a:gd name="T46" fmla="*/ 107 w 214"/>
              <a:gd name="T47" fmla="*/ 45 h 214"/>
              <a:gd name="T48" fmla="*/ 172 w 214"/>
              <a:gd name="T49" fmla="*/ 103 h 214"/>
              <a:gd name="T50" fmla="*/ 172 w 214"/>
              <a:gd name="T51" fmla="*/ 111 h 214"/>
              <a:gd name="T52" fmla="*/ 183 w 214"/>
              <a:gd name="T53" fmla="*/ 107 h 214"/>
              <a:gd name="T54" fmla="*/ 34 w 214"/>
              <a:gd name="T55" fmla="*/ 111 h 214"/>
              <a:gd name="T56" fmla="*/ 45 w 214"/>
              <a:gd name="T57" fmla="*/ 107 h 214"/>
              <a:gd name="T58" fmla="*/ 34 w 214"/>
              <a:gd name="T59" fmla="*/ 103 h 214"/>
              <a:gd name="T60" fmla="*/ 34 w 214"/>
              <a:gd name="T61" fmla="*/ 111 h 214"/>
              <a:gd name="T62" fmla="*/ 60 w 214"/>
              <a:gd name="T63" fmla="*/ 64 h 214"/>
              <a:gd name="T64" fmla="*/ 63 w 214"/>
              <a:gd name="T65" fmla="*/ 58 h 214"/>
              <a:gd name="T66" fmla="*/ 53 w 214"/>
              <a:gd name="T67" fmla="*/ 53 h 214"/>
              <a:gd name="T68" fmla="*/ 58 w 214"/>
              <a:gd name="T69" fmla="*/ 63 h 214"/>
              <a:gd name="T70" fmla="*/ 156 w 214"/>
              <a:gd name="T71" fmla="*/ 63 h 214"/>
              <a:gd name="T72" fmla="*/ 161 w 214"/>
              <a:gd name="T73" fmla="*/ 53 h 214"/>
              <a:gd name="T74" fmla="*/ 150 w 214"/>
              <a:gd name="T75" fmla="*/ 58 h 214"/>
              <a:gd name="T76" fmla="*/ 153 w 214"/>
              <a:gd name="T77" fmla="*/ 6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4" h="214">
                <a:moveTo>
                  <a:pt x="189" y="107"/>
                </a:moveTo>
                <a:cubicBezTo>
                  <a:pt x="189" y="85"/>
                  <a:pt x="180" y="64"/>
                  <a:pt x="165" y="49"/>
                </a:cubicBezTo>
                <a:cubicBezTo>
                  <a:pt x="170" y="43"/>
                  <a:pt x="170" y="43"/>
                  <a:pt x="170" y="43"/>
                </a:cubicBezTo>
                <a:cubicBezTo>
                  <a:pt x="187" y="60"/>
                  <a:pt x="196" y="83"/>
                  <a:pt x="196" y="107"/>
                </a:cubicBezTo>
                <a:cubicBezTo>
                  <a:pt x="196" y="111"/>
                  <a:pt x="196" y="116"/>
                  <a:pt x="196" y="120"/>
                </a:cubicBezTo>
                <a:cubicBezTo>
                  <a:pt x="188" y="119"/>
                  <a:pt x="188" y="119"/>
                  <a:pt x="188" y="119"/>
                </a:cubicBezTo>
                <a:cubicBezTo>
                  <a:pt x="188" y="115"/>
                  <a:pt x="189" y="111"/>
                  <a:pt x="189" y="107"/>
                </a:cubicBezTo>
                <a:moveTo>
                  <a:pt x="214" y="107"/>
                </a:moveTo>
                <a:cubicBezTo>
                  <a:pt x="214" y="166"/>
                  <a:pt x="166" y="214"/>
                  <a:pt x="107" y="214"/>
                </a:cubicBezTo>
                <a:cubicBezTo>
                  <a:pt x="48" y="214"/>
                  <a:pt x="0" y="166"/>
                  <a:pt x="0" y="107"/>
                </a:cubicBezTo>
                <a:cubicBezTo>
                  <a:pt x="0" y="48"/>
                  <a:pt x="48" y="0"/>
                  <a:pt x="107" y="0"/>
                </a:cubicBezTo>
                <a:cubicBezTo>
                  <a:pt x="166" y="0"/>
                  <a:pt x="214" y="48"/>
                  <a:pt x="214" y="107"/>
                </a:cubicBezTo>
                <a:moveTo>
                  <a:pt x="13" y="107"/>
                </a:moveTo>
                <a:cubicBezTo>
                  <a:pt x="13" y="120"/>
                  <a:pt x="16" y="132"/>
                  <a:pt x="20" y="143"/>
                </a:cubicBezTo>
                <a:cubicBezTo>
                  <a:pt x="21" y="142"/>
                  <a:pt x="23" y="140"/>
                  <a:pt x="25" y="139"/>
                </a:cubicBezTo>
                <a:cubicBezTo>
                  <a:pt x="38" y="132"/>
                  <a:pt x="38" y="132"/>
                  <a:pt x="38" y="132"/>
                </a:cubicBezTo>
                <a:cubicBezTo>
                  <a:pt x="44" y="129"/>
                  <a:pt x="53" y="127"/>
                  <a:pt x="60" y="127"/>
                </a:cubicBezTo>
                <a:cubicBezTo>
                  <a:pt x="154" y="127"/>
                  <a:pt x="154" y="127"/>
                  <a:pt x="154" y="127"/>
                </a:cubicBezTo>
                <a:cubicBezTo>
                  <a:pt x="160" y="127"/>
                  <a:pt x="170" y="129"/>
                  <a:pt x="176" y="132"/>
                </a:cubicBezTo>
                <a:cubicBezTo>
                  <a:pt x="189" y="139"/>
                  <a:pt x="189" y="139"/>
                  <a:pt x="189" y="139"/>
                </a:cubicBezTo>
                <a:cubicBezTo>
                  <a:pt x="190" y="140"/>
                  <a:pt x="192" y="141"/>
                  <a:pt x="193" y="143"/>
                </a:cubicBezTo>
                <a:cubicBezTo>
                  <a:pt x="198" y="132"/>
                  <a:pt x="200" y="120"/>
                  <a:pt x="200" y="107"/>
                </a:cubicBezTo>
                <a:cubicBezTo>
                  <a:pt x="200" y="55"/>
                  <a:pt x="158" y="13"/>
                  <a:pt x="107" y="13"/>
                </a:cubicBezTo>
                <a:cubicBezTo>
                  <a:pt x="55" y="13"/>
                  <a:pt x="13" y="55"/>
                  <a:pt x="13" y="107"/>
                </a:cubicBezTo>
                <a:moveTo>
                  <a:pt x="133" y="148"/>
                </a:moveTo>
                <a:cubicBezTo>
                  <a:pt x="133" y="145"/>
                  <a:pt x="131" y="142"/>
                  <a:pt x="128" y="142"/>
                </a:cubicBezTo>
                <a:cubicBezTo>
                  <a:pt x="85" y="142"/>
                  <a:pt x="85" y="142"/>
                  <a:pt x="85" y="142"/>
                </a:cubicBezTo>
                <a:cubicBezTo>
                  <a:pt x="82" y="142"/>
                  <a:pt x="80" y="145"/>
                  <a:pt x="80" y="148"/>
                </a:cubicBezTo>
                <a:cubicBezTo>
                  <a:pt x="80" y="149"/>
                  <a:pt x="80" y="149"/>
                  <a:pt x="80" y="149"/>
                </a:cubicBezTo>
                <a:cubicBezTo>
                  <a:pt x="80" y="152"/>
                  <a:pt x="82" y="154"/>
                  <a:pt x="85" y="154"/>
                </a:cubicBezTo>
                <a:cubicBezTo>
                  <a:pt x="128" y="154"/>
                  <a:pt x="128" y="154"/>
                  <a:pt x="128" y="154"/>
                </a:cubicBezTo>
                <a:cubicBezTo>
                  <a:pt x="131" y="154"/>
                  <a:pt x="133" y="152"/>
                  <a:pt x="133" y="149"/>
                </a:cubicBezTo>
                <a:lnTo>
                  <a:pt x="133" y="148"/>
                </a:lnTo>
                <a:close/>
                <a:moveTo>
                  <a:pt x="107" y="122"/>
                </a:moveTo>
                <a:cubicBezTo>
                  <a:pt x="112" y="122"/>
                  <a:pt x="117" y="119"/>
                  <a:pt x="119" y="115"/>
                </a:cubicBezTo>
                <a:cubicBezTo>
                  <a:pt x="132" y="112"/>
                  <a:pt x="150" y="109"/>
                  <a:pt x="150" y="109"/>
                </a:cubicBezTo>
                <a:cubicBezTo>
                  <a:pt x="156" y="108"/>
                  <a:pt x="156" y="106"/>
                  <a:pt x="150" y="105"/>
                </a:cubicBezTo>
                <a:cubicBezTo>
                  <a:pt x="150" y="105"/>
                  <a:pt x="132" y="101"/>
                  <a:pt x="119" y="99"/>
                </a:cubicBezTo>
                <a:cubicBezTo>
                  <a:pt x="117" y="95"/>
                  <a:pt x="112" y="92"/>
                  <a:pt x="107" y="92"/>
                </a:cubicBezTo>
                <a:cubicBezTo>
                  <a:pt x="98" y="92"/>
                  <a:pt x="92" y="98"/>
                  <a:pt x="92" y="107"/>
                </a:cubicBezTo>
                <a:cubicBezTo>
                  <a:pt x="92" y="115"/>
                  <a:pt x="98" y="122"/>
                  <a:pt x="107" y="122"/>
                </a:cubicBezTo>
                <a:moveTo>
                  <a:pt x="107" y="45"/>
                </a:moveTo>
                <a:cubicBezTo>
                  <a:pt x="109" y="45"/>
                  <a:pt x="111" y="43"/>
                  <a:pt x="111" y="41"/>
                </a:cubicBezTo>
                <a:cubicBezTo>
                  <a:pt x="111" y="34"/>
                  <a:pt x="111" y="34"/>
                  <a:pt x="111" y="34"/>
                </a:cubicBezTo>
                <a:cubicBezTo>
                  <a:pt x="111" y="32"/>
                  <a:pt x="109" y="30"/>
                  <a:pt x="107" y="30"/>
                </a:cubicBezTo>
                <a:cubicBezTo>
                  <a:pt x="105" y="30"/>
                  <a:pt x="103" y="32"/>
                  <a:pt x="103" y="34"/>
                </a:cubicBezTo>
                <a:cubicBezTo>
                  <a:pt x="103" y="41"/>
                  <a:pt x="103" y="41"/>
                  <a:pt x="103" y="41"/>
                </a:cubicBezTo>
                <a:cubicBezTo>
                  <a:pt x="103" y="43"/>
                  <a:pt x="105" y="45"/>
                  <a:pt x="107" y="45"/>
                </a:cubicBezTo>
                <a:moveTo>
                  <a:pt x="179" y="103"/>
                </a:moveTo>
                <a:cubicBezTo>
                  <a:pt x="172" y="103"/>
                  <a:pt x="172" y="103"/>
                  <a:pt x="172" y="103"/>
                </a:cubicBezTo>
                <a:cubicBezTo>
                  <a:pt x="170" y="103"/>
                  <a:pt x="168" y="105"/>
                  <a:pt x="168" y="107"/>
                </a:cubicBezTo>
                <a:cubicBezTo>
                  <a:pt x="168" y="109"/>
                  <a:pt x="170" y="111"/>
                  <a:pt x="172" y="111"/>
                </a:cubicBezTo>
                <a:cubicBezTo>
                  <a:pt x="179" y="111"/>
                  <a:pt x="179" y="111"/>
                  <a:pt x="179" y="111"/>
                </a:cubicBezTo>
                <a:cubicBezTo>
                  <a:pt x="181" y="111"/>
                  <a:pt x="183" y="109"/>
                  <a:pt x="183" y="107"/>
                </a:cubicBezTo>
                <a:cubicBezTo>
                  <a:pt x="183" y="105"/>
                  <a:pt x="181" y="103"/>
                  <a:pt x="179" y="103"/>
                </a:cubicBezTo>
                <a:moveTo>
                  <a:pt x="34" y="111"/>
                </a:moveTo>
                <a:cubicBezTo>
                  <a:pt x="41" y="111"/>
                  <a:pt x="41" y="111"/>
                  <a:pt x="41" y="111"/>
                </a:cubicBezTo>
                <a:cubicBezTo>
                  <a:pt x="43" y="111"/>
                  <a:pt x="45" y="109"/>
                  <a:pt x="45" y="107"/>
                </a:cubicBezTo>
                <a:cubicBezTo>
                  <a:pt x="45" y="105"/>
                  <a:pt x="43" y="103"/>
                  <a:pt x="41" y="103"/>
                </a:cubicBezTo>
                <a:cubicBezTo>
                  <a:pt x="34" y="103"/>
                  <a:pt x="34" y="103"/>
                  <a:pt x="34" y="103"/>
                </a:cubicBezTo>
                <a:cubicBezTo>
                  <a:pt x="32" y="103"/>
                  <a:pt x="30" y="105"/>
                  <a:pt x="30" y="107"/>
                </a:cubicBezTo>
                <a:cubicBezTo>
                  <a:pt x="30" y="109"/>
                  <a:pt x="32" y="111"/>
                  <a:pt x="34" y="111"/>
                </a:cubicBezTo>
                <a:moveTo>
                  <a:pt x="58" y="63"/>
                </a:moveTo>
                <a:cubicBezTo>
                  <a:pt x="58" y="64"/>
                  <a:pt x="59" y="64"/>
                  <a:pt x="60" y="64"/>
                </a:cubicBezTo>
                <a:cubicBezTo>
                  <a:pt x="61" y="64"/>
                  <a:pt x="62" y="64"/>
                  <a:pt x="63" y="63"/>
                </a:cubicBezTo>
                <a:cubicBezTo>
                  <a:pt x="65" y="62"/>
                  <a:pt x="65" y="59"/>
                  <a:pt x="63" y="58"/>
                </a:cubicBezTo>
                <a:cubicBezTo>
                  <a:pt x="58" y="53"/>
                  <a:pt x="58" y="53"/>
                  <a:pt x="58" y="53"/>
                </a:cubicBezTo>
                <a:cubicBezTo>
                  <a:pt x="57" y="51"/>
                  <a:pt x="54" y="51"/>
                  <a:pt x="53" y="53"/>
                </a:cubicBezTo>
                <a:cubicBezTo>
                  <a:pt x="51" y="54"/>
                  <a:pt x="51" y="57"/>
                  <a:pt x="53" y="58"/>
                </a:cubicBezTo>
                <a:lnTo>
                  <a:pt x="58" y="63"/>
                </a:lnTo>
                <a:close/>
                <a:moveTo>
                  <a:pt x="153" y="64"/>
                </a:moveTo>
                <a:cubicBezTo>
                  <a:pt x="154" y="64"/>
                  <a:pt x="155" y="64"/>
                  <a:pt x="156" y="63"/>
                </a:cubicBezTo>
                <a:cubicBezTo>
                  <a:pt x="161" y="58"/>
                  <a:pt x="161" y="58"/>
                  <a:pt x="161" y="58"/>
                </a:cubicBezTo>
                <a:cubicBezTo>
                  <a:pt x="162" y="57"/>
                  <a:pt x="162" y="54"/>
                  <a:pt x="161" y="53"/>
                </a:cubicBezTo>
                <a:cubicBezTo>
                  <a:pt x="159" y="51"/>
                  <a:pt x="157" y="51"/>
                  <a:pt x="155" y="53"/>
                </a:cubicBezTo>
                <a:cubicBezTo>
                  <a:pt x="150" y="58"/>
                  <a:pt x="150" y="58"/>
                  <a:pt x="150" y="58"/>
                </a:cubicBezTo>
                <a:cubicBezTo>
                  <a:pt x="149" y="59"/>
                  <a:pt x="149" y="62"/>
                  <a:pt x="150" y="63"/>
                </a:cubicBezTo>
                <a:cubicBezTo>
                  <a:pt x="151" y="64"/>
                  <a:pt x="152" y="64"/>
                  <a:pt x="153" y="64"/>
                </a:cubicBezTo>
              </a:path>
            </a:pathLst>
          </a:custGeom>
          <a:solidFill>
            <a:schemeClr val="bg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noEditPoints="1"/>
          </p:cNvSpPr>
          <p:nvPr/>
        </p:nvSpPr>
        <p:spPr bwMode="auto">
          <a:xfrm>
            <a:off x="8949017" y="1684984"/>
            <a:ext cx="1290917" cy="1148383"/>
          </a:xfrm>
          <a:custGeom>
            <a:avLst/>
            <a:gdLst>
              <a:gd name="T0" fmla="*/ 154 w 213"/>
              <a:gd name="T1" fmla="*/ 52 h 188"/>
              <a:gd name="T2" fmla="*/ 115 w 213"/>
              <a:gd name="T3" fmla="*/ 91 h 188"/>
              <a:gd name="T4" fmla="*/ 98 w 213"/>
              <a:gd name="T5" fmla="*/ 91 h 188"/>
              <a:gd name="T6" fmla="*/ 59 w 213"/>
              <a:gd name="T7" fmla="*/ 52 h 188"/>
              <a:gd name="T8" fmla="*/ 59 w 213"/>
              <a:gd name="T9" fmla="*/ 11 h 188"/>
              <a:gd name="T10" fmla="*/ 100 w 213"/>
              <a:gd name="T11" fmla="*/ 11 h 188"/>
              <a:gd name="T12" fmla="*/ 106 w 213"/>
              <a:gd name="T13" fmla="*/ 17 h 188"/>
              <a:gd name="T14" fmla="*/ 113 w 213"/>
              <a:gd name="T15" fmla="*/ 11 h 188"/>
              <a:gd name="T16" fmla="*/ 154 w 213"/>
              <a:gd name="T17" fmla="*/ 11 h 188"/>
              <a:gd name="T18" fmla="*/ 154 w 213"/>
              <a:gd name="T19" fmla="*/ 52 h 188"/>
              <a:gd name="T20" fmla="*/ 73 w 213"/>
              <a:gd name="T21" fmla="*/ 101 h 188"/>
              <a:gd name="T22" fmla="*/ 54 w 213"/>
              <a:gd name="T23" fmla="*/ 84 h 188"/>
              <a:gd name="T24" fmla="*/ 37 w 213"/>
              <a:gd name="T25" fmla="*/ 71 h 188"/>
              <a:gd name="T26" fmla="*/ 32 w 213"/>
              <a:gd name="T27" fmla="*/ 90 h 188"/>
              <a:gd name="T28" fmla="*/ 46 w 213"/>
              <a:gd name="T29" fmla="*/ 106 h 188"/>
              <a:gd name="T30" fmla="*/ 50 w 213"/>
              <a:gd name="T31" fmla="*/ 117 h 188"/>
              <a:gd name="T32" fmla="*/ 42 w 213"/>
              <a:gd name="T33" fmla="*/ 108 h 188"/>
              <a:gd name="T34" fmla="*/ 29 w 213"/>
              <a:gd name="T35" fmla="*/ 93 h 188"/>
              <a:gd name="T36" fmla="*/ 27 w 213"/>
              <a:gd name="T37" fmla="*/ 68 h 188"/>
              <a:gd name="T38" fmla="*/ 32 w 213"/>
              <a:gd name="T39" fmla="*/ 37 h 188"/>
              <a:gd name="T40" fmla="*/ 19 w 213"/>
              <a:gd name="T41" fmla="*/ 25 h 188"/>
              <a:gd name="T42" fmla="*/ 5 w 213"/>
              <a:gd name="T43" fmla="*/ 60 h 188"/>
              <a:gd name="T44" fmla="*/ 0 w 213"/>
              <a:gd name="T45" fmla="*/ 101 h 188"/>
              <a:gd name="T46" fmla="*/ 12 w 213"/>
              <a:gd name="T47" fmla="*/ 124 h 188"/>
              <a:gd name="T48" fmla="*/ 38 w 213"/>
              <a:gd name="T49" fmla="*/ 167 h 188"/>
              <a:gd name="T50" fmla="*/ 38 w 213"/>
              <a:gd name="T51" fmla="*/ 188 h 188"/>
              <a:gd name="T52" fmla="*/ 89 w 213"/>
              <a:gd name="T53" fmla="*/ 188 h 188"/>
              <a:gd name="T54" fmla="*/ 89 w 213"/>
              <a:gd name="T55" fmla="*/ 170 h 188"/>
              <a:gd name="T56" fmla="*/ 90 w 213"/>
              <a:gd name="T57" fmla="*/ 157 h 188"/>
              <a:gd name="T58" fmla="*/ 87 w 213"/>
              <a:gd name="T59" fmla="*/ 133 h 188"/>
              <a:gd name="T60" fmla="*/ 73 w 213"/>
              <a:gd name="T61" fmla="*/ 101 h 188"/>
              <a:gd name="T62" fmla="*/ 208 w 213"/>
              <a:gd name="T63" fmla="*/ 60 h 188"/>
              <a:gd name="T64" fmla="*/ 194 w 213"/>
              <a:gd name="T65" fmla="*/ 25 h 188"/>
              <a:gd name="T66" fmla="*/ 181 w 213"/>
              <a:gd name="T67" fmla="*/ 37 h 188"/>
              <a:gd name="T68" fmla="*/ 186 w 213"/>
              <a:gd name="T69" fmla="*/ 68 h 188"/>
              <a:gd name="T70" fmla="*/ 184 w 213"/>
              <a:gd name="T71" fmla="*/ 93 h 188"/>
              <a:gd name="T72" fmla="*/ 171 w 213"/>
              <a:gd name="T73" fmla="*/ 108 h 188"/>
              <a:gd name="T74" fmla="*/ 163 w 213"/>
              <a:gd name="T75" fmla="*/ 117 h 188"/>
              <a:gd name="T76" fmla="*/ 167 w 213"/>
              <a:gd name="T77" fmla="*/ 106 h 188"/>
              <a:gd name="T78" fmla="*/ 181 w 213"/>
              <a:gd name="T79" fmla="*/ 90 h 188"/>
              <a:gd name="T80" fmla="*/ 175 w 213"/>
              <a:gd name="T81" fmla="*/ 71 h 188"/>
              <a:gd name="T82" fmla="*/ 159 w 213"/>
              <a:gd name="T83" fmla="*/ 84 h 188"/>
              <a:gd name="T84" fmla="*/ 140 w 213"/>
              <a:gd name="T85" fmla="*/ 101 h 188"/>
              <a:gd name="T86" fmla="*/ 125 w 213"/>
              <a:gd name="T87" fmla="*/ 133 h 188"/>
              <a:gd name="T88" fmla="*/ 122 w 213"/>
              <a:gd name="T89" fmla="*/ 157 h 188"/>
              <a:gd name="T90" fmla="*/ 124 w 213"/>
              <a:gd name="T91" fmla="*/ 170 h 188"/>
              <a:gd name="T92" fmla="*/ 124 w 213"/>
              <a:gd name="T93" fmla="*/ 188 h 188"/>
              <a:gd name="T94" fmla="*/ 175 w 213"/>
              <a:gd name="T95" fmla="*/ 188 h 188"/>
              <a:gd name="T96" fmla="*/ 175 w 213"/>
              <a:gd name="T97" fmla="*/ 167 h 188"/>
              <a:gd name="T98" fmla="*/ 201 w 213"/>
              <a:gd name="T99" fmla="*/ 124 h 188"/>
              <a:gd name="T100" fmla="*/ 213 w 213"/>
              <a:gd name="T101" fmla="*/ 101 h 188"/>
              <a:gd name="T102" fmla="*/ 208 w 213"/>
              <a:gd name="T103" fmla="*/ 6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 h="188">
                <a:moveTo>
                  <a:pt x="154" y="52"/>
                </a:moveTo>
                <a:cubicBezTo>
                  <a:pt x="115" y="91"/>
                  <a:pt x="115" y="91"/>
                  <a:pt x="115" y="91"/>
                </a:cubicBezTo>
                <a:cubicBezTo>
                  <a:pt x="110" y="95"/>
                  <a:pt x="103" y="95"/>
                  <a:pt x="98" y="91"/>
                </a:cubicBezTo>
                <a:cubicBezTo>
                  <a:pt x="59" y="52"/>
                  <a:pt x="59" y="52"/>
                  <a:pt x="59" y="52"/>
                </a:cubicBezTo>
                <a:cubicBezTo>
                  <a:pt x="48" y="40"/>
                  <a:pt x="48" y="22"/>
                  <a:pt x="59" y="11"/>
                </a:cubicBezTo>
                <a:cubicBezTo>
                  <a:pt x="71" y="0"/>
                  <a:pt x="89" y="0"/>
                  <a:pt x="100" y="11"/>
                </a:cubicBezTo>
                <a:cubicBezTo>
                  <a:pt x="106" y="17"/>
                  <a:pt x="106" y="17"/>
                  <a:pt x="106" y="17"/>
                </a:cubicBezTo>
                <a:cubicBezTo>
                  <a:pt x="113" y="11"/>
                  <a:pt x="113" y="11"/>
                  <a:pt x="113" y="11"/>
                </a:cubicBezTo>
                <a:cubicBezTo>
                  <a:pt x="124" y="0"/>
                  <a:pt x="142" y="0"/>
                  <a:pt x="154" y="11"/>
                </a:cubicBezTo>
                <a:cubicBezTo>
                  <a:pt x="165" y="22"/>
                  <a:pt x="165" y="40"/>
                  <a:pt x="154" y="52"/>
                </a:cubicBezTo>
                <a:moveTo>
                  <a:pt x="73" y="101"/>
                </a:moveTo>
                <a:cubicBezTo>
                  <a:pt x="69" y="95"/>
                  <a:pt x="56" y="86"/>
                  <a:pt x="54" y="84"/>
                </a:cubicBezTo>
                <a:cubicBezTo>
                  <a:pt x="51" y="82"/>
                  <a:pt x="40" y="70"/>
                  <a:pt x="37" y="71"/>
                </a:cubicBezTo>
                <a:cubicBezTo>
                  <a:pt x="35" y="72"/>
                  <a:pt x="29" y="79"/>
                  <a:pt x="32" y="90"/>
                </a:cubicBezTo>
                <a:cubicBezTo>
                  <a:pt x="33" y="94"/>
                  <a:pt x="39" y="99"/>
                  <a:pt x="46" y="106"/>
                </a:cubicBezTo>
                <a:cubicBezTo>
                  <a:pt x="51" y="111"/>
                  <a:pt x="50" y="117"/>
                  <a:pt x="50" y="117"/>
                </a:cubicBezTo>
                <a:cubicBezTo>
                  <a:pt x="50" y="117"/>
                  <a:pt x="47" y="113"/>
                  <a:pt x="42" y="108"/>
                </a:cubicBezTo>
                <a:cubicBezTo>
                  <a:pt x="37" y="104"/>
                  <a:pt x="30" y="96"/>
                  <a:pt x="29" y="93"/>
                </a:cubicBezTo>
                <a:cubicBezTo>
                  <a:pt x="27" y="88"/>
                  <a:pt x="26" y="80"/>
                  <a:pt x="27" y="68"/>
                </a:cubicBezTo>
                <a:cubicBezTo>
                  <a:pt x="29" y="55"/>
                  <a:pt x="33" y="49"/>
                  <a:pt x="32" y="37"/>
                </a:cubicBezTo>
                <a:cubicBezTo>
                  <a:pt x="31" y="27"/>
                  <a:pt x="20" y="20"/>
                  <a:pt x="19" y="25"/>
                </a:cubicBezTo>
                <a:cubicBezTo>
                  <a:pt x="17" y="29"/>
                  <a:pt x="6" y="54"/>
                  <a:pt x="5" y="60"/>
                </a:cubicBezTo>
                <a:cubicBezTo>
                  <a:pt x="3" y="65"/>
                  <a:pt x="1" y="94"/>
                  <a:pt x="0" y="101"/>
                </a:cubicBezTo>
                <a:cubicBezTo>
                  <a:pt x="0" y="107"/>
                  <a:pt x="5" y="115"/>
                  <a:pt x="12" y="124"/>
                </a:cubicBezTo>
                <a:cubicBezTo>
                  <a:pt x="19" y="134"/>
                  <a:pt x="37" y="159"/>
                  <a:pt x="38" y="167"/>
                </a:cubicBezTo>
                <a:cubicBezTo>
                  <a:pt x="38" y="188"/>
                  <a:pt x="38" y="188"/>
                  <a:pt x="38" y="188"/>
                </a:cubicBezTo>
                <a:cubicBezTo>
                  <a:pt x="89" y="188"/>
                  <a:pt x="89" y="188"/>
                  <a:pt x="89" y="188"/>
                </a:cubicBezTo>
                <a:cubicBezTo>
                  <a:pt x="89" y="170"/>
                  <a:pt x="89" y="170"/>
                  <a:pt x="89" y="170"/>
                </a:cubicBezTo>
                <a:cubicBezTo>
                  <a:pt x="89" y="165"/>
                  <a:pt x="90" y="162"/>
                  <a:pt x="90" y="157"/>
                </a:cubicBezTo>
                <a:cubicBezTo>
                  <a:pt x="90" y="151"/>
                  <a:pt x="87" y="151"/>
                  <a:pt x="87" y="133"/>
                </a:cubicBezTo>
                <a:cubicBezTo>
                  <a:pt x="87" y="123"/>
                  <a:pt x="78" y="108"/>
                  <a:pt x="73" y="101"/>
                </a:cubicBezTo>
                <a:moveTo>
                  <a:pt x="208" y="60"/>
                </a:moveTo>
                <a:cubicBezTo>
                  <a:pt x="207" y="54"/>
                  <a:pt x="196" y="29"/>
                  <a:pt x="194" y="25"/>
                </a:cubicBezTo>
                <a:cubicBezTo>
                  <a:pt x="193" y="20"/>
                  <a:pt x="182" y="27"/>
                  <a:pt x="181" y="37"/>
                </a:cubicBezTo>
                <a:cubicBezTo>
                  <a:pt x="180" y="49"/>
                  <a:pt x="184" y="55"/>
                  <a:pt x="186" y="68"/>
                </a:cubicBezTo>
                <a:cubicBezTo>
                  <a:pt x="187" y="80"/>
                  <a:pt x="186" y="88"/>
                  <a:pt x="184" y="93"/>
                </a:cubicBezTo>
                <a:cubicBezTo>
                  <a:pt x="183" y="96"/>
                  <a:pt x="176" y="104"/>
                  <a:pt x="171" y="108"/>
                </a:cubicBezTo>
                <a:cubicBezTo>
                  <a:pt x="166" y="113"/>
                  <a:pt x="163" y="117"/>
                  <a:pt x="163" y="117"/>
                </a:cubicBezTo>
                <a:cubicBezTo>
                  <a:pt x="163" y="117"/>
                  <a:pt x="162" y="111"/>
                  <a:pt x="167" y="106"/>
                </a:cubicBezTo>
                <a:cubicBezTo>
                  <a:pt x="174" y="99"/>
                  <a:pt x="179" y="94"/>
                  <a:pt x="181" y="90"/>
                </a:cubicBezTo>
                <a:cubicBezTo>
                  <a:pt x="183" y="79"/>
                  <a:pt x="178" y="72"/>
                  <a:pt x="175" y="71"/>
                </a:cubicBezTo>
                <a:cubicBezTo>
                  <a:pt x="173" y="70"/>
                  <a:pt x="162" y="82"/>
                  <a:pt x="159" y="84"/>
                </a:cubicBezTo>
                <a:cubicBezTo>
                  <a:pt x="156" y="86"/>
                  <a:pt x="144" y="95"/>
                  <a:pt x="140" y="101"/>
                </a:cubicBezTo>
                <a:cubicBezTo>
                  <a:pt x="135" y="108"/>
                  <a:pt x="125" y="123"/>
                  <a:pt x="125" y="133"/>
                </a:cubicBezTo>
                <a:cubicBezTo>
                  <a:pt x="125" y="151"/>
                  <a:pt x="122" y="151"/>
                  <a:pt x="122" y="157"/>
                </a:cubicBezTo>
                <a:cubicBezTo>
                  <a:pt x="122" y="162"/>
                  <a:pt x="124" y="165"/>
                  <a:pt x="124" y="170"/>
                </a:cubicBezTo>
                <a:cubicBezTo>
                  <a:pt x="124" y="188"/>
                  <a:pt x="124" y="188"/>
                  <a:pt x="124" y="188"/>
                </a:cubicBezTo>
                <a:cubicBezTo>
                  <a:pt x="175" y="188"/>
                  <a:pt x="175" y="188"/>
                  <a:pt x="175" y="188"/>
                </a:cubicBezTo>
                <a:cubicBezTo>
                  <a:pt x="175" y="167"/>
                  <a:pt x="175" y="167"/>
                  <a:pt x="175" y="167"/>
                </a:cubicBezTo>
                <a:cubicBezTo>
                  <a:pt x="176" y="159"/>
                  <a:pt x="193" y="134"/>
                  <a:pt x="201" y="124"/>
                </a:cubicBezTo>
                <a:cubicBezTo>
                  <a:pt x="208" y="115"/>
                  <a:pt x="213" y="107"/>
                  <a:pt x="213" y="101"/>
                </a:cubicBezTo>
                <a:cubicBezTo>
                  <a:pt x="212" y="94"/>
                  <a:pt x="210" y="65"/>
                  <a:pt x="208" y="60"/>
                </a:cubicBezTo>
              </a:path>
            </a:pathLst>
          </a:custGeom>
          <a:solidFill>
            <a:srgbClr val="009977"/>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noEditPoints="1"/>
          </p:cNvSpPr>
          <p:nvPr/>
        </p:nvSpPr>
        <p:spPr bwMode="auto">
          <a:xfrm>
            <a:off x="5135824" y="1684984"/>
            <a:ext cx="1184293" cy="1082400"/>
          </a:xfrm>
          <a:custGeom>
            <a:avLst/>
            <a:gdLst>
              <a:gd name="T0" fmla="*/ 91 w 182"/>
              <a:gd name="T1" fmla="*/ 146 h 194"/>
              <a:gd name="T2" fmla="*/ 92 w 182"/>
              <a:gd name="T3" fmla="*/ 134 h 194"/>
              <a:gd name="T4" fmla="*/ 15 w 182"/>
              <a:gd name="T5" fmla="*/ 126 h 194"/>
              <a:gd name="T6" fmla="*/ 141 w 182"/>
              <a:gd name="T7" fmla="*/ 126 h 194"/>
              <a:gd name="T8" fmla="*/ 83 w 182"/>
              <a:gd name="T9" fmla="*/ 184 h 194"/>
              <a:gd name="T10" fmla="*/ 83 w 182"/>
              <a:gd name="T11" fmla="*/ 177 h 194"/>
              <a:gd name="T12" fmla="*/ 134 w 182"/>
              <a:gd name="T13" fmla="*/ 126 h 194"/>
              <a:gd name="T14" fmla="*/ 101 w 182"/>
              <a:gd name="T15" fmla="*/ 124 h 194"/>
              <a:gd name="T16" fmla="*/ 88 w 182"/>
              <a:gd name="T17" fmla="*/ 100 h 194"/>
              <a:gd name="T18" fmla="*/ 92 w 182"/>
              <a:gd name="T19" fmla="*/ 110 h 194"/>
              <a:gd name="T20" fmla="*/ 98 w 182"/>
              <a:gd name="T21" fmla="*/ 92 h 194"/>
              <a:gd name="T22" fmla="*/ 78 w 182"/>
              <a:gd name="T23" fmla="*/ 84 h 194"/>
              <a:gd name="T24" fmla="*/ 60 w 182"/>
              <a:gd name="T25" fmla="*/ 108 h 194"/>
              <a:gd name="T26" fmla="*/ 78 w 182"/>
              <a:gd name="T27" fmla="*/ 128 h 194"/>
              <a:gd name="T28" fmla="*/ 72 w 182"/>
              <a:gd name="T29" fmla="*/ 137 h 194"/>
              <a:gd name="T30" fmla="*/ 59 w 182"/>
              <a:gd name="T31" fmla="*/ 139 h 194"/>
              <a:gd name="T32" fmla="*/ 78 w 182"/>
              <a:gd name="T33" fmla="*/ 161 h 194"/>
              <a:gd name="T34" fmla="*/ 88 w 182"/>
              <a:gd name="T35" fmla="*/ 161 h 194"/>
              <a:gd name="T36" fmla="*/ 73 w 182"/>
              <a:gd name="T37" fmla="*/ 108 h 194"/>
              <a:gd name="T38" fmla="*/ 78 w 182"/>
              <a:gd name="T39" fmla="*/ 100 h 194"/>
              <a:gd name="T40" fmla="*/ 139 w 182"/>
              <a:gd name="T41" fmla="*/ 73 h 194"/>
              <a:gd name="T42" fmla="*/ 139 w 182"/>
              <a:gd name="T43" fmla="*/ 80 h 194"/>
              <a:gd name="T44" fmla="*/ 129 w 182"/>
              <a:gd name="T45" fmla="*/ 69 h 194"/>
              <a:gd name="T46" fmla="*/ 129 w 182"/>
              <a:gd name="T47" fmla="*/ 48 h 194"/>
              <a:gd name="T48" fmla="*/ 126 w 182"/>
              <a:gd name="T49" fmla="*/ 57 h 194"/>
              <a:gd name="T50" fmla="*/ 170 w 182"/>
              <a:gd name="T51" fmla="*/ 67 h 194"/>
              <a:gd name="T52" fmla="*/ 118 w 182"/>
              <a:gd name="T53" fmla="*/ 63 h 194"/>
              <a:gd name="T54" fmla="*/ 120 w 182"/>
              <a:gd name="T55" fmla="*/ 42 h 194"/>
              <a:gd name="T56" fmla="*/ 136 w 182"/>
              <a:gd name="T57" fmla="*/ 36 h 194"/>
              <a:gd name="T58" fmla="*/ 149 w 182"/>
              <a:gd name="T59" fmla="*/ 52 h 194"/>
              <a:gd name="T60" fmla="*/ 139 w 182"/>
              <a:gd name="T61" fmla="*/ 53 h 194"/>
              <a:gd name="T62" fmla="*/ 136 w 182"/>
              <a:gd name="T63" fmla="*/ 61 h 194"/>
              <a:gd name="T64" fmla="*/ 149 w 182"/>
              <a:gd name="T65" fmla="*/ 70 h 194"/>
              <a:gd name="T66" fmla="*/ 145 w 182"/>
              <a:gd name="T67" fmla="*/ 88 h 194"/>
              <a:gd name="T68" fmla="*/ 132 w 182"/>
              <a:gd name="T69" fmla="*/ 17 h 194"/>
              <a:gd name="T70" fmla="*/ 132 w 182"/>
              <a:gd name="T71" fmla="*/ 24 h 194"/>
              <a:gd name="T72" fmla="*/ 154 w 182"/>
              <a:gd name="T73" fmla="*/ 112 h 194"/>
              <a:gd name="T74" fmla="*/ 33 w 182"/>
              <a:gd name="T75" fmla="*/ 28 h 194"/>
              <a:gd name="T76" fmla="*/ 36 w 182"/>
              <a:gd name="T77" fmla="*/ 23 h 194"/>
              <a:gd name="T78" fmla="*/ 35 w 182"/>
              <a:gd name="T79" fmla="*/ 71 h 194"/>
              <a:gd name="T80" fmla="*/ 71 w 182"/>
              <a:gd name="T81" fmla="*/ 38 h 194"/>
              <a:gd name="T82" fmla="*/ 77 w 182"/>
              <a:gd name="T83" fmla="*/ 38 h 194"/>
              <a:gd name="T84" fmla="*/ 30 w 182"/>
              <a:gd name="T85" fmla="*/ 76 h 194"/>
              <a:gd name="T86" fmla="*/ 41 w 182"/>
              <a:gd name="T87" fmla="*/ 51 h 194"/>
              <a:gd name="T88" fmla="*/ 44 w 182"/>
              <a:gd name="T89" fmla="*/ 43 h 194"/>
              <a:gd name="T90" fmla="*/ 61 w 182"/>
              <a:gd name="T91" fmla="*/ 56 h 194"/>
              <a:gd name="T92" fmla="*/ 10 w 182"/>
              <a:gd name="T93" fmla="*/ 38 h 194"/>
              <a:gd name="T94" fmla="*/ 52 w 182"/>
              <a:gd name="T95" fmla="*/ 45 h 194"/>
              <a:gd name="T96" fmla="*/ 45 w 182"/>
              <a:gd name="T97" fmla="*/ 35 h 194"/>
              <a:gd name="T98" fmla="*/ 42 w 182"/>
              <a:gd name="T99" fmla="*/ 24 h 194"/>
              <a:gd name="T100" fmla="*/ 51 w 182"/>
              <a:gd name="T101" fmla="*/ 28 h 194"/>
              <a:gd name="T102" fmla="*/ 41 w 182"/>
              <a:gd name="T103" fmla="*/ 17 h 194"/>
              <a:gd name="T104" fmla="*/ 36 w 182"/>
              <a:gd name="T105" fmla="*/ 17 h 194"/>
              <a:gd name="T106" fmla="*/ 27 w 182"/>
              <a:gd name="T107" fmla="*/ 34 h 194"/>
              <a:gd name="T108" fmla="*/ 36 w 182"/>
              <a:gd name="T109" fmla="*/ 51 h 194"/>
              <a:gd name="T110" fmla="*/ 32 w 182"/>
              <a:gd name="T111" fmla="*/ 43 h 194"/>
              <a:gd name="T112" fmla="*/ 27 w 182"/>
              <a:gd name="T113" fmla="*/ 52 h 194"/>
              <a:gd name="T114" fmla="*/ 36 w 182"/>
              <a:gd name="T115" fmla="*/ 62 h 194"/>
              <a:gd name="T116" fmla="*/ 49 w 182"/>
              <a:gd name="T117" fmla="*/ 5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2" h="194">
                <a:moveTo>
                  <a:pt x="92" y="134"/>
                </a:moveTo>
                <a:cubicBezTo>
                  <a:pt x="93" y="135"/>
                  <a:pt x="93" y="137"/>
                  <a:pt x="93" y="139"/>
                </a:cubicBezTo>
                <a:cubicBezTo>
                  <a:pt x="93" y="142"/>
                  <a:pt x="93" y="144"/>
                  <a:pt x="91" y="146"/>
                </a:cubicBezTo>
                <a:cubicBezTo>
                  <a:pt x="90" y="147"/>
                  <a:pt x="89" y="148"/>
                  <a:pt x="88" y="148"/>
                </a:cubicBezTo>
                <a:cubicBezTo>
                  <a:pt x="88" y="131"/>
                  <a:pt x="88" y="131"/>
                  <a:pt x="88" y="131"/>
                </a:cubicBezTo>
                <a:cubicBezTo>
                  <a:pt x="90" y="132"/>
                  <a:pt x="91" y="133"/>
                  <a:pt x="92" y="134"/>
                </a:cubicBezTo>
                <a:close/>
                <a:moveTo>
                  <a:pt x="150" y="126"/>
                </a:moveTo>
                <a:cubicBezTo>
                  <a:pt x="150" y="163"/>
                  <a:pt x="120" y="194"/>
                  <a:pt x="83" y="194"/>
                </a:cubicBezTo>
                <a:cubicBezTo>
                  <a:pt x="46" y="194"/>
                  <a:pt x="15" y="163"/>
                  <a:pt x="15" y="126"/>
                </a:cubicBezTo>
                <a:cubicBezTo>
                  <a:pt x="15" y="89"/>
                  <a:pt x="46" y="59"/>
                  <a:pt x="83" y="59"/>
                </a:cubicBezTo>
                <a:cubicBezTo>
                  <a:pt x="120" y="59"/>
                  <a:pt x="150" y="89"/>
                  <a:pt x="150" y="126"/>
                </a:cubicBezTo>
                <a:close/>
                <a:moveTo>
                  <a:pt x="141" y="126"/>
                </a:moveTo>
                <a:cubicBezTo>
                  <a:pt x="141" y="94"/>
                  <a:pt x="115" y="69"/>
                  <a:pt x="83" y="69"/>
                </a:cubicBezTo>
                <a:cubicBezTo>
                  <a:pt x="51" y="69"/>
                  <a:pt x="25" y="94"/>
                  <a:pt x="25" y="126"/>
                </a:cubicBezTo>
                <a:cubicBezTo>
                  <a:pt x="25" y="158"/>
                  <a:pt x="51" y="184"/>
                  <a:pt x="83" y="184"/>
                </a:cubicBezTo>
                <a:cubicBezTo>
                  <a:pt x="115" y="184"/>
                  <a:pt x="141" y="158"/>
                  <a:pt x="141" y="126"/>
                </a:cubicBezTo>
                <a:close/>
                <a:moveTo>
                  <a:pt x="134" y="126"/>
                </a:moveTo>
                <a:cubicBezTo>
                  <a:pt x="134" y="155"/>
                  <a:pt x="111" y="177"/>
                  <a:pt x="83" y="177"/>
                </a:cubicBezTo>
                <a:cubicBezTo>
                  <a:pt x="55" y="177"/>
                  <a:pt x="32" y="155"/>
                  <a:pt x="32" y="126"/>
                </a:cubicBezTo>
                <a:cubicBezTo>
                  <a:pt x="32" y="98"/>
                  <a:pt x="55" y="75"/>
                  <a:pt x="83" y="75"/>
                </a:cubicBezTo>
                <a:cubicBezTo>
                  <a:pt x="111" y="75"/>
                  <a:pt x="134" y="98"/>
                  <a:pt x="134" y="126"/>
                </a:cubicBezTo>
                <a:close/>
                <a:moveTo>
                  <a:pt x="107" y="139"/>
                </a:moveTo>
                <a:cubicBezTo>
                  <a:pt x="107" y="136"/>
                  <a:pt x="106" y="133"/>
                  <a:pt x="105" y="131"/>
                </a:cubicBezTo>
                <a:cubicBezTo>
                  <a:pt x="104" y="128"/>
                  <a:pt x="103" y="126"/>
                  <a:pt x="101" y="124"/>
                </a:cubicBezTo>
                <a:cubicBezTo>
                  <a:pt x="99" y="123"/>
                  <a:pt x="97" y="121"/>
                  <a:pt x="94" y="120"/>
                </a:cubicBezTo>
                <a:cubicBezTo>
                  <a:pt x="93" y="119"/>
                  <a:pt x="91" y="119"/>
                  <a:pt x="88" y="118"/>
                </a:cubicBezTo>
                <a:cubicBezTo>
                  <a:pt x="88" y="100"/>
                  <a:pt x="88" y="100"/>
                  <a:pt x="88" y="100"/>
                </a:cubicBezTo>
                <a:cubicBezTo>
                  <a:pt x="88" y="101"/>
                  <a:pt x="89" y="101"/>
                  <a:pt x="90" y="102"/>
                </a:cubicBezTo>
                <a:cubicBezTo>
                  <a:pt x="91" y="103"/>
                  <a:pt x="91" y="105"/>
                  <a:pt x="92" y="108"/>
                </a:cubicBezTo>
                <a:cubicBezTo>
                  <a:pt x="92" y="110"/>
                  <a:pt x="92" y="110"/>
                  <a:pt x="92" y="110"/>
                </a:cubicBezTo>
                <a:cubicBezTo>
                  <a:pt x="105" y="108"/>
                  <a:pt x="105" y="108"/>
                  <a:pt x="105" y="108"/>
                </a:cubicBezTo>
                <a:cubicBezTo>
                  <a:pt x="105" y="106"/>
                  <a:pt x="105" y="106"/>
                  <a:pt x="105" y="106"/>
                </a:cubicBezTo>
                <a:cubicBezTo>
                  <a:pt x="104" y="100"/>
                  <a:pt x="102" y="96"/>
                  <a:pt x="98" y="92"/>
                </a:cubicBezTo>
                <a:cubicBezTo>
                  <a:pt x="95" y="90"/>
                  <a:pt x="92" y="89"/>
                  <a:pt x="88" y="88"/>
                </a:cubicBezTo>
                <a:cubicBezTo>
                  <a:pt x="88" y="84"/>
                  <a:pt x="88" y="84"/>
                  <a:pt x="88" y="84"/>
                </a:cubicBezTo>
                <a:cubicBezTo>
                  <a:pt x="78" y="84"/>
                  <a:pt x="78" y="84"/>
                  <a:pt x="78" y="84"/>
                </a:cubicBezTo>
                <a:cubicBezTo>
                  <a:pt x="78" y="88"/>
                  <a:pt x="78" y="88"/>
                  <a:pt x="78" y="88"/>
                </a:cubicBezTo>
                <a:cubicBezTo>
                  <a:pt x="73" y="89"/>
                  <a:pt x="70" y="90"/>
                  <a:pt x="67" y="93"/>
                </a:cubicBezTo>
                <a:cubicBezTo>
                  <a:pt x="63" y="97"/>
                  <a:pt x="60" y="102"/>
                  <a:pt x="60" y="108"/>
                </a:cubicBezTo>
                <a:cubicBezTo>
                  <a:pt x="60" y="112"/>
                  <a:pt x="61" y="115"/>
                  <a:pt x="63" y="118"/>
                </a:cubicBezTo>
                <a:cubicBezTo>
                  <a:pt x="64" y="121"/>
                  <a:pt x="66" y="123"/>
                  <a:pt x="69" y="125"/>
                </a:cubicBezTo>
                <a:cubicBezTo>
                  <a:pt x="72" y="126"/>
                  <a:pt x="75" y="128"/>
                  <a:pt x="78" y="128"/>
                </a:cubicBezTo>
                <a:cubicBezTo>
                  <a:pt x="78" y="148"/>
                  <a:pt x="78" y="148"/>
                  <a:pt x="78" y="148"/>
                </a:cubicBezTo>
                <a:cubicBezTo>
                  <a:pt x="77" y="148"/>
                  <a:pt x="76" y="147"/>
                  <a:pt x="75" y="145"/>
                </a:cubicBezTo>
                <a:cubicBezTo>
                  <a:pt x="73" y="144"/>
                  <a:pt x="72" y="141"/>
                  <a:pt x="72" y="137"/>
                </a:cubicBezTo>
                <a:cubicBezTo>
                  <a:pt x="71" y="135"/>
                  <a:pt x="71" y="135"/>
                  <a:pt x="71" y="135"/>
                </a:cubicBezTo>
                <a:cubicBezTo>
                  <a:pt x="59" y="137"/>
                  <a:pt x="59" y="137"/>
                  <a:pt x="59" y="137"/>
                </a:cubicBezTo>
                <a:cubicBezTo>
                  <a:pt x="59" y="139"/>
                  <a:pt x="59" y="139"/>
                  <a:pt x="59" y="139"/>
                </a:cubicBezTo>
                <a:cubicBezTo>
                  <a:pt x="59" y="144"/>
                  <a:pt x="60" y="148"/>
                  <a:pt x="62" y="151"/>
                </a:cubicBezTo>
                <a:cubicBezTo>
                  <a:pt x="64" y="154"/>
                  <a:pt x="67" y="156"/>
                  <a:pt x="70" y="158"/>
                </a:cubicBezTo>
                <a:cubicBezTo>
                  <a:pt x="72" y="159"/>
                  <a:pt x="75" y="160"/>
                  <a:pt x="78" y="161"/>
                </a:cubicBezTo>
                <a:cubicBezTo>
                  <a:pt x="78" y="169"/>
                  <a:pt x="78" y="169"/>
                  <a:pt x="78" y="169"/>
                </a:cubicBezTo>
                <a:cubicBezTo>
                  <a:pt x="88" y="169"/>
                  <a:pt x="88" y="169"/>
                  <a:pt x="88" y="169"/>
                </a:cubicBezTo>
                <a:cubicBezTo>
                  <a:pt x="88" y="161"/>
                  <a:pt x="88" y="161"/>
                  <a:pt x="88" y="161"/>
                </a:cubicBezTo>
                <a:cubicBezTo>
                  <a:pt x="93" y="160"/>
                  <a:pt x="97" y="158"/>
                  <a:pt x="101" y="154"/>
                </a:cubicBezTo>
                <a:cubicBezTo>
                  <a:pt x="105" y="150"/>
                  <a:pt x="107" y="145"/>
                  <a:pt x="107" y="139"/>
                </a:cubicBezTo>
                <a:close/>
                <a:moveTo>
                  <a:pt x="73" y="108"/>
                </a:moveTo>
                <a:cubicBezTo>
                  <a:pt x="73" y="110"/>
                  <a:pt x="74" y="111"/>
                  <a:pt x="75" y="113"/>
                </a:cubicBezTo>
                <a:cubicBezTo>
                  <a:pt x="76" y="114"/>
                  <a:pt x="77" y="114"/>
                  <a:pt x="78" y="115"/>
                </a:cubicBezTo>
                <a:cubicBezTo>
                  <a:pt x="78" y="100"/>
                  <a:pt x="78" y="100"/>
                  <a:pt x="78" y="100"/>
                </a:cubicBezTo>
                <a:cubicBezTo>
                  <a:pt x="77" y="101"/>
                  <a:pt x="76" y="101"/>
                  <a:pt x="75" y="102"/>
                </a:cubicBezTo>
                <a:cubicBezTo>
                  <a:pt x="74" y="104"/>
                  <a:pt x="73" y="106"/>
                  <a:pt x="73" y="108"/>
                </a:cubicBezTo>
                <a:close/>
                <a:moveTo>
                  <a:pt x="139" y="73"/>
                </a:moveTo>
                <a:cubicBezTo>
                  <a:pt x="138" y="72"/>
                  <a:pt x="138" y="71"/>
                  <a:pt x="136" y="71"/>
                </a:cubicBezTo>
                <a:cubicBezTo>
                  <a:pt x="136" y="76"/>
                  <a:pt x="136" y="76"/>
                  <a:pt x="136" y="76"/>
                </a:cubicBezTo>
                <a:cubicBezTo>
                  <a:pt x="137" y="77"/>
                  <a:pt x="138" y="79"/>
                  <a:pt x="139" y="80"/>
                </a:cubicBezTo>
                <a:cubicBezTo>
                  <a:pt x="140" y="79"/>
                  <a:pt x="140" y="78"/>
                  <a:pt x="140" y="77"/>
                </a:cubicBezTo>
                <a:cubicBezTo>
                  <a:pt x="140" y="75"/>
                  <a:pt x="140" y="73"/>
                  <a:pt x="139" y="73"/>
                </a:cubicBezTo>
                <a:close/>
                <a:moveTo>
                  <a:pt x="129" y="69"/>
                </a:moveTo>
                <a:cubicBezTo>
                  <a:pt x="128" y="68"/>
                  <a:pt x="127" y="68"/>
                  <a:pt x="126" y="68"/>
                </a:cubicBezTo>
                <a:cubicBezTo>
                  <a:pt x="127" y="68"/>
                  <a:pt x="128" y="69"/>
                  <a:pt x="129" y="69"/>
                </a:cubicBezTo>
                <a:close/>
                <a:moveTo>
                  <a:pt x="129" y="48"/>
                </a:moveTo>
                <a:cubicBezTo>
                  <a:pt x="128" y="48"/>
                  <a:pt x="127" y="48"/>
                  <a:pt x="126" y="49"/>
                </a:cubicBezTo>
                <a:cubicBezTo>
                  <a:pt x="125" y="50"/>
                  <a:pt x="125" y="52"/>
                  <a:pt x="125" y="53"/>
                </a:cubicBezTo>
                <a:cubicBezTo>
                  <a:pt x="125" y="55"/>
                  <a:pt x="125" y="56"/>
                  <a:pt x="126" y="57"/>
                </a:cubicBezTo>
                <a:cubicBezTo>
                  <a:pt x="127" y="58"/>
                  <a:pt x="128" y="58"/>
                  <a:pt x="129" y="59"/>
                </a:cubicBezTo>
                <a:lnTo>
                  <a:pt x="129" y="48"/>
                </a:lnTo>
                <a:close/>
                <a:moveTo>
                  <a:pt x="170" y="67"/>
                </a:moveTo>
                <a:cubicBezTo>
                  <a:pt x="170" y="46"/>
                  <a:pt x="153" y="29"/>
                  <a:pt x="132" y="29"/>
                </a:cubicBezTo>
                <a:cubicBezTo>
                  <a:pt x="116" y="29"/>
                  <a:pt x="102" y="40"/>
                  <a:pt x="96" y="55"/>
                </a:cubicBezTo>
                <a:cubicBezTo>
                  <a:pt x="104" y="56"/>
                  <a:pt x="112" y="59"/>
                  <a:pt x="118" y="63"/>
                </a:cubicBezTo>
                <a:cubicBezTo>
                  <a:pt x="118" y="62"/>
                  <a:pt x="117" y="61"/>
                  <a:pt x="117" y="61"/>
                </a:cubicBezTo>
                <a:cubicBezTo>
                  <a:pt x="116" y="59"/>
                  <a:pt x="115" y="56"/>
                  <a:pt x="115" y="54"/>
                </a:cubicBezTo>
                <a:cubicBezTo>
                  <a:pt x="115" y="49"/>
                  <a:pt x="117" y="45"/>
                  <a:pt x="120" y="42"/>
                </a:cubicBezTo>
                <a:cubicBezTo>
                  <a:pt x="122" y="40"/>
                  <a:pt x="125" y="39"/>
                  <a:pt x="129" y="39"/>
                </a:cubicBezTo>
                <a:cubicBezTo>
                  <a:pt x="129" y="36"/>
                  <a:pt x="129" y="36"/>
                  <a:pt x="129" y="36"/>
                </a:cubicBezTo>
                <a:cubicBezTo>
                  <a:pt x="136" y="36"/>
                  <a:pt x="136" y="36"/>
                  <a:pt x="136" y="36"/>
                </a:cubicBezTo>
                <a:cubicBezTo>
                  <a:pt x="136" y="39"/>
                  <a:pt x="136" y="39"/>
                  <a:pt x="136" y="39"/>
                </a:cubicBezTo>
                <a:cubicBezTo>
                  <a:pt x="139" y="39"/>
                  <a:pt x="141" y="40"/>
                  <a:pt x="143" y="42"/>
                </a:cubicBezTo>
                <a:cubicBezTo>
                  <a:pt x="146" y="44"/>
                  <a:pt x="148" y="48"/>
                  <a:pt x="149" y="52"/>
                </a:cubicBezTo>
                <a:cubicBezTo>
                  <a:pt x="149" y="54"/>
                  <a:pt x="149" y="54"/>
                  <a:pt x="149" y="54"/>
                </a:cubicBezTo>
                <a:cubicBezTo>
                  <a:pt x="139" y="55"/>
                  <a:pt x="139" y="55"/>
                  <a:pt x="139" y="55"/>
                </a:cubicBezTo>
                <a:cubicBezTo>
                  <a:pt x="139" y="53"/>
                  <a:pt x="139" y="53"/>
                  <a:pt x="139" y="53"/>
                </a:cubicBezTo>
                <a:cubicBezTo>
                  <a:pt x="139" y="51"/>
                  <a:pt x="138" y="50"/>
                  <a:pt x="137" y="49"/>
                </a:cubicBezTo>
                <a:cubicBezTo>
                  <a:pt x="137" y="48"/>
                  <a:pt x="136" y="48"/>
                  <a:pt x="136" y="48"/>
                </a:cubicBezTo>
                <a:cubicBezTo>
                  <a:pt x="136" y="61"/>
                  <a:pt x="136" y="61"/>
                  <a:pt x="136" y="61"/>
                </a:cubicBezTo>
                <a:cubicBezTo>
                  <a:pt x="138" y="61"/>
                  <a:pt x="140" y="62"/>
                  <a:pt x="141" y="62"/>
                </a:cubicBezTo>
                <a:cubicBezTo>
                  <a:pt x="143" y="63"/>
                  <a:pt x="144" y="64"/>
                  <a:pt x="146" y="66"/>
                </a:cubicBezTo>
                <a:cubicBezTo>
                  <a:pt x="147" y="67"/>
                  <a:pt x="148" y="68"/>
                  <a:pt x="149" y="70"/>
                </a:cubicBezTo>
                <a:cubicBezTo>
                  <a:pt x="149" y="72"/>
                  <a:pt x="150" y="74"/>
                  <a:pt x="150" y="76"/>
                </a:cubicBezTo>
                <a:cubicBezTo>
                  <a:pt x="150" y="81"/>
                  <a:pt x="148" y="85"/>
                  <a:pt x="145" y="88"/>
                </a:cubicBezTo>
                <a:cubicBezTo>
                  <a:pt x="145" y="88"/>
                  <a:pt x="145" y="88"/>
                  <a:pt x="145" y="88"/>
                </a:cubicBezTo>
                <a:cubicBezTo>
                  <a:pt x="147" y="92"/>
                  <a:pt x="149" y="96"/>
                  <a:pt x="151" y="100"/>
                </a:cubicBezTo>
                <a:cubicBezTo>
                  <a:pt x="162" y="93"/>
                  <a:pt x="170" y="81"/>
                  <a:pt x="170" y="67"/>
                </a:cubicBezTo>
                <a:close/>
                <a:moveTo>
                  <a:pt x="132" y="17"/>
                </a:moveTo>
                <a:cubicBezTo>
                  <a:pt x="109" y="17"/>
                  <a:pt x="90" y="32"/>
                  <a:pt x="84" y="53"/>
                </a:cubicBezTo>
                <a:cubicBezTo>
                  <a:pt x="87" y="53"/>
                  <a:pt x="89" y="53"/>
                  <a:pt x="91" y="54"/>
                </a:cubicBezTo>
                <a:cubicBezTo>
                  <a:pt x="97" y="37"/>
                  <a:pt x="113" y="24"/>
                  <a:pt x="132" y="24"/>
                </a:cubicBezTo>
                <a:cubicBezTo>
                  <a:pt x="156" y="24"/>
                  <a:pt x="175" y="43"/>
                  <a:pt x="175" y="67"/>
                </a:cubicBezTo>
                <a:cubicBezTo>
                  <a:pt x="175" y="83"/>
                  <a:pt x="166" y="97"/>
                  <a:pt x="153" y="105"/>
                </a:cubicBezTo>
                <a:cubicBezTo>
                  <a:pt x="153" y="107"/>
                  <a:pt x="154" y="109"/>
                  <a:pt x="154" y="112"/>
                </a:cubicBezTo>
                <a:cubicBezTo>
                  <a:pt x="171" y="103"/>
                  <a:pt x="182" y="86"/>
                  <a:pt x="182" y="67"/>
                </a:cubicBezTo>
                <a:cubicBezTo>
                  <a:pt x="182" y="40"/>
                  <a:pt x="159" y="17"/>
                  <a:pt x="132" y="17"/>
                </a:cubicBezTo>
                <a:close/>
                <a:moveTo>
                  <a:pt x="33" y="28"/>
                </a:moveTo>
                <a:cubicBezTo>
                  <a:pt x="33" y="29"/>
                  <a:pt x="33" y="30"/>
                  <a:pt x="34" y="31"/>
                </a:cubicBezTo>
                <a:cubicBezTo>
                  <a:pt x="35" y="31"/>
                  <a:pt x="35" y="32"/>
                  <a:pt x="36" y="32"/>
                </a:cubicBezTo>
                <a:cubicBezTo>
                  <a:pt x="36" y="23"/>
                  <a:pt x="36" y="23"/>
                  <a:pt x="36" y="23"/>
                </a:cubicBezTo>
                <a:cubicBezTo>
                  <a:pt x="35" y="24"/>
                  <a:pt x="35" y="24"/>
                  <a:pt x="34" y="25"/>
                </a:cubicBezTo>
                <a:cubicBezTo>
                  <a:pt x="34" y="25"/>
                  <a:pt x="33" y="26"/>
                  <a:pt x="33" y="28"/>
                </a:cubicBezTo>
                <a:close/>
                <a:moveTo>
                  <a:pt x="35" y="71"/>
                </a:moveTo>
                <a:cubicBezTo>
                  <a:pt x="19" y="69"/>
                  <a:pt x="6" y="55"/>
                  <a:pt x="6" y="38"/>
                </a:cubicBezTo>
                <a:cubicBezTo>
                  <a:pt x="6" y="20"/>
                  <a:pt x="20" y="5"/>
                  <a:pt x="39" y="5"/>
                </a:cubicBezTo>
                <a:cubicBezTo>
                  <a:pt x="57" y="5"/>
                  <a:pt x="71" y="20"/>
                  <a:pt x="71" y="38"/>
                </a:cubicBezTo>
                <a:cubicBezTo>
                  <a:pt x="71" y="44"/>
                  <a:pt x="70" y="50"/>
                  <a:pt x="67" y="55"/>
                </a:cubicBezTo>
                <a:cubicBezTo>
                  <a:pt x="69" y="54"/>
                  <a:pt x="71" y="54"/>
                  <a:pt x="73" y="54"/>
                </a:cubicBezTo>
                <a:cubicBezTo>
                  <a:pt x="76" y="49"/>
                  <a:pt x="77" y="44"/>
                  <a:pt x="77" y="38"/>
                </a:cubicBezTo>
                <a:cubicBezTo>
                  <a:pt x="77" y="17"/>
                  <a:pt x="60" y="0"/>
                  <a:pt x="39" y="0"/>
                </a:cubicBezTo>
                <a:cubicBezTo>
                  <a:pt x="17" y="0"/>
                  <a:pt x="0" y="17"/>
                  <a:pt x="0" y="38"/>
                </a:cubicBezTo>
                <a:cubicBezTo>
                  <a:pt x="0" y="56"/>
                  <a:pt x="13" y="72"/>
                  <a:pt x="30" y="76"/>
                </a:cubicBezTo>
                <a:cubicBezTo>
                  <a:pt x="32" y="74"/>
                  <a:pt x="33" y="72"/>
                  <a:pt x="35" y="71"/>
                </a:cubicBezTo>
                <a:close/>
                <a:moveTo>
                  <a:pt x="41" y="41"/>
                </a:moveTo>
                <a:cubicBezTo>
                  <a:pt x="41" y="51"/>
                  <a:pt x="41" y="51"/>
                  <a:pt x="41" y="51"/>
                </a:cubicBezTo>
                <a:cubicBezTo>
                  <a:pt x="42" y="51"/>
                  <a:pt x="43" y="50"/>
                  <a:pt x="43" y="49"/>
                </a:cubicBezTo>
                <a:cubicBezTo>
                  <a:pt x="44" y="48"/>
                  <a:pt x="45" y="47"/>
                  <a:pt x="45" y="46"/>
                </a:cubicBezTo>
                <a:cubicBezTo>
                  <a:pt x="45" y="44"/>
                  <a:pt x="44" y="43"/>
                  <a:pt x="44" y="43"/>
                </a:cubicBezTo>
                <a:cubicBezTo>
                  <a:pt x="43" y="42"/>
                  <a:pt x="43" y="42"/>
                  <a:pt x="41" y="41"/>
                </a:cubicBezTo>
                <a:close/>
                <a:moveTo>
                  <a:pt x="67" y="38"/>
                </a:moveTo>
                <a:cubicBezTo>
                  <a:pt x="67" y="45"/>
                  <a:pt x="65" y="51"/>
                  <a:pt x="61" y="56"/>
                </a:cubicBezTo>
                <a:cubicBezTo>
                  <a:pt x="53" y="59"/>
                  <a:pt x="46" y="63"/>
                  <a:pt x="40" y="67"/>
                </a:cubicBezTo>
                <a:cubicBezTo>
                  <a:pt x="39" y="67"/>
                  <a:pt x="39" y="67"/>
                  <a:pt x="39" y="67"/>
                </a:cubicBezTo>
                <a:cubicBezTo>
                  <a:pt x="23" y="67"/>
                  <a:pt x="10" y="54"/>
                  <a:pt x="10" y="38"/>
                </a:cubicBezTo>
                <a:cubicBezTo>
                  <a:pt x="10" y="22"/>
                  <a:pt x="23" y="9"/>
                  <a:pt x="39" y="9"/>
                </a:cubicBezTo>
                <a:cubicBezTo>
                  <a:pt x="55" y="9"/>
                  <a:pt x="67" y="22"/>
                  <a:pt x="67" y="38"/>
                </a:cubicBezTo>
                <a:close/>
                <a:moveTo>
                  <a:pt x="52" y="45"/>
                </a:moveTo>
                <a:cubicBezTo>
                  <a:pt x="52" y="44"/>
                  <a:pt x="52" y="42"/>
                  <a:pt x="51" y="41"/>
                </a:cubicBezTo>
                <a:cubicBezTo>
                  <a:pt x="51" y="39"/>
                  <a:pt x="50" y="38"/>
                  <a:pt x="49" y="37"/>
                </a:cubicBezTo>
                <a:cubicBezTo>
                  <a:pt x="48" y="36"/>
                  <a:pt x="47" y="35"/>
                  <a:pt x="45" y="35"/>
                </a:cubicBezTo>
                <a:cubicBezTo>
                  <a:pt x="44" y="34"/>
                  <a:pt x="43" y="34"/>
                  <a:pt x="41" y="33"/>
                </a:cubicBezTo>
                <a:cubicBezTo>
                  <a:pt x="41" y="24"/>
                  <a:pt x="41" y="24"/>
                  <a:pt x="41" y="24"/>
                </a:cubicBezTo>
                <a:cubicBezTo>
                  <a:pt x="42" y="24"/>
                  <a:pt x="42" y="24"/>
                  <a:pt x="42" y="24"/>
                </a:cubicBezTo>
                <a:cubicBezTo>
                  <a:pt x="43" y="25"/>
                  <a:pt x="44" y="26"/>
                  <a:pt x="44" y="28"/>
                </a:cubicBezTo>
                <a:cubicBezTo>
                  <a:pt x="44" y="29"/>
                  <a:pt x="44" y="29"/>
                  <a:pt x="44" y="29"/>
                </a:cubicBezTo>
                <a:cubicBezTo>
                  <a:pt x="51" y="28"/>
                  <a:pt x="51" y="28"/>
                  <a:pt x="51" y="28"/>
                </a:cubicBezTo>
                <a:cubicBezTo>
                  <a:pt x="51" y="27"/>
                  <a:pt x="51" y="27"/>
                  <a:pt x="51" y="27"/>
                </a:cubicBezTo>
                <a:cubicBezTo>
                  <a:pt x="51" y="23"/>
                  <a:pt x="49" y="21"/>
                  <a:pt x="47" y="19"/>
                </a:cubicBezTo>
                <a:cubicBezTo>
                  <a:pt x="46" y="18"/>
                  <a:pt x="44" y="17"/>
                  <a:pt x="41" y="17"/>
                </a:cubicBezTo>
                <a:cubicBezTo>
                  <a:pt x="41" y="14"/>
                  <a:pt x="41" y="14"/>
                  <a:pt x="41" y="14"/>
                </a:cubicBezTo>
                <a:cubicBezTo>
                  <a:pt x="36" y="14"/>
                  <a:pt x="36" y="14"/>
                  <a:pt x="36" y="14"/>
                </a:cubicBezTo>
                <a:cubicBezTo>
                  <a:pt x="36" y="17"/>
                  <a:pt x="36" y="17"/>
                  <a:pt x="36" y="17"/>
                </a:cubicBezTo>
                <a:cubicBezTo>
                  <a:pt x="33" y="17"/>
                  <a:pt x="31" y="18"/>
                  <a:pt x="30" y="19"/>
                </a:cubicBezTo>
                <a:cubicBezTo>
                  <a:pt x="27" y="21"/>
                  <a:pt x="26" y="24"/>
                  <a:pt x="26" y="28"/>
                </a:cubicBezTo>
                <a:cubicBezTo>
                  <a:pt x="26" y="30"/>
                  <a:pt x="26" y="32"/>
                  <a:pt x="27" y="34"/>
                </a:cubicBezTo>
                <a:cubicBezTo>
                  <a:pt x="28" y="35"/>
                  <a:pt x="29" y="36"/>
                  <a:pt x="31" y="37"/>
                </a:cubicBezTo>
                <a:cubicBezTo>
                  <a:pt x="33" y="38"/>
                  <a:pt x="34" y="39"/>
                  <a:pt x="36" y="39"/>
                </a:cubicBezTo>
                <a:cubicBezTo>
                  <a:pt x="36" y="51"/>
                  <a:pt x="36" y="51"/>
                  <a:pt x="36" y="51"/>
                </a:cubicBezTo>
                <a:cubicBezTo>
                  <a:pt x="35" y="50"/>
                  <a:pt x="35" y="50"/>
                  <a:pt x="34" y="49"/>
                </a:cubicBezTo>
                <a:cubicBezTo>
                  <a:pt x="33" y="48"/>
                  <a:pt x="33" y="47"/>
                  <a:pt x="32" y="44"/>
                </a:cubicBezTo>
                <a:cubicBezTo>
                  <a:pt x="32" y="43"/>
                  <a:pt x="32" y="43"/>
                  <a:pt x="32" y="43"/>
                </a:cubicBezTo>
                <a:cubicBezTo>
                  <a:pt x="25" y="44"/>
                  <a:pt x="25" y="44"/>
                  <a:pt x="25" y="44"/>
                </a:cubicBezTo>
                <a:cubicBezTo>
                  <a:pt x="25" y="46"/>
                  <a:pt x="25" y="46"/>
                  <a:pt x="25" y="46"/>
                </a:cubicBezTo>
                <a:cubicBezTo>
                  <a:pt x="25" y="48"/>
                  <a:pt x="26" y="50"/>
                  <a:pt x="27" y="52"/>
                </a:cubicBezTo>
                <a:cubicBezTo>
                  <a:pt x="28" y="54"/>
                  <a:pt x="30" y="55"/>
                  <a:pt x="31" y="56"/>
                </a:cubicBezTo>
                <a:cubicBezTo>
                  <a:pt x="33" y="57"/>
                  <a:pt x="34" y="57"/>
                  <a:pt x="36" y="58"/>
                </a:cubicBezTo>
                <a:cubicBezTo>
                  <a:pt x="36" y="62"/>
                  <a:pt x="36" y="62"/>
                  <a:pt x="36" y="62"/>
                </a:cubicBezTo>
                <a:cubicBezTo>
                  <a:pt x="41" y="62"/>
                  <a:pt x="41" y="62"/>
                  <a:pt x="41" y="62"/>
                </a:cubicBezTo>
                <a:cubicBezTo>
                  <a:pt x="41" y="58"/>
                  <a:pt x="41" y="58"/>
                  <a:pt x="41" y="58"/>
                </a:cubicBezTo>
                <a:cubicBezTo>
                  <a:pt x="44" y="57"/>
                  <a:pt x="47" y="56"/>
                  <a:pt x="49" y="54"/>
                </a:cubicBezTo>
                <a:cubicBezTo>
                  <a:pt x="51" y="52"/>
                  <a:pt x="52" y="49"/>
                  <a:pt x="52" y="45"/>
                </a:cubicBezTo>
                <a:close/>
              </a:path>
            </a:pathLst>
          </a:custGeom>
          <a:solidFill>
            <a:srgbClr val="009977"/>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noEditPoints="1"/>
          </p:cNvSpPr>
          <p:nvPr/>
        </p:nvSpPr>
        <p:spPr bwMode="auto">
          <a:xfrm>
            <a:off x="1216895" y="1623922"/>
            <a:ext cx="1082552" cy="1143462"/>
          </a:xfrm>
          <a:custGeom>
            <a:avLst/>
            <a:gdLst>
              <a:gd name="T0" fmla="*/ 34 w 190"/>
              <a:gd name="T1" fmla="*/ 145 h 202"/>
              <a:gd name="T2" fmla="*/ 78 w 190"/>
              <a:gd name="T3" fmla="*/ 30 h 202"/>
              <a:gd name="T4" fmla="*/ 181 w 190"/>
              <a:gd name="T5" fmla="*/ 60 h 202"/>
              <a:gd name="T6" fmla="*/ 127 w 190"/>
              <a:gd name="T7" fmla="*/ 109 h 202"/>
              <a:gd name="T8" fmla="*/ 69 w 190"/>
              <a:gd name="T9" fmla="*/ 39 h 202"/>
              <a:gd name="T10" fmla="*/ 78 w 190"/>
              <a:gd name="T11" fmla="*/ 47 h 202"/>
              <a:gd name="T12" fmla="*/ 127 w 190"/>
              <a:gd name="T13" fmla="*/ 103 h 202"/>
              <a:gd name="T14" fmla="*/ 173 w 190"/>
              <a:gd name="T15" fmla="*/ 75 h 202"/>
              <a:gd name="T16" fmla="*/ 177 w 190"/>
              <a:gd name="T17" fmla="*/ 65 h 202"/>
              <a:gd name="T18" fmla="*/ 175 w 190"/>
              <a:gd name="T19" fmla="*/ 69 h 202"/>
              <a:gd name="T20" fmla="*/ 78 w 190"/>
              <a:gd name="T21" fmla="*/ 44 h 202"/>
              <a:gd name="T22" fmla="*/ 79 w 190"/>
              <a:gd name="T23" fmla="*/ 36 h 202"/>
              <a:gd name="T24" fmla="*/ 76 w 190"/>
              <a:gd name="T25" fmla="*/ 46 h 202"/>
              <a:gd name="T26" fmla="*/ 96 w 190"/>
              <a:gd name="T27" fmla="*/ 64 h 202"/>
              <a:gd name="T28" fmla="*/ 143 w 190"/>
              <a:gd name="T29" fmla="*/ 187 h 202"/>
              <a:gd name="T30" fmla="*/ 190 w 190"/>
              <a:gd name="T31" fmla="*/ 185 h 202"/>
              <a:gd name="T32" fmla="*/ 121 w 190"/>
              <a:gd name="T33" fmla="*/ 197 h 202"/>
              <a:gd name="T34" fmla="*/ 93 w 190"/>
              <a:gd name="T35" fmla="*/ 173 h 202"/>
              <a:gd name="T36" fmla="*/ 87 w 190"/>
              <a:gd name="T37" fmla="*/ 150 h 202"/>
              <a:gd name="T38" fmla="*/ 127 w 190"/>
              <a:gd name="T39" fmla="*/ 113 h 202"/>
              <a:gd name="T40" fmla="*/ 189 w 190"/>
              <a:gd name="T41" fmla="*/ 142 h 202"/>
              <a:gd name="T42" fmla="*/ 190 w 190"/>
              <a:gd name="T43" fmla="*/ 185 h 202"/>
              <a:gd name="T44" fmla="*/ 179 w 190"/>
              <a:gd name="T45" fmla="*/ 139 h 202"/>
              <a:gd name="T46" fmla="*/ 180 w 190"/>
              <a:gd name="T47" fmla="*/ 143 h 202"/>
              <a:gd name="T48" fmla="*/ 92 w 190"/>
              <a:gd name="T49" fmla="*/ 159 h 202"/>
              <a:gd name="T50" fmla="*/ 89 w 190"/>
              <a:gd name="T51" fmla="*/ 160 h 202"/>
              <a:gd name="T52" fmla="*/ 94 w 190"/>
              <a:gd name="T53" fmla="*/ 164 h 202"/>
              <a:gd name="T54" fmla="*/ 136 w 190"/>
              <a:gd name="T55" fmla="*/ 194 h 202"/>
              <a:gd name="T56" fmla="*/ 179 w 190"/>
              <a:gd name="T57" fmla="*/ 148 h 202"/>
              <a:gd name="T58" fmla="*/ 183 w 190"/>
              <a:gd name="T59" fmla="*/ 143 h 202"/>
              <a:gd name="T60" fmla="*/ 52 w 190"/>
              <a:gd name="T61" fmla="*/ 165 h 202"/>
              <a:gd name="T62" fmla="*/ 12 w 190"/>
              <a:gd name="T63" fmla="*/ 140 h 202"/>
              <a:gd name="T64" fmla="*/ 7 w 190"/>
              <a:gd name="T65" fmla="*/ 137 h 202"/>
              <a:gd name="T66" fmla="*/ 8 w 190"/>
              <a:gd name="T67" fmla="*/ 132 h 202"/>
              <a:gd name="T68" fmla="*/ 11 w 190"/>
              <a:gd name="T69" fmla="*/ 139 h 202"/>
              <a:gd name="T70" fmla="*/ 95 w 190"/>
              <a:gd name="T71" fmla="*/ 109 h 202"/>
              <a:gd name="T72" fmla="*/ 98 w 190"/>
              <a:gd name="T73" fmla="*/ 109 h 202"/>
              <a:gd name="T74" fmla="*/ 95 w 190"/>
              <a:gd name="T75" fmla="*/ 115 h 202"/>
              <a:gd name="T76" fmla="*/ 104 w 190"/>
              <a:gd name="T77" fmla="*/ 109 h 202"/>
              <a:gd name="T78" fmla="*/ 52 w 190"/>
              <a:gd name="T79" fmla="*/ 73 h 202"/>
              <a:gd name="T80" fmla="*/ 2 w 190"/>
              <a:gd name="T81" fmla="*/ 129 h 202"/>
              <a:gd name="T82" fmla="*/ 52 w 190"/>
              <a:gd name="T83" fmla="*/ 171 h 202"/>
              <a:gd name="T84" fmla="*/ 79 w 190"/>
              <a:gd name="T85" fmla="*/ 16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0" h="202">
                <a:moveTo>
                  <a:pt x="80" y="130"/>
                </a:moveTo>
                <a:cubicBezTo>
                  <a:pt x="83" y="141"/>
                  <a:pt x="76" y="153"/>
                  <a:pt x="63" y="157"/>
                </a:cubicBezTo>
                <a:cubicBezTo>
                  <a:pt x="50" y="161"/>
                  <a:pt x="37" y="155"/>
                  <a:pt x="34" y="145"/>
                </a:cubicBezTo>
                <a:lnTo>
                  <a:pt x="80" y="130"/>
                </a:lnTo>
                <a:close/>
                <a:moveTo>
                  <a:pt x="69" y="39"/>
                </a:moveTo>
                <a:cubicBezTo>
                  <a:pt x="70" y="34"/>
                  <a:pt x="74" y="30"/>
                  <a:pt x="78" y="30"/>
                </a:cubicBezTo>
                <a:cubicBezTo>
                  <a:pt x="88" y="12"/>
                  <a:pt x="106" y="0"/>
                  <a:pt x="126" y="0"/>
                </a:cubicBezTo>
                <a:cubicBezTo>
                  <a:pt x="132" y="0"/>
                  <a:pt x="137" y="1"/>
                  <a:pt x="142" y="3"/>
                </a:cubicBezTo>
                <a:cubicBezTo>
                  <a:pt x="167" y="10"/>
                  <a:pt x="183" y="34"/>
                  <a:pt x="181" y="60"/>
                </a:cubicBezTo>
                <a:cubicBezTo>
                  <a:pt x="184" y="62"/>
                  <a:pt x="185" y="67"/>
                  <a:pt x="184" y="72"/>
                </a:cubicBezTo>
                <a:cubicBezTo>
                  <a:pt x="182" y="78"/>
                  <a:pt x="178" y="81"/>
                  <a:pt x="174" y="81"/>
                </a:cubicBezTo>
                <a:cubicBezTo>
                  <a:pt x="164" y="98"/>
                  <a:pt x="146" y="109"/>
                  <a:pt x="127" y="109"/>
                </a:cubicBezTo>
                <a:cubicBezTo>
                  <a:pt x="121" y="109"/>
                  <a:pt x="116" y="108"/>
                  <a:pt x="111" y="107"/>
                </a:cubicBezTo>
                <a:cubicBezTo>
                  <a:pt x="87" y="100"/>
                  <a:pt x="71" y="77"/>
                  <a:pt x="72" y="51"/>
                </a:cubicBezTo>
                <a:cubicBezTo>
                  <a:pt x="69" y="49"/>
                  <a:pt x="67" y="44"/>
                  <a:pt x="69" y="39"/>
                </a:cubicBezTo>
                <a:close/>
                <a:moveTo>
                  <a:pt x="76" y="46"/>
                </a:moveTo>
                <a:cubicBezTo>
                  <a:pt x="76" y="46"/>
                  <a:pt x="76" y="46"/>
                  <a:pt x="76" y="46"/>
                </a:cubicBezTo>
                <a:cubicBezTo>
                  <a:pt x="77" y="46"/>
                  <a:pt x="78" y="46"/>
                  <a:pt x="78" y="47"/>
                </a:cubicBezTo>
                <a:cubicBezTo>
                  <a:pt x="78" y="47"/>
                  <a:pt x="79" y="48"/>
                  <a:pt x="79" y="49"/>
                </a:cubicBezTo>
                <a:cubicBezTo>
                  <a:pt x="76" y="72"/>
                  <a:pt x="90" y="94"/>
                  <a:pt x="113" y="101"/>
                </a:cubicBezTo>
                <a:cubicBezTo>
                  <a:pt x="117" y="102"/>
                  <a:pt x="122" y="103"/>
                  <a:pt x="127" y="103"/>
                </a:cubicBezTo>
                <a:cubicBezTo>
                  <a:pt x="145" y="103"/>
                  <a:pt x="162" y="92"/>
                  <a:pt x="170" y="75"/>
                </a:cubicBezTo>
                <a:cubicBezTo>
                  <a:pt x="170" y="75"/>
                  <a:pt x="171" y="74"/>
                  <a:pt x="171" y="74"/>
                </a:cubicBezTo>
                <a:cubicBezTo>
                  <a:pt x="172" y="74"/>
                  <a:pt x="173" y="74"/>
                  <a:pt x="173" y="75"/>
                </a:cubicBezTo>
                <a:cubicBezTo>
                  <a:pt x="173" y="75"/>
                  <a:pt x="174" y="75"/>
                  <a:pt x="174" y="75"/>
                </a:cubicBezTo>
                <a:cubicBezTo>
                  <a:pt x="175" y="75"/>
                  <a:pt x="177" y="73"/>
                  <a:pt x="178" y="71"/>
                </a:cubicBezTo>
                <a:cubicBezTo>
                  <a:pt x="179" y="68"/>
                  <a:pt x="178" y="65"/>
                  <a:pt x="177" y="65"/>
                </a:cubicBezTo>
                <a:cubicBezTo>
                  <a:pt x="177" y="65"/>
                  <a:pt x="176" y="65"/>
                  <a:pt x="176" y="65"/>
                </a:cubicBezTo>
                <a:cubicBezTo>
                  <a:pt x="176" y="65"/>
                  <a:pt x="176" y="65"/>
                  <a:pt x="176" y="65"/>
                </a:cubicBezTo>
                <a:cubicBezTo>
                  <a:pt x="175" y="66"/>
                  <a:pt x="175" y="67"/>
                  <a:pt x="175" y="69"/>
                </a:cubicBezTo>
                <a:cubicBezTo>
                  <a:pt x="174" y="70"/>
                  <a:pt x="174" y="71"/>
                  <a:pt x="174" y="72"/>
                </a:cubicBezTo>
                <a:cubicBezTo>
                  <a:pt x="155" y="63"/>
                  <a:pt x="141" y="46"/>
                  <a:pt x="135" y="27"/>
                </a:cubicBezTo>
                <a:cubicBezTo>
                  <a:pt x="119" y="40"/>
                  <a:pt x="99" y="46"/>
                  <a:pt x="78" y="44"/>
                </a:cubicBezTo>
                <a:cubicBezTo>
                  <a:pt x="78" y="43"/>
                  <a:pt x="78" y="42"/>
                  <a:pt x="79" y="41"/>
                </a:cubicBezTo>
                <a:cubicBezTo>
                  <a:pt x="79" y="39"/>
                  <a:pt x="79" y="38"/>
                  <a:pt x="80" y="37"/>
                </a:cubicBezTo>
                <a:cubicBezTo>
                  <a:pt x="80" y="36"/>
                  <a:pt x="79" y="36"/>
                  <a:pt x="79" y="36"/>
                </a:cubicBezTo>
                <a:cubicBezTo>
                  <a:pt x="79" y="36"/>
                  <a:pt x="79" y="36"/>
                  <a:pt x="79" y="36"/>
                </a:cubicBezTo>
                <a:cubicBezTo>
                  <a:pt x="77" y="36"/>
                  <a:pt x="76" y="38"/>
                  <a:pt x="75" y="40"/>
                </a:cubicBezTo>
                <a:cubicBezTo>
                  <a:pt x="74" y="43"/>
                  <a:pt x="75" y="46"/>
                  <a:pt x="76" y="46"/>
                </a:cubicBezTo>
                <a:close/>
                <a:moveTo>
                  <a:pt x="115" y="94"/>
                </a:moveTo>
                <a:cubicBezTo>
                  <a:pt x="130" y="98"/>
                  <a:pt x="144" y="91"/>
                  <a:pt x="147" y="79"/>
                </a:cubicBezTo>
                <a:cubicBezTo>
                  <a:pt x="96" y="64"/>
                  <a:pt x="96" y="64"/>
                  <a:pt x="96" y="64"/>
                </a:cubicBezTo>
                <a:cubicBezTo>
                  <a:pt x="92" y="76"/>
                  <a:pt x="101" y="89"/>
                  <a:pt x="115" y="94"/>
                </a:cubicBezTo>
                <a:close/>
                <a:moveTo>
                  <a:pt x="115" y="171"/>
                </a:moveTo>
                <a:cubicBezTo>
                  <a:pt x="117" y="182"/>
                  <a:pt x="130" y="189"/>
                  <a:pt x="143" y="187"/>
                </a:cubicBezTo>
                <a:cubicBezTo>
                  <a:pt x="156" y="184"/>
                  <a:pt x="165" y="173"/>
                  <a:pt x="163" y="162"/>
                </a:cubicBezTo>
                <a:lnTo>
                  <a:pt x="115" y="171"/>
                </a:lnTo>
                <a:close/>
                <a:moveTo>
                  <a:pt x="190" y="185"/>
                </a:moveTo>
                <a:cubicBezTo>
                  <a:pt x="167" y="189"/>
                  <a:pt x="167" y="189"/>
                  <a:pt x="167" y="189"/>
                </a:cubicBezTo>
                <a:cubicBezTo>
                  <a:pt x="160" y="194"/>
                  <a:pt x="153" y="197"/>
                  <a:pt x="145" y="199"/>
                </a:cubicBezTo>
                <a:cubicBezTo>
                  <a:pt x="137" y="200"/>
                  <a:pt x="129" y="200"/>
                  <a:pt x="121" y="197"/>
                </a:cubicBezTo>
                <a:cubicBezTo>
                  <a:pt x="98" y="202"/>
                  <a:pt x="98" y="202"/>
                  <a:pt x="98" y="202"/>
                </a:cubicBezTo>
                <a:cubicBezTo>
                  <a:pt x="98" y="200"/>
                  <a:pt x="98" y="200"/>
                  <a:pt x="98" y="200"/>
                </a:cubicBezTo>
                <a:cubicBezTo>
                  <a:pt x="98" y="200"/>
                  <a:pt x="97" y="198"/>
                  <a:pt x="93" y="173"/>
                </a:cubicBezTo>
                <a:cubicBezTo>
                  <a:pt x="92" y="172"/>
                  <a:pt x="92" y="171"/>
                  <a:pt x="91" y="171"/>
                </a:cubicBezTo>
                <a:cubicBezTo>
                  <a:pt x="88" y="170"/>
                  <a:pt x="84" y="166"/>
                  <a:pt x="83" y="161"/>
                </a:cubicBezTo>
                <a:cubicBezTo>
                  <a:pt x="83" y="157"/>
                  <a:pt x="84" y="152"/>
                  <a:pt x="87" y="150"/>
                </a:cubicBezTo>
                <a:cubicBezTo>
                  <a:pt x="87" y="134"/>
                  <a:pt x="96" y="119"/>
                  <a:pt x="109" y="110"/>
                </a:cubicBezTo>
                <a:cubicBezTo>
                  <a:pt x="109" y="111"/>
                  <a:pt x="110" y="111"/>
                  <a:pt x="110" y="111"/>
                </a:cubicBezTo>
                <a:cubicBezTo>
                  <a:pt x="115" y="112"/>
                  <a:pt x="121" y="113"/>
                  <a:pt x="127" y="113"/>
                </a:cubicBezTo>
                <a:cubicBezTo>
                  <a:pt x="136" y="113"/>
                  <a:pt x="146" y="110"/>
                  <a:pt x="155" y="106"/>
                </a:cubicBezTo>
                <a:cubicBezTo>
                  <a:pt x="167" y="111"/>
                  <a:pt x="176" y="120"/>
                  <a:pt x="181" y="133"/>
                </a:cubicBezTo>
                <a:cubicBezTo>
                  <a:pt x="185" y="133"/>
                  <a:pt x="188" y="137"/>
                  <a:pt x="189" y="142"/>
                </a:cubicBezTo>
                <a:cubicBezTo>
                  <a:pt x="190" y="147"/>
                  <a:pt x="188" y="151"/>
                  <a:pt x="185" y="153"/>
                </a:cubicBezTo>
                <a:cubicBezTo>
                  <a:pt x="185" y="154"/>
                  <a:pt x="185" y="155"/>
                  <a:pt x="185" y="156"/>
                </a:cubicBezTo>
                <a:lnTo>
                  <a:pt x="190" y="185"/>
                </a:lnTo>
                <a:close/>
                <a:moveTo>
                  <a:pt x="183" y="143"/>
                </a:moveTo>
                <a:cubicBezTo>
                  <a:pt x="183" y="140"/>
                  <a:pt x="181" y="139"/>
                  <a:pt x="180" y="139"/>
                </a:cubicBezTo>
                <a:cubicBezTo>
                  <a:pt x="180" y="139"/>
                  <a:pt x="180" y="139"/>
                  <a:pt x="179" y="139"/>
                </a:cubicBezTo>
                <a:cubicBezTo>
                  <a:pt x="179" y="139"/>
                  <a:pt x="179" y="139"/>
                  <a:pt x="179" y="139"/>
                </a:cubicBezTo>
                <a:cubicBezTo>
                  <a:pt x="180" y="140"/>
                  <a:pt x="180" y="141"/>
                  <a:pt x="180" y="143"/>
                </a:cubicBezTo>
                <a:cubicBezTo>
                  <a:pt x="180" y="143"/>
                  <a:pt x="180" y="143"/>
                  <a:pt x="180" y="143"/>
                </a:cubicBezTo>
                <a:cubicBezTo>
                  <a:pt x="166" y="141"/>
                  <a:pt x="153" y="134"/>
                  <a:pt x="143" y="123"/>
                </a:cubicBezTo>
                <a:cubicBezTo>
                  <a:pt x="134" y="143"/>
                  <a:pt x="116" y="159"/>
                  <a:pt x="93" y="163"/>
                </a:cubicBezTo>
                <a:cubicBezTo>
                  <a:pt x="93" y="162"/>
                  <a:pt x="92" y="160"/>
                  <a:pt x="92" y="159"/>
                </a:cubicBezTo>
                <a:cubicBezTo>
                  <a:pt x="92" y="158"/>
                  <a:pt x="92" y="157"/>
                  <a:pt x="92" y="155"/>
                </a:cubicBezTo>
                <a:cubicBezTo>
                  <a:pt x="91" y="155"/>
                  <a:pt x="91" y="155"/>
                  <a:pt x="91" y="155"/>
                </a:cubicBezTo>
                <a:cubicBezTo>
                  <a:pt x="90" y="156"/>
                  <a:pt x="89" y="158"/>
                  <a:pt x="89" y="160"/>
                </a:cubicBezTo>
                <a:cubicBezTo>
                  <a:pt x="90" y="163"/>
                  <a:pt x="91" y="164"/>
                  <a:pt x="92" y="164"/>
                </a:cubicBezTo>
                <a:cubicBezTo>
                  <a:pt x="92" y="164"/>
                  <a:pt x="93" y="164"/>
                  <a:pt x="93" y="164"/>
                </a:cubicBezTo>
                <a:cubicBezTo>
                  <a:pt x="93" y="164"/>
                  <a:pt x="94" y="164"/>
                  <a:pt x="94" y="164"/>
                </a:cubicBezTo>
                <a:cubicBezTo>
                  <a:pt x="94" y="164"/>
                  <a:pt x="94" y="164"/>
                  <a:pt x="95" y="164"/>
                </a:cubicBezTo>
                <a:cubicBezTo>
                  <a:pt x="95" y="164"/>
                  <a:pt x="96" y="165"/>
                  <a:pt x="96" y="165"/>
                </a:cubicBezTo>
                <a:cubicBezTo>
                  <a:pt x="102" y="182"/>
                  <a:pt x="118" y="194"/>
                  <a:pt x="136" y="194"/>
                </a:cubicBezTo>
                <a:cubicBezTo>
                  <a:pt x="139" y="194"/>
                  <a:pt x="141" y="193"/>
                  <a:pt x="144" y="193"/>
                </a:cubicBezTo>
                <a:cubicBezTo>
                  <a:pt x="164" y="189"/>
                  <a:pt x="179" y="171"/>
                  <a:pt x="179" y="150"/>
                </a:cubicBezTo>
                <a:cubicBezTo>
                  <a:pt x="179" y="149"/>
                  <a:pt x="179" y="149"/>
                  <a:pt x="179" y="148"/>
                </a:cubicBezTo>
                <a:cubicBezTo>
                  <a:pt x="180" y="148"/>
                  <a:pt x="181" y="148"/>
                  <a:pt x="181" y="148"/>
                </a:cubicBezTo>
                <a:cubicBezTo>
                  <a:pt x="181" y="148"/>
                  <a:pt x="182" y="148"/>
                  <a:pt x="182" y="148"/>
                </a:cubicBezTo>
                <a:cubicBezTo>
                  <a:pt x="183" y="147"/>
                  <a:pt x="183" y="145"/>
                  <a:pt x="183" y="143"/>
                </a:cubicBezTo>
                <a:close/>
                <a:moveTo>
                  <a:pt x="65" y="163"/>
                </a:moveTo>
                <a:cubicBezTo>
                  <a:pt x="61" y="164"/>
                  <a:pt x="56" y="165"/>
                  <a:pt x="52" y="165"/>
                </a:cubicBezTo>
                <a:cubicBezTo>
                  <a:pt x="52" y="165"/>
                  <a:pt x="52" y="165"/>
                  <a:pt x="52" y="165"/>
                </a:cubicBezTo>
                <a:cubicBezTo>
                  <a:pt x="36" y="165"/>
                  <a:pt x="21" y="155"/>
                  <a:pt x="14" y="141"/>
                </a:cubicBezTo>
                <a:cubicBezTo>
                  <a:pt x="14" y="140"/>
                  <a:pt x="13" y="140"/>
                  <a:pt x="12" y="140"/>
                </a:cubicBezTo>
                <a:cubicBezTo>
                  <a:pt x="12" y="140"/>
                  <a:pt x="12" y="140"/>
                  <a:pt x="12" y="140"/>
                </a:cubicBezTo>
                <a:cubicBezTo>
                  <a:pt x="12" y="140"/>
                  <a:pt x="11" y="140"/>
                  <a:pt x="11" y="140"/>
                </a:cubicBezTo>
                <a:cubicBezTo>
                  <a:pt x="10" y="140"/>
                  <a:pt x="10" y="140"/>
                  <a:pt x="10" y="140"/>
                </a:cubicBezTo>
                <a:cubicBezTo>
                  <a:pt x="9" y="140"/>
                  <a:pt x="8" y="139"/>
                  <a:pt x="7" y="137"/>
                </a:cubicBezTo>
                <a:cubicBezTo>
                  <a:pt x="6" y="135"/>
                  <a:pt x="7" y="133"/>
                  <a:pt x="7" y="132"/>
                </a:cubicBezTo>
                <a:cubicBezTo>
                  <a:pt x="7" y="132"/>
                  <a:pt x="7" y="132"/>
                  <a:pt x="8" y="132"/>
                </a:cubicBezTo>
                <a:cubicBezTo>
                  <a:pt x="8" y="132"/>
                  <a:pt x="8" y="132"/>
                  <a:pt x="8" y="132"/>
                </a:cubicBezTo>
                <a:cubicBezTo>
                  <a:pt x="8" y="132"/>
                  <a:pt x="8" y="132"/>
                  <a:pt x="9" y="132"/>
                </a:cubicBezTo>
                <a:cubicBezTo>
                  <a:pt x="9" y="133"/>
                  <a:pt x="9" y="134"/>
                  <a:pt x="10" y="135"/>
                </a:cubicBezTo>
                <a:cubicBezTo>
                  <a:pt x="10" y="137"/>
                  <a:pt x="10" y="138"/>
                  <a:pt x="11" y="139"/>
                </a:cubicBezTo>
                <a:cubicBezTo>
                  <a:pt x="33" y="132"/>
                  <a:pt x="49" y="115"/>
                  <a:pt x="55" y="94"/>
                </a:cubicBezTo>
                <a:cubicBezTo>
                  <a:pt x="67" y="103"/>
                  <a:pt x="80" y="109"/>
                  <a:pt x="95" y="109"/>
                </a:cubicBezTo>
                <a:cubicBezTo>
                  <a:pt x="95" y="109"/>
                  <a:pt x="95" y="109"/>
                  <a:pt x="95" y="109"/>
                </a:cubicBezTo>
                <a:cubicBezTo>
                  <a:pt x="95" y="108"/>
                  <a:pt x="94" y="107"/>
                  <a:pt x="94" y="106"/>
                </a:cubicBezTo>
                <a:cubicBezTo>
                  <a:pt x="94" y="105"/>
                  <a:pt x="94" y="105"/>
                  <a:pt x="95" y="105"/>
                </a:cubicBezTo>
                <a:cubicBezTo>
                  <a:pt x="95" y="105"/>
                  <a:pt x="97" y="106"/>
                  <a:pt x="98" y="109"/>
                </a:cubicBezTo>
                <a:cubicBezTo>
                  <a:pt x="98" y="110"/>
                  <a:pt x="98" y="112"/>
                  <a:pt x="98" y="113"/>
                </a:cubicBezTo>
                <a:cubicBezTo>
                  <a:pt x="97" y="114"/>
                  <a:pt x="97" y="114"/>
                  <a:pt x="97" y="114"/>
                </a:cubicBezTo>
                <a:cubicBezTo>
                  <a:pt x="97" y="114"/>
                  <a:pt x="95" y="114"/>
                  <a:pt x="95" y="115"/>
                </a:cubicBezTo>
                <a:cubicBezTo>
                  <a:pt x="94" y="115"/>
                  <a:pt x="94" y="116"/>
                  <a:pt x="94" y="116"/>
                </a:cubicBezTo>
                <a:cubicBezTo>
                  <a:pt x="94" y="117"/>
                  <a:pt x="94" y="118"/>
                  <a:pt x="94" y="118"/>
                </a:cubicBezTo>
                <a:cubicBezTo>
                  <a:pt x="97" y="115"/>
                  <a:pt x="100" y="112"/>
                  <a:pt x="104" y="109"/>
                </a:cubicBezTo>
                <a:cubicBezTo>
                  <a:pt x="104" y="109"/>
                  <a:pt x="104" y="109"/>
                  <a:pt x="104" y="109"/>
                </a:cubicBezTo>
                <a:cubicBezTo>
                  <a:pt x="90" y="103"/>
                  <a:pt x="79" y="92"/>
                  <a:pt x="73" y="78"/>
                </a:cubicBezTo>
                <a:cubicBezTo>
                  <a:pt x="67" y="75"/>
                  <a:pt x="60" y="73"/>
                  <a:pt x="52" y="73"/>
                </a:cubicBezTo>
                <a:cubicBezTo>
                  <a:pt x="47" y="73"/>
                  <a:pt x="43" y="74"/>
                  <a:pt x="38" y="76"/>
                </a:cubicBezTo>
                <a:cubicBezTo>
                  <a:pt x="16" y="82"/>
                  <a:pt x="1" y="104"/>
                  <a:pt x="4" y="127"/>
                </a:cubicBezTo>
                <a:cubicBezTo>
                  <a:pt x="3" y="128"/>
                  <a:pt x="2" y="128"/>
                  <a:pt x="2" y="129"/>
                </a:cubicBezTo>
                <a:cubicBezTo>
                  <a:pt x="0" y="132"/>
                  <a:pt x="0" y="135"/>
                  <a:pt x="1" y="139"/>
                </a:cubicBezTo>
                <a:cubicBezTo>
                  <a:pt x="3" y="143"/>
                  <a:pt x="6" y="147"/>
                  <a:pt x="10" y="147"/>
                </a:cubicBezTo>
                <a:cubicBezTo>
                  <a:pt x="19" y="162"/>
                  <a:pt x="35" y="171"/>
                  <a:pt x="52" y="171"/>
                </a:cubicBezTo>
                <a:cubicBezTo>
                  <a:pt x="57" y="171"/>
                  <a:pt x="62" y="170"/>
                  <a:pt x="66" y="169"/>
                </a:cubicBezTo>
                <a:cubicBezTo>
                  <a:pt x="71" y="167"/>
                  <a:pt x="75" y="165"/>
                  <a:pt x="79" y="163"/>
                </a:cubicBezTo>
                <a:cubicBezTo>
                  <a:pt x="79" y="162"/>
                  <a:pt x="79" y="162"/>
                  <a:pt x="79" y="162"/>
                </a:cubicBezTo>
                <a:cubicBezTo>
                  <a:pt x="79" y="160"/>
                  <a:pt x="79" y="157"/>
                  <a:pt x="80" y="155"/>
                </a:cubicBezTo>
                <a:cubicBezTo>
                  <a:pt x="75" y="158"/>
                  <a:pt x="70" y="161"/>
                  <a:pt x="65" y="1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61070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Engagement</a:t>
            </a:r>
            <a:endParaRPr lang="en-US" dirty="0"/>
          </a:p>
        </p:txBody>
      </p:sp>
      <p:sp>
        <p:nvSpPr>
          <p:cNvPr id="2" name="Slide Number Placeholder 1"/>
          <p:cNvSpPr>
            <a:spLocks noGrp="1"/>
          </p:cNvSpPr>
          <p:nvPr>
            <p:ph type="sldNum" sz="quarter" idx="12"/>
          </p:nvPr>
        </p:nvSpPr>
        <p:spPr/>
        <p:txBody>
          <a:bodyPr/>
          <a:lstStyle/>
          <a:p>
            <a:fld id="{5FB82C68-21B0-4D10-9FE3-8B3C5F565363}" type="slidenum">
              <a:rPr lang="en-US" smtClean="0"/>
              <a:pPr/>
              <a:t>38</a:t>
            </a:fld>
            <a:endParaRPr lang="en-US"/>
          </a:p>
        </p:txBody>
      </p:sp>
      <p:cxnSp>
        <p:nvCxnSpPr>
          <p:cNvPr id="24" name="Straight Connector 23"/>
          <p:cNvCxnSpPr/>
          <p:nvPr/>
        </p:nvCxnSpPr>
        <p:spPr>
          <a:xfrm flipH="1" flipV="1">
            <a:off x="864020" y="3598811"/>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sp>
        <p:nvSpPr>
          <p:cNvPr id="45" name="Freeform 5"/>
          <p:cNvSpPr>
            <a:spLocks noEditPoints="1"/>
          </p:cNvSpPr>
          <p:nvPr/>
        </p:nvSpPr>
        <p:spPr bwMode="auto">
          <a:xfrm>
            <a:off x="10603894" y="190288"/>
            <a:ext cx="840905" cy="847406"/>
          </a:xfrm>
          <a:custGeom>
            <a:avLst/>
            <a:gdLst>
              <a:gd name="T0" fmla="*/ 165 w 214"/>
              <a:gd name="T1" fmla="*/ 49 h 214"/>
              <a:gd name="T2" fmla="*/ 196 w 214"/>
              <a:gd name="T3" fmla="*/ 107 h 214"/>
              <a:gd name="T4" fmla="*/ 188 w 214"/>
              <a:gd name="T5" fmla="*/ 119 h 214"/>
              <a:gd name="T6" fmla="*/ 214 w 214"/>
              <a:gd name="T7" fmla="*/ 107 h 214"/>
              <a:gd name="T8" fmla="*/ 0 w 214"/>
              <a:gd name="T9" fmla="*/ 107 h 214"/>
              <a:gd name="T10" fmla="*/ 214 w 214"/>
              <a:gd name="T11" fmla="*/ 107 h 214"/>
              <a:gd name="T12" fmla="*/ 20 w 214"/>
              <a:gd name="T13" fmla="*/ 143 h 214"/>
              <a:gd name="T14" fmla="*/ 38 w 214"/>
              <a:gd name="T15" fmla="*/ 132 h 214"/>
              <a:gd name="T16" fmla="*/ 154 w 214"/>
              <a:gd name="T17" fmla="*/ 127 h 214"/>
              <a:gd name="T18" fmla="*/ 189 w 214"/>
              <a:gd name="T19" fmla="*/ 139 h 214"/>
              <a:gd name="T20" fmla="*/ 200 w 214"/>
              <a:gd name="T21" fmla="*/ 107 h 214"/>
              <a:gd name="T22" fmla="*/ 13 w 214"/>
              <a:gd name="T23" fmla="*/ 107 h 214"/>
              <a:gd name="T24" fmla="*/ 128 w 214"/>
              <a:gd name="T25" fmla="*/ 142 h 214"/>
              <a:gd name="T26" fmla="*/ 80 w 214"/>
              <a:gd name="T27" fmla="*/ 148 h 214"/>
              <a:gd name="T28" fmla="*/ 85 w 214"/>
              <a:gd name="T29" fmla="*/ 154 h 214"/>
              <a:gd name="T30" fmla="*/ 133 w 214"/>
              <a:gd name="T31" fmla="*/ 149 h 214"/>
              <a:gd name="T32" fmla="*/ 107 w 214"/>
              <a:gd name="T33" fmla="*/ 122 h 214"/>
              <a:gd name="T34" fmla="*/ 150 w 214"/>
              <a:gd name="T35" fmla="*/ 109 h 214"/>
              <a:gd name="T36" fmla="*/ 119 w 214"/>
              <a:gd name="T37" fmla="*/ 99 h 214"/>
              <a:gd name="T38" fmla="*/ 92 w 214"/>
              <a:gd name="T39" fmla="*/ 107 h 214"/>
              <a:gd name="T40" fmla="*/ 107 w 214"/>
              <a:gd name="T41" fmla="*/ 45 h 214"/>
              <a:gd name="T42" fmla="*/ 111 w 214"/>
              <a:gd name="T43" fmla="*/ 34 h 214"/>
              <a:gd name="T44" fmla="*/ 103 w 214"/>
              <a:gd name="T45" fmla="*/ 34 h 214"/>
              <a:gd name="T46" fmla="*/ 107 w 214"/>
              <a:gd name="T47" fmla="*/ 45 h 214"/>
              <a:gd name="T48" fmla="*/ 172 w 214"/>
              <a:gd name="T49" fmla="*/ 103 h 214"/>
              <a:gd name="T50" fmla="*/ 172 w 214"/>
              <a:gd name="T51" fmla="*/ 111 h 214"/>
              <a:gd name="T52" fmla="*/ 183 w 214"/>
              <a:gd name="T53" fmla="*/ 107 h 214"/>
              <a:gd name="T54" fmla="*/ 34 w 214"/>
              <a:gd name="T55" fmla="*/ 111 h 214"/>
              <a:gd name="T56" fmla="*/ 45 w 214"/>
              <a:gd name="T57" fmla="*/ 107 h 214"/>
              <a:gd name="T58" fmla="*/ 34 w 214"/>
              <a:gd name="T59" fmla="*/ 103 h 214"/>
              <a:gd name="T60" fmla="*/ 34 w 214"/>
              <a:gd name="T61" fmla="*/ 111 h 214"/>
              <a:gd name="T62" fmla="*/ 60 w 214"/>
              <a:gd name="T63" fmla="*/ 64 h 214"/>
              <a:gd name="T64" fmla="*/ 63 w 214"/>
              <a:gd name="T65" fmla="*/ 58 h 214"/>
              <a:gd name="T66" fmla="*/ 53 w 214"/>
              <a:gd name="T67" fmla="*/ 53 h 214"/>
              <a:gd name="T68" fmla="*/ 58 w 214"/>
              <a:gd name="T69" fmla="*/ 63 h 214"/>
              <a:gd name="T70" fmla="*/ 156 w 214"/>
              <a:gd name="T71" fmla="*/ 63 h 214"/>
              <a:gd name="T72" fmla="*/ 161 w 214"/>
              <a:gd name="T73" fmla="*/ 53 h 214"/>
              <a:gd name="T74" fmla="*/ 150 w 214"/>
              <a:gd name="T75" fmla="*/ 58 h 214"/>
              <a:gd name="T76" fmla="*/ 153 w 214"/>
              <a:gd name="T77" fmla="*/ 6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4" h="214">
                <a:moveTo>
                  <a:pt x="189" y="107"/>
                </a:moveTo>
                <a:cubicBezTo>
                  <a:pt x="189" y="85"/>
                  <a:pt x="180" y="64"/>
                  <a:pt x="165" y="49"/>
                </a:cubicBezTo>
                <a:cubicBezTo>
                  <a:pt x="170" y="43"/>
                  <a:pt x="170" y="43"/>
                  <a:pt x="170" y="43"/>
                </a:cubicBezTo>
                <a:cubicBezTo>
                  <a:pt x="187" y="60"/>
                  <a:pt x="196" y="83"/>
                  <a:pt x="196" y="107"/>
                </a:cubicBezTo>
                <a:cubicBezTo>
                  <a:pt x="196" y="111"/>
                  <a:pt x="196" y="116"/>
                  <a:pt x="196" y="120"/>
                </a:cubicBezTo>
                <a:cubicBezTo>
                  <a:pt x="188" y="119"/>
                  <a:pt x="188" y="119"/>
                  <a:pt x="188" y="119"/>
                </a:cubicBezTo>
                <a:cubicBezTo>
                  <a:pt x="188" y="115"/>
                  <a:pt x="189" y="111"/>
                  <a:pt x="189" y="107"/>
                </a:cubicBezTo>
                <a:moveTo>
                  <a:pt x="214" y="107"/>
                </a:moveTo>
                <a:cubicBezTo>
                  <a:pt x="214" y="166"/>
                  <a:pt x="166" y="214"/>
                  <a:pt x="107" y="214"/>
                </a:cubicBezTo>
                <a:cubicBezTo>
                  <a:pt x="48" y="214"/>
                  <a:pt x="0" y="166"/>
                  <a:pt x="0" y="107"/>
                </a:cubicBezTo>
                <a:cubicBezTo>
                  <a:pt x="0" y="48"/>
                  <a:pt x="48" y="0"/>
                  <a:pt x="107" y="0"/>
                </a:cubicBezTo>
                <a:cubicBezTo>
                  <a:pt x="166" y="0"/>
                  <a:pt x="214" y="48"/>
                  <a:pt x="214" y="107"/>
                </a:cubicBezTo>
                <a:moveTo>
                  <a:pt x="13" y="107"/>
                </a:moveTo>
                <a:cubicBezTo>
                  <a:pt x="13" y="120"/>
                  <a:pt x="16" y="132"/>
                  <a:pt x="20" y="143"/>
                </a:cubicBezTo>
                <a:cubicBezTo>
                  <a:pt x="21" y="142"/>
                  <a:pt x="23" y="140"/>
                  <a:pt x="25" y="139"/>
                </a:cubicBezTo>
                <a:cubicBezTo>
                  <a:pt x="38" y="132"/>
                  <a:pt x="38" y="132"/>
                  <a:pt x="38" y="132"/>
                </a:cubicBezTo>
                <a:cubicBezTo>
                  <a:pt x="44" y="129"/>
                  <a:pt x="53" y="127"/>
                  <a:pt x="60" y="127"/>
                </a:cubicBezTo>
                <a:cubicBezTo>
                  <a:pt x="154" y="127"/>
                  <a:pt x="154" y="127"/>
                  <a:pt x="154" y="127"/>
                </a:cubicBezTo>
                <a:cubicBezTo>
                  <a:pt x="160" y="127"/>
                  <a:pt x="170" y="129"/>
                  <a:pt x="176" y="132"/>
                </a:cubicBezTo>
                <a:cubicBezTo>
                  <a:pt x="189" y="139"/>
                  <a:pt x="189" y="139"/>
                  <a:pt x="189" y="139"/>
                </a:cubicBezTo>
                <a:cubicBezTo>
                  <a:pt x="190" y="140"/>
                  <a:pt x="192" y="141"/>
                  <a:pt x="193" y="143"/>
                </a:cubicBezTo>
                <a:cubicBezTo>
                  <a:pt x="198" y="132"/>
                  <a:pt x="200" y="120"/>
                  <a:pt x="200" y="107"/>
                </a:cubicBezTo>
                <a:cubicBezTo>
                  <a:pt x="200" y="55"/>
                  <a:pt x="158" y="13"/>
                  <a:pt x="107" y="13"/>
                </a:cubicBezTo>
                <a:cubicBezTo>
                  <a:pt x="55" y="13"/>
                  <a:pt x="13" y="55"/>
                  <a:pt x="13" y="107"/>
                </a:cubicBezTo>
                <a:moveTo>
                  <a:pt x="133" y="148"/>
                </a:moveTo>
                <a:cubicBezTo>
                  <a:pt x="133" y="145"/>
                  <a:pt x="131" y="142"/>
                  <a:pt x="128" y="142"/>
                </a:cubicBezTo>
                <a:cubicBezTo>
                  <a:pt x="85" y="142"/>
                  <a:pt x="85" y="142"/>
                  <a:pt x="85" y="142"/>
                </a:cubicBezTo>
                <a:cubicBezTo>
                  <a:pt x="82" y="142"/>
                  <a:pt x="80" y="145"/>
                  <a:pt x="80" y="148"/>
                </a:cubicBezTo>
                <a:cubicBezTo>
                  <a:pt x="80" y="149"/>
                  <a:pt x="80" y="149"/>
                  <a:pt x="80" y="149"/>
                </a:cubicBezTo>
                <a:cubicBezTo>
                  <a:pt x="80" y="152"/>
                  <a:pt x="82" y="154"/>
                  <a:pt x="85" y="154"/>
                </a:cubicBezTo>
                <a:cubicBezTo>
                  <a:pt x="128" y="154"/>
                  <a:pt x="128" y="154"/>
                  <a:pt x="128" y="154"/>
                </a:cubicBezTo>
                <a:cubicBezTo>
                  <a:pt x="131" y="154"/>
                  <a:pt x="133" y="152"/>
                  <a:pt x="133" y="149"/>
                </a:cubicBezTo>
                <a:lnTo>
                  <a:pt x="133" y="148"/>
                </a:lnTo>
                <a:close/>
                <a:moveTo>
                  <a:pt x="107" y="122"/>
                </a:moveTo>
                <a:cubicBezTo>
                  <a:pt x="112" y="122"/>
                  <a:pt x="117" y="119"/>
                  <a:pt x="119" y="115"/>
                </a:cubicBezTo>
                <a:cubicBezTo>
                  <a:pt x="132" y="112"/>
                  <a:pt x="150" y="109"/>
                  <a:pt x="150" y="109"/>
                </a:cubicBezTo>
                <a:cubicBezTo>
                  <a:pt x="156" y="108"/>
                  <a:pt x="156" y="106"/>
                  <a:pt x="150" y="105"/>
                </a:cubicBezTo>
                <a:cubicBezTo>
                  <a:pt x="150" y="105"/>
                  <a:pt x="132" y="101"/>
                  <a:pt x="119" y="99"/>
                </a:cubicBezTo>
                <a:cubicBezTo>
                  <a:pt x="117" y="95"/>
                  <a:pt x="112" y="92"/>
                  <a:pt x="107" y="92"/>
                </a:cubicBezTo>
                <a:cubicBezTo>
                  <a:pt x="98" y="92"/>
                  <a:pt x="92" y="98"/>
                  <a:pt x="92" y="107"/>
                </a:cubicBezTo>
                <a:cubicBezTo>
                  <a:pt x="92" y="115"/>
                  <a:pt x="98" y="122"/>
                  <a:pt x="107" y="122"/>
                </a:cubicBezTo>
                <a:moveTo>
                  <a:pt x="107" y="45"/>
                </a:moveTo>
                <a:cubicBezTo>
                  <a:pt x="109" y="45"/>
                  <a:pt x="111" y="43"/>
                  <a:pt x="111" y="41"/>
                </a:cubicBezTo>
                <a:cubicBezTo>
                  <a:pt x="111" y="34"/>
                  <a:pt x="111" y="34"/>
                  <a:pt x="111" y="34"/>
                </a:cubicBezTo>
                <a:cubicBezTo>
                  <a:pt x="111" y="32"/>
                  <a:pt x="109" y="30"/>
                  <a:pt x="107" y="30"/>
                </a:cubicBezTo>
                <a:cubicBezTo>
                  <a:pt x="105" y="30"/>
                  <a:pt x="103" y="32"/>
                  <a:pt x="103" y="34"/>
                </a:cubicBezTo>
                <a:cubicBezTo>
                  <a:pt x="103" y="41"/>
                  <a:pt x="103" y="41"/>
                  <a:pt x="103" y="41"/>
                </a:cubicBezTo>
                <a:cubicBezTo>
                  <a:pt x="103" y="43"/>
                  <a:pt x="105" y="45"/>
                  <a:pt x="107" y="45"/>
                </a:cubicBezTo>
                <a:moveTo>
                  <a:pt x="179" y="103"/>
                </a:moveTo>
                <a:cubicBezTo>
                  <a:pt x="172" y="103"/>
                  <a:pt x="172" y="103"/>
                  <a:pt x="172" y="103"/>
                </a:cubicBezTo>
                <a:cubicBezTo>
                  <a:pt x="170" y="103"/>
                  <a:pt x="168" y="105"/>
                  <a:pt x="168" y="107"/>
                </a:cubicBezTo>
                <a:cubicBezTo>
                  <a:pt x="168" y="109"/>
                  <a:pt x="170" y="111"/>
                  <a:pt x="172" y="111"/>
                </a:cubicBezTo>
                <a:cubicBezTo>
                  <a:pt x="179" y="111"/>
                  <a:pt x="179" y="111"/>
                  <a:pt x="179" y="111"/>
                </a:cubicBezTo>
                <a:cubicBezTo>
                  <a:pt x="181" y="111"/>
                  <a:pt x="183" y="109"/>
                  <a:pt x="183" y="107"/>
                </a:cubicBezTo>
                <a:cubicBezTo>
                  <a:pt x="183" y="105"/>
                  <a:pt x="181" y="103"/>
                  <a:pt x="179" y="103"/>
                </a:cubicBezTo>
                <a:moveTo>
                  <a:pt x="34" y="111"/>
                </a:moveTo>
                <a:cubicBezTo>
                  <a:pt x="41" y="111"/>
                  <a:pt x="41" y="111"/>
                  <a:pt x="41" y="111"/>
                </a:cubicBezTo>
                <a:cubicBezTo>
                  <a:pt x="43" y="111"/>
                  <a:pt x="45" y="109"/>
                  <a:pt x="45" y="107"/>
                </a:cubicBezTo>
                <a:cubicBezTo>
                  <a:pt x="45" y="105"/>
                  <a:pt x="43" y="103"/>
                  <a:pt x="41" y="103"/>
                </a:cubicBezTo>
                <a:cubicBezTo>
                  <a:pt x="34" y="103"/>
                  <a:pt x="34" y="103"/>
                  <a:pt x="34" y="103"/>
                </a:cubicBezTo>
                <a:cubicBezTo>
                  <a:pt x="32" y="103"/>
                  <a:pt x="30" y="105"/>
                  <a:pt x="30" y="107"/>
                </a:cubicBezTo>
                <a:cubicBezTo>
                  <a:pt x="30" y="109"/>
                  <a:pt x="32" y="111"/>
                  <a:pt x="34" y="111"/>
                </a:cubicBezTo>
                <a:moveTo>
                  <a:pt x="58" y="63"/>
                </a:moveTo>
                <a:cubicBezTo>
                  <a:pt x="58" y="64"/>
                  <a:pt x="59" y="64"/>
                  <a:pt x="60" y="64"/>
                </a:cubicBezTo>
                <a:cubicBezTo>
                  <a:pt x="61" y="64"/>
                  <a:pt x="62" y="64"/>
                  <a:pt x="63" y="63"/>
                </a:cubicBezTo>
                <a:cubicBezTo>
                  <a:pt x="65" y="62"/>
                  <a:pt x="65" y="59"/>
                  <a:pt x="63" y="58"/>
                </a:cubicBezTo>
                <a:cubicBezTo>
                  <a:pt x="58" y="53"/>
                  <a:pt x="58" y="53"/>
                  <a:pt x="58" y="53"/>
                </a:cubicBezTo>
                <a:cubicBezTo>
                  <a:pt x="57" y="51"/>
                  <a:pt x="54" y="51"/>
                  <a:pt x="53" y="53"/>
                </a:cubicBezTo>
                <a:cubicBezTo>
                  <a:pt x="51" y="54"/>
                  <a:pt x="51" y="57"/>
                  <a:pt x="53" y="58"/>
                </a:cubicBezTo>
                <a:lnTo>
                  <a:pt x="58" y="63"/>
                </a:lnTo>
                <a:close/>
                <a:moveTo>
                  <a:pt x="153" y="64"/>
                </a:moveTo>
                <a:cubicBezTo>
                  <a:pt x="154" y="64"/>
                  <a:pt x="155" y="64"/>
                  <a:pt x="156" y="63"/>
                </a:cubicBezTo>
                <a:cubicBezTo>
                  <a:pt x="161" y="58"/>
                  <a:pt x="161" y="58"/>
                  <a:pt x="161" y="58"/>
                </a:cubicBezTo>
                <a:cubicBezTo>
                  <a:pt x="162" y="57"/>
                  <a:pt x="162" y="54"/>
                  <a:pt x="161" y="53"/>
                </a:cubicBezTo>
                <a:cubicBezTo>
                  <a:pt x="159" y="51"/>
                  <a:pt x="157" y="51"/>
                  <a:pt x="155" y="53"/>
                </a:cubicBezTo>
                <a:cubicBezTo>
                  <a:pt x="150" y="58"/>
                  <a:pt x="150" y="58"/>
                  <a:pt x="150" y="58"/>
                </a:cubicBezTo>
                <a:cubicBezTo>
                  <a:pt x="149" y="59"/>
                  <a:pt x="149" y="62"/>
                  <a:pt x="150" y="63"/>
                </a:cubicBezTo>
                <a:cubicBezTo>
                  <a:pt x="151" y="64"/>
                  <a:pt x="152" y="64"/>
                  <a:pt x="153" y="64"/>
                </a:cubicBezTo>
              </a:path>
            </a:pathLst>
          </a:custGeom>
          <a:solidFill>
            <a:schemeClr val="bg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518412090"/>
              </p:ext>
            </p:extLst>
          </p:nvPr>
        </p:nvGraphicFramePr>
        <p:xfrm>
          <a:off x="266870" y="1274766"/>
          <a:ext cx="11445006" cy="2962720"/>
        </p:xfrm>
        <a:graphic>
          <a:graphicData uri="http://schemas.openxmlformats.org/drawingml/2006/table">
            <a:tbl>
              <a:tblPr firstRow="1" bandRow="1">
                <a:tableStyleId>{5C22544A-7EE6-4342-B048-85BDC9FD1C3A}</a:tableStyleId>
              </a:tblPr>
              <a:tblGrid>
                <a:gridCol w="3815002"/>
                <a:gridCol w="3815002"/>
                <a:gridCol w="3815002"/>
              </a:tblGrid>
              <a:tr h="382028">
                <a:tc>
                  <a:txBody>
                    <a:bodyPr/>
                    <a:lstStyle/>
                    <a:p>
                      <a:pPr algn="ctr"/>
                      <a:r>
                        <a:rPr lang="en-US" sz="2800" dirty="0" smtClean="0"/>
                        <a:t>MEMBERSHIP</a:t>
                      </a:r>
                      <a:endParaRPr lang="en-US" sz="2800" dirty="0"/>
                    </a:p>
                  </a:txBody>
                  <a:tcPr>
                    <a:solidFill>
                      <a:srgbClr val="009977"/>
                    </a:solidFill>
                  </a:tcPr>
                </a:tc>
                <a:tc>
                  <a:txBody>
                    <a:bodyPr/>
                    <a:lstStyle/>
                    <a:p>
                      <a:pPr algn="ctr"/>
                      <a:r>
                        <a:rPr lang="en-US" sz="2800" dirty="0" smtClean="0"/>
                        <a:t>VOLUNTEERING</a:t>
                      </a:r>
                      <a:endParaRPr lang="en-US" sz="2800" dirty="0"/>
                    </a:p>
                  </a:txBody>
                  <a:tcPr>
                    <a:solidFill>
                      <a:srgbClr val="009977"/>
                    </a:solidFill>
                  </a:tcPr>
                </a:tc>
                <a:tc>
                  <a:txBody>
                    <a:bodyPr/>
                    <a:lstStyle/>
                    <a:p>
                      <a:pPr algn="ctr"/>
                      <a:r>
                        <a:rPr lang="en-US" sz="2800" dirty="0" smtClean="0"/>
                        <a:t>ATTENDANCE</a:t>
                      </a:r>
                      <a:endParaRPr lang="en-US" sz="2800" dirty="0"/>
                    </a:p>
                  </a:txBody>
                  <a:tcPr>
                    <a:solidFill>
                      <a:srgbClr val="009977"/>
                    </a:solidFill>
                  </a:tcPr>
                </a:tc>
              </a:tr>
              <a:tr h="2444560">
                <a:tc>
                  <a:txBody>
                    <a:bodyPr/>
                    <a:lstStyle/>
                    <a:p>
                      <a:pPr marL="285750" indent="-285750">
                        <a:lnSpc>
                          <a:spcPct val="200000"/>
                        </a:lnSpc>
                        <a:buFont typeface="Arial" panose="020B0604020202020204" pitchFamily="34" charset="0"/>
                        <a:buChar char="•"/>
                      </a:pPr>
                      <a:r>
                        <a:rPr lang="en-US" sz="2000" dirty="0" smtClean="0"/>
                        <a:t>Email Subscribers</a:t>
                      </a:r>
                    </a:p>
                    <a:p>
                      <a:pPr marL="285750" indent="-285750">
                        <a:lnSpc>
                          <a:spcPct val="200000"/>
                        </a:lnSpc>
                        <a:buFont typeface="Arial" panose="020B0604020202020204" pitchFamily="34" charset="0"/>
                        <a:buChar char="•"/>
                      </a:pPr>
                      <a:r>
                        <a:rPr lang="en-US" sz="2000" dirty="0" smtClean="0"/>
                        <a:t>Followers</a:t>
                      </a:r>
                      <a:r>
                        <a:rPr lang="en-US" sz="2000" baseline="0" dirty="0" smtClean="0"/>
                        <a:t> – JIVE, Yammer, etc.</a:t>
                      </a:r>
                    </a:p>
                    <a:p>
                      <a:pPr marL="285750" indent="-285750">
                        <a:lnSpc>
                          <a:spcPct val="200000"/>
                        </a:lnSpc>
                        <a:buFont typeface="Arial" panose="020B0604020202020204" pitchFamily="34" charset="0"/>
                        <a:buChar char="•"/>
                      </a:pPr>
                      <a:r>
                        <a:rPr lang="en-US" sz="2000" baseline="0" dirty="0" smtClean="0"/>
                        <a:t>Likes/Ratings – Intranet sites</a:t>
                      </a:r>
                      <a:endParaRPr lang="en-US" sz="2000" dirty="0"/>
                    </a:p>
                  </a:txBody>
                  <a:tcPr>
                    <a:solidFill>
                      <a:schemeClr val="accent6">
                        <a:lumMod val="20000"/>
                        <a:lumOff val="80000"/>
                      </a:schemeClr>
                    </a:solidFill>
                  </a:tcPr>
                </a:tc>
                <a:tc>
                  <a:txBody>
                    <a:bodyPr/>
                    <a:lstStyle/>
                    <a:p>
                      <a:pPr marL="285750" indent="-285750">
                        <a:lnSpc>
                          <a:spcPct val="200000"/>
                        </a:lnSpc>
                        <a:buFont typeface="Arial" panose="020B0604020202020204" pitchFamily="34" charset="0"/>
                        <a:buChar char="•"/>
                      </a:pPr>
                      <a:r>
                        <a:rPr lang="en-US" sz="2000" dirty="0" smtClean="0"/>
                        <a:t>Hours Contributed</a:t>
                      </a:r>
                    </a:p>
                    <a:p>
                      <a:pPr marL="285750" indent="-285750">
                        <a:lnSpc>
                          <a:spcPct val="200000"/>
                        </a:lnSpc>
                        <a:buFont typeface="Arial" panose="020B0604020202020204" pitchFamily="34" charset="0"/>
                        <a:buChar char="•"/>
                      </a:pPr>
                      <a:r>
                        <a:rPr lang="en-US" sz="2000" dirty="0" smtClean="0"/>
                        <a:t>Number of Organizations</a:t>
                      </a:r>
                    </a:p>
                    <a:p>
                      <a:pPr marL="285750" indent="-285750">
                        <a:lnSpc>
                          <a:spcPct val="200000"/>
                        </a:lnSpc>
                        <a:buFont typeface="Arial" panose="020B0604020202020204" pitchFamily="34" charset="0"/>
                        <a:buChar char="•"/>
                      </a:pPr>
                      <a:r>
                        <a:rPr lang="en-US" sz="2000" dirty="0" smtClean="0"/>
                        <a:t>Skills</a:t>
                      </a:r>
                      <a:r>
                        <a:rPr lang="en-US" sz="2000" baseline="0" dirty="0" smtClean="0"/>
                        <a:t> Contributed</a:t>
                      </a:r>
                      <a:endParaRPr lang="en-US" sz="2000" dirty="0"/>
                    </a:p>
                  </a:txBody>
                  <a:tcPr>
                    <a:solidFill>
                      <a:schemeClr val="accent6">
                        <a:lumMod val="20000"/>
                        <a:lumOff val="80000"/>
                      </a:schemeClr>
                    </a:solidFill>
                  </a:tcPr>
                </a:tc>
                <a:tc>
                  <a:txBody>
                    <a:bodyPr/>
                    <a:lstStyle/>
                    <a:p>
                      <a:pPr marL="285750" indent="-285750">
                        <a:lnSpc>
                          <a:spcPct val="200000"/>
                        </a:lnSpc>
                        <a:buFont typeface="Arial" panose="020B0604020202020204" pitchFamily="34" charset="0"/>
                        <a:buChar char="•"/>
                      </a:pPr>
                      <a:r>
                        <a:rPr lang="en-US" sz="2000" dirty="0" smtClean="0"/>
                        <a:t>Total Employees</a:t>
                      </a:r>
                      <a:r>
                        <a:rPr lang="en-US" sz="2000" baseline="0" dirty="0" smtClean="0"/>
                        <a:t> Attending</a:t>
                      </a:r>
                    </a:p>
                    <a:p>
                      <a:pPr marL="285750" indent="-285750">
                        <a:lnSpc>
                          <a:spcPct val="200000"/>
                        </a:lnSpc>
                        <a:buFont typeface="Arial" panose="020B0604020202020204" pitchFamily="34" charset="0"/>
                        <a:buChar char="•"/>
                      </a:pPr>
                      <a:r>
                        <a:rPr lang="en-US" sz="2000" baseline="0" dirty="0" smtClean="0"/>
                        <a:t>Total People Attending</a:t>
                      </a:r>
                    </a:p>
                    <a:p>
                      <a:pPr marL="285750" indent="-285750">
                        <a:lnSpc>
                          <a:spcPct val="200000"/>
                        </a:lnSpc>
                        <a:buFont typeface="Arial" panose="020B0604020202020204" pitchFamily="34" charset="0"/>
                        <a:buChar char="•"/>
                      </a:pPr>
                      <a:r>
                        <a:rPr lang="en-US" sz="2000" baseline="0" dirty="0" smtClean="0"/>
                        <a:t>Total Executives Attending</a:t>
                      </a:r>
                      <a:endParaRPr lang="en-US" sz="2000" dirty="0"/>
                    </a:p>
                  </a:txBody>
                  <a:tcPr>
                    <a:solidFill>
                      <a:schemeClr val="accent6">
                        <a:lumMod val="20000"/>
                        <a:lumOff val="80000"/>
                      </a:schemeClr>
                    </a:solidFill>
                  </a:tcPr>
                </a:tc>
              </a:tr>
            </a:tbl>
          </a:graphicData>
        </a:graphic>
      </p:graphicFrame>
    </p:spTree>
    <p:extLst>
      <p:ext uri="{BB962C8B-B14F-4D97-AF65-F5344CB8AC3E}">
        <p14:creationId xmlns:p14="http://schemas.microsoft.com/office/powerpoint/2010/main" val="3851529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Revenue</a:t>
            </a:r>
            <a:endParaRPr lang="en-US" dirty="0"/>
          </a:p>
        </p:txBody>
      </p:sp>
      <p:sp>
        <p:nvSpPr>
          <p:cNvPr id="2" name="Slide Number Placeholder 1"/>
          <p:cNvSpPr>
            <a:spLocks noGrp="1"/>
          </p:cNvSpPr>
          <p:nvPr>
            <p:ph type="sldNum" sz="quarter" idx="12"/>
          </p:nvPr>
        </p:nvSpPr>
        <p:spPr/>
        <p:txBody>
          <a:bodyPr/>
          <a:lstStyle/>
          <a:p>
            <a:fld id="{5FB82C68-21B0-4D10-9FE3-8B3C5F565363}" type="slidenum">
              <a:rPr lang="en-US" smtClean="0"/>
              <a:pPr/>
              <a:t>39</a:t>
            </a:fld>
            <a:endParaRPr lang="en-US"/>
          </a:p>
        </p:txBody>
      </p:sp>
      <p:cxnSp>
        <p:nvCxnSpPr>
          <p:cNvPr id="24" name="Straight Connector 23"/>
          <p:cNvCxnSpPr/>
          <p:nvPr/>
        </p:nvCxnSpPr>
        <p:spPr>
          <a:xfrm flipH="1" flipV="1">
            <a:off x="864020" y="3598811"/>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sp>
        <p:nvSpPr>
          <p:cNvPr id="45" name="Freeform 5"/>
          <p:cNvSpPr>
            <a:spLocks noEditPoints="1"/>
          </p:cNvSpPr>
          <p:nvPr/>
        </p:nvSpPr>
        <p:spPr bwMode="auto">
          <a:xfrm>
            <a:off x="10603894" y="190288"/>
            <a:ext cx="840905" cy="847406"/>
          </a:xfrm>
          <a:custGeom>
            <a:avLst/>
            <a:gdLst>
              <a:gd name="T0" fmla="*/ 165 w 214"/>
              <a:gd name="T1" fmla="*/ 49 h 214"/>
              <a:gd name="T2" fmla="*/ 196 w 214"/>
              <a:gd name="T3" fmla="*/ 107 h 214"/>
              <a:gd name="T4" fmla="*/ 188 w 214"/>
              <a:gd name="T5" fmla="*/ 119 h 214"/>
              <a:gd name="T6" fmla="*/ 214 w 214"/>
              <a:gd name="T7" fmla="*/ 107 h 214"/>
              <a:gd name="T8" fmla="*/ 0 w 214"/>
              <a:gd name="T9" fmla="*/ 107 h 214"/>
              <a:gd name="T10" fmla="*/ 214 w 214"/>
              <a:gd name="T11" fmla="*/ 107 h 214"/>
              <a:gd name="T12" fmla="*/ 20 w 214"/>
              <a:gd name="T13" fmla="*/ 143 h 214"/>
              <a:gd name="T14" fmla="*/ 38 w 214"/>
              <a:gd name="T15" fmla="*/ 132 h 214"/>
              <a:gd name="T16" fmla="*/ 154 w 214"/>
              <a:gd name="T17" fmla="*/ 127 h 214"/>
              <a:gd name="T18" fmla="*/ 189 w 214"/>
              <a:gd name="T19" fmla="*/ 139 h 214"/>
              <a:gd name="T20" fmla="*/ 200 w 214"/>
              <a:gd name="T21" fmla="*/ 107 h 214"/>
              <a:gd name="T22" fmla="*/ 13 w 214"/>
              <a:gd name="T23" fmla="*/ 107 h 214"/>
              <a:gd name="T24" fmla="*/ 128 w 214"/>
              <a:gd name="T25" fmla="*/ 142 h 214"/>
              <a:gd name="T26" fmla="*/ 80 w 214"/>
              <a:gd name="T27" fmla="*/ 148 h 214"/>
              <a:gd name="T28" fmla="*/ 85 w 214"/>
              <a:gd name="T29" fmla="*/ 154 h 214"/>
              <a:gd name="T30" fmla="*/ 133 w 214"/>
              <a:gd name="T31" fmla="*/ 149 h 214"/>
              <a:gd name="T32" fmla="*/ 107 w 214"/>
              <a:gd name="T33" fmla="*/ 122 h 214"/>
              <a:gd name="T34" fmla="*/ 150 w 214"/>
              <a:gd name="T35" fmla="*/ 109 h 214"/>
              <a:gd name="T36" fmla="*/ 119 w 214"/>
              <a:gd name="T37" fmla="*/ 99 h 214"/>
              <a:gd name="T38" fmla="*/ 92 w 214"/>
              <a:gd name="T39" fmla="*/ 107 h 214"/>
              <a:gd name="T40" fmla="*/ 107 w 214"/>
              <a:gd name="T41" fmla="*/ 45 h 214"/>
              <a:gd name="T42" fmla="*/ 111 w 214"/>
              <a:gd name="T43" fmla="*/ 34 h 214"/>
              <a:gd name="T44" fmla="*/ 103 w 214"/>
              <a:gd name="T45" fmla="*/ 34 h 214"/>
              <a:gd name="T46" fmla="*/ 107 w 214"/>
              <a:gd name="T47" fmla="*/ 45 h 214"/>
              <a:gd name="T48" fmla="*/ 172 w 214"/>
              <a:gd name="T49" fmla="*/ 103 h 214"/>
              <a:gd name="T50" fmla="*/ 172 w 214"/>
              <a:gd name="T51" fmla="*/ 111 h 214"/>
              <a:gd name="T52" fmla="*/ 183 w 214"/>
              <a:gd name="T53" fmla="*/ 107 h 214"/>
              <a:gd name="T54" fmla="*/ 34 w 214"/>
              <a:gd name="T55" fmla="*/ 111 h 214"/>
              <a:gd name="T56" fmla="*/ 45 w 214"/>
              <a:gd name="T57" fmla="*/ 107 h 214"/>
              <a:gd name="T58" fmla="*/ 34 w 214"/>
              <a:gd name="T59" fmla="*/ 103 h 214"/>
              <a:gd name="T60" fmla="*/ 34 w 214"/>
              <a:gd name="T61" fmla="*/ 111 h 214"/>
              <a:gd name="T62" fmla="*/ 60 w 214"/>
              <a:gd name="T63" fmla="*/ 64 h 214"/>
              <a:gd name="T64" fmla="*/ 63 w 214"/>
              <a:gd name="T65" fmla="*/ 58 h 214"/>
              <a:gd name="T66" fmla="*/ 53 w 214"/>
              <a:gd name="T67" fmla="*/ 53 h 214"/>
              <a:gd name="T68" fmla="*/ 58 w 214"/>
              <a:gd name="T69" fmla="*/ 63 h 214"/>
              <a:gd name="T70" fmla="*/ 156 w 214"/>
              <a:gd name="T71" fmla="*/ 63 h 214"/>
              <a:gd name="T72" fmla="*/ 161 w 214"/>
              <a:gd name="T73" fmla="*/ 53 h 214"/>
              <a:gd name="T74" fmla="*/ 150 w 214"/>
              <a:gd name="T75" fmla="*/ 58 h 214"/>
              <a:gd name="T76" fmla="*/ 153 w 214"/>
              <a:gd name="T77" fmla="*/ 6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4" h="214">
                <a:moveTo>
                  <a:pt x="189" y="107"/>
                </a:moveTo>
                <a:cubicBezTo>
                  <a:pt x="189" y="85"/>
                  <a:pt x="180" y="64"/>
                  <a:pt x="165" y="49"/>
                </a:cubicBezTo>
                <a:cubicBezTo>
                  <a:pt x="170" y="43"/>
                  <a:pt x="170" y="43"/>
                  <a:pt x="170" y="43"/>
                </a:cubicBezTo>
                <a:cubicBezTo>
                  <a:pt x="187" y="60"/>
                  <a:pt x="196" y="83"/>
                  <a:pt x="196" y="107"/>
                </a:cubicBezTo>
                <a:cubicBezTo>
                  <a:pt x="196" y="111"/>
                  <a:pt x="196" y="116"/>
                  <a:pt x="196" y="120"/>
                </a:cubicBezTo>
                <a:cubicBezTo>
                  <a:pt x="188" y="119"/>
                  <a:pt x="188" y="119"/>
                  <a:pt x="188" y="119"/>
                </a:cubicBezTo>
                <a:cubicBezTo>
                  <a:pt x="188" y="115"/>
                  <a:pt x="189" y="111"/>
                  <a:pt x="189" y="107"/>
                </a:cubicBezTo>
                <a:moveTo>
                  <a:pt x="214" y="107"/>
                </a:moveTo>
                <a:cubicBezTo>
                  <a:pt x="214" y="166"/>
                  <a:pt x="166" y="214"/>
                  <a:pt x="107" y="214"/>
                </a:cubicBezTo>
                <a:cubicBezTo>
                  <a:pt x="48" y="214"/>
                  <a:pt x="0" y="166"/>
                  <a:pt x="0" y="107"/>
                </a:cubicBezTo>
                <a:cubicBezTo>
                  <a:pt x="0" y="48"/>
                  <a:pt x="48" y="0"/>
                  <a:pt x="107" y="0"/>
                </a:cubicBezTo>
                <a:cubicBezTo>
                  <a:pt x="166" y="0"/>
                  <a:pt x="214" y="48"/>
                  <a:pt x="214" y="107"/>
                </a:cubicBezTo>
                <a:moveTo>
                  <a:pt x="13" y="107"/>
                </a:moveTo>
                <a:cubicBezTo>
                  <a:pt x="13" y="120"/>
                  <a:pt x="16" y="132"/>
                  <a:pt x="20" y="143"/>
                </a:cubicBezTo>
                <a:cubicBezTo>
                  <a:pt x="21" y="142"/>
                  <a:pt x="23" y="140"/>
                  <a:pt x="25" y="139"/>
                </a:cubicBezTo>
                <a:cubicBezTo>
                  <a:pt x="38" y="132"/>
                  <a:pt x="38" y="132"/>
                  <a:pt x="38" y="132"/>
                </a:cubicBezTo>
                <a:cubicBezTo>
                  <a:pt x="44" y="129"/>
                  <a:pt x="53" y="127"/>
                  <a:pt x="60" y="127"/>
                </a:cubicBezTo>
                <a:cubicBezTo>
                  <a:pt x="154" y="127"/>
                  <a:pt x="154" y="127"/>
                  <a:pt x="154" y="127"/>
                </a:cubicBezTo>
                <a:cubicBezTo>
                  <a:pt x="160" y="127"/>
                  <a:pt x="170" y="129"/>
                  <a:pt x="176" y="132"/>
                </a:cubicBezTo>
                <a:cubicBezTo>
                  <a:pt x="189" y="139"/>
                  <a:pt x="189" y="139"/>
                  <a:pt x="189" y="139"/>
                </a:cubicBezTo>
                <a:cubicBezTo>
                  <a:pt x="190" y="140"/>
                  <a:pt x="192" y="141"/>
                  <a:pt x="193" y="143"/>
                </a:cubicBezTo>
                <a:cubicBezTo>
                  <a:pt x="198" y="132"/>
                  <a:pt x="200" y="120"/>
                  <a:pt x="200" y="107"/>
                </a:cubicBezTo>
                <a:cubicBezTo>
                  <a:pt x="200" y="55"/>
                  <a:pt x="158" y="13"/>
                  <a:pt x="107" y="13"/>
                </a:cubicBezTo>
                <a:cubicBezTo>
                  <a:pt x="55" y="13"/>
                  <a:pt x="13" y="55"/>
                  <a:pt x="13" y="107"/>
                </a:cubicBezTo>
                <a:moveTo>
                  <a:pt x="133" y="148"/>
                </a:moveTo>
                <a:cubicBezTo>
                  <a:pt x="133" y="145"/>
                  <a:pt x="131" y="142"/>
                  <a:pt x="128" y="142"/>
                </a:cubicBezTo>
                <a:cubicBezTo>
                  <a:pt x="85" y="142"/>
                  <a:pt x="85" y="142"/>
                  <a:pt x="85" y="142"/>
                </a:cubicBezTo>
                <a:cubicBezTo>
                  <a:pt x="82" y="142"/>
                  <a:pt x="80" y="145"/>
                  <a:pt x="80" y="148"/>
                </a:cubicBezTo>
                <a:cubicBezTo>
                  <a:pt x="80" y="149"/>
                  <a:pt x="80" y="149"/>
                  <a:pt x="80" y="149"/>
                </a:cubicBezTo>
                <a:cubicBezTo>
                  <a:pt x="80" y="152"/>
                  <a:pt x="82" y="154"/>
                  <a:pt x="85" y="154"/>
                </a:cubicBezTo>
                <a:cubicBezTo>
                  <a:pt x="128" y="154"/>
                  <a:pt x="128" y="154"/>
                  <a:pt x="128" y="154"/>
                </a:cubicBezTo>
                <a:cubicBezTo>
                  <a:pt x="131" y="154"/>
                  <a:pt x="133" y="152"/>
                  <a:pt x="133" y="149"/>
                </a:cubicBezTo>
                <a:lnTo>
                  <a:pt x="133" y="148"/>
                </a:lnTo>
                <a:close/>
                <a:moveTo>
                  <a:pt x="107" y="122"/>
                </a:moveTo>
                <a:cubicBezTo>
                  <a:pt x="112" y="122"/>
                  <a:pt x="117" y="119"/>
                  <a:pt x="119" y="115"/>
                </a:cubicBezTo>
                <a:cubicBezTo>
                  <a:pt x="132" y="112"/>
                  <a:pt x="150" y="109"/>
                  <a:pt x="150" y="109"/>
                </a:cubicBezTo>
                <a:cubicBezTo>
                  <a:pt x="156" y="108"/>
                  <a:pt x="156" y="106"/>
                  <a:pt x="150" y="105"/>
                </a:cubicBezTo>
                <a:cubicBezTo>
                  <a:pt x="150" y="105"/>
                  <a:pt x="132" y="101"/>
                  <a:pt x="119" y="99"/>
                </a:cubicBezTo>
                <a:cubicBezTo>
                  <a:pt x="117" y="95"/>
                  <a:pt x="112" y="92"/>
                  <a:pt x="107" y="92"/>
                </a:cubicBezTo>
                <a:cubicBezTo>
                  <a:pt x="98" y="92"/>
                  <a:pt x="92" y="98"/>
                  <a:pt x="92" y="107"/>
                </a:cubicBezTo>
                <a:cubicBezTo>
                  <a:pt x="92" y="115"/>
                  <a:pt x="98" y="122"/>
                  <a:pt x="107" y="122"/>
                </a:cubicBezTo>
                <a:moveTo>
                  <a:pt x="107" y="45"/>
                </a:moveTo>
                <a:cubicBezTo>
                  <a:pt x="109" y="45"/>
                  <a:pt x="111" y="43"/>
                  <a:pt x="111" y="41"/>
                </a:cubicBezTo>
                <a:cubicBezTo>
                  <a:pt x="111" y="34"/>
                  <a:pt x="111" y="34"/>
                  <a:pt x="111" y="34"/>
                </a:cubicBezTo>
                <a:cubicBezTo>
                  <a:pt x="111" y="32"/>
                  <a:pt x="109" y="30"/>
                  <a:pt x="107" y="30"/>
                </a:cubicBezTo>
                <a:cubicBezTo>
                  <a:pt x="105" y="30"/>
                  <a:pt x="103" y="32"/>
                  <a:pt x="103" y="34"/>
                </a:cubicBezTo>
                <a:cubicBezTo>
                  <a:pt x="103" y="41"/>
                  <a:pt x="103" y="41"/>
                  <a:pt x="103" y="41"/>
                </a:cubicBezTo>
                <a:cubicBezTo>
                  <a:pt x="103" y="43"/>
                  <a:pt x="105" y="45"/>
                  <a:pt x="107" y="45"/>
                </a:cubicBezTo>
                <a:moveTo>
                  <a:pt x="179" y="103"/>
                </a:moveTo>
                <a:cubicBezTo>
                  <a:pt x="172" y="103"/>
                  <a:pt x="172" y="103"/>
                  <a:pt x="172" y="103"/>
                </a:cubicBezTo>
                <a:cubicBezTo>
                  <a:pt x="170" y="103"/>
                  <a:pt x="168" y="105"/>
                  <a:pt x="168" y="107"/>
                </a:cubicBezTo>
                <a:cubicBezTo>
                  <a:pt x="168" y="109"/>
                  <a:pt x="170" y="111"/>
                  <a:pt x="172" y="111"/>
                </a:cubicBezTo>
                <a:cubicBezTo>
                  <a:pt x="179" y="111"/>
                  <a:pt x="179" y="111"/>
                  <a:pt x="179" y="111"/>
                </a:cubicBezTo>
                <a:cubicBezTo>
                  <a:pt x="181" y="111"/>
                  <a:pt x="183" y="109"/>
                  <a:pt x="183" y="107"/>
                </a:cubicBezTo>
                <a:cubicBezTo>
                  <a:pt x="183" y="105"/>
                  <a:pt x="181" y="103"/>
                  <a:pt x="179" y="103"/>
                </a:cubicBezTo>
                <a:moveTo>
                  <a:pt x="34" y="111"/>
                </a:moveTo>
                <a:cubicBezTo>
                  <a:pt x="41" y="111"/>
                  <a:pt x="41" y="111"/>
                  <a:pt x="41" y="111"/>
                </a:cubicBezTo>
                <a:cubicBezTo>
                  <a:pt x="43" y="111"/>
                  <a:pt x="45" y="109"/>
                  <a:pt x="45" y="107"/>
                </a:cubicBezTo>
                <a:cubicBezTo>
                  <a:pt x="45" y="105"/>
                  <a:pt x="43" y="103"/>
                  <a:pt x="41" y="103"/>
                </a:cubicBezTo>
                <a:cubicBezTo>
                  <a:pt x="34" y="103"/>
                  <a:pt x="34" y="103"/>
                  <a:pt x="34" y="103"/>
                </a:cubicBezTo>
                <a:cubicBezTo>
                  <a:pt x="32" y="103"/>
                  <a:pt x="30" y="105"/>
                  <a:pt x="30" y="107"/>
                </a:cubicBezTo>
                <a:cubicBezTo>
                  <a:pt x="30" y="109"/>
                  <a:pt x="32" y="111"/>
                  <a:pt x="34" y="111"/>
                </a:cubicBezTo>
                <a:moveTo>
                  <a:pt x="58" y="63"/>
                </a:moveTo>
                <a:cubicBezTo>
                  <a:pt x="58" y="64"/>
                  <a:pt x="59" y="64"/>
                  <a:pt x="60" y="64"/>
                </a:cubicBezTo>
                <a:cubicBezTo>
                  <a:pt x="61" y="64"/>
                  <a:pt x="62" y="64"/>
                  <a:pt x="63" y="63"/>
                </a:cubicBezTo>
                <a:cubicBezTo>
                  <a:pt x="65" y="62"/>
                  <a:pt x="65" y="59"/>
                  <a:pt x="63" y="58"/>
                </a:cubicBezTo>
                <a:cubicBezTo>
                  <a:pt x="58" y="53"/>
                  <a:pt x="58" y="53"/>
                  <a:pt x="58" y="53"/>
                </a:cubicBezTo>
                <a:cubicBezTo>
                  <a:pt x="57" y="51"/>
                  <a:pt x="54" y="51"/>
                  <a:pt x="53" y="53"/>
                </a:cubicBezTo>
                <a:cubicBezTo>
                  <a:pt x="51" y="54"/>
                  <a:pt x="51" y="57"/>
                  <a:pt x="53" y="58"/>
                </a:cubicBezTo>
                <a:lnTo>
                  <a:pt x="58" y="63"/>
                </a:lnTo>
                <a:close/>
                <a:moveTo>
                  <a:pt x="153" y="64"/>
                </a:moveTo>
                <a:cubicBezTo>
                  <a:pt x="154" y="64"/>
                  <a:pt x="155" y="64"/>
                  <a:pt x="156" y="63"/>
                </a:cubicBezTo>
                <a:cubicBezTo>
                  <a:pt x="161" y="58"/>
                  <a:pt x="161" y="58"/>
                  <a:pt x="161" y="58"/>
                </a:cubicBezTo>
                <a:cubicBezTo>
                  <a:pt x="162" y="57"/>
                  <a:pt x="162" y="54"/>
                  <a:pt x="161" y="53"/>
                </a:cubicBezTo>
                <a:cubicBezTo>
                  <a:pt x="159" y="51"/>
                  <a:pt x="157" y="51"/>
                  <a:pt x="155" y="53"/>
                </a:cubicBezTo>
                <a:cubicBezTo>
                  <a:pt x="150" y="58"/>
                  <a:pt x="150" y="58"/>
                  <a:pt x="150" y="58"/>
                </a:cubicBezTo>
                <a:cubicBezTo>
                  <a:pt x="149" y="59"/>
                  <a:pt x="149" y="62"/>
                  <a:pt x="150" y="63"/>
                </a:cubicBezTo>
                <a:cubicBezTo>
                  <a:pt x="151" y="64"/>
                  <a:pt x="152" y="64"/>
                  <a:pt x="153" y="64"/>
                </a:cubicBezTo>
              </a:path>
            </a:pathLst>
          </a:custGeom>
          <a:solidFill>
            <a:schemeClr val="bg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467755089"/>
              </p:ext>
            </p:extLst>
          </p:nvPr>
        </p:nvGraphicFramePr>
        <p:xfrm>
          <a:off x="266870" y="1664728"/>
          <a:ext cx="11445006" cy="3833819"/>
        </p:xfrm>
        <a:graphic>
          <a:graphicData uri="http://schemas.openxmlformats.org/drawingml/2006/table">
            <a:tbl>
              <a:tblPr firstRow="1" bandRow="1">
                <a:tableStyleId>{5C22544A-7EE6-4342-B048-85BDC9FD1C3A}</a:tableStyleId>
              </a:tblPr>
              <a:tblGrid>
                <a:gridCol w="3815002"/>
                <a:gridCol w="3815002"/>
                <a:gridCol w="3815002"/>
              </a:tblGrid>
              <a:tr h="473353">
                <a:tc>
                  <a:txBody>
                    <a:bodyPr/>
                    <a:lstStyle/>
                    <a:p>
                      <a:pPr algn="ctr"/>
                      <a:r>
                        <a:rPr lang="en-US" sz="2800" dirty="0" smtClean="0"/>
                        <a:t>Return On</a:t>
                      </a:r>
                      <a:r>
                        <a:rPr lang="en-US" sz="2800" baseline="0" dirty="0" smtClean="0"/>
                        <a:t> Investment</a:t>
                      </a:r>
                      <a:endParaRPr lang="en-US" sz="2800" dirty="0"/>
                    </a:p>
                  </a:txBody>
                  <a:tcPr>
                    <a:solidFill>
                      <a:srgbClr val="009977"/>
                    </a:solidFill>
                  </a:tcPr>
                </a:tc>
                <a:tc>
                  <a:txBody>
                    <a:bodyPr/>
                    <a:lstStyle/>
                    <a:p>
                      <a:pPr algn="ctr"/>
                      <a:r>
                        <a:rPr lang="en-US" sz="2800" dirty="0" smtClean="0"/>
                        <a:t>Return On Equality</a:t>
                      </a:r>
                      <a:endParaRPr lang="en-US" sz="2800" dirty="0"/>
                    </a:p>
                  </a:txBody>
                  <a:tcPr>
                    <a:solidFill>
                      <a:srgbClr val="009977"/>
                    </a:solidFill>
                  </a:tcPr>
                </a:tc>
                <a:tc>
                  <a:txBody>
                    <a:bodyPr/>
                    <a:lstStyle/>
                    <a:p>
                      <a:pPr algn="ctr"/>
                      <a:r>
                        <a:rPr lang="en-US" sz="2800" dirty="0" smtClean="0"/>
                        <a:t>Return On Recognition</a:t>
                      </a:r>
                      <a:endParaRPr lang="en-US" sz="2800" dirty="0"/>
                    </a:p>
                  </a:txBody>
                  <a:tcPr>
                    <a:solidFill>
                      <a:srgbClr val="009977"/>
                    </a:solidFill>
                  </a:tcPr>
                </a:tc>
              </a:tr>
              <a:tr h="3315659">
                <a:tc>
                  <a:txBody>
                    <a:bodyPr/>
                    <a:lstStyle/>
                    <a:p>
                      <a:pPr marL="285750" indent="-285750">
                        <a:lnSpc>
                          <a:spcPct val="200000"/>
                        </a:lnSpc>
                        <a:buFont typeface="Arial" panose="020B0604020202020204" pitchFamily="34" charset="0"/>
                        <a:buChar char="•"/>
                      </a:pPr>
                      <a:r>
                        <a:rPr lang="en-US" sz="2000" dirty="0" smtClean="0"/>
                        <a:t>New</a:t>
                      </a:r>
                      <a:r>
                        <a:rPr lang="en-US" sz="2000" baseline="0" dirty="0" smtClean="0"/>
                        <a:t> Relationships</a:t>
                      </a:r>
                    </a:p>
                    <a:p>
                      <a:pPr marL="285750" indent="-285750">
                        <a:lnSpc>
                          <a:spcPct val="200000"/>
                        </a:lnSpc>
                        <a:buFont typeface="Arial" panose="020B0604020202020204" pitchFamily="34" charset="0"/>
                        <a:buChar char="•"/>
                      </a:pPr>
                      <a:r>
                        <a:rPr lang="en-US" sz="2000" baseline="0" dirty="0" smtClean="0"/>
                        <a:t>Products Sold</a:t>
                      </a:r>
                    </a:p>
                    <a:p>
                      <a:pPr marL="285750" indent="-285750">
                        <a:lnSpc>
                          <a:spcPct val="200000"/>
                        </a:lnSpc>
                        <a:buFont typeface="Arial" panose="020B0604020202020204" pitchFamily="34" charset="0"/>
                        <a:buChar char="•"/>
                      </a:pPr>
                      <a:r>
                        <a:rPr lang="en-US" sz="2000" baseline="0" dirty="0" smtClean="0"/>
                        <a:t>Deposits Generated</a:t>
                      </a:r>
                    </a:p>
                    <a:p>
                      <a:pPr marL="285750" indent="-285750">
                        <a:lnSpc>
                          <a:spcPct val="200000"/>
                        </a:lnSpc>
                        <a:buFont typeface="Arial" panose="020B0604020202020204" pitchFamily="34" charset="0"/>
                        <a:buChar char="•"/>
                      </a:pPr>
                      <a:r>
                        <a:rPr lang="en-US" sz="2000" baseline="0" dirty="0" smtClean="0"/>
                        <a:t>Funds Raised</a:t>
                      </a:r>
                    </a:p>
                    <a:p>
                      <a:pPr marL="285750" indent="-285750">
                        <a:lnSpc>
                          <a:spcPct val="200000"/>
                        </a:lnSpc>
                        <a:buFont typeface="Arial" panose="020B0604020202020204" pitchFamily="34" charset="0"/>
                        <a:buChar char="•"/>
                      </a:pPr>
                      <a:r>
                        <a:rPr lang="en-US" sz="2000" baseline="0" dirty="0" smtClean="0"/>
                        <a:t>Hours Volunteered</a:t>
                      </a:r>
                      <a:endParaRPr lang="en-US" sz="2000" dirty="0"/>
                    </a:p>
                  </a:txBody>
                  <a:tcPr>
                    <a:solidFill>
                      <a:schemeClr val="accent6">
                        <a:lumMod val="20000"/>
                        <a:lumOff val="80000"/>
                      </a:schemeClr>
                    </a:solidFill>
                  </a:tcPr>
                </a:tc>
                <a:tc>
                  <a:txBody>
                    <a:bodyPr/>
                    <a:lstStyle/>
                    <a:p>
                      <a:pPr marL="285750" indent="-285750">
                        <a:lnSpc>
                          <a:spcPct val="200000"/>
                        </a:lnSpc>
                        <a:buFont typeface="Arial" panose="020B0604020202020204" pitchFamily="34" charset="0"/>
                        <a:buChar char="•"/>
                      </a:pPr>
                      <a:r>
                        <a:rPr lang="en-US" sz="2000" dirty="0" smtClean="0"/>
                        <a:t>Policies</a:t>
                      </a:r>
                      <a:r>
                        <a:rPr lang="en-US" sz="2000" baseline="0" dirty="0" smtClean="0"/>
                        <a:t> Updated/Added</a:t>
                      </a:r>
                    </a:p>
                    <a:p>
                      <a:pPr marL="285750" indent="-285750">
                        <a:lnSpc>
                          <a:spcPct val="200000"/>
                        </a:lnSpc>
                        <a:buFont typeface="Arial" panose="020B0604020202020204" pitchFamily="34" charset="0"/>
                        <a:buChar char="•"/>
                      </a:pPr>
                      <a:r>
                        <a:rPr lang="en-US" sz="2000" baseline="0" dirty="0" smtClean="0"/>
                        <a:t>Seminars Conducted</a:t>
                      </a:r>
                    </a:p>
                    <a:p>
                      <a:pPr marL="285750" indent="-285750">
                        <a:lnSpc>
                          <a:spcPct val="200000"/>
                        </a:lnSpc>
                        <a:buFont typeface="Arial" panose="020B0604020202020204" pitchFamily="34" charset="0"/>
                        <a:buChar char="•"/>
                      </a:pPr>
                      <a:r>
                        <a:rPr lang="en-US" sz="2000" baseline="0" dirty="0" smtClean="0"/>
                        <a:t>Resources Accessed</a:t>
                      </a:r>
                    </a:p>
                    <a:p>
                      <a:pPr marL="285750" indent="-285750">
                        <a:lnSpc>
                          <a:spcPct val="200000"/>
                        </a:lnSpc>
                        <a:buFont typeface="Arial" panose="020B0604020202020204" pitchFamily="34" charset="0"/>
                        <a:buChar char="•"/>
                      </a:pPr>
                      <a:r>
                        <a:rPr lang="en-US" sz="2000" baseline="0" dirty="0" smtClean="0"/>
                        <a:t>Safe Space Commitments</a:t>
                      </a:r>
                    </a:p>
                    <a:p>
                      <a:pPr marL="285750" indent="-285750">
                        <a:lnSpc>
                          <a:spcPct val="200000"/>
                        </a:lnSpc>
                        <a:buFont typeface="Arial" panose="020B0604020202020204" pitchFamily="34" charset="0"/>
                        <a:buChar char="•"/>
                      </a:pPr>
                      <a:r>
                        <a:rPr lang="en-US" sz="2000" baseline="0" dirty="0" smtClean="0"/>
                        <a:t>Self-ID Totals</a:t>
                      </a:r>
                    </a:p>
                  </a:txBody>
                  <a:tcPr>
                    <a:solidFill>
                      <a:schemeClr val="accent6">
                        <a:lumMod val="20000"/>
                        <a:lumOff val="80000"/>
                      </a:schemeClr>
                    </a:solidFill>
                  </a:tcPr>
                </a:tc>
                <a:tc>
                  <a:txBody>
                    <a:bodyPr/>
                    <a:lstStyle/>
                    <a:p>
                      <a:pPr marL="285750" indent="-285750">
                        <a:lnSpc>
                          <a:spcPct val="200000"/>
                        </a:lnSpc>
                        <a:buFont typeface="Arial" panose="020B0604020202020204" pitchFamily="34" charset="0"/>
                        <a:buChar char="•"/>
                      </a:pPr>
                      <a:r>
                        <a:rPr lang="en-US" sz="2000" dirty="0" smtClean="0"/>
                        <a:t>Career Connections/Networking</a:t>
                      </a:r>
                    </a:p>
                    <a:p>
                      <a:pPr marL="285750" indent="-285750">
                        <a:lnSpc>
                          <a:spcPct val="200000"/>
                        </a:lnSpc>
                        <a:buFont typeface="Arial" panose="020B0604020202020204" pitchFamily="34" charset="0"/>
                        <a:buChar char="•"/>
                      </a:pPr>
                      <a:r>
                        <a:rPr lang="en-US" sz="2000" dirty="0" smtClean="0"/>
                        <a:t>Mentoring</a:t>
                      </a:r>
                      <a:r>
                        <a:rPr lang="en-US" sz="2000" baseline="0" dirty="0" smtClean="0"/>
                        <a:t> </a:t>
                      </a:r>
                    </a:p>
                    <a:p>
                      <a:pPr marL="285750" indent="-285750">
                        <a:lnSpc>
                          <a:spcPct val="200000"/>
                        </a:lnSpc>
                        <a:buFont typeface="Arial" panose="020B0604020202020204" pitchFamily="34" charset="0"/>
                        <a:buChar char="•"/>
                      </a:pPr>
                      <a:r>
                        <a:rPr lang="en-US" sz="2000" baseline="0" dirty="0" smtClean="0"/>
                        <a:t>Executive Recognition</a:t>
                      </a:r>
                    </a:p>
                    <a:p>
                      <a:pPr marL="285750" indent="-285750">
                        <a:lnSpc>
                          <a:spcPct val="200000"/>
                        </a:lnSpc>
                        <a:buFont typeface="Arial" panose="020B0604020202020204" pitchFamily="34" charset="0"/>
                        <a:buChar char="•"/>
                      </a:pPr>
                      <a:r>
                        <a:rPr lang="en-US" sz="2000" baseline="0" dirty="0" smtClean="0"/>
                        <a:t>Performance Review</a:t>
                      </a:r>
                    </a:p>
                    <a:p>
                      <a:pPr marL="285750" indent="-285750">
                        <a:lnSpc>
                          <a:spcPct val="200000"/>
                        </a:lnSpc>
                        <a:buFont typeface="Arial" panose="020B0604020202020204" pitchFamily="34" charset="0"/>
                        <a:buChar char="•"/>
                      </a:pPr>
                      <a:r>
                        <a:rPr lang="en-US" sz="2000" baseline="0" dirty="0" smtClean="0"/>
                        <a:t>Award Programs</a:t>
                      </a:r>
                      <a:endParaRPr lang="en-US" sz="2000" dirty="0" smtClean="0"/>
                    </a:p>
                  </a:txBody>
                  <a:tcPr>
                    <a:solidFill>
                      <a:schemeClr val="accent6">
                        <a:lumMod val="20000"/>
                        <a:lumOff val="80000"/>
                      </a:schemeClr>
                    </a:solidFill>
                  </a:tcPr>
                </a:tc>
              </a:tr>
            </a:tbl>
          </a:graphicData>
        </a:graphic>
      </p:graphicFrame>
      <p:sp>
        <p:nvSpPr>
          <p:cNvPr id="4" name="Rectangle 3"/>
          <p:cNvSpPr/>
          <p:nvPr/>
        </p:nvSpPr>
        <p:spPr>
          <a:xfrm>
            <a:off x="1502919" y="1053080"/>
            <a:ext cx="875881" cy="646331"/>
          </a:xfrm>
          <a:prstGeom prst="rect">
            <a:avLst/>
          </a:prstGeom>
        </p:spPr>
        <p:txBody>
          <a:bodyPr wrap="none">
            <a:spAutoFit/>
          </a:bodyPr>
          <a:lstStyle/>
          <a:p>
            <a:pPr algn="ctr"/>
            <a:r>
              <a:rPr lang="en-US" sz="3600" b="1" dirty="0" smtClean="0">
                <a:solidFill>
                  <a:srgbClr val="009977"/>
                </a:solidFill>
              </a:rPr>
              <a:t>ROI</a:t>
            </a:r>
            <a:endParaRPr lang="en-US" sz="3600" b="1" dirty="0">
              <a:solidFill>
                <a:srgbClr val="009977"/>
              </a:solidFill>
            </a:endParaRPr>
          </a:p>
        </p:txBody>
      </p:sp>
      <p:sp>
        <p:nvSpPr>
          <p:cNvPr id="12" name="Rectangle 11"/>
          <p:cNvSpPr/>
          <p:nvPr/>
        </p:nvSpPr>
        <p:spPr>
          <a:xfrm>
            <a:off x="5500937" y="1028046"/>
            <a:ext cx="976870" cy="646331"/>
          </a:xfrm>
          <a:prstGeom prst="rect">
            <a:avLst/>
          </a:prstGeom>
        </p:spPr>
        <p:txBody>
          <a:bodyPr wrap="none">
            <a:spAutoFit/>
          </a:bodyPr>
          <a:lstStyle/>
          <a:p>
            <a:pPr algn="ctr"/>
            <a:r>
              <a:rPr lang="en-US" sz="3600" b="1" dirty="0" smtClean="0">
                <a:solidFill>
                  <a:srgbClr val="009977"/>
                </a:solidFill>
              </a:rPr>
              <a:t>ROE</a:t>
            </a:r>
            <a:endParaRPr lang="en-US" sz="3600" b="1" dirty="0">
              <a:solidFill>
                <a:srgbClr val="009977"/>
              </a:solidFill>
            </a:endParaRPr>
          </a:p>
        </p:txBody>
      </p:sp>
      <p:sp>
        <p:nvSpPr>
          <p:cNvPr id="13" name="Rectangle 12"/>
          <p:cNvSpPr/>
          <p:nvPr/>
        </p:nvSpPr>
        <p:spPr>
          <a:xfrm>
            <a:off x="9093876" y="1028046"/>
            <a:ext cx="1012137" cy="646331"/>
          </a:xfrm>
          <a:prstGeom prst="rect">
            <a:avLst/>
          </a:prstGeom>
        </p:spPr>
        <p:txBody>
          <a:bodyPr wrap="none">
            <a:spAutoFit/>
          </a:bodyPr>
          <a:lstStyle/>
          <a:p>
            <a:pPr algn="ctr"/>
            <a:r>
              <a:rPr lang="en-US" sz="3600" b="1" dirty="0" smtClean="0">
                <a:solidFill>
                  <a:srgbClr val="009977"/>
                </a:solidFill>
              </a:rPr>
              <a:t>ROR</a:t>
            </a:r>
            <a:endParaRPr lang="en-US" sz="3600" b="1" dirty="0">
              <a:solidFill>
                <a:srgbClr val="009977"/>
              </a:solidFill>
            </a:endParaRPr>
          </a:p>
        </p:txBody>
      </p:sp>
    </p:spTree>
    <p:extLst>
      <p:ext uri="{BB962C8B-B14F-4D97-AF65-F5344CB8AC3E}">
        <p14:creationId xmlns:p14="http://schemas.microsoft.com/office/powerpoint/2010/main" val="4183418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6"/>
          <p:cNvPicPr>
            <a:picLocks noChangeAspect="1"/>
          </p:cNvPicPr>
          <p:nvPr/>
        </p:nvPicPr>
        <p:blipFill>
          <a:blip r:embed="rId2" cstate="email">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0" y="1"/>
            <a:ext cx="12192000" cy="6867810"/>
          </a:xfrm>
          <a:custGeom>
            <a:avLst/>
            <a:gdLst>
              <a:gd name="connsiteX0" fmla="*/ 0 w 6096000"/>
              <a:gd name="connsiteY0" fmla="*/ 0 h 3429000"/>
              <a:gd name="connsiteX1" fmla="*/ 3048000 w 6096000"/>
              <a:gd name="connsiteY1" fmla="*/ 0 h 3429000"/>
              <a:gd name="connsiteX2" fmla="*/ 6096000 w 6096000"/>
              <a:gd name="connsiteY2" fmla="*/ 0 h 3429000"/>
              <a:gd name="connsiteX3" fmla="*/ 6096000 w 6096000"/>
              <a:gd name="connsiteY3" fmla="*/ 3429000 h 3429000"/>
              <a:gd name="connsiteX4" fmla="*/ 3048000 w 6096000"/>
              <a:gd name="connsiteY4" fmla="*/ 3429000 h 3429000"/>
              <a:gd name="connsiteX5" fmla="*/ 0 w 6096000"/>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429000">
                <a:moveTo>
                  <a:pt x="0" y="0"/>
                </a:moveTo>
                <a:lnTo>
                  <a:pt x="3048000" y="0"/>
                </a:lnTo>
                <a:lnTo>
                  <a:pt x="6096000" y="0"/>
                </a:lnTo>
                <a:lnTo>
                  <a:pt x="6096000" y="3429000"/>
                </a:lnTo>
                <a:lnTo>
                  <a:pt x="3048000" y="3429000"/>
                </a:lnTo>
                <a:lnTo>
                  <a:pt x="0" y="3429000"/>
                </a:lnTo>
                <a:close/>
              </a:path>
            </a:pathLst>
          </a:custGeom>
          <a:ln>
            <a:solidFill>
              <a:schemeClr val="tx1"/>
            </a:solidFill>
          </a:ln>
        </p:spPr>
      </p:pic>
      <p:sp>
        <p:nvSpPr>
          <p:cNvPr id="25" name="Rectangle 24"/>
          <p:cNvSpPr/>
          <p:nvPr/>
        </p:nvSpPr>
        <p:spPr>
          <a:xfrm>
            <a:off x="0" y="5583571"/>
            <a:ext cx="12192000" cy="1301323"/>
          </a:xfrm>
          <a:prstGeom prst="rect">
            <a:avLst/>
          </a:prstGeom>
          <a:solidFill>
            <a:srgbClr val="F1F0F0">
              <a:alpha val="6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Rectangle 35"/>
          <p:cNvSpPr/>
          <p:nvPr/>
        </p:nvSpPr>
        <p:spPr>
          <a:xfrm>
            <a:off x="6329920" y="4573050"/>
            <a:ext cx="986121" cy="954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329920" y="696506"/>
            <a:ext cx="986121" cy="954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329920" y="1998972"/>
            <a:ext cx="986121" cy="954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329920" y="3286011"/>
            <a:ext cx="986121" cy="9547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47"/>
          <p:cNvSpPr>
            <a:spLocks noChangeAspect="1" noEditPoints="1"/>
          </p:cNvSpPr>
          <p:nvPr/>
        </p:nvSpPr>
        <p:spPr bwMode="auto">
          <a:xfrm rot="20505235">
            <a:off x="6571520" y="2224883"/>
            <a:ext cx="502920" cy="502920"/>
          </a:xfrm>
          <a:custGeom>
            <a:avLst/>
            <a:gdLst>
              <a:gd name="T0" fmla="*/ 81 w 128"/>
              <a:gd name="T1" fmla="*/ 14 h 128"/>
              <a:gd name="T2" fmla="*/ 53 w 128"/>
              <a:gd name="T3" fmla="*/ 36 h 128"/>
              <a:gd name="T4" fmla="*/ 33 w 128"/>
              <a:gd name="T5" fmla="*/ 36 h 128"/>
              <a:gd name="T6" fmla="*/ 0 w 128"/>
              <a:gd name="T7" fmla="*/ 56 h 128"/>
              <a:gd name="T8" fmla="*/ 24 w 128"/>
              <a:gd name="T9" fmla="*/ 84 h 128"/>
              <a:gd name="T10" fmla="*/ 32 w 128"/>
              <a:gd name="T11" fmla="*/ 128 h 128"/>
              <a:gd name="T12" fmla="*/ 56 w 128"/>
              <a:gd name="T13" fmla="*/ 120 h 128"/>
              <a:gd name="T14" fmla="*/ 52 w 128"/>
              <a:gd name="T15" fmla="*/ 108 h 128"/>
              <a:gd name="T16" fmla="*/ 52 w 128"/>
              <a:gd name="T17" fmla="*/ 80 h 128"/>
              <a:gd name="T18" fmla="*/ 53 w 128"/>
              <a:gd name="T19" fmla="*/ 78 h 128"/>
              <a:gd name="T20" fmla="*/ 54 w 128"/>
              <a:gd name="T21" fmla="*/ 77 h 128"/>
              <a:gd name="T22" fmla="*/ 55 w 128"/>
              <a:gd name="T23" fmla="*/ 76 h 128"/>
              <a:gd name="T24" fmla="*/ 81 w 128"/>
              <a:gd name="T25" fmla="*/ 98 h 128"/>
              <a:gd name="T26" fmla="*/ 128 w 128"/>
              <a:gd name="T27" fmla="*/ 56 h 128"/>
              <a:gd name="T28" fmla="*/ 80 w 128"/>
              <a:gd name="T29" fmla="*/ 56 h 128"/>
              <a:gd name="T30" fmla="*/ 92 w 128"/>
              <a:gd name="T31" fmla="*/ 44 h 128"/>
              <a:gd name="T32" fmla="*/ 92 w 128"/>
              <a:gd name="T33" fmla="*/ 68 h 128"/>
              <a:gd name="T34" fmla="*/ 80 w 128"/>
              <a:gd name="T35" fmla="*/ 56 h 128"/>
              <a:gd name="T36" fmla="*/ 16 w 128"/>
              <a:gd name="T37" fmla="*/ 44 h 128"/>
              <a:gd name="T38" fmla="*/ 40 w 128"/>
              <a:gd name="T39" fmla="*/ 56 h 128"/>
              <a:gd name="T40" fmla="*/ 16 w 128"/>
              <a:gd name="T41" fmla="*/ 68 h 128"/>
              <a:gd name="T42" fmla="*/ 48 w 128"/>
              <a:gd name="T43" fmla="*/ 120 h 128"/>
              <a:gd name="T44" fmla="*/ 32 w 128"/>
              <a:gd name="T45" fmla="*/ 84 h 128"/>
              <a:gd name="T46" fmla="*/ 33 w 128"/>
              <a:gd name="T47" fmla="*/ 76 h 128"/>
              <a:gd name="T48" fmla="*/ 45 w 128"/>
              <a:gd name="T49" fmla="*/ 76 h 128"/>
              <a:gd name="T50" fmla="*/ 44 w 128"/>
              <a:gd name="T51" fmla="*/ 108 h 128"/>
              <a:gd name="T52" fmla="*/ 48 w 128"/>
              <a:gd name="T53" fmla="*/ 117 h 128"/>
              <a:gd name="T54" fmla="*/ 53 w 128"/>
              <a:gd name="T55" fmla="*/ 68 h 128"/>
              <a:gd name="T56" fmla="*/ 52 w 128"/>
              <a:gd name="T57" fmla="*/ 68 h 128"/>
              <a:gd name="T58" fmla="*/ 52 w 128"/>
              <a:gd name="T59" fmla="*/ 44 h 128"/>
              <a:gd name="T60" fmla="*/ 74 w 128"/>
              <a:gd name="T61" fmla="*/ 36 h 128"/>
              <a:gd name="T62" fmla="*/ 74 w 128"/>
              <a:gd name="T63" fmla="*/ 76 h 128"/>
              <a:gd name="T64" fmla="*/ 100 w 128"/>
              <a:gd name="T65" fmla="*/ 104 h 128"/>
              <a:gd name="T66" fmla="*/ 92 w 128"/>
              <a:gd name="T67" fmla="*/ 76 h 128"/>
              <a:gd name="T68" fmla="*/ 92 w 128"/>
              <a:gd name="T69" fmla="*/ 36 h 128"/>
              <a:gd name="T70" fmla="*/ 100 w 128"/>
              <a:gd name="T71" fmla="*/ 8 h 128"/>
              <a:gd name="T72" fmla="*/ 100 w 128"/>
              <a:gd name="T73"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100" y="0"/>
                </a:moveTo>
                <a:cubicBezTo>
                  <a:pt x="92" y="0"/>
                  <a:pt x="85" y="6"/>
                  <a:pt x="81" y="14"/>
                </a:cubicBezTo>
                <a:cubicBezTo>
                  <a:pt x="81" y="14"/>
                  <a:pt x="81" y="14"/>
                  <a:pt x="81" y="14"/>
                </a:cubicBezTo>
                <a:cubicBezTo>
                  <a:pt x="74" y="27"/>
                  <a:pt x="64" y="36"/>
                  <a:pt x="53" y="36"/>
                </a:cubicBezTo>
                <a:cubicBezTo>
                  <a:pt x="50" y="36"/>
                  <a:pt x="50" y="36"/>
                  <a:pt x="50" y="36"/>
                </a:cubicBezTo>
                <a:cubicBezTo>
                  <a:pt x="33" y="36"/>
                  <a:pt x="33" y="36"/>
                  <a:pt x="33" y="36"/>
                </a:cubicBezTo>
                <a:cubicBezTo>
                  <a:pt x="16" y="36"/>
                  <a:pt x="16" y="36"/>
                  <a:pt x="16" y="36"/>
                </a:cubicBezTo>
                <a:cubicBezTo>
                  <a:pt x="7" y="36"/>
                  <a:pt x="0" y="45"/>
                  <a:pt x="0" y="56"/>
                </a:cubicBezTo>
                <a:cubicBezTo>
                  <a:pt x="0" y="67"/>
                  <a:pt x="7" y="76"/>
                  <a:pt x="16" y="76"/>
                </a:cubicBezTo>
                <a:cubicBezTo>
                  <a:pt x="20" y="76"/>
                  <a:pt x="24" y="80"/>
                  <a:pt x="24" y="84"/>
                </a:cubicBezTo>
                <a:cubicBezTo>
                  <a:pt x="24" y="120"/>
                  <a:pt x="24" y="120"/>
                  <a:pt x="24" y="120"/>
                </a:cubicBezTo>
                <a:cubicBezTo>
                  <a:pt x="24" y="124"/>
                  <a:pt x="28" y="128"/>
                  <a:pt x="32" y="128"/>
                </a:cubicBezTo>
                <a:cubicBezTo>
                  <a:pt x="48" y="128"/>
                  <a:pt x="48" y="128"/>
                  <a:pt x="48" y="128"/>
                </a:cubicBezTo>
                <a:cubicBezTo>
                  <a:pt x="52" y="128"/>
                  <a:pt x="56" y="124"/>
                  <a:pt x="56" y="120"/>
                </a:cubicBezTo>
                <a:cubicBezTo>
                  <a:pt x="56" y="116"/>
                  <a:pt x="56" y="116"/>
                  <a:pt x="56" y="116"/>
                </a:cubicBezTo>
                <a:cubicBezTo>
                  <a:pt x="56" y="112"/>
                  <a:pt x="52" y="110"/>
                  <a:pt x="52" y="108"/>
                </a:cubicBezTo>
                <a:cubicBezTo>
                  <a:pt x="52" y="80"/>
                  <a:pt x="52" y="80"/>
                  <a:pt x="52" y="80"/>
                </a:cubicBezTo>
                <a:cubicBezTo>
                  <a:pt x="52" y="80"/>
                  <a:pt x="52" y="80"/>
                  <a:pt x="52" y="80"/>
                </a:cubicBezTo>
                <a:cubicBezTo>
                  <a:pt x="52" y="79"/>
                  <a:pt x="52" y="79"/>
                  <a:pt x="53" y="78"/>
                </a:cubicBezTo>
                <a:cubicBezTo>
                  <a:pt x="53" y="78"/>
                  <a:pt x="53" y="78"/>
                  <a:pt x="53" y="78"/>
                </a:cubicBezTo>
                <a:cubicBezTo>
                  <a:pt x="53" y="77"/>
                  <a:pt x="53" y="77"/>
                  <a:pt x="54" y="77"/>
                </a:cubicBezTo>
                <a:cubicBezTo>
                  <a:pt x="54" y="77"/>
                  <a:pt x="54" y="77"/>
                  <a:pt x="54" y="77"/>
                </a:cubicBezTo>
                <a:cubicBezTo>
                  <a:pt x="54" y="77"/>
                  <a:pt x="54" y="77"/>
                  <a:pt x="54" y="77"/>
                </a:cubicBezTo>
                <a:cubicBezTo>
                  <a:pt x="54" y="76"/>
                  <a:pt x="55" y="76"/>
                  <a:pt x="55" y="76"/>
                </a:cubicBezTo>
                <a:cubicBezTo>
                  <a:pt x="65" y="77"/>
                  <a:pt x="74" y="85"/>
                  <a:pt x="81" y="98"/>
                </a:cubicBezTo>
                <a:cubicBezTo>
                  <a:pt x="81" y="98"/>
                  <a:pt x="81" y="98"/>
                  <a:pt x="81" y="98"/>
                </a:cubicBezTo>
                <a:cubicBezTo>
                  <a:pt x="85" y="106"/>
                  <a:pt x="92" y="112"/>
                  <a:pt x="100" y="112"/>
                </a:cubicBezTo>
                <a:cubicBezTo>
                  <a:pt x="118" y="112"/>
                  <a:pt x="128" y="84"/>
                  <a:pt x="128" y="56"/>
                </a:cubicBezTo>
                <a:cubicBezTo>
                  <a:pt x="128" y="28"/>
                  <a:pt x="118" y="0"/>
                  <a:pt x="100" y="0"/>
                </a:cubicBezTo>
                <a:close/>
                <a:moveTo>
                  <a:pt x="80" y="56"/>
                </a:moveTo>
                <a:cubicBezTo>
                  <a:pt x="80" y="52"/>
                  <a:pt x="80" y="48"/>
                  <a:pt x="81" y="44"/>
                </a:cubicBezTo>
                <a:cubicBezTo>
                  <a:pt x="92" y="44"/>
                  <a:pt x="92" y="44"/>
                  <a:pt x="92" y="44"/>
                </a:cubicBezTo>
                <a:cubicBezTo>
                  <a:pt x="96" y="44"/>
                  <a:pt x="100" y="49"/>
                  <a:pt x="100" y="56"/>
                </a:cubicBezTo>
                <a:cubicBezTo>
                  <a:pt x="100" y="63"/>
                  <a:pt x="96" y="68"/>
                  <a:pt x="92" y="68"/>
                </a:cubicBezTo>
                <a:cubicBezTo>
                  <a:pt x="81" y="68"/>
                  <a:pt x="81" y="68"/>
                  <a:pt x="81" y="68"/>
                </a:cubicBezTo>
                <a:cubicBezTo>
                  <a:pt x="80" y="64"/>
                  <a:pt x="80" y="60"/>
                  <a:pt x="80" y="56"/>
                </a:cubicBezTo>
                <a:close/>
                <a:moveTo>
                  <a:pt x="8" y="56"/>
                </a:moveTo>
                <a:cubicBezTo>
                  <a:pt x="8" y="49"/>
                  <a:pt x="12" y="44"/>
                  <a:pt x="16" y="44"/>
                </a:cubicBezTo>
                <a:cubicBezTo>
                  <a:pt x="44" y="44"/>
                  <a:pt x="44" y="44"/>
                  <a:pt x="44" y="44"/>
                </a:cubicBezTo>
                <a:cubicBezTo>
                  <a:pt x="42" y="47"/>
                  <a:pt x="40" y="51"/>
                  <a:pt x="40" y="56"/>
                </a:cubicBezTo>
                <a:cubicBezTo>
                  <a:pt x="40" y="61"/>
                  <a:pt x="42" y="65"/>
                  <a:pt x="44" y="68"/>
                </a:cubicBezTo>
                <a:cubicBezTo>
                  <a:pt x="16" y="68"/>
                  <a:pt x="16" y="68"/>
                  <a:pt x="16" y="68"/>
                </a:cubicBezTo>
                <a:cubicBezTo>
                  <a:pt x="12" y="68"/>
                  <a:pt x="8" y="63"/>
                  <a:pt x="8" y="56"/>
                </a:cubicBezTo>
                <a:close/>
                <a:moveTo>
                  <a:pt x="48" y="120"/>
                </a:moveTo>
                <a:cubicBezTo>
                  <a:pt x="32" y="120"/>
                  <a:pt x="32" y="120"/>
                  <a:pt x="32" y="120"/>
                </a:cubicBezTo>
                <a:cubicBezTo>
                  <a:pt x="32" y="84"/>
                  <a:pt x="32" y="84"/>
                  <a:pt x="32" y="84"/>
                </a:cubicBezTo>
                <a:cubicBezTo>
                  <a:pt x="32" y="81"/>
                  <a:pt x="31" y="78"/>
                  <a:pt x="30" y="76"/>
                </a:cubicBezTo>
                <a:cubicBezTo>
                  <a:pt x="33" y="76"/>
                  <a:pt x="33" y="76"/>
                  <a:pt x="33" y="76"/>
                </a:cubicBezTo>
                <a:cubicBezTo>
                  <a:pt x="33" y="76"/>
                  <a:pt x="33" y="76"/>
                  <a:pt x="33" y="76"/>
                </a:cubicBezTo>
                <a:cubicBezTo>
                  <a:pt x="45" y="76"/>
                  <a:pt x="45" y="76"/>
                  <a:pt x="45" y="76"/>
                </a:cubicBezTo>
                <a:cubicBezTo>
                  <a:pt x="44" y="77"/>
                  <a:pt x="44" y="79"/>
                  <a:pt x="44" y="80"/>
                </a:cubicBezTo>
                <a:cubicBezTo>
                  <a:pt x="44" y="108"/>
                  <a:pt x="44" y="108"/>
                  <a:pt x="44" y="108"/>
                </a:cubicBezTo>
                <a:cubicBezTo>
                  <a:pt x="44" y="112"/>
                  <a:pt x="46" y="114"/>
                  <a:pt x="47" y="116"/>
                </a:cubicBezTo>
                <a:cubicBezTo>
                  <a:pt x="48" y="116"/>
                  <a:pt x="48" y="116"/>
                  <a:pt x="48" y="117"/>
                </a:cubicBezTo>
                <a:lnTo>
                  <a:pt x="48" y="120"/>
                </a:lnTo>
                <a:close/>
                <a:moveTo>
                  <a:pt x="53" y="68"/>
                </a:moveTo>
                <a:cubicBezTo>
                  <a:pt x="52" y="68"/>
                  <a:pt x="52" y="68"/>
                  <a:pt x="52" y="68"/>
                </a:cubicBezTo>
                <a:cubicBezTo>
                  <a:pt x="52" y="68"/>
                  <a:pt x="52" y="68"/>
                  <a:pt x="52" y="68"/>
                </a:cubicBezTo>
                <a:cubicBezTo>
                  <a:pt x="48" y="68"/>
                  <a:pt x="44" y="63"/>
                  <a:pt x="44" y="56"/>
                </a:cubicBezTo>
                <a:cubicBezTo>
                  <a:pt x="44" y="49"/>
                  <a:pt x="48" y="44"/>
                  <a:pt x="52" y="44"/>
                </a:cubicBezTo>
                <a:cubicBezTo>
                  <a:pt x="53" y="44"/>
                  <a:pt x="53" y="44"/>
                  <a:pt x="53" y="44"/>
                </a:cubicBezTo>
                <a:cubicBezTo>
                  <a:pt x="60" y="44"/>
                  <a:pt x="68" y="41"/>
                  <a:pt x="74" y="36"/>
                </a:cubicBezTo>
                <a:cubicBezTo>
                  <a:pt x="73" y="42"/>
                  <a:pt x="72" y="49"/>
                  <a:pt x="72" y="56"/>
                </a:cubicBezTo>
                <a:cubicBezTo>
                  <a:pt x="72" y="63"/>
                  <a:pt x="73" y="70"/>
                  <a:pt x="74" y="76"/>
                </a:cubicBezTo>
                <a:cubicBezTo>
                  <a:pt x="68" y="71"/>
                  <a:pt x="60" y="68"/>
                  <a:pt x="53" y="68"/>
                </a:cubicBezTo>
                <a:close/>
                <a:moveTo>
                  <a:pt x="100" y="104"/>
                </a:moveTo>
                <a:cubicBezTo>
                  <a:pt x="92" y="104"/>
                  <a:pt x="85" y="93"/>
                  <a:pt x="82" y="76"/>
                </a:cubicBezTo>
                <a:cubicBezTo>
                  <a:pt x="92" y="76"/>
                  <a:pt x="92" y="76"/>
                  <a:pt x="92" y="76"/>
                </a:cubicBezTo>
                <a:cubicBezTo>
                  <a:pt x="101" y="76"/>
                  <a:pt x="108" y="67"/>
                  <a:pt x="108" y="56"/>
                </a:cubicBezTo>
                <a:cubicBezTo>
                  <a:pt x="108" y="45"/>
                  <a:pt x="101" y="36"/>
                  <a:pt x="92" y="36"/>
                </a:cubicBezTo>
                <a:cubicBezTo>
                  <a:pt x="82" y="36"/>
                  <a:pt x="82" y="36"/>
                  <a:pt x="82" y="36"/>
                </a:cubicBezTo>
                <a:cubicBezTo>
                  <a:pt x="85" y="19"/>
                  <a:pt x="92" y="8"/>
                  <a:pt x="100" y="8"/>
                </a:cubicBezTo>
                <a:cubicBezTo>
                  <a:pt x="111" y="8"/>
                  <a:pt x="120" y="29"/>
                  <a:pt x="120" y="56"/>
                </a:cubicBezTo>
                <a:cubicBezTo>
                  <a:pt x="120" y="83"/>
                  <a:pt x="111" y="104"/>
                  <a:pt x="100" y="104"/>
                </a:cubicBezTo>
                <a:close/>
              </a:path>
            </a:pathLst>
          </a:custGeom>
          <a:solidFill>
            <a:schemeClr val="bg1">
              <a:lumMod val="75000"/>
            </a:schemeClr>
          </a:solidFill>
          <a:ln>
            <a:noFill/>
          </a:ln>
          <a:extLst/>
        </p:spPr>
        <p:txBody>
          <a:bodyPr vert="horz" wrap="square" lIns="68580" tIns="34290" rIns="68580" bIns="34290" numCol="1" anchor="t" anchorCtr="0" compatLnSpc="1">
            <a:prstTxWarp prst="textNoShape">
              <a:avLst/>
            </a:prstTxWarp>
          </a:bodyPr>
          <a:lstStyle/>
          <a:p>
            <a:endParaRPr lang="id-ID" sz="1013"/>
          </a:p>
        </p:txBody>
      </p:sp>
      <p:sp>
        <p:nvSpPr>
          <p:cNvPr id="9" name="Freeform 34"/>
          <p:cNvSpPr>
            <a:spLocks noChangeAspect="1" noEditPoints="1"/>
          </p:cNvSpPr>
          <p:nvPr/>
        </p:nvSpPr>
        <p:spPr bwMode="auto">
          <a:xfrm rot="19783458">
            <a:off x="6598008" y="3309358"/>
            <a:ext cx="384329" cy="731520"/>
          </a:xfrm>
          <a:custGeom>
            <a:avLst/>
            <a:gdLst>
              <a:gd name="T0" fmla="*/ 55 w 98"/>
              <a:gd name="T1" fmla="*/ 48 h 189"/>
              <a:gd name="T2" fmla="*/ 36 w 98"/>
              <a:gd name="T3" fmla="*/ 31 h 189"/>
              <a:gd name="T4" fmla="*/ 54 w 98"/>
              <a:gd name="T5" fmla="*/ 0 h 189"/>
              <a:gd name="T6" fmla="*/ 31 w 98"/>
              <a:gd name="T7" fmla="*/ 33 h 189"/>
              <a:gd name="T8" fmla="*/ 45 w 98"/>
              <a:gd name="T9" fmla="*/ 48 h 189"/>
              <a:gd name="T10" fmla="*/ 44 w 98"/>
              <a:gd name="T11" fmla="*/ 48 h 189"/>
              <a:gd name="T12" fmla="*/ 0 w 98"/>
              <a:gd name="T13" fmla="*/ 96 h 189"/>
              <a:gd name="T14" fmla="*/ 0 w 98"/>
              <a:gd name="T15" fmla="*/ 141 h 189"/>
              <a:gd name="T16" fmla="*/ 44 w 98"/>
              <a:gd name="T17" fmla="*/ 189 h 189"/>
              <a:gd name="T18" fmla="*/ 54 w 98"/>
              <a:gd name="T19" fmla="*/ 189 h 189"/>
              <a:gd name="T20" fmla="*/ 98 w 98"/>
              <a:gd name="T21" fmla="*/ 141 h 189"/>
              <a:gd name="T22" fmla="*/ 98 w 98"/>
              <a:gd name="T23" fmla="*/ 96 h 189"/>
              <a:gd name="T24" fmla="*/ 55 w 98"/>
              <a:gd name="T25" fmla="*/ 48 h 189"/>
              <a:gd name="T26" fmla="*/ 29 w 98"/>
              <a:gd name="T27" fmla="*/ 119 h 189"/>
              <a:gd name="T28" fmla="*/ 7 w 98"/>
              <a:gd name="T29" fmla="*/ 110 h 189"/>
              <a:gd name="T30" fmla="*/ 7 w 98"/>
              <a:gd name="T31" fmla="*/ 96 h 189"/>
              <a:gd name="T32" fmla="*/ 43 w 98"/>
              <a:gd name="T33" fmla="*/ 54 h 189"/>
              <a:gd name="T34" fmla="*/ 43 w 98"/>
              <a:gd name="T35" fmla="*/ 73 h 189"/>
              <a:gd name="T36" fmla="*/ 36 w 98"/>
              <a:gd name="T37" fmla="*/ 84 h 189"/>
              <a:gd name="T38" fmla="*/ 36 w 98"/>
              <a:gd name="T39" fmla="*/ 89 h 189"/>
              <a:gd name="T40" fmla="*/ 43 w 98"/>
              <a:gd name="T41" fmla="*/ 99 h 189"/>
              <a:gd name="T42" fmla="*/ 43 w 98"/>
              <a:gd name="T43" fmla="*/ 117 h 189"/>
              <a:gd name="T44" fmla="*/ 43 w 98"/>
              <a:gd name="T45" fmla="*/ 119 h 189"/>
              <a:gd name="T46" fmla="*/ 29 w 98"/>
              <a:gd name="T47" fmla="*/ 119 h 189"/>
              <a:gd name="T48" fmla="*/ 49 w 98"/>
              <a:gd name="T49" fmla="*/ 98 h 189"/>
              <a:gd name="T50" fmla="*/ 41 w 98"/>
              <a:gd name="T51" fmla="*/ 90 h 189"/>
              <a:gd name="T52" fmla="*/ 41 w 98"/>
              <a:gd name="T53" fmla="*/ 83 h 189"/>
              <a:gd name="T54" fmla="*/ 49 w 98"/>
              <a:gd name="T55" fmla="*/ 75 h 189"/>
              <a:gd name="T56" fmla="*/ 56 w 98"/>
              <a:gd name="T57" fmla="*/ 83 h 189"/>
              <a:gd name="T58" fmla="*/ 56 w 98"/>
              <a:gd name="T59" fmla="*/ 90 h 189"/>
              <a:gd name="T60" fmla="*/ 49 w 98"/>
              <a:gd name="T61" fmla="*/ 98 h 189"/>
              <a:gd name="T62" fmla="*/ 91 w 98"/>
              <a:gd name="T63" fmla="*/ 113 h 189"/>
              <a:gd name="T64" fmla="*/ 72 w 98"/>
              <a:gd name="T65" fmla="*/ 119 h 189"/>
              <a:gd name="T66" fmla="*/ 54 w 98"/>
              <a:gd name="T67" fmla="*/ 119 h 189"/>
              <a:gd name="T68" fmla="*/ 54 w 98"/>
              <a:gd name="T69" fmla="*/ 117 h 189"/>
              <a:gd name="T70" fmla="*/ 54 w 98"/>
              <a:gd name="T71" fmla="*/ 99 h 189"/>
              <a:gd name="T72" fmla="*/ 61 w 98"/>
              <a:gd name="T73" fmla="*/ 89 h 189"/>
              <a:gd name="T74" fmla="*/ 61 w 98"/>
              <a:gd name="T75" fmla="*/ 84 h 189"/>
              <a:gd name="T76" fmla="*/ 54 w 98"/>
              <a:gd name="T77" fmla="*/ 73 h 189"/>
              <a:gd name="T78" fmla="*/ 54 w 98"/>
              <a:gd name="T79" fmla="*/ 54 h 189"/>
              <a:gd name="T80" fmla="*/ 91 w 98"/>
              <a:gd name="T81" fmla="*/ 96 h 189"/>
              <a:gd name="T82" fmla="*/ 91 w 98"/>
              <a:gd name="T83" fmla="*/ 11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89">
                <a:moveTo>
                  <a:pt x="55" y="48"/>
                </a:moveTo>
                <a:cubicBezTo>
                  <a:pt x="55" y="39"/>
                  <a:pt x="41" y="34"/>
                  <a:pt x="36" y="31"/>
                </a:cubicBezTo>
                <a:cubicBezTo>
                  <a:pt x="22" y="19"/>
                  <a:pt x="46" y="4"/>
                  <a:pt x="54" y="0"/>
                </a:cubicBezTo>
                <a:cubicBezTo>
                  <a:pt x="45" y="5"/>
                  <a:pt x="17" y="22"/>
                  <a:pt x="31" y="33"/>
                </a:cubicBezTo>
                <a:cubicBezTo>
                  <a:pt x="36" y="37"/>
                  <a:pt x="43" y="41"/>
                  <a:pt x="45" y="48"/>
                </a:cubicBezTo>
                <a:cubicBezTo>
                  <a:pt x="44" y="48"/>
                  <a:pt x="44" y="48"/>
                  <a:pt x="44" y="48"/>
                </a:cubicBezTo>
                <a:cubicBezTo>
                  <a:pt x="19" y="48"/>
                  <a:pt x="0" y="69"/>
                  <a:pt x="0" y="96"/>
                </a:cubicBezTo>
                <a:cubicBezTo>
                  <a:pt x="0" y="141"/>
                  <a:pt x="0" y="141"/>
                  <a:pt x="0" y="141"/>
                </a:cubicBezTo>
                <a:cubicBezTo>
                  <a:pt x="0" y="168"/>
                  <a:pt x="19" y="189"/>
                  <a:pt x="44" y="189"/>
                </a:cubicBezTo>
                <a:cubicBezTo>
                  <a:pt x="54" y="189"/>
                  <a:pt x="54" y="189"/>
                  <a:pt x="54" y="189"/>
                </a:cubicBezTo>
                <a:cubicBezTo>
                  <a:pt x="78" y="189"/>
                  <a:pt x="98" y="168"/>
                  <a:pt x="98" y="141"/>
                </a:cubicBezTo>
                <a:cubicBezTo>
                  <a:pt x="98" y="96"/>
                  <a:pt x="98" y="96"/>
                  <a:pt x="98" y="96"/>
                </a:cubicBezTo>
                <a:cubicBezTo>
                  <a:pt x="98" y="70"/>
                  <a:pt x="78" y="49"/>
                  <a:pt x="55" y="48"/>
                </a:cubicBezTo>
                <a:close/>
                <a:moveTo>
                  <a:pt x="29" y="119"/>
                </a:moveTo>
                <a:cubicBezTo>
                  <a:pt x="21" y="119"/>
                  <a:pt x="13" y="116"/>
                  <a:pt x="7" y="110"/>
                </a:cubicBezTo>
                <a:cubicBezTo>
                  <a:pt x="7" y="96"/>
                  <a:pt x="7" y="96"/>
                  <a:pt x="7" y="96"/>
                </a:cubicBezTo>
                <a:cubicBezTo>
                  <a:pt x="7" y="73"/>
                  <a:pt x="23" y="55"/>
                  <a:pt x="43" y="54"/>
                </a:cubicBezTo>
                <a:cubicBezTo>
                  <a:pt x="43" y="73"/>
                  <a:pt x="43" y="73"/>
                  <a:pt x="43" y="73"/>
                </a:cubicBezTo>
                <a:cubicBezTo>
                  <a:pt x="39" y="75"/>
                  <a:pt x="36" y="79"/>
                  <a:pt x="36" y="84"/>
                </a:cubicBezTo>
                <a:cubicBezTo>
                  <a:pt x="36" y="89"/>
                  <a:pt x="36" y="89"/>
                  <a:pt x="36" y="89"/>
                </a:cubicBezTo>
                <a:cubicBezTo>
                  <a:pt x="36" y="94"/>
                  <a:pt x="39" y="98"/>
                  <a:pt x="43" y="99"/>
                </a:cubicBezTo>
                <a:cubicBezTo>
                  <a:pt x="43" y="117"/>
                  <a:pt x="43" y="117"/>
                  <a:pt x="43" y="117"/>
                </a:cubicBezTo>
                <a:cubicBezTo>
                  <a:pt x="43" y="117"/>
                  <a:pt x="43" y="118"/>
                  <a:pt x="43" y="119"/>
                </a:cubicBezTo>
                <a:lnTo>
                  <a:pt x="29" y="119"/>
                </a:lnTo>
                <a:close/>
                <a:moveTo>
                  <a:pt x="49" y="98"/>
                </a:moveTo>
                <a:cubicBezTo>
                  <a:pt x="45" y="98"/>
                  <a:pt x="41" y="94"/>
                  <a:pt x="41" y="90"/>
                </a:cubicBezTo>
                <a:cubicBezTo>
                  <a:pt x="41" y="83"/>
                  <a:pt x="41" y="83"/>
                  <a:pt x="41" y="83"/>
                </a:cubicBezTo>
                <a:cubicBezTo>
                  <a:pt x="41" y="79"/>
                  <a:pt x="45" y="75"/>
                  <a:pt x="49" y="75"/>
                </a:cubicBezTo>
                <a:cubicBezTo>
                  <a:pt x="53" y="75"/>
                  <a:pt x="56" y="79"/>
                  <a:pt x="56" y="83"/>
                </a:cubicBezTo>
                <a:cubicBezTo>
                  <a:pt x="56" y="90"/>
                  <a:pt x="56" y="90"/>
                  <a:pt x="56" y="90"/>
                </a:cubicBezTo>
                <a:cubicBezTo>
                  <a:pt x="56" y="94"/>
                  <a:pt x="53" y="98"/>
                  <a:pt x="49" y="98"/>
                </a:cubicBezTo>
                <a:close/>
                <a:moveTo>
                  <a:pt x="91" y="113"/>
                </a:moveTo>
                <a:cubicBezTo>
                  <a:pt x="85" y="117"/>
                  <a:pt x="79" y="119"/>
                  <a:pt x="72" y="119"/>
                </a:cubicBezTo>
                <a:cubicBezTo>
                  <a:pt x="54" y="119"/>
                  <a:pt x="54" y="119"/>
                  <a:pt x="54" y="119"/>
                </a:cubicBezTo>
                <a:cubicBezTo>
                  <a:pt x="54" y="118"/>
                  <a:pt x="54" y="117"/>
                  <a:pt x="54" y="117"/>
                </a:cubicBezTo>
                <a:cubicBezTo>
                  <a:pt x="54" y="99"/>
                  <a:pt x="54" y="99"/>
                  <a:pt x="54" y="99"/>
                </a:cubicBezTo>
                <a:cubicBezTo>
                  <a:pt x="58" y="98"/>
                  <a:pt x="61" y="94"/>
                  <a:pt x="61" y="89"/>
                </a:cubicBezTo>
                <a:cubicBezTo>
                  <a:pt x="61" y="84"/>
                  <a:pt x="61" y="84"/>
                  <a:pt x="61" y="84"/>
                </a:cubicBezTo>
                <a:cubicBezTo>
                  <a:pt x="61" y="79"/>
                  <a:pt x="58" y="75"/>
                  <a:pt x="54" y="73"/>
                </a:cubicBezTo>
                <a:cubicBezTo>
                  <a:pt x="54" y="54"/>
                  <a:pt x="54" y="54"/>
                  <a:pt x="54" y="54"/>
                </a:cubicBezTo>
                <a:cubicBezTo>
                  <a:pt x="74" y="55"/>
                  <a:pt x="91" y="73"/>
                  <a:pt x="91" y="96"/>
                </a:cubicBezTo>
                <a:lnTo>
                  <a:pt x="91" y="11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id-ID" sz="1013">
              <a:solidFill>
                <a:schemeClr val="bg1"/>
              </a:solidFill>
            </a:endParaRPr>
          </a:p>
        </p:txBody>
      </p:sp>
      <p:grpSp>
        <p:nvGrpSpPr>
          <p:cNvPr id="10" name="Group 9"/>
          <p:cNvGrpSpPr>
            <a:grpSpLocks noChangeAspect="1"/>
          </p:cNvGrpSpPr>
          <p:nvPr/>
        </p:nvGrpSpPr>
        <p:grpSpPr>
          <a:xfrm>
            <a:off x="6548874" y="895557"/>
            <a:ext cx="502920" cy="502920"/>
            <a:chOff x="627904" y="2656749"/>
            <a:chExt cx="300018" cy="300018"/>
          </a:xfrm>
          <a:solidFill>
            <a:schemeClr val="bg1">
              <a:lumMod val="75000"/>
            </a:schemeClr>
          </a:solidFill>
        </p:grpSpPr>
        <p:sp>
          <p:nvSpPr>
            <p:cNvPr id="11" name="Freeform 85"/>
            <p:cNvSpPr>
              <a:spLocks noEditPoints="1"/>
            </p:cNvSpPr>
            <p:nvPr/>
          </p:nvSpPr>
          <p:spPr bwMode="auto">
            <a:xfrm>
              <a:off x="627904" y="2656749"/>
              <a:ext cx="300018" cy="300018"/>
            </a:xfrm>
            <a:custGeom>
              <a:avLst/>
              <a:gdLst>
                <a:gd name="T0" fmla="*/ 116 w 128"/>
                <a:gd name="T1" fmla="*/ 0 h 128"/>
                <a:gd name="T2" fmla="*/ 28 w 128"/>
                <a:gd name="T3" fmla="*/ 0 h 128"/>
                <a:gd name="T4" fmla="*/ 16 w 128"/>
                <a:gd name="T5" fmla="*/ 12 h 128"/>
                <a:gd name="T6" fmla="*/ 16 w 128"/>
                <a:gd name="T7" fmla="*/ 20 h 128"/>
                <a:gd name="T8" fmla="*/ 12 w 128"/>
                <a:gd name="T9" fmla="*/ 20 h 128"/>
                <a:gd name="T10" fmla="*/ 0 w 128"/>
                <a:gd name="T11" fmla="*/ 32 h 128"/>
                <a:gd name="T12" fmla="*/ 0 w 128"/>
                <a:gd name="T13" fmla="*/ 112 h 128"/>
                <a:gd name="T14" fmla="*/ 16 w 128"/>
                <a:gd name="T15" fmla="*/ 128 h 128"/>
                <a:gd name="T16" fmla="*/ 112 w 128"/>
                <a:gd name="T17" fmla="*/ 128 h 128"/>
                <a:gd name="T18" fmla="*/ 128 w 128"/>
                <a:gd name="T19" fmla="*/ 112 h 128"/>
                <a:gd name="T20" fmla="*/ 128 w 128"/>
                <a:gd name="T21" fmla="*/ 12 h 128"/>
                <a:gd name="T22" fmla="*/ 116 w 128"/>
                <a:gd name="T23" fmla="*/ 0 h 128"/>
                <a:gd name="T24" fmla="*/ 120 w 128"/>
                <a:gd name="T25" fmla="*/ 112 h 128"/>
                <a:gd name="T26" fmla="*/ 112 w 128"/>
                <a:gd name="T27" fmla="*/ 120 h 128"/>
                <a:gd name="T28" fmla="*/ 16 w 128"/>
                <a:gd name="T29" fmla="*/ 120 h 128"/>
                <a:gd name="T30" fmla="*/ 8 w 128"/>
                <a:gd name="T31" fmla="*/ 112 h 128"/>
                <a:gd name="T32" fmla="*/ 8 w 128"/>
                <a:gd name="T33" fmla="*/ 32 h 128"/>
                <a:gd name="T34" fmla="*/ 12 w 128"/>
                <a:gd name="T35" fmla="*/ 28 h 128"/>
                <a:gd name="T36" fmla="*/ 16 w 128"/>
                <a:gd name="T37" fmla="*/ 28 h 128"/>
                <a:gd name="T38" fmla="*/ 16 w 128"/>
                <a:gd name="T39" fmla="*/ 108 h 128"/>
                <a:gd name="T40" fmla="*/ 20 w 128"/>
                <a:gd name="T41" fmla="*/ 112 h 128"/>
                <a:gd name="T42" fmla="*/ 24 w 128"/>
                <a:gd name="T43" fmla="*/ 108 h 128"/>
                <a:gd name="T44" fmla="*/ 24 w 128"/>
                <a:gd name="T45" fmla="*/ 12 h 128"/>
                <a:gd name="T46" fmla="*/ 28 w 128"/>
                <a:gd name="T47" fmla="*/ 8 h 128"/>
                <a:gd name="T48" fmla="*/ 116 w 128"/>
                <a:gd name="T49" fmla="*/ 8 h 128"/>
                <a:gd name="T50" fmla="*/ 120 w 128"/>
                <a:gd name="T51" fmla="*/ 12 h 128"/>
                <a:gd name="T52" fmla="*/ 120 w 128"/>
                <a:gd name="T53"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128">
                  <a:moveTo>
                    <a:pt x="116" y="0"/>
                  </a:moveTo>
                  <a:cubicBezTo>
                    <a:pt x="28" y="0"/>
                    <a:pt x="28" y="0"/>
                    <a:pt x="28" y="0"/>
                  </a:cubicBezTo>
                  <a:cubicBezTo>
                    <a:pt x="21" y="0"/>
                    <a:pt x="16" y="5"/>
                    <a:pt x="16" y="12"/>
                  </a:cubicBezTo>
                  <a:cubicBezTo>
                    <a:pt x="16" y="20"/>
                    <a:pt x="16" y="20"/>
                    <a:pt x="16" y="20"/>
                  </a:cubicBezTo>
                  <a:cubicBezTo>
                    <a:pt x="12" y="20"/>
                    <a:pt x="12" y="20"/>
                    <a:pt x="12" y="20"/>
                  </a:cubicBezTo>
                  <a:cubicBezTo>
                    <a:pt x="5" y="20"/>
                    <a:pt x="0" y="25"/>
                    <a:pt x="0" y="32"/>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2"/>
                    <a:pt x="128" y="12"/>
                    <a:pt x="128" y="12"/>
                  </a:cubicBezTo>
                  <a:cubicBezTo>
                    <a:pt x="128" y="5"/>
                    <a:pt x="123" y="0"/>
                    <a:pt x="116" y="0"/>
                  </a:cubicBezTo>
                  <a:close/>
                  <a:moveTo>
                    <a:pt x="120" y="112"/>
                  </a:moveTo>
                  <a:cubicBezTo>
                    <a:pt x="120" y="116"/>
                    <a:pt x="116" y="120"/>
                    <a:pt x="112" y="120"/>
                  </a:cubicBezTo>
                  <a:cubicBezTo>
                    <a:pt x="16" y="120"/>
                    <a:pt x="16" y="120"/>
                    <a:pt x="16" y="120"/>
                  </a:cubicBezTo>
                  <a:cubicBezTo>
                    <a:pt x="12" y="120"/>
                    <a:pt x="8" y="116"/>
                    <a:pt x="8" y="112"/>
                  </a:cubicBezTo>
                  <a:cubicBezTo>
                    <a:pt x="8" y="32"/>
                    <a:pt x="8" y="32"/>
                    <a:pt x="8" y="32"/>
                  </a:cubicBezTo>
                  <a:cubicBezTo>
                    <a:pt x="8" y="30"/>
                    <a:pt x="10" y="28"/>
                    <a:pt x="12" y="28"/>
                  </a:cubicBezTo>
                  <a:cubicBezTo>
                    <a:pt x="16" y="28"/>
                    <a:pt x="16" y="28"/>
                    <a:pt x="16" y="28"/>
                  </a:cubicBezTo>
                  <a:cubicBezTo>
                    <a:pt x="16" y="108"/>
                    <a:pt x="16" y="108"/>
                    <a:pt x="16" y="108"/>
                  </a:cubicBezTo>
                  <a:cubicBezTo>
                    <a:pt x="16" y="110"/>
                    <a:pt x="18" y="112"/>
                    <a:pt x="20" y="112"/>
                  </a:cubicBezTo>
                  <a:cubicBezTo>
                    <a:pt x="22" y="112"/>
                    <a:pt x="24" y="110"/>
                    <a:pt x="24" y="108"/>
                  </a:cubicBezTo>
                  <a:cubicBezTo>
                    <a:pt x="24" y="12"/>
                    <a:pt x="24" y="12"/>
                    <a:pt x="24" y="12"/>
                  </a:cubicBezTo>
                  <a:cubicBezTo>
                    <a:pt x="24" y="10"/>
                    <a:pt x="26" y="8"/>
                    <a:pt x="28" y="8"/>
                  </a:cubicBezTo>
                  <a:cubicBezTo>
                    <a:pt x="116" y="8"/>
                    <a:pt x="116" y="8"/>
                    <a:pt x="116" y="8"/>
                  </a:cubicBezTo>
                  <a:cubicBezTo>
                    <a:pt x="118" y="8"/>
                    <a:pt x="120" y="10"/>
                    <a:pt x="120" y="12"/>
                  </a:cubicBezTo>
                  <a:lnTo>
                    <a:pt x="12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12" name="Freeform 86"/>
            <p:cNvSpPr>
              <a:spLocks/>
            </p:cNvSpPr>
            <p:nvPr/>
          </p:nvSpPr>
          <p:spPr bwMode="auto">
            <a:xfrm>
              <a:off x="806132" y="2769627"/>
              <a:ext cx="84164" cy="8912"/>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13" name="Freeform 87"/>
            <p:cNvSpPr>
              <a:spLocks/>
            </p:cNvSpPr>
            <p:nvPr/>
          </p:nvSpPr>
          <p:spPr bwMode="auto">
            <a:xfrm>
              <a:off x="806132" y="2741902"/>
              <a:ext cx="84164" cy="8912"/>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14" name="Freeform 88"/>
            <p:cNvSpPr>
              <a:spLocks/>
            </p:cNvSpPr>
            <p:nvPr/>
          </p:nvSpPr>
          <p:spPr bwMode="auto">
            <a:xfrm>
              <a:off x="806132" y="2713187"/>
              <a:ext cx="84164" cy="9902"/>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15" name="Freeform 89"/>
            <p:cNvSpPr>
              <a:spLocks/>
            </p:cNvSpPr>
            <p:nvPr/>
          </p:nvSpPr>
          <p:spPr bwMode="auto">
            <a:xfrm>
              <a:off x="703156" y="2910229"/>
              <a:ext cx="84164" cy="8912"/>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16" name="Freeform 90"/>
            <p:cNvSpPr>
              <a:spLocks/>
            </p:cNvSpPr>
            <p:nvPr/>
          </p:nvSpPr>
          <p:spPr bwMode="auto">
            <a:xfrm>
              <a:off x="703156" y="2882505"/>
              <a:ext cx="84164" cy="8912"/>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17" name="Freeform 91"/>
            <p:cNvSpPr>
              <a:spLocks/>
            </p:cNvSpPr>
            <p:nvPr/>
          </p:nvSpPr>
          <p:spPr bwMode="auto">
            <a:xfrm>
              <a:off x="703156" y="2853790"/>
              <a:ext cx="84164" cy="9902"/>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18" name="Freeform 92"/>
            <p:cNvSpPr>
              <a:spLocks/>
            </p:cNvSpPr>
            <p:nvPr/>
          </p:nvSpPr>
          <p:spPr bwMode="auto">
            <a:xfrm>
              <a:off x="806132" y="2910229"/>
              <a:ext cx="84164" cy="8912"/>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19" name="Freeform 93"/>
            <p:cNvSpPr>
              <a:spLocks/>
            </p:cNvSpPr>
            <p:nvPr/>
          </p:nvSpPr>
          <p:spPr bwMode="auto">
            <a:xfrm>
              <a:off x="806132" y="2882505"/>
              <a:ext cx="84164" cy="8912"/>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20" name="Freeform 94"/>
            <p:cNvSpPr>
              <a:spLocks/>
            </p:cNvSpPr>
            <p:nvPr/>
          </p:nvSpPr>
          <p:spPr bwMode="auto">
            <a:xfrm>
              <a:off x="806132" y="2853790"/>
              <a:ext cx="84164" cy="9902"/>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21" name="Freeform 95"/>
            <p:cNvSpPr>
              <a:spLocks/>
            </p:cNvSpPr>
            <p:nvPr/>
          </p:nvSpPr>
          <p:spPr bwMode="auto">
            <a:xfrm>
              <a:off x="703156" y="2797351"/>
              <a:ext cx="187140" cy="9902"/>
            </a:xfrm>
            <a:custGeom>
              <a:avLst/>
              <a:gdLst>
                <a:gd name="T0" fmla="*/ 78 w 80"/>
                <a:gd name="T1" fmla="*/ 0 h 4"/>
                <a:gd name="T2" fmla="*/ 2 w 80"/>
                <a:gd name="T3" fmla="*/ 0 h 4"/>
                <a:gd name="T4" fmla="*/ 0 w 80"/>
                <a:gd name="T5" fmla="*/ 2 h 4"/>
                <a:gd name="T6" fmla="*/ 2 w 80"/>
                <a:gd name="T7" fmla="*/ 4 h 4"/>
                <a:gd name="T8" fmla="*/ 78 w 80"/>
                <a:gd name="T9" fmla="*/ 4 h 4"/>
                <a:gd name="T10" fmla="*/ 80 w 80"/>
                <a:gd name="T11" fmla="*/ 2 h 4"/>
                <a:gd name="T12" fmla="*/ 78 w 8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22" name="Freeform 96"/>
            <p:cNvSpPr>
              <a:spLocks/>
            </p:cNvSpPr>
            <p:nvPr/>
          </p:nvSpPr>
          <p:spPr bwMode="auto">
            <a:xfrm>
              <a:off x="703156" y="2826065"/>
              <a:ext cx="187140" cy="8912"/>
            </a:xfrm>
            <a:custGeom>
              <a:avLst/>
              <a:gdLst>
                <a:gd name="T0" fmla="*/ 78 w 80"/>
                <a:gd name="T1" fmla="*/ 0 h 4"/>
                <a:gd name="T2" fmla="*/ 2 w 80"/>
                <a:gd name="T3" fmla="*/ 0 h 4"/>
                <a:gd name="T4" fmla="*/ 0 w 80"/>
                <a:gd name="T5" fmla="*/ 2 h 4"/>
                <a:gd name="T6" fmla="*/ 2 w 80"/>
                <a:gd name="T7" fmla="*/ 4 h 4"/>
                <a:gd name="T8" fmla="*/ 78 w 80"/>
                <a:gd name="T9" fmla="*/ 4 h 4"/>
                <a:gd name="T10" fmla="*/ 80 w 80"/>
                <a:gd name="T11" fmla="*/ 2 h 4"/>
                <a:gd name="T12" fmla="*/ 78 w 8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23" name="Freeform 97"/>
            <p:cNvSpPr>
              <a:spLocks noEditPoints="1"/>
            </p:cNvSpPr>
            <p:nvPr/>
          </p:nvSpPr>
          <p:spPr bwMode="auto">
            <a:xfrm>
              <a:off x="703156" y="2694375"/>
              <a:ext cx="84164" cy="84164"/>
            </a:xfrm>
            <a:custGeom>
              <a:avLst/>
              <a:gdLst>
                <a:gd name="T0" fmla="*/ 4 w 36"/>
                <a:gd name="T1" fmla="*/ 36 h 36"/>
                <a:gd name="T2" fmla="*/ 32 w 36"/>
                <a:gd name="T3" fmla="*/ 36 h 36"/>
                <a:gd name="T4" fmla="*/ 36 w 36"/>
                <a:gd name="T5" fmla="*/ 32 h 36"/>
                <a:gd name="T6" fmla="*/ 36 w 36"/>
                <a:gd name="T7" fmla="*/ 4 h 36"/>
                <a:gd name="T8" fmla="*/ 32 w 36"/>
                <a:gd name="T9" fmla="*/ 0 h 36"/>
                <a:gd name="T10" fmla="*/ 4 w 36"/>
                <a:gd name="T11" fmla="*/ 0 h 36"/>
                <a:gd name="T12" fmla="*/ 0 w 36"/>
                <a:gd name="T13" fmla="*/ 4 h 36"/>
                <a:gd name="T14" fmla="*/ 0 w 36"/>
                <a:gd name="T15" fmla="*/ 32 h 36"/>
                <a:gd name="T16" fmla="*/ 4 w 36"/>
                <a:gd name="T17" fmla="*/ 36 h 36"/>
                <a:gd name="T18" fmla="*/ 8 w 36"/>
                <a:gd name="T19" fmla="*/ 8 h 36"/>
                <a:gd name="T20" fmla="*/ 28 w 36"/>
                <a:gd name="T21" fmla="*/ 8 h 36"/>
                <a:gd name="T22" fmla="*/ 28 w 36"/>
                <a:gd name="T23" fmla="*/ 28 h 36"/>
                <a:gd name="T24" fmla="*/ 8 w 36"/>
                <a:gd name="T25" fmla="*/ 28 h 36"/>
                <a:gd name="T26" fmla="*/ 8 w 36"/>
                <a:gd name="T2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4" y="36"/>
                  </a:moveTo>
                  <a:cubicBezTo>
                    <a:pt x="32" y="36"/>
                    <a:pt x="32" y="36"/>
                    <a:pt x="32" y="36"/>
                  </a:cubicBezTo>
                  <a:cubicBezTo>
                    <a:pt x="34" y="36"/>
                    <a:pt x="36" y="34"/>
                    <a:pt x="36" y="32"/>
                  </a:cubicBezTo>
                  <a:cubicBezTo>
                    <a:pt x="36" y="4"/>
                    <a:pt x="36" y="4"/>
                    <a:pt x="36" y="4"/>
                  </a:cubicBezTo>
                  <a:cubicBezTo>
                    <a:pt x="36" y="2"/>
                    <a:pt x="34" y="0"/>
                    <a:pt x="32" y="0"/>
                  </a:cubicBezTo>
                  <a:cubicBezTo>
                    <a:pt x="4" y="0"/>
                    <a:pt x="4" y="0"/>
                    <a:pt x="4" y="0"/>
                  </a:cubicBezTo>
                  <a:cubicBezTo>
                    <a:pt x="2" y="0"/>
                    <a:pt x="0" y="2"/>
                    <a:pt x="0" y="4"/>
                  </a:cubicBezTo>
                  <a:cubicBezTo>
                    <a:pt x="0" y="32"/>
                    <a:pt x="0" y="32"/>
                    <a:pt x="0" y="32"/>
                  </a:cubicBezTo>
                  <a:cubicBezTo>
                    <a:pt x="0" y="34"/>
                    <a:pt x="2" y="36"/>
                    <a:pt x="4" y="36"/>
                  </a:cubicBezTo>
                  <a:close/>
                  <a:moveTo>
                    <a:pt x="8" y="8"/>
                  </a:moveTo>
                  <a:cubicBezTo>
                    <a:pt x="28" y="8"/>
                    <a:pt x="28" y="8"/>
                    <a:pt x="28" y="8"/>
                  </a:cubicBezTo>
                  <a:cubicBezTo>
                    <a:pt x="28" y="28"/>
                    <a:pt x="28" y="28"/>
                    <a:pt x="28" y="28"/>
                  </a:cubicBezTo>
                  <a:cubicBezTo>
                    <a:pt x="8" y="28"/>
                    <a:pt x="8" y="28"/>
                    <a:pt x="8" y="28"/>
                  </a:cubicBez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grpSp>
      <p:cxnSp>
        <p:nvCxnSpPr>
          <p:cNvPr id="41" name="Straight Connector 40"/>
          <p:cNvCxnSpPr>
            <a:stCxn id="37" idx="2"/>
            <a:endCxn id="38" idx="0"/>
          </p:cNvCxnSpPr>
          <p:nvPr/>
        </p:nvCxnSpPr>
        <p:spPr>
          <a:xfrm>
            <a:off x="6822981" y="1651248"/>
            <a:ext cx="0" cy="3477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16103" y="2953714"/>
            <a:ext cx="0" cy="3477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806198" y="4254023"/>
            <a:ext cx="0" cy="3477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347575" y="997632"/>
            <a:ext cx="2662518" cy="378435"/>
          </a:xfrm>
          <a:prstGeom prst="rect">
            <a:avLst/>
          </a:prstGeom>
          <a:noFill/>
        </p:spPr>
        <p:txBody>
          <a:bodyPr wrap="square" rtlCol="0">
            <a:spAutoFit/>
          </a:bodyPr>
          <a:lstStyle/>
          <a:p>
            <a:r>
              <a:rPr lang="en-US" b="1" dirty="0" smtClean="0"/>
              <a:t>COMMUNICATION</a:t>
            </a:r>
            <a:endParaRPr lang="en-US" b="1" dirty="0"/>
          </a:p>
        </p:txBody>
      </p:sp>
      <p:sp>
        <p:nvSpPr>
          <p:cNvPr id="45" name="TextBox 44"/>
          <p:cNvSpPr txBox="1"/>
          <p:nvPr/>
        </p:nvSpPr>
        <p:spPr>
          <a:xfrm>
            <a:off x="3667401" y="2287125"/>
            <a:ext cx="2662518" cy="378435"/>
          </a:xfrm>
          <a:prstGeom prst="rect">
            <a:avLst/>
          </a:prstGeom>
          <a:noFill/>
        </p:spPr>
        <p:txBody>
          <a:bodyPr wrap="square" rtlCol="0">
            <a:spAutoFit/>
          </a:bodyPr>
          <a:lstStyle/>
          <a:p>
            <a:pPr algn="r"/>
            <a:r>
              <a:rPr lang="en-US" b="1" dirty="0" smtClean="0"/>
              <a:t>LEADERSHIP</a:t>
            </a:r>
            <a:endParaRPr lang="en-US" b="1" dirty="0"/>
          </a:p>
        </p:txBody>
      </p:sp>
      <p:sp>
        <p:nvSpPr>
          <p:cNvPr id="46" name="TextBox 45"/>
          <p:cNvSpPr txBox="1"/>
          <p:nvPr/>
        </p:nvSpPr>
        <p:spPr>
          <a:xfrm>
            <a:off x="7316041" y="3574164"/>
            <a:ext cx="2662518" cy="378435"/>
          </a:xfrm>
          <a:prstGeom prst="rect">
            <a:avLst/>
          </a:prstGeom>
          <a:noFill/>
        </p:spPr>
        <p:txBody>
          <a:bodyPr wrap="square" rtlCol="0">
            <a:spAutoFit/>
          </a:bodyPr>
          <a:lstStyle/>
          <a:p>
            <a:r>
              <a:rPr lang="en-US" b="1" dirty="0" smtClean="0"/>
              <a:t>RESOURCES</a:t>
            </a:r>
            <a:endParaRPr lang="en-US" b="1" dirty="0"/>
          </a:p>
        </p:txBody>
      </p:sp>
      <p:sp>
        <p:nvSpPr>
          <p:cNvPr id="47" name="TextBox 46"/>
          <p:cNvSpPr txBox="1"/>
          <p:nvPr/>
        </p:nvSpPr>
        <p:spPr>
          <a:xfrm>
            <a:off x="3667401" y="4861204"/>
            <a:ext cx="2662518" cy="378435"/>
          </a:xfrm>
          <a:prstGeom prst="rect">
            <a:avLst/>
          </a:prstGeom>
          <a:noFill/>
        </p:spPr>
        <p:txBody>
          <a:bodyPr wrap="square" rtlCol="0">
            <a:spAutoFit/>
          </a:bodyPr>
          <a:lstStyle/>
          <a:p>
            <a:pPr algn="r"/>
            <a:r>
              <a:rPr lang="en-US" b="1" dirty="0" smtClean="0"/>
              <a:t>RESULTS</a:t>
            </a:r>
            <a:endParaRPr lang="en-US" b="1" dirty="0"/>
          </a:p>
        </p:txBody>
      </p:sp>
      <p:pic>
        <p:nvPicPr>
          <p:cNvPr id="49" name="Picture 48"/>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6513366" y="4747684"/>
            <a:ext cx="605474" cy="605474"/>
          </a:xfrm>
          <a:prstGeom prst="rect">
            <a:avLst/>
          </a:prstGeom>
        </p:spPr>
      </p:pic>
      <p:sp>
        <p:nvSpPr>
          <p:cNvPr id="50" name="TextBox 49"/>
          <p:cNvSpPr txBox="1"/>
          <p:nvPr/>
        </p:nvSpPr>
        <p:spPr>
          <a:xfrm>
            <a:off x="2747428" y="824003"/>
            <a:ext cx="3401422" cy="738664"/>
          </a:xfrm>
          <a:prstGeom prst="rect">
            <a:avLst/>
          </a:prstGeom>
          <a:noFill/>
        </p:spPr>
        <p:txBody>
          <a:bodyPr wrap="square" rtlCol="0">
            <a:spAutoFit/>
          </a:bodyPr>
          <a:lstStyle/>
          <a:p>
            <a:pPr algn="r"/>
            <a:r>
              <a:rPr lang="en-US" sz="1400" b="1" dirty="0" smtClean="0"/>
              <a:t>Explore and discuss the array of communications channels, content and curation available.</a:t>
            </a:r>
            <a:endParaRPr lang="en-US" sz="1400" b="1" dirty="0"/>
          </a:p>
        </p:txBody>
      </p:sp>
      <p:sp>
        <p:nvSpPr>
          <p:cNvPr id="51" name="TextBox 50"/>
          <p:cNvSpPr txBox="1"/>
          <p:nvPr/>
        </p:nvSpPr>
        <p:spPr>
          <a:xfrm>
            <a:off x="2747428" y="3390084"/>
            <a:ext cx="3391366" cy="738664"/>
          </a:xfrm>
          <a:prstGeom prst="rect">
            <a:avLst/>
          </a:prstGeom>
          <a:noFill/>
        </p:spPr>
        <p:txBody>
          <a:bodyPr wrap="square" rtlCol="0">
            <a:spAutoFit/>
          </a:bodyPr>
          <a:lstStyle/>
          <a:p>
            <a:pPr algn="r"/>
            <a:r>
              <a:rPr lang="en-US" sz="1400" b="1" dirty="0" smtClean="0"/>
              <a:t>Discuss and determine your current and potential resources for ERG development and delivery.</a:t>
            </a:r>
            <a:endParaRPr lang="en-US" sz="1400" b="1" dirty="0"/>
          </a:p>
        </p:txBody>
      </p:sp>
      <p:sp>
        <p:nvSpPr>
          <p:cNvPr id="52" name="TextBox 51"/>
          <p:cNvSpPr txBox="1"/>
          <p:nvPr/>
        </p:nvSpPr>
        <p:spPr>
          <a:xfrm>
            <a:off x="7416636" y="2147351"/>
            <a:ext cx="4457117" cy="738664"/>
          </a:xfrm>
          <a:prstGeom prst="rect">
            <a:avLst/>
          </a:prstGeom>
          <a:noFill/>
        </p:spPr>
        <p:txBody>
          <a:bodyPr wrap="square" rtlCol="0">
            <a:spAutoFit/>
          </a:bodyPr>
          <a:lstStyle/>
          <a:p>
            <a:r>
              <a:rPr lang="en-US" sz="1400" b="1" dirty="0"/>
              <a:t>Review leadership models, expectations and how to manage up and down through the myriad of corporate politics and diverse personalities. </a:t>
            </a:r>
          </a:p>
        </p:txBody>
      </p:sp>
      <p:sp>
        <p:nvSpPr>
          <p:cNvPr id="53" name="TextBox 52"/>
          <p:cNvSpPr txBox="1"/>
          <p:nvPr/>
        </p:nvSpPr>
        <p:spPr>
          <a:xfrm>
            <a:off x="7416636" y="4654050"/>
            <a:ext cx="4336093" cy="738664"/>
          </a:xfrm>
          <a:prstGeom prst="rect">
            <a:avLst/>
          </a:prstGeom>
          <a:noFill/>
        </p:spPr>
        <p:txBody>
          <a:bodyPr wrap="square" rtlCol="0">
            <a:spAutoFit/>
          </a:bodyPr>
          <a:lstStyle/>
          <a:p>
            <a:r>
              <a:rPr lang="en-US" sz="1400" b="1" dirty="0"/>
              <a:t>Measuring success, both quantitative and qualitative, and being able to translates results into impactful narrative and future opportunity. </a:t>
            </a:r>
          </a:p>
        </p:txBody>
      </p:sp>
      <p:cxnSp>
        <p:nvCxnSpPr>
          <p:cNvPr id="56" name="Straight Connector 55"/>
          <p:cNvCxnSpPr/>
          <p:nvPr/>
        </p:nvCxnSpPr>
        <p:spPr>
          <a:xfrm>
            <a:off x="6191796" y="674861"/>
            <a:ext cx="0" cy="983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189596" y="3286011"/>
            <a:ext cx="0" cy="983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416636" y="4558840"/>
            <a:ext cx="0" cy="983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416636" y="2039775"/>
            <a:ext cx="0" cy="983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43030" y="225290"/>
            <a:ext cx="1840586" cy="483285"/>
          </a:xfrm>
          <a:prstGeom prst="rect">
            <a:avLst/>
          </a:prstGeom>
          <a:noFill/>
        </p:spPr>
        <p:txBody>
          <a:bodyPr wrap="square" rtlCol="0">
            <a:spAutoFit/>
          </a:bodyPr>
          <a:lstStyle/>
          <a:p>
            <a:r>
              <a:rPr lang="en-US" sz="3200" b="1" dirty="0" smtClean="0"/>
              <a:t>SEMINAR</a:t>
            </a:r>
            <a:endParaRPr lang="en-US" sz="3200" b="1" dirty="0"/>
          </a:p>
        </p:txBody>
      </p:sp>
      <p:sp>
        <p:nvSpPr>
          <p:cNvPr id="70" name="L-Shape 69"/>
          <p:cNvSpPr/>
          <p:nvPr/>
        </p:nvSpPr>
        <p:spPr>
          <a:xfrm>
            <a:off x="717147" y="457980"/>
            <a:ext cx="275667" cy="329566"/>
          </a:xfrm>
          <a:prstGeom prst="corner">
            <a:avLst>
              <a:gd name="adj1" fmla="val 32609"/>
              <a:gd name="adj2" fmla="val 364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L-Shape 70"/>
          <p:cNvSpPr/>
          <p:nvPr/>
        </p:nvSpPr>
        <p:spPr>
          <a:xfrm rot="10800000">
            <a:off x="2267608" y="270159"/>
            <a:ext cx="275667" cy="329566"/>
          </a:xfrm>
          <a:prstGeom prst="corner">
            <a:avLst>
              <a:gd name="adj1" fmla="val 32609"/>
              <a:gd name="adj2" fmla="val 364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Elbow Connector 72"/>
          <p:cNvCxnSpPr>
            <a:stCxn id="69" idx="3"/>
          </p:cNvCxnSpPr>
          <p:nvPr/>
        </p:nvCxnSpPr>
        <p:spPr>
          <a:xfrm>
            <a:off x="2583616" y="466933"/>
            <a:ext cx="4228760" cy="310254"/>
          </a:xfrm>
          <a:prstGeom prst="bentConnector3">
            <a:avLst>
              <a:gd name="adj1" fmla="val 99925"/>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52003" y="5645887"/>
            <a:ext cx="1227042" cy="378435"/>
          </a:xfrm>
          <a:prstGeom prst="rect">
            <a:avLst/>
          </a:prstGeom>
          <a:noFill/>
        </p:spPr>
        <p:txBody>
          <a:bodyPr wrap="square" rtlCol="0">
            <a:spAutoFit/>
          </a:bodyPr>
          <a:lstStyle/>
          <a:p>
            <a:r>
              <a:rPr lang="en-US" b="1" dirty="0" smtClean="0"/>
              <a:t>EXTRAS</a:t>
            </a:r>
            <a:endParaRPr lang="en-US" b="1" dirty="0"/>
          </a:p>
        </p:txBody>
      </p:sp>
      <p:sp>
        <p:nvSpPr>
          <p:cNvPr id="76" name="L-Shape 75"/>
          <p:cNvSpPr/>
          <p:nvPr/>
        </p:nvSpPr>
        <p:spPr>
          <a:xfrm>
            <a:off x="408300" y="5730287"/>
            <a:ext cx="275667" cy="329566"/>
          </a:xfrm>
          <a:prstGeom prst="corner">
            <a:avLst>
              <a:gd name="adj1" fmla="val 32609"/>
              <a:gd name="adj2" fmla="val 364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Shape 76"/>
          <p:cNvSpPr/>
          <p:nvPr/>
        </p:nvSpPr>
        <p:spPr>
          <a:xfrm rot="10800000">
            <a:off x="1141165" y="5610465"/>
            <a:ext cx="275667" cy="329566"/>
          </a:xfrm>
          <a:prstGeom prst="corner">
            <a:avLst>
              <a:gd name="adj1" fmla="val 32609"/>
              <a:gd name="adj2" fmla="val 364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74090" y="6153030"/>
            <a:ext cx="433900" cy="423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884193" y="6063776"/>
            <a:ext cx="3732677" cy="307777"/>
          </a:xfrm>
          <a:prstGeom prst="rect">
            <a:avLst/>
          </a:prstGeom>
          <a:noFill/>
        </p:spPr>
        <p:txBody>
          <a:bodyPr wrap="square" rtlCol="0">
            <a:spAutoFit/>
          </a:bodyPr>
          <a:lstStyle/>
          <a:p>
            <a:r>
              <a:rPr lang="en-US" sz="1400" b="1" dirty="0" smtClean="0">
                <a:solidFill>
                  <a:schemeClr val="accent6">
                    <a:lumMod val="50000"/>
                  </a:schemeClr>
                </a:solidFill>
              </a:rPr>
              <a:t>FREE eBook </a:t>
            </a:r>
            <a:r>
              <a:rPr lang="en-US" sz="1400" b="1" dirty="0" err="1" smtClean="0"/>
              <a:t>Gayrilla</a:t>
            </a:r>
            <a:r>
              <a:rPr lang="en-US" sz="1400" b="1" dirty="0" smtClean="0"/>
              <a:t> Leadership</a:t>
            </a:r>
            <a:endParaRPr lang="en-US" sz="1400" b="1" dirty="0"/>
          </a:p>
        </p:txBody>
      </p:sp>
      <p:grpSp>
        <p:nvGrpSpPr>
          <p:cNvPr id="82" name="Group 81"/>
          <p:cNvGrpSpPr>
            <a:grpSpLocks noChangeAspect="1"/>
          </p:cNvGrpSpPr>
          <p:nvPr/>
        </p:nvGrpSpPr>
        <p:grpSpPr>
          <a:xfrm>
            <a:off x="550845" y="6238531"/>
            <a:ext cx="297033" cy="266045"/>
            <a:chOff x="5326063" y="2705101"/>
            <a:chExt cx="1506538" cy="1349374"/>
          </a:xfrm>
          <a:solidFill>
            <a:schemeClr val="bg1">
              <a:lumMod val="20000"/>
              <a:lumOff val="80000"/>
            </a:schemeClr>
          </a:solidFill>
        </p:grpSpPr>
        <p:sp>
          <p:nvSpPr>
            <p:cNvPr id="83" name="Freeform 5"/>
            <p:cNvSpPr>
              <a:spLocks noEditPoints="1"/>
            </p:cNvSpPr>
            <p:nvPr/>
          </p:nvSpPr>
          <p:spPr bwMode="auto">
            <a:xfrm>
              <a:off x="5326063" y="2705101"/>
              <a:ext cx="1506538" cy="1349374"/>
            </a:xfrm>
            <a:custGeom>
              <a:avLst/>
              <a:gdLst>
                <a:gd name="T0" fmla="*/ 109 w 112"/>
                <a:gd name="T1" fmla="*/ 4 h 100"/>
                <a:gd name="T2" fmla="*/ 83 w 112"/>
                <a:gd name="T3" fmla="*/ 0 h 100"/>
                <a:gd name="T4" fmla="*/ 67 w 112"/>
                <a:gd name="T5" fmla="*/ 3 h 100"/>
                <a:gd name="T6" fmla="*/ 56 w 112"/>
                <a:gd name="T7" fmla="*/ 10 h 100"/>
                <a:gd name="T8" fmla="*/ 45 w 112"/>
                <a:gd name="T9" fmla="*/ 3 h 100"/>
                <a:gd name="T10" fmla="*/ 29 w 112"/>
                <a:gd name="T11" fmla="*/ 0 h 100"/>
                <a:gd name="T12" fmla="*/ 3 w 112"/>
                <a:gd name="T13" fmla="*/ 4 h 100"/>
                <a:gd name="T14" fmla="*/ 0 w 112"/>
                <a:gd name="T15" fmla="*/ 5 h 100"/>
                <a:gd name="T16" fmla="*/ 0 w 112"/>
                <a:gd name="T17" fmla="*/ 92 h 100"/>
                <a:gd name="T18" fmla="*/ 5 w 112"/>
                <a:gd name="T19" fmla="*/ 91 h 100"/>
                <a:gd name="T20" fmla="*/ 41 w 112"/>
                <a:gd name="T21" fmla="*/ 91 h 100"/>
                <a:gd name="T22" fmla="*/ 56 w 112"/>
                <a:gd name="T23" fmla="*/ 100 h 100"/>
                <a:gd name="T24" fmla="*/ 71 w 112"/>
                <a:gd name="T25" fmla="*/ 91 h 100"/>
                <a:gd name="T26" fmla="*/ 107 w 112"/>
                <a:gd name="T27" fmla="*/ 91 h 100"/>
                <a:gd name="T28" fmla="*/ 112 w 112"/>
                <a:gd name="T29" fmla="*/ 92 h 100"/>
                <a:gd name="T30" fmla="*/ 112 w 112"/>
                <a:gd name="T31" fmla="*/ 5 h 100"/>
                <a:gd name="T32" fmla="*/ 109 w 112"/>
                <a:gd name="T33" fmla="*/ 4 h 100"/>
                <a:gd name="T34" fmla="*/ 52 w 112"/>
                <a:gd name="T35" fmla="*/ 87 h 100"/>
                <a:gd name="T36" fmla="*/ 44 w 112"/>
                <a:gd name="T37" fmla="*/ 83 h 100"/>
                <a:gd name="T38" fmla="*/ 27 w 112"/>
                <a:gd name="T39" fmla="*/ 81 h 100"/>
                <a:gd name="T40" fmla="*/ 8 w 112"/>
                <a:gd name="T41" fmla="*/ 82 h 100"/>
                <a:gd name="T42" fmla="*/ 8 w 112"/>
                <a:gd name="T43" fmla="*/ 11 h 100"/>
                <a:gd name="T44" fmla="*/ 29 w 112"/>
                <a:gd name="T45" fmla="*/ 8 h 100"/>
                <a:gd name="T46" fmla="*/ 42 w 112"/>
                <a:gd name="T47" fmla="*/ 11 h 100"/>
                <a:gd name="T48" fmla="*/ 52 w 112"/>
                <a:gd name="T49" fmla="*/ 20 h 100"/>
                <a:gd name="T50" fmla="*/ 52 w 112"/>
                <a:gd name="T51" fmla="*/ 21 h 100"/>
                <a:gd name="T52" fmla="*/ 52 w 112"/>
                <a:gd name="T53" fmla="*/ 84 h 100"/>
                <a:gd name="T54" fmla="*/ 52 w 112"/>
                <a:gd name="T55" fmla="*/ 84 h 100"/>
                <a:gd name="T56" fmla="*/ 52 w 112"/>
                <a:gd name="T57" fmla="*/ 87 h 100"/>
                <a:gd name="T58" fmla="*/ 104 w 112"/>
                <a:gd name="T59" fmla="*/ 82 h 100"/>
                <a:gd name="T60" fmla="*/ 85 w 112"/>
                <a:gd name="T61" fmla="*/ 81 h 100"/>
                <a:gd name="T62" fmla="*/ 68 w 112"/>
                <a:gd name="T63" fmla="*/ 83 h 100"/>
                <a:gd name="T64" fmla="*/ 60 w 112"/>
                <a:gd name="T65" fmla="*/ 87 h 100"/>
                <a:gd name="T66" fmla="*/ 60 w 112"/>
                <a:gd name="T67" fmla="*/ 84 h 100"/>
                <a:gd name="T68" fmla="*/ 60 w 112"/>
                <a:gd name="T69" fmla="*/ 84 h 100"/>
                <a:gd name="T70" fmla="*/ 60 w 112"/>
                <a:gd name="T71" fmla="*/ 21 h 100"/>
                <a:gd name="T72" fmla="*/ 60 w 112"/>
                <a:gd name="T73" fmla="*/ 20 h 100"/>
                <a:gd name="T74" fmla="*/ 70 w 112"/>
                <a:gd name="T75" fmla="*/ 11 h 100"/>
                <a:gd name="T76" fmla="*/ 83 w 112"/>
                <a:gd name="T77" fmla="*/ 8 h 100"/>
                <a:gd name="T78" fmla="*/ 104 w 112"/>
                <a:gd name="T79" fmla="*/ 11 h 100"/>
                <a:gd name="T80" fmla="*/ 104 w 112"/>
                <a:gd name="T81"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00">
                  <a:moveTo>
                    <a:pt x="109" y="4"/>
                  </a:moveTo>
                  <a:cubicBezTo>
                    <a:pt x="109" y="4"/>
                    <a:pt x="96" y="0"/>
                    <a:pt x="83" y="0"/>
                  </a:cubicBezTo>
                  <a:cubicBezTo>
                    <a:pt x="77" y="0"/>
                    <a:pt x="71" y="1"/>
                    <a:pt x="67" y="3"/>
                  </a:cubicBezTo>
                  <a:cubicBezTo>
                    <a:pt x="62" y="5"/>
                    <a:pt x="58" y="7"/>
                    <a:pt x="56" y="10"/>
                  </a:cubicBezTo>
                  <a:cubicBezTo>
                    <a:pt x="54" y="7"/>
                    <a:pt x="50" y="5"/>
                    <a:pt x="45" y="3"/>
                  </a:cubicBezTo>
                  <a:cubicBezTo>
                    <a:pt x="41" y="1"/>
                    <a:pt x="35" y="0"/>
                    <a:pt x="29" y="0"/>
                  </a:cubicBezTo>
                  <a:cubicBezTo>
                    <a:pt x="16" y="0"/>
                    <a:pt x="3" y="4"/>
                    <a:pt x="3" y="4"/>
                  </a:cubicBezTo>
                  <a:cubicBezTo>
                    <a:pt x="0" y="5"/>
                    <a:pt x="0" y="5"/>
                    <a:pt x="0" y="5"/>
                  </a:cubicBezTo>
                  <a:cubicBezTo>
                    <a:pt x="0" y="92"/>
                    <a:pt x="0" y="92"/>
                    <a:pt x="0" y="92"/>
                  </a:cubicBezTo>
                  <a:cubicBezTo>
                    <a:pt x="5" y="91"/>
                    <a:pt x="5" y="91"/>
                    <a:pt x="5" y="91"/>
                  </a:cubicBezTo>
                  <a:cubicBezTo>
                    <a:pt x="19" y="88"/>
                    <a:pt x="28" y="88"/>
                    <a:pt x="41" y="91"/>
                  </a:cubicBezTo>
                  <a:cubicBezTo>
                    <a:pt x="41" y="91"/>
                    <a:pt x="52" y="92"/>
                    <a:pt x="56" y="100"/>
                  </a:cubicBezTo>
                  <a:cubicBezTo>
                    <a:pt x="60" y="92"/>
                    <a:pt x="71" y="91"/>
                    <a:pt x="71" y="91"/>
                  </a:cubicBezTo>
                  <a:cubicBezTo>
                    <a:pt x="84" y="88"/>
                    <a:pt x="93" y="88"/>
                    <a:pt x="107" y="91"/>
                  </a:cubicBezTo>
                  <a:cubicBezTo>
                    <a:pt x="112" y="92"/>
                    <a:pt x="112" y="92"/>
                    <a:pt x="112" y="92"/>
                  </a:cubicBezTo>
                  <a:cubicBezTo>
                    <a:pt x="112" y="5"/>
                    <a:pt x="112" y="5"/>
                    <a:pt x="112" y="5"/>
                  </a:cubicBezTo>
                  <a:lnTo>
                    <a:pt x="109" y="4"/>
                  </a:lnTo>
                  <a:close/>
                  <a:moveTo>
                    <a:pt x="52" y="87"/>
                  </a:moveTo>
                  <a:cubicBezTo>
                    <a:pt x="49" y="85"/>
                    <a:pt x="47" y="84"/>
                    <a:pt x="44" y="83"/>
                  </a:cubicBezTo>
                  <a:cubicBezTo>
                    <a:pt x="39" y="81"/>
                    <a:pt x="32" y="81"/>
                    <a:pt x="27" y="81"/>
                  </a:cubicBezTo>
                  <a:cubicBezTo>
                    <a:pt x="21" y="81"/>
                    <a:pt x="15" y="81"/>
                    <a:pt x="8" y="82"/>
                  </a:cubicBezTo>
                  <a:cubicBezTo>
                    <a:pt x="8" y="11"/>
                    <a:pt x="8" y="11"/>
                    <a:pt x="8" y="11"/>
                  </a:cubicBezTo>
                  <a:cubicBezTo>
                    <a:pt x="12" y="10"/>
                    <a:pt x="20" y="8"/>
                    <a:pt x="29" y="8"/>
                  </a:cubicBezTo>
                  <a:cubicBezTo>
                    <a:pt x="34" y="8"/>
                    <a:pt x="39" y="9"/>
                    <a:pt x="42" y="11"/>
                  </a:cubicBezTo>
                  <a:cubicBezTo>
                    <a:pt x="50" y="13"/>
                    <a:pt x="52" y="17"/>
                    <a:pt x="52" y="20"/>
                  </a:cubicBezTo>
                  <a:cubicBezTo>
                    <a:pt x="52" y="20"/>
                    <a:pt x="52" y="21"/>
                    <a:pt x="52" y="21"/>
                  </a:cubicBezTo>
                  <a:cubicBezTo>
                    <a:pt x="52" y="84"/>
                    <a:pt x="52" y="84"/>
                    <a:pt x="52" y="84"/>
                  </a:cubicBezTo>
                  <a:cubicBezTo>
                    <a:pt x="52" y="84"/>
                    <a:pt x="52" y="84"/>
                    <a:pt x="52" y="84"/>
                  </a:cubicBezTo>
                  <a:lnTo>
                    <a:pt x="52" y="87"/>
                  </a:lnTo>
                  <a:close/>
                  <a:moveTo>
                    <a:pt x="104" y="82"/>
                  </a:moveTo>
                  <a:cubicBezTo>
                    <a:pt x="97" y="81"/>
                    <a:pt x="91" y="81"/>
                    <a:pt x="85" y="81"/>
                  </a:cubicBezTo>
                  <a:cubicBezTo>
                    <a:pt x="80" y="81"/>
                    <a:pt x="73" y="81"/>
                    <a:pt x="68" y="83"/>
                  </a:cubicBezTo>
                  <a:cubicBezTo>
                    <a:pt x="65" y="84"/>
                    <a:pt x="63" y="85"/>
                    <a:pt x="60" y="87"/>
                  </a:cubicBezTo>
                  <a:cubicBezTo>
                    <a:pt x="60" y="84"/>
                    <a:pt x="60" y="84"/>
                    <a:pt x="60" y="84"/>
                  </a:cubicBezTo>
                  <a:cubicBezTo>
                    <a:pt x="60" y="84"/>
                    <a:pt x="60" y="84"/>
                    <a:pt x="60" y="84"/>
                  </a:cubicBezTo>
                  <a:cubicBezTo>
                    <a:pt x="60" y="21"/>
                    <a:pt x="60" y="21"/>
                    <a:pt x="60" y="21"/>
                  </a:cubicBezTo>
                  <a:cubicBezTo>
                    <a:pt x="60" y="21"/>
                    <a:pt x="60" y="20"/>
                    <a:pt x="60" y="20"/>
                  </a:cubicBezTo>
                  <a:cubicBezTo>
                    <a:pt x="60" y="17"/>
                    <a:pt x="62" y="13"/>
                    <a:pt x="70" y="11"/>
                  </a:cubicBezTo>
                  <a:cubicBezTo>
                    <a:pt x="73" y="9"/>
                    <a:pt x="78" y="8"/>
                    <a:pt x="83" y="8"/>
                  </a:cubicBezTo>
                  <a:cubicBezTo>
                    <a:pt x="91" y="8"/>
                    <a:pt x="100" y="10"/>
                    <a:pt x="104" y="11"/>
                  </a:cubicBezTo>
                  <a:lnTo>
                    <a:pt x="104"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84" name="Freeform 6"/>
            <p:cNvSpPr>
              <a:spLocks/>
            </p:cNvSpPr>
            <p:nvPr/>
          </p:nvSpPr>
          <p:spPr bwMode="auto">
            <a:xfrm>
              <a:off x="5514975" y="2921000"/>
              <a:ext cx="430213" cy="161925"/>
            </a:xfrm>
            <a:custGeom>
              <a:avLst/>
              <a:gdLst>
                <a:gd name="T0" fmla="*/ 1 w 32"/>
                <a:gd name="T1" fmla="*/ 4 h 12"/>
                <a:gd name="T2" fmla="*/ 0 w 32"/>
                <a:gd name="T3" fmla="*/ 7 h 12"/>
                <a:gd name="T4" fmla="*/ 3 w 32"/>
                <a:gd name="T5" fmla="*/ 8 h 12"/>
                <a:gd name="T6" fmla="*/ 29 w 32"/>
                <a:gd name="T7" fmla="*/ 12 h 12"/>
                <a:gd name="T8" fmla="*/ 30 w 32"/>
                <a:gd name="T9" fmla="*/ 12 h 12"/>
                <a:gd name="T10" fmla="*/ 31 w 32"/>
                <a:gd name="T11" fmla="*/ 12 h 12"/>
                <a:gd name="T12" fmla="*/ 31 w 32"/>
                <a:gd name="T13" fmla="*/ 9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5"/>
                    <a:pt x="0" y="6"/>
                    <a:pt x="0" y="7"/>
                  </a:cubicBezTo>
                  <a:cubicBezTo>
                    <a:pt x="1" y="8"/>
                    <a:pt x="2" y="9"/>
                    <a:pt x="3" y="8"/>
                  </a:cubicBezTo>
                  <a:cubicBezTo>
                    <a:pt x="10" y="5"/>
                    <a:pt x="21" y="4"/>
                    <a:pt x="29" y="12"/>
                  </a:cubicBezTo>
                  <a:cubicBezTo>
                    <a:pt x="29" y="12"/>
                    <a:pt x="29" y="12"/>
                    <a:pt x="30" y="12"/>
                  </a:cubicBezTo>
                  <a:cubicBezTo>
                    <a:pt x="30" y="12"/>
                    <a:pt x="31" y="12"/>
                    <a:pt x="31" y="12"/>
                  </a:cubicBezTo>
                  <a:cubicBezTo>
                    <a:pt x="32" y="11"/>
                    <a:pt x="32" y="10"/>
                    <a:pt x="31" y="9"/>
                  </a:cubicBezTo>
                  <a:cubicBezTo>
                    <a:pt x="23" y="0"/>
                    <a:pt x="10" y="1"/>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85" name="Freeform 7"/>
            <p:cNvSpPr>
              <a:spLocks/>
            </p:cNvSpPr>
            <p:nvPr/>
          </p:nvSpPr>
          <p:spPr bwMode="auto">
            <a:xfrm>
              <a:off x="5514975" y="3082925"/>
              <a:ext cx="430213" cy="161925"/>
            </a:xfrm>
            <a:custGeom>
              <a:avLst/>
              <a:gdLst>
                <a:gd name="T0" fmla="*/ 1 w 32"/>
                <a:gd name="T1" fmla="*/ 4 h 12"/>
                <a:gd name="T2" fmla="*/ 0 w 32"/>
                <a:gd name="T3" fmla="*/ 7 h 12"/>
                <a:gd name="T4" fmla="*/ 3 w 32"/>
                <a:gd name="T5" fmla="*/ 8 h 12"/>
                <a:gd name="T6" fmla="*/ 29 w 32"/>
                <a:gd name="T7" fmla="*/ 11 h 12"/>
                <a:gd name="T8" fmla="*/ 30 w 32"/>
                <a:gd name="T9" fmla="*/ 12 h 12"/>
                <a:gd name="T10" fmla="*/ 31 w 32"/>
                <a:gd name="T11" fmla="*/ 11 h 12"/>
                <a:gd name="T12" fmla="*/ 31 w 32"/>
                <a:gd name="T13" fmla="*/ 8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6"/>
                    <a:pt x="0" y="7"/>
                  </a:cubicBezTo>
                  <a:cubicBezTo>
                    <a:pt x="1" y="8"/>
                    <a:pt x="2" y="8"/>
                    <a:pt x="3" y="8"/>
                  </a:cubicBezTo>
                  <a:cubicBezTo>
                    <a:pt x="10" y="5"/>
                    <a:pt x="21" y="4"/>
                    <a:pt x="29" y="11"/>
                  </a:cubicBezTo>
                  <a:cubicBezTo>
                    <a:pt x="29" y="12"/>
                    <a:pt x="29" y="12"/>
                    <a:pt x="30" y="12"/>
                  </a:cubicBezTo>
                  <a:cubicBezTo>
                    <a:pt x="30" y="12"/>
                    <a:pt x="31" y="12"/>
                    <a:pt x="31" y="11"/>
                  </a:cubicBezTo>
                  <a:cubicBezTo>
                    <a:pt x="32" y="10"/>
                    <a:pt x="32" y="9"/>
                    <a:pt x="31" y="8"/>
                  </a:cubicBezTo>
                  <a:cubicBezTo>
                    <a:pt x="23" y="0"/>
                    <a:pt x="10" y="0"/>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86" name="Freeform 8"/>
            <p:cNvSpPr>
              <a:spLocks/>
            </p:cNvSpPr>
            <p:nvPr/>
          </p:nvSpPr>
          <p:spPr bwMode="auto">
            <a:xfrm>
              <a:off x="5514975" y="3232150"/>
              <a:ext cx="430213" cy="161925"/>
            </a:xfrm>
            <a:custGeom>
              <a:avLst/>
              <a:gdLst>
                <a:gd name="T0" fmla="*/ 1 w 32"/>
                <a:gd name="T1" fmla="*/ 5 h 12"/>
                <a:gd name="T2" fmla="*/ 0 w 32"/>
                <a:gd name="T3" fmla="*/ 7 h 12"/>
                <a:gd name="T4" fmla="*/ 3 w 32"/>
                <a:gd name="T5" fmla="*/ 8 h 12"/>
                <a:gd name="T6" fmla="*/ 29 w 32"/>
                <a:gd name="T7" fmla="*/ 12 h 12"/>
                <a:gd name="T8" fmla="*/ 30 w 32"/>
                <a:gd name="T9" fmla="*/ 12 h 12"/>
                <a:gd name="T10" fmla="*/ 31 w 32"/>
                <a:gd name="T11" fmla="*/ 12 h 12"/>
                <a:gd name="T12" fmla="*/ 31 w 32"/>
                <a:gd name="T13" fmla="*/ 9 h 12"/>
                <a:gd name="T14" fmla="*/ 1 w 32"/>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5"/>
                  </a:moveTo>
                  <a:cubicBezTo>
                    <a:pt x="0" y="5"/>
                    <a:pt x="0" y="6"/>
                    <a:pt x="0" y="7"/>
                  </a:cubicBezTo>
                  <a:cubicBezTo>
                    <a:pt x="1" y="8"/>
                    <a:pt x="2" y="9"/>
                    <a:pt x="3" y="8"/>
                  </a:cubicBezTo>
                  <a:cubicBezTo>
                    <a:pt x="10" y="5"/>
                    <a:pt x="21" y="5"/>
                    <a:pt x="29" y="12"/>
                  </a:cubicBezTo>
                  <a:cubicBezTo>
                    <a:pt x="29" y="12"/>
                    <a:pt x="29" y="12"/>
                    <a:pt x="30" y="12"/>
                  </a:cubicBezTo>
                  <a:cubicBezTo>
                    <a:pt x="30" y="12"/>
                    <a:pt x="31" y="12"/>
                    <a:pt x="31" y="12"/>
                  </a:cubicBezTo>
                  <a:cubicBezTo>
                    <a:pt x="32" y="11"/>
                    <a:pt x="32" y="10"/>
                    <a:pt x="31" y="9"/>
                  </a:cubicBezTo>
                  <a:cubicBezTo>
                    <a:pt x="23" y="0"/>
                    <a:pt x="10" y="1"/>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87" name="Freeform 9"/>
            <p:cNvSpPr>
              <a:spLocks/>
            </p:cNvSpPr>
            <p:nvPr/>
          </p:nvSpPr>
          <p:spPr bwMode="auto">
            <a:xfrm>
              <a:off x="5514975" y="3394075"/>
              <a:ext cx="430213" cy="161925"/>
            </a:xfrm>
            <a:custGeom>
              <a:avLst/>
              <a:gdLst>
                <a:gd name="T0" fmla="*/ 1 w 32"/>
                <a:gd name="T1" fmla="*/ 4 h 12"/>
                <a:gd name="T2" fmla="*/ 0 w 32"/>
                <a:gd name="T3" fmla="*/ 7 h 12"/>
                <a:gd name="T4" fmla="*/ 3 w 32"/>
                <a:gd name="T5" fmla="*/ 8 h 12"/>
                <a:gd name="T6" fmla="*/ 29 w 32"/>
                <a:gd name="T7" fmla="*/ 11 h 12"/>
                <a:gd name="T8" fmla="*/ 30 w 32"/>
                <a:gd name="T9" fmla="*/ 12 h 12"/>
                <a:gd name="T10" fmla="*/ 31 w 32"/>
                <a:gd name="T11" fmla="*/ 11 h 12"/>
                <a:gd name="T12" fmla="*/ 31 w 32"/>
                <a:gd name="T13" fmla="*/ 9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6"/>
                    <a:pt x="0" y="7"/>
                  </a:cubicBezTo>
                  <a:cubicBezTo>
                    <a:pt x="1" y="8"/>
                    <a:pt x="2" y="8"/>
                    <a:pt x="3" y="8"/>
                  </a:cubicBezTo>
                  <a:cubicBezTo>
                    <a:pt x="10" y="5"/>
                    <a:pt x="21" y="4"/>
                    <a:pt x="29" y="11"/>
                  </a:cubicBezTo>
                  <a:cubicBezTo>
                    <a:pt x="29" y="12"/>
                    <a:pt x="29" y="12"/>
                    <a:pt x="30" y="12"/>
                  </a:cubicBezTo>
                  <a:cubicBezTo>
                    <a:pt x="30" y="12"/>
                    <a:pt x="31" y="12"/>
                    <a:pt x="31" y="11"/>
                  </a:cubicBezTo>
                  <a:cubicBezTo>
                    <a:pt x="32" y="11"/>
                    <a:pt x="32" y="9"/>
                    <a:pt x="31" y="9"/>
                  </a:cubicBezTo>
                  <a:cubicBezTo>
                    <a:pt x="23" y="0"/>
                    <a:pt x="10" y="1"/>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88" name="Freeform 10"/>
            <p:cNvSpPr>
              <a:spLocks/>
            </p:cNvSpPr>
            <p:nvPr/>
          </p:nvSpPr>
          <p:spPr bwMode="auto">
            <a:xfrm>
              <a:off x="5514975" y="3556000"/>
              <a:ext cx="430213" cy="161925"/>
            </a:xfrm>
            <a:custGeom>
              <a:avLst/>
              <a:gdLst>
                <a:gd name="T0" fmla="*/ 1 w 32"/>
                <a:gd name="T1" fmla="*/ 4 h 12"/>
                <a:gd name="T2" fmla="*/ 0 w 32"/>
                <a:gd name="T3" fmla="*/ 6 h 12"/>
                <a:gd name="T4" fmla="*/ 3 w 32"/>
                <a:gd name="T5" fmla="*/ 7 h 12"/>
                <a:gd name="T6" fmla="*/ 29 w 32"/>
                <a:gd name="T7" fmla="*/ 11 h 12"/>
                <a:gd name="T8" fmla="*/ 30 w 32"/>
                <a:gd name="T9" fmla="*/ 12 h 12"/>
                <a:gd name="T10" fmla="*/ 31 w 32"/>
                <a:gd name="T11" fmla="*/ 11 h 12"/>
                <a:gd name="T12" fmla="*/ 31 w 32"/>
                <a:gd name="T13" fmla="*/ 8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5"/>
                    <a:pt x="0" y="6"/>
                  </a:cubicBezTo>
                  <a:cubicBezTo>
                    <a:pt x="1" y="7"/>
                    <a:pt x="2" y="8"/>
                    <a:pt x="3" y="7"/>
                  </a:cubicBezTo>
                  <a:cubicBezTo>
                    <a:pt x="10" y="4"/>
                    <a:pt x="21" y="4"/>
                    <a:pt x="29" y="11"/>
                  </a:cubicBezTo>
                  <a:cubicBezTo>
                    <a:pt x="29" y="11"/>
                    <a:pt x="29" y="12"/>
                    <a:pt x="30" y="12"/>
                  </a:cubicBezTo>
                  <a:cubicBezTo>
                    <a:pt x="30" y="12"/>
                    <a:pt x="31" y="11"/>
                    <a:pt x="31" y="11"/>
                  </a:cubicBezTo>
                  <a:cubicBezTo>
                    <a:pt x="32" y="10"/>
                    <a:pt x="32" y="9"/>
                    <a:pt x="31" y="8"/>
                  </a:cubicBezTo>
                  <a:cubicBezTo>
                    <a:pt x="23" y="0"/>
                    <a:pt x="10" y="0"/>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89" name="Freeform 11"/>
            <p:cNvSpPr>
              <a:spLocks/>
            </p:cNvSpPr>
            <p:nvPr/>
          </p:nvSpPr>
          <p:spPr bwMode="auto">
            <a:xfrm>
              <a:off x="6213475" y="2921000"/>
              <a:ext cx="430213" cy="161925"/>
            </a:xfrm>
            <a:custGeom>
              <a:avLst/>
              <a:gdLst>
                <a:gd name="T0" fmla="*/ 1 w 32"/>
                <a:gd name="T1" fmla="*/ 12 h 12"/>
                <a:gd name="T2" fmla="*/ 2 w 32"/>
                <a:gd name="T3" fmla="*/ 12 h 12"/>
                <a:gd name="T4" fmla="*/ 3 w 32"/>
                <a:gd name="T5" fmla="*/ 12 h 12"/>
                <a:gd name="T6" fmla="*/ 29 w 32"/>
                <a:gd name="T7" fmla="*/ 8 h 12"/>
                <a:gd name="T8" fmla="*/ 32 w 32"/>
                <a:gd name="T9" fmla="*/ 7 h 12"/>
                <a:gd name="T10" fmla="*/ 31 w 32"/>
                <a:gd name="T11" fmla="*/ 4 h 12"/>
                <a:gd name="T12" fmla="*/ 1 w 32"/>
                <a:gd name="T13" fmla="*/ 9 h 12"/>
                <a:gd name="T14" fmla="*/ 1 w 3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12"/>
                  </a:moveTo>
                  <a:cubicBezTo>
                    <a:pt x="1" y="12"/>
                    <a:pt x="1" y="12"/>
                    <a:pt x="2" y="12"/>
                  </a:cubicBezTo>
                  <a:cubicBezTo>
                    <a:pt x="2" y="12"/>
                    <a:pt x="3" y="12"/>
                    <a:pt x="3" y="12"/>
                  </a:cubicBezTo>
                  <a:cubicBezTo>
                    <a:pt x="11" y="4"/>
                    <a:pt x="21" y="5"/>
                    <a:pt x="29" y="8"/>
                  </a:cubicBezTo>
                  <a:cubicBezTo>
                    <a:pt x="30" y="9"/>
                    <a:pt x="31" y="8"/>
                    <a:pt x="32" y="7"/>
                  </a:cubicBezTo>
                  <a:cubicBezTo>
                    <a:pt x="32" y="6"/>
                    <a:pt x="32" y="5"/>
                    <a:pt x="31" y="4"/>
                  </a:cubicBezTo>
                  <a:cubicBezTo>
                    <a:pt x="22" y="1"/>
                    <a:pt x="9" y="0"/>
                    <a:pt x="1" y="9"/>
                  </a:cubicBezTo>
                  <a:cubicBezTo>
                    <a:pt x="0" y="10"/>
                    <a:pt x="0" y="11"/>
                    <a:pt x="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90" name="Freeform 12"/>
            <p:cNvSpPr>
              <a:spLocks/>
            </p:cNvSpPr>
            <p:nvPr/>
          </p:nvSpPr>
          <p:spPr bwMode="auto">
            <a:xfrm>
              <a:off x="6213475" y="3082925"/>
              <a:ext cx="430213" cy="161925"/>
            </a:xfrm>
            <a:custGeom>
              <a:avLst/>
              <a:gdLst>
                <a:gd name="T0" fmla="*/ 31 w 32"/>
                <a:gd name="T1" fmla="*/ 4 h 12"/>
                <a:gd name="T2" fmla="*/ 1 w 32"/>
                <a:gd name="T3" fmla="*/ 8 h 12"/>
                <a:gd name="T4" fmla="*/ 1 w 32"/>
                <a:gd name="T5" fmla="*/ 11 h 12"/>
                <a:gd name="T6" fmla="*/ 2 w 32"/>
                <a:gd name="T7" fmla="*/ 12 h 12"/>
                <a:gd name="T8" fmla="*/ 3 w 32"/>
                <a:gd name="T9" fmla="*/ 11 h 12"/>
                <a:gd name="T10" fmla="*/ 29 w 32"/>
                <a:gd name="T11" fmla="*/ 8 h 12"/>
                <a:gd name="T12" fmla="*/ 32 w 32"/>
                <a:gd name="T13" fmla="*/ 7 h 12"/>
                <a:gd name="T14" fmla="*/ 3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4"/>
                  </a:moveTo>
                  <a:cubicBezTo>
                    <a:pt x="22" y="0"/>
                    <a:pt x="9" y="0"/>
                    <a:pt x="1" y="8"/>
                  </a:cubicBezTo>
                  <a:cubicBezTo>
                    <a:pt x="0" y="9"/>
                    <a:pt x="0" y="10"/>
                    <a:pt x="1" y="11"/>
                  </a:cubicBezTo>
                  <a:cubicBezTo>
                    <a:pt x="1" y="12"/>
                    <a:pt x="1" y="12"/>
                    <a:pt x="2" y="12"/>
                  </a:cubicBezTo>
                  <a:cubicBezTo>
                    <a:pt x="2" y="12"/>
                    <a:pt x="3" y="12"/>
                    <a:pt x="3" y="11"/>
                  </a:cubicBezTo>
                  <a:cubicBezTo>
                    <a:pt x="11" y="4"/>
                    <a:pt x="21" y="5"/>
                    <a:pt x="29" y="8"/>
                  </a:cubicBezTo>
                  <a:cubicBezTo>
                    <a:pt x="30" y="8"/>
                    <a:pt x="31" y="8"/>
                    <a:pt x="32" y="7"/>
                  </a:cubicBezTo>
                  <a:cubicBezTo>
                    <a:pt x="32" y="6"/>
                    <a:pt x="32" y="4"/>
                    <a:pt x="3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91" name="Freeform 13"/>
            <p:cNvSpPr>
              <a:spLocks/>
            </p:cNvSpPr>
            <p:nvPr/>
          </p:nvSpPr>
          <p:spPr bwMode="auto">
            <a:xfrm>
              <a:off x="6213475" y="3232150"/>
              <a:ext cx="430213" cy="161925"/>
            </a:xfrm>
            <a:custGeom>
              <a:avLst/>
              <a:gdLst>
                <a:gd name="T0" fmla="*/ 31 w 32"/>
                <a:gd name="T1" fmla="*/ 5 h 12"/>
                <a:gd name="T2" fmla="*/ 1 w 32"/>
                <a:gd name="T3" fmla="*/ 9 h 12"/>
                <a:gd name="T4" fmla="*/ 1 w 32"/>
                <a:gd name="T5" fmla="*/ 12 h 12"/>
                <a:gd name="T6" fmla="*/ 2 w 32"/>
                <a:gd name="T7" fmla="*/ 12 h 12"/>
                <a:gd name="T8" fmla="*/ 3 w 32"/>
                <a:gd name="T9" fmla="*/ 12 h 12"/>
                <a:gd name="T10" fmla="*/ 29 w 32"/>
                <a:gd name="T11" fmla="*/ 8 h 12"/>
                <a:gd name="T12" fmla="*/ 32 w 32"/>
                <a:gd name="T13" fmla="*/ 7 h 12"/>
                <a:gd name="T14" fmla="*/ 31 w 32"/>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5"/>
                  </a:moveTo>
                  <a:cubicBezTo>
                    <a:pt x="22" y="1"/>
                    <a:pt x="9" y="0"/>
                    <a:pt x="1" y="9"/>
                  </a:cubicBezTo>
                  <a:cubicBezTo>
                    <a:pt x="0" y="10"/>
                    <a:pt x="0" y="11"/>
                    <a:pt x="1" y="12"/>
                  </a:cubicBezTo>
                  <a:cubicBezTo>
                    <a:pt x="1" y="12"/>
                    <a:pt x="1" y="12"/>
                    <a:pt x="2" y="12"/>
                  </a:cubicBezTo>
                  <a:cubicBezTo>
                    <a:pt x="2" y="12"/>
                    <a:pt x="3" y="12"/>
                    <a:pt x="3" y="12"/>
                  </a:cubicBezTo>
                  <a:cubicBezTo>
                    <a:pt x="11" y="5"/>
                    <a:pt x="21" y="5"/>
                    <a:pt x="29" y="8"/>
                  </a:cubicBezTo>
                  <a:cubicBezTo>
                    <a:pt x="30" y="9"/>
                    <a:pt x="31" y="8"/>
                    <a:pt x="32" y="7"/>
                  </a:cubicBezTo>
                  <a:cubicBezTo>
                    <a:pt x="32" y="6"/>
                    <a:pt x="32" y="5"/>
                    <a:pt x="3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sp>
          <p:nvSpPr>
            <p:cNvPr id="92" name="Freeform 14"/>
            <p:cNvSpPr>
              <a:spLocks/>
            </p:cNvSpPr>
            <p:nvPr/>
          </p:nvSpPr>
          <p:spPr bwMode="auto">
            <a:xfrm>
              <a:off x="6213475" y="3394075"/>
              <a:ext cx="430213" cy="161925"/>
            </a:xfrm>
            <a:custGeom>
              <a:avLst/>
              <a:gdLst>
                <a:gd name="T0" fmla="*/ 31 w 32"/>
                <a:gd name="T1" fmla="*/ 4 h 12"/>
                <a:gd name="T2" fmla="*/ 1 w 32"/>
                <a:gd name="T3" fmla="*/ 9 h 12"/>
                <a:gd name="T4" fmla="*/ 1 w 32"/>
                <a:gd name="T5" fmla="*/ 11 h 12"/>
                <a:gd name="T6" fmla="*/ 2 w 32"/>
                <a:gd name="T7" fmla="*/ 12 h 12"/>
                <a:gd name="T8" fmla="*/ 3 w 32"/>
                <a:gd name="T9" fmla="*/ 11 h 12"/>
                <a:gd name="T10" fmla="*/ 29 w 32"/>
                <a:gd name="T11" fmla="*/ 8 h 12"/>
                <a:gd name="T12" fmla="*/ 32 w 32"/>
                <a:gd name="T13" fmla="*/ 7 h 12"/>
                <a:gd name="T14" fmla="*/ 3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4"/>
                  </a:moveTo>
                  <a:cubicBezTo>
                    <a:pt x="22" y="1"/>
                    <a:pt x="9" y="0"/>
                    <a:pt x="1" y="9"/>
                  </a:cubicBezTo>
                  <a:cubicBezTo>
                    <a:pt x="0" y="9"/>
                    <a:pt x="0" y="11"/>
                    <a:pt x="1" y="11"/>
                  </a:cubicBezTo>
                  <a:cubicBezTo>
                    <a:pt x="1" y="12"/>
                    <a:pt x="1" y="12"/>
                    <a:pt x="2" y="12"/>
                  </a:cubicBezTo>
                  <a:cubicBezTo>
                    <a:pt x="2" y="12"/>
                    <a:pt x="3" y="12"/>
                    <a:pt x="3" y="11"/>
                  </a:cubicBezTo>
                  <a:cubicBezTo>
                    <a:pt x="11" y="4"/>
                    <a:pt x="21" y="5"/>
                    <a:pt x="29" y="8"/>
                  </a:cubicBezTo>
                  <a:cubicBezTo>
                    <a:pt x="30" y="8"/>
                    <a:pt x="31" y="8"/>
                    <a:pt x="32" y="7"/>
                  </a:cubicBezTo>
                  <a:cubicBezTo>
                    <a:pt x="32" y="6"/>
                    <a:pt x="32" y="4"/>
                    <a:pt x="3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id-ID" sz="1013"/>
            </a:p>
          </p:txBody>
        </p:sp>
      </p:grpSp>
      <p:sp>
        <p:nvSpPr>
          <p:cNvPr id="93" name="Rectangle 92"/>
          <p:cNvSpPr/>
          <p:nvPr/>
        </p:nvSpPr>
        <p:spPr>
          <a:xfrm>
            <a:off x="4674052" y="6177314"/>
            <a:ext cx="433900" cy="423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898572" y="6279386"/>
            <a:ext cx="3565854" cy="430887"/>
          </a:xfrm>
          <a:prstGeom prst="rect">
            <a:avLst/>
          </a:prstGeom>
          <a:noFill/>
        </p:spPr>
        <p:txBody>
          <a:bodyPr wrap="square" rtlCol="0">
            <a:spAutoFit/>
          </a:bodyPr>
          <a:lstStyle/>
          <a:p>
            <a:r>
              <a:rPr lang="en-US" sz="1100" dirty="0" smtClean="0"/>
              <a:t>LGBTA Leadership Lessons from Behind the Corporate Lines</a:t>
            </a:r>
          </a:p>
          <a:p>
            <a:r>
              <a:rPr lang="en-US" sz="1100" dirty="0" smtClean="0"/>
              <a:t>By: Justin R. Knepper – </a:t>
            </a:r>
            <a:r>
              <a:rPr lang="en-US" sz="1100" b="1" dirty="0" smtClean="0"/>
              <a:t>COMING CHRISTMAS DAY</a:t>
            </a:r>
            <a:endParaRPr lang="en-US" sz="1100" dirty="0"/>
          </a:p>
        </p:txBody>
      </p:sp>
      <p:sp>
        <p:nvSpPr>
          <p:cNvPr id="109" name="TextBox 108"/>
          <p:cNvSpPr txBox="1"/>
          <p:nvPr/>
        </p:nvSpPr>
        <p:spPr>
          <a:xfrm>
            <a:off x="5112959" y="6279386"/>
            <a:ext cx="4125172" cy="430887"/>
          </a:xfrm>
          <a:prstGeom prst="rect">
            <a:avLst/>
          </a:prstGeom>
          <a:noFill/>
        </p:spPr>
        <p:txBody>
          <a:bodyPr wrap="square" rtlCol="0">
            <a:spAutoFit/>
          </a:bodyPr>
          <a:lstStyle/>
          <a:p>
            <a:r>
              <a:rPr lang="en-US" sz="1100" dirty="0" smtClean="0"/>
              <a:t>Interactive version of all the material covered in the seminar for easy reference. </a:t>
            </a:r>
            <a:endParaRPr lang="en-US" sz="1100" dirty="0"/>
          </a:p>
        </p:txBody>
      </p:sp>
      <p:sp>
        <p:nvSpPr>
          <p:cNvPr id="111" name="TextBox 110"/>
          <p:cNvSpPr txBox="1"/>
          <p:nvPr/>
        </p:nvSpPr>
        <p:spPr>
          <a:xfrm>
            <a:off x="5107952" y="6063776"/>
            <a:ext cx="3732677" cy="307777"/>
          </a:xfrm>
          <a:prstGeom prst="rect">
            <a:avLst/>
          </a:prstGeom>
          <a:noFill/>
        </p:spPr>
        <p:txBody>
          <a:bodyPr wrap="square" rtlCol="0">
            <a:spAutoFit/>
          </a:bodyPr>
          <a:lstStyle/>
          <a:p>
            <a:r>
              <a:rPr lang="en-US" sz="1400" b="1" dirty="0" smtClean="0">
                <a:solidFill>
                  <a:schemeClr val="accent6">
                    <a:lumMod val="50000"/>
                  </a:schemeClr>
                </a:solidFill>
              </a:rPr>
              <a:t>FREE Digital </a:t>
            </a:r>
            <a:r>
              <a:rPr lang="en-US" sz="1400" b="1" dirty="0" smtClean="0"/>
              <a:t>ERG Success Toolkit</a:t>
            </a:r>
            <a:endParaRPr lang="en-US" sz="1400" b="1" dirty="0"/>
          </a:p>
        </p:txBody>
      </p:sp>
      <p:cxnSp>
        <p:nvCxnSpPr>
          <p:cNvPr id="112" name="Elbow Connector 111"/>
          <p:cNvCxnSpPr/>
          <p:nvPr/>
        </p:nvCxnSpPr>
        <p:spPr>
          <a:xfrm>
            <a:off x="1416833" y="5798504"/>
            <a:ext cx="1333699" cy="31906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Elbow Connector 113"/>
          <p:cNvCxnSpPr/>
          <p:nvPr/>
        </p:nvCxnSpPr>
        <p:spPr>
          <a:xfrm>
            <a:off x="2747428" y="5791406"/>
            <a:ext cx="4226863" cy="326158"/>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Slide Number Placeholder 28"/>
          <p:cNvSpPr>
            <a:spLocks noGrp="1"/>
          </p:cNvSpPr>
          <p:nvPr>
            <p:ph type="sldNum" sz="quarter" idx="12"/>
          </p:nvPr>
        </p:nvSpPr>
        <p:spPr/>
        <p:txBody>
          <a:bodyPr/>
          <a:lstStyle/>
          <a:p>
            <a:fld id="{5FB82C68-21B0-4D10-9FE3-8B3C5F565363}" type="slidenum">
              <a:rPr lang="en-US" smtClean="0"/>
              <a:t>4</a:t>
            </a:fld>
            <a:endParaRPr lang="en-US"/>
          </a:p>
        </p:txBody>
      </p:sp>
      <p:grpSp>
        <p:nvGrpSpPr>
          <p:cNvPr id="74" name="Group 73"/>
          <p:cNvGrpSpPr/>
          <p:nvPr/>
        </p:nvGrpSpPr>
        <p:grpSpPr>
          <a:xfrm>
            <a:off x="4741190" y="6200094"/>
            <a:ext cx="276803" cy="378072"/>
            <a:chOff x="5772150" y="2981325"/>
            <a:chExt cx="650875" cy="889001"/>
          </a:xfrm>
          <a:solidFill>
            <a:schemeClr val="bg1"/>
          </a:solidFill>
        </p:grpSpPr>
        <p:sp>
          <p:nvSpPr>
            <p:cNvPr id="79" name="Rectangle 9"/>
            <p:cNvSpPr>
              <a:spLocks noChangeArrowheads="1"/>
            </p:cNvSpPr>
            <p:nvPr/>
          </p:nvSpPr>
          <p:spPr bwMode="auto">
            <a:xfrm>
              <a:off x="5875338" y="3159125"/>
              <a:ext cx="14605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0" name="Rectangle 10"/>
            <p:cNvSpPr>
              <a:spLocks noChangeArrowheads="1"/>
            </p:cNvSpPr>
            <p:nvPr/>
          </p:nvSpPr>
          <p:spPr bwMode="auto">
            <a:xfrm>
              <a:off x="5875338" y="3375025"/>
              <a:ext cx="368300" cy="428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5" name="Rectangle 11"/>
            <p:cNvSpPr>
              <a:spLocks noChangeArrowheads="1"/>
            </p:cNvSpPr>
            <p:nvPr/>
          </p:nvSpPr>
          <p:spPr bwMode="auto">
            <a:xfrm>
              <a:off x="5875338" y="3470275"/>
              <a:ext cx="36830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6" name="Rectangle 12"/>
            <p:cNvSpPr>
              <a:spLocks noChangeArrowheads="1"/>
            </p:cNvSpPr>
            <p:nvPr/>
          </p:nvSpPr>
          <p:spPr bwMode="auto">
            <a:xfrm>
              <a:off x="5875338" y="3565525"/>
              <a:ext cx="206375"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7" name="Freeform 13"/>
            <p:cNvSpPr>
              <a:spLocks/>
            </p:cNvSpPr>
            <p:nvPr/>
          </p:nvSpPr>
          <p:spPr bwMode="auto">
            <a:xfrm>
              <a:off x="5772150" y="2981325"/>
              <a:ext cx="650875" cy="835025"/>
            </a:xfrm>
            <a:custGeom>
              <a:avLst/>
              <a:gdLst>
                <a:gd name="T0" fmla="*/ 87 w 170"/>
                <a:gd name="T1" fmla="*/ 0 h 220"/>
                <a:gd name="T2" fmla="*/ 34 w 170"/>
                <a:gd name="T3" fmla="*/ 0 h 220"/>
                <a:gd name="T4" fmla="*/ 0 w 170"/>
                <a:gd name="T5" fmla="*/ 34 h 220"/>
                <a:gd name="T6" fmla="*/ 0 w 170"/>
                <a:gd name="T7" fmla="*/ 185 h 220"/>
                <a:gd name="T8" fmla="*/ 34 w 170"/>
                <a:gd name="T9" fmla="*/ 220 h 220"/>
                <a:gd name="T10" fmla="*/ 91 w 170"/>
                <a:gd name="T11" fmla="*/ 220 h 220"/>
                <a:gd name="T12" fmla="*/ 91 w 170"/>
                <a:gd name="T13" fmla="*/ 203 h 220"/>
                <a:gd name="T14" fmla="*/ 34 w 170"/>
                <a:gd name="T15" fmla="*/ 203 h 220"/>
                <a:gd name="T16" fmla="*/ 16 w 170"/>
                <a:gd name="T17" fmla="*/ 185 h 220"/>
                <a:gd name="T18" fmla="*/ 16 w 170"/>
                <a:gd name="T19" fmla="*/ 34 h 220"/>
                <a:gd name="T20" fmla="*/ 34 w 170"/>
                <a:gd name="T21" fmla="*/ 16 h 220"/>
                <a:gd name="T22" fmla="*/ 79 w 170"/>
                <a:gd name="T23" fmla="*/ 16 h 220"/>
                <a:gd name="T24" fmla="*/ 79 w 170"/>
                <a:gd name="T25" fmla="*/ 67 h 220"/>
                <a:gd name="T26" fmla="*/ 105 w 170"/>
                <a:gd name="T27" fmla="*/ 93 h 220"/>
                <a:gd name="T28" fmla="*/ 154 w 170"/>
                <a:gd name="T29" fmla="*/ 93 h 220"/>
                <a:gd name="T30" fmla="*/ 154 w 170"/>
                <a:gd name="T31" fmla="*/ 185 h 220"/>
                <a:gd name="T32" fmla="*/ 143 w 170"/>
                <a:gd name="T33" fmla="*/ 202 h 220"/>
                <a:gd name="T34" fmla="*/ 143 w 170"/>
                <a:gd name="T35" fmla="*/ 219 h 220"/>
                <a:gd name="T36" fmla="*/ 170 w 170"/>
                <a:gd name="T37" fmla="*/ 185 h 220"/>
                <a:gd name="T38" fmla="*/ 170 w 170"/>
                <a:gd name="T39" fmla="*/ 83 h 220"/>
                <a:gd name="T40" fmla="*/ 87 w 170"/>
                <a:gd name="T4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0" h="220">
                  <a:moveTo>
                    <a:pt x="87" y="0"/>
                  </a:moveTo>
                  <a:cubicBezTo>
                    <a:pt x="34" y="0"/>
                    <a:pt x="34" y="0"/>
                    <a:pt x="34" y="0"/>
                  </a:cubicBezTo>
                  <a:cubicBezTo>
                    <a:pt x="15" y="0"/>
                    <a:pt x="0" y="15"/>
                    <a:pt x="0" y="34"/>
                  </a:cubicBezTo>
                  <a:cubicBezTo>
                    <a:pt x="0" y="185"/>
                    <a:pt x="0" y="185"/>
                    <a:pt x="0" y="185"/>
                  </a:cubicBezTo>
                  <a:cubicBezTo>
                    <a:pt x="0" y="204"/>
                    <a:pt x="15" y="220"/>
                    <a:pt x="34" y="220"/>
                  </a:cubicBezTo>
                  <a:cubicBezTo>
                    <a:pt x="91" y="220"/>
                    <a:pt x="91" y="220"/>
                    <a:pt x="91" y="220"/>
                  </a:cubicBezTo>
                  <a:cubicBezTo>
                    <a:pt x="91" y="203"/>
                    <a:pt x="91" y="203"/>
                    <a:pt x="91" y="203"/>
                  </a:cubicBezTo>
                  <a:cubicBezTo>
                    <a:pt x="34" y="203"/>
                    <a:pt x="34" y="203"/>
                    <a:pt x="34" y="203"/>
                  </a:cubicBezTo>
                  <a:cubicBezTo>
                    <a:pt x="24" y="203"/>
                    <a:pt x="16" y="195"/>
                    <a:pt x="16" y="185"/>
                  </a:cubicBezTo>
                  <a:cubicBezTo>
                    <a:pt x="16" y="34"/>
                    <a:pt x="16" y="34"/>
                    <a:pt x="16" y="34"/>
                  </a:cubicBezTo>
                  <a:cubicBezTo>
                    <a:pt x="16" y="24"/>
                    <a:pt x="24" y="16"/>
                    <a:pt x="34" y="16"/>
                  </a:cubicBezTo>
                  <a:cubicBezTo>
                    <a:pt x="79" y="16"/>
                    <a:pt x="79" y="16"/>
                    <a:pt x="79" y="16"/>
                  </a:cubicBezTo>
                  <a:cubicBezTo>
                    <a:pt x="79" y="67"/>
                    <a:pt x="79" y="67"/>
                    <a:pt x="79" y="67"/>
                  </a:cubicBezTo>
                  <a:cubicBezTo>
                    <a:pt x="79" y="81"/>
                    <a:pt x="90" y="93"/>
                    <a:pt x="105" y="93"/>
                  </a:cubicBezTo>
                  <a:cubicBezTo>
                    <a:pt x="154" y="93"/>
                    <a:pt x="154" y="93"/>
                    <a:pt x="154" y="93"/>
                  </a:cubicBezTo>
                  <a:cubicBezTo>
                    <a:pt x="154" y="185"/>
                    <a:pt x="154" y="185"/>
                    <a:pt x="154" y="185"/>
                  </a:cubicBezTo>
                  <a:cubicBezTo>
                    <a:pt x="154" y="193"/>
                    <a:pt x="149" y="199"/>
                    <a:pt x="143" y="202"/>
                  </a:cubicBezTo>
                  <a:cubicBezTo>
                    <a:pt x="143" y="219"/>
                    <a:pt x="143" y="219"/>
                    <a:pt x="143" y="219"/>
                  </a:cubicBezTo>
                  <a:cubicBezTo>
                    <a:pt x="158" y="216"/>
                    <a:pt x="170" y="202"/>
                    <a:pt x="170" y="185"/>
                  </a:cubicBezTo>
                  <a:cubicBezTo>
                    <a:pt x="170" y="83"/>
                    <a:pt x="170" y="83"/>
                    <a:pt x="170" y="83"/>
                  </a:cubicBezTo>
                  <a:lnTo>
                    <a:pt x="8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8" name="Freeform 14"/>
            <p:cNvSpPr>
              <a:spLocks/>
            </p:cNvSpPr>
            <p:nvPr/>
          </p:nvSpPr>
          <p:spPr bwMode="auto">
            <a:xfrm>
              <a:off x="6154738" y="3744913"/>
              <a:ext cx="130175" cy="125413"/>
            </a:xfrm>
            <a:custGeom>
              <a:avLst/>
              <a:gdLst>
                <a:gd name="T0" fmla="*/ 32 w 34"/>
                <a:gd name="T1" fmla="*/ 0 h 33"/>
                <a:gd name="T2" fmla="*/ 31 w 34"/>
                <a:gd name="T3" fmla="*/ 2 h 33"/>
                <a:gd name="T4" fmla="*/ 26 w 34"/>
                <a:gd name="T5" fmla="*/ 7 h 33"/>
                <a:gd name="T6" fmla="*/ 24 w 34"/>
                <a:gd name="T7" fmla="*/ 8 h 33"/>
                <a:gd name="T8" fmla="*/ 19 w 34"/>
                <a:gd name="T9" fmla="*/ 6 h 33"/>
                <a:gd name="T10" fmla="*/ 17 w 34"/>
                <a:gd name="T11" fmla="*/ 5 h 33"/>
                <a:gd name="T12" fmla="*/ 16 w 34"/>
                <a:gd name="T13" fmla="*/ 6 h 33"/>
                <a:gd name="T14" fmla="*/ 10 w 34"/>
                <a:gd name="T15" fmla="*/ 8 h 33"/>
                <a:gd name="T16" fmla="*/ 10 w 34"/>
                <a:gd name="T17" fmla="*/ 8 h 33"/>
                <a:gd name="T18" fmla="*/ 8 w 34"/>
                <a:gd name="T19" fmla="*/ 7 h 33"/>
                <a:gd name="T20" fmla="*/ 3 w 34"/>
                <a:gd name="T21" fmla="*/ 2 h 33"/>
                <a:gd name="T22" fmla="*/ 2 w 34"/>
                <a:gd name="T23" fmla="*/ 0 h 33"/>
                <a:gd name="T24" fmla="*/ 1 w 34"/>
                <a:gd name="T25" fmla="*/ 0 h 33"/>
                <a:gd name="T26" fmla="*/ 0 w 34"/>
                <a:gd name="T27" fmla="*/ 0 h 33"/>
                <a:gd name="T28" fmla="*/ 0 w 34"/>
                <a:gd name="T29" fmla="*/ 33 h 33"/>
                <a:gd name="T30" fmla="*/ 17 w 34"/>
                <a:gd name="T31" fmla="*/ 21 h 33"/>
                <a:gd name="T32" fmla="*/ 34 w 34"/>
                <a:gd name="T33" fmla="*/ 33 h 33"/>
                <a:gd name="T34" fmla="*/ 34 w 34"/>
                <a:gd name="T35" fmla="*/ 0 h 33"/>
                <a:gd name="T36" fmla="*/ 34 w 34"/>
                <a:gd name="T37" fmla="*/ 0 h 33"/>
                <a:gd name="T38" fmla="*/ 32 w 34"/>
                <a:gd name="T3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33">
                  <a:moveTo>
                    <a:pt x="32" y="0"/>
                  </a:moveTo>
                  <a:cubicBezTo>
                    <a:pt x="32" y="1"/>
                    <a:pt x="31" y="1"/>
                    <a:pt x="31" y="2"/>
                  </a:cubicBezTo>
                  <a:cubicBezTo>
                    <a:pt x="30" y="4"/>
                    <a:pt x="29" y="6"/>
                    <a:pt x="26" y="7"/>
                  </a:cubicBezTo>
                  <a:cubicBezTo>
                    <a:pt x="25" y="7"/>
                    <a:pt x="25" y="8"/>
                    <a:pt x="24" y="8"/>
                  </a:cubicBezTo>
                  <a:cubicBezTo>
                    <a:pt x="22" y="8"/>
                    <a:pt x="20" y="7"/>
                    <a:pt x="19" y="6"/>
                  </a:cubicBezTo>
                  <a:cubicBezTo>
                    <a:pt x="18" y="6"/>
                    <a:pt x="17" y="5"/>
                    <a:pt x="17" y="5"/>
                  </a:cubicBezTo>
                  <a:cubicBezTo>
                    <a:pt x="17" y="5"/>
                    <a:pt x="16" y="6"/>
                    <a:pt x="16" y="6"/>
                  </a:cubicBezTo>
                  <a:cubicBezTo>
                    <a:pt x="14" y="7"/>
                    <a:pt x="12" y="8"/>
                    <a:pt x="10" y="8"/>
                  </a:cubicBezTo>
                  <a:cubicBezTo>
                    <a:pt x="10" y="8"/>
                    <a:pt x="10" y="8"/>
                    <a:pt x="10" y="8"/>
                  </a:cubicBezTo>
                  <a:cubicBezTo>
                    <a:pt x="9" y="8"/>
                    <a:pt x="9" y="7"/>
                    <a:pt x="8" y="7"/>
                  </a:cubicBezTo>
                  <a:cubicBezTo>
                    <a:pt x="5" y="6"/>
                    <a:pt x="4" y="4"/>
                    <a:pt x="3" y="2"/>
                  </a:cubicBezTo>
                  <a:cubicBezTo>
                    <a:pt x="3" y="1"/>
                    <a:pt x="2" y="1"/>
                    <a:pt x="2" y="0"/>
                  </a:cubicBezTo>
                  <a:cubicBezTo>
                    <a:pt x="2" y="0"/>
                    <a:pt x="1" y="0"/>
                    <a:pt x="1" y="0"/>
                  </a:cubicBezTo>
                  <a:cubicBezTo>
                    <a:pt x="1" y="0"/>
                    <a:pt x="0" y="0"/>
                    <a:pt x="0" y="0"/>
                  </a:cubicBezTo>
                  <a:cubicBezTo>
                    <a:pt x="0" y="33"/>
                    <a:pt x="0" y="33"/>
                    <a:pt x="0" y="33"/>
                  </a:cubicBezTo>
                  <a:cubicBezTo>
                    <a:pt x="17" y="21"/>
                    <a:pt x="17" y="21"/>
                    <a:pt x="17" y="21"/>
                  </a:cubicBezTo>
                  <a:cubicBezTo>
                    <a:pt x="34" y="33"/>
                    <a:pt x="34" y="33"/>
                    <a:pt x="34" y="33"/>
                  </a:cubicBezTo>
                  <a:cubicBezTo>
                    <a:pt x="34" y="0"/>
                    <a:pt x="34" y="0"/>
                    <a:pt x="34" y="0"/>
                  </a:cubicBezTo>
                  <a:cubicBezTo>
                    <a:pt x="34" y="0"/>
                    <a:pt x="34" y="0"/>
                    <a:pt x="34" y="0"/>
                  </a:cubicBezTo>
                  <a:cubicBezTo>
                    <a:pt x="33" y="0"/>
                    <a:pt x="32"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9" name="Oval 15"/>
            <p:cNvSpPr>
              <a:spLocks noChangeArrowheads="1"/>
            </p:cNvSpPr>
            <p:nvPr/>
          </p:nvSpPr>
          <p:spPr bwMode="auto">
            <a:xfrm>
              <a:off x="6178550" y="3625850"/>
              <a:ext cx="84138" cy="809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0" name="Freeform 16"/>
            <p:cNvSpPr>
              <a:spLocks noEditPoints="1"/>
            </p:cNvSpPr>
            <p:nvPr/>
          </p:nvSpPr>
          <p:spPr bwMode="auto">
            <a:xfrm>
              <a:off x="6127750" y="3573463"/>
              <a:ext cx="187325" cy="185738"/>
            </a:xfrm>
            <a:custGeom>
              <a:avLst/>
              <a:gdLst>
                <a:gd name="T0" fmla="*/ 44 w 49"/>
                <a:gd name="T1" fmla="*/ 18 h 49"/>
                <a:gd name="T2" fmla="*/ 44 w 49"/>
                <a:gd name="T3" fmla="*/ 10 h 49"/>
                <a:gd name="T4" fmla="*/ 36 w 49"/>
                <a:gd name="T5" fmla="*/ 7 h 49"/>
                <a:gd name="T6" fmla="*/ 32 w 49"/>
                <a:gd name="T7" fmla="*/ 1 h 49"/>
                <a:gd name="T8" fmla="*/ 24 w 49"/>
                <a:gd name="T9" fmla="*/ 3 h 49"/>
                <a:gd name="T10" fmla="*/ 16 w 49"/>
                <a:gd name="T11" fmla="*/ 1 h 49"/>
                <a:gd name="T12" fmla="*/ 12 w 49"/>
                <a:gd name="T13" fmla="*/ 7 h 49"/>
                <a:gd name="T14" fmla="*/ 4 w 49"/>
                <a:gd name="T15" fmla="*/ 10 h 49"/>
                <a:gd name="T16" fmla="*/ 4 w 49"/>
                <a:gd name="T17" fmla="*/ 18 h 49"/>
                <a:gd name="T18" fmla="*/ 0 w 49"/>
                <a:gd name="T19" fmla="*/ 24 h 49"/>
                <a:gd name="T20" fmla="*/ 4 w 49"/>
                <a:gd name="T21" fmla="*/ 31 h 49"/>
                <a:gd name="T22" fmla="*/ 4 w 49"/>
                <a:gd name="T23" fmla="*/ 39 h 49"/>
                <a:gd name="T24" fmla="*/ 12 w 49"/>
                <a:gd name="T25" fmla="*/ 41 h 49"/>
                <a:gd name="T26" fmla="*/ 16 w 49"/>
                <a:gd name="T27" fmla="*/ 48 h 49"/>
                <a:gd name="T28" fmla="*/ 24 w 49"/>
                <a:gd name="T29" fmla="*/ 45 h 49"/>
                <a:gd name="T30" fmla="*/ 32 w 49"/>
                <a:gd name="T31" fmla="*/ 48 h 49"/>
                <a:gd name="T32" fmla="*/ 36 w 49"/>
                <a:gd name="T33" fmla="*/ 41 h 49"/>
                <a:gd name="T34" fmla="*/ 44 w 49"/>
                <a:gd name="T35" fmla="*/ 39 h 49"/>
                <a:gd name="T36" fmla="*/ 44 w 49"/>
                <a:gd name="T37" fmla="*/ 31 h 49"/>
                <a:gd name="T38" fmla="*/ 49 w 49"/>
                <a:gd name="T39" fmla="*/ 24 h 49"/>
                <a:gd name="T40" fmla="*/ 44 w 49"/>
                <a:gd name="T41" fmla="*/ 18 h 49"/>
                <a:gd name="T42" fmla="*/ 24 w 49"/>
                <a:gd name="T43" fmla="*/ 37 h 49"/>
                <a:gd name="T44" fmla="*/ 11 w 49"/>
                <a:gd name="T45" fmla="*/ 24 h 49"/>
                <a:gd name="T46" fmla="*/ 24 w 49"/>
                <a:gd name="T47" fmla="*/ 12 h 49"/>
                <a:gd name="T48" fmla="*/ 37 w 49"/>
                <a:gd name="T49" fmla="*/ 24 h 49"/>
                <a:gd name="T50" fmla="*/ 24 w 49"/>
                <a:gd name="T51" fmla="*/ 3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9">
                  <a:moveTo>
                    <a:pt x="44" y="18"/>
                  </a:moveTo>
                  <a:cubicBezTo>
                    <a:pt x="43" y="16"/>
                    <a:pt x="45" y="12"/>
                    <a:pt x="44" y="10"/>
                  </a:cubicBezTo>
                  <a:cubicBezTo>
                    <a:pt x="42" y="8"/>
                    <a:pt x="38" y="9"/>
                    <a:pt x="36" y="7"/>
                  </a:cubicBezTo>
                  <a:cubicBezTo>
                    <a:pt x="34" y="6"/>
                    <a:pt x="34" y="2"/>
                    <a:pt x="32" y="1"/>
                  </a:cubicBezTo>
                  <a:cubicBezTo>
                    <a:pt x="29" y="0"/>
                    <a:pt x="27" y="3"/>
                    <a:pt x="24" y="3"/>
                  </a:cubicBezTo>
                  <a:cubicBezTo>
                    <a:pt x="22" y="3"/>
                    <a:pt x="19" y="0"/>
                    <a:pt x="16" y="1"/>
                  </a:cubicBezTo>
                  <a:cubicBezTo>
                    <a:pt x="14" y="2"/>
                    <a:pt x="14" y="6"/>
                    <a:pt x="12" y="7"/>
                  </a:cubicBezTo>
                  <a:cubicBezTo>
                    <a:pt x="10" y="9"/>
                    <a:pt x="6" y="8"/>
                    <a:pt x="4" y="10"/>
                  </a:cubicBezTo>
                  <a:cubicBezTo>
                    <a:pt x="3" y="12"/>
                    <a:pt x="5" y="16"/>
                    <a:pt x="4" y="18"/>
                  </a:cubicBezTo>
                  <a:cubicBezTo>
                    <a:pt x="3" y="20"/>
                    <a:pt x="0" y="22"/>
                    <a:pt x="0" y="24"/>
                  </a:cubicBezTo>
                  <a:cubicBezTo>
                    <a:pt x="0" y="27"/>
                    <a:pt x="3" y="29"/>
                    <a:pt x="4" y="31"/>
                  </a:cubicBezTo>
                  <a:cubicBezTo>
                    <a:pt x="5" y="33"/>
                    <a:pt x="3" y="37"/>
                    <a:pt x="4" y="39"/>
                  </a:cubicBezTo>
                  <a:cubicBezTo>
                    <a:pt x="6" y="41"/>
                    <a:pt x="10" y="40"/>
                    <a:pt x="12" y="41"/>
                  </a:cubicBezTo>
                  <a:cubicBezTo>
                    <a:pt x="14" y="43"/>
                    <a:pt x="14" y="47"/>
                    <a:pt x="16" y="48"/>
                  </a:cubicBezTo>
                  <a:cubicBezTo>
                    <a:pt x="19" y="49"/>
                    <a:pt x="22" y="45"/>
                    <a:pt x="24" y="45"/>
                  </a:cubicBezTo>
                  <a:cubicBezTo>
                    <a:pt x="27" y="45"/>
                    <a:pt x="29" y="49"/>
                    <a:pt x="32" y="48"/>
                  </a:cubicBezTo>
                  <a:cubicBezTo>
                    <a:pt x="34" y="47"/>
                    <a:pt x="34" y="43"/>
                    <a:pt x="36" y="41"/>
                  </a:cubicBezTo>
                  <a:cubicBezTo>
                    <a:pt x="38" y="40"/>
                    <a:pt x="42" y="41"/>
                    <a:pt x="44" y="39"/>
                  </a:cubicBezTo>
                  <a:cubicBezTo>
                    <a:pt x="45" y="37"/>
                    <a:pt x="43" y="33"/>
                    <a:pt x="44" y="31"/>
                  </a:cubicBezTo>
                  <a:cubicBezTo>
                    <a:pt x="45" y="29"/>
                    <a:pt x="49" y="27"/>
                    <a:pt x="49" y="24"/>
                  </a:cubicBezTo>
                  <a:cubicBezTo>
                    <a:pt x="49" y="22"/>
                    <a:pt x="45" y="20"/>
                    <a:pt x="44" y="18"/>
                  </a:cubicBezTo>
                  <a:close/>
                  <a:moveTo>
                    <a:pt x="24" y="37"/>
                  </a:moveTo>
                  <a:cubicBezTo>
                    <a:pt x="17" y="37"/>
                    <a:pt x="11" y="32"/>
                    <a:pt x="11" y="24"/>
                  </a:cubicBezTo>
                  <a:cubicBezTo>
                    <a:pt x="11" y="17"/>
                    <a:pt x="17" y="12"/>
                    <a:pt x="24" y="12"/>
                  </a:cubicBezTo>
                  <a:cubicBezTo>
                    <a:pt x="31" y="12"/>
                    <a:pt x="37" y="17"/>
                    <a:pt x="37" y="24"/>
                  </a:cubicBezTo>
                  <a:cubicBezTo>
                    <a:pt x="37" y="32"/>
                    <a:pt x="31" y="37"/>
                    <a:pt x="2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4293184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Relevance</a:t>
            </a:r>
            <a:endParaRPr lang="en-US" dirty="0"/>
          </a:p>
        </p:txBody>
      </p:sp>
      <p:sp>
        <p:nvSpPr>
          <p:cNvPr id="2" name="Slide Number Placeholder 1"/>
          <p:cNvSpPr>
            <a:spLocks noGrp="1"/>
          </p:cNvSpPr>
          <p:nvPr>
            <p:ph type="sldNum" sz="quarter" idx="12"/>
          </p:nvPr>
        </p:nvSpPr>
        <p:spPr/>
        <p:txBody>
          <a:bodyPr/>
          <a:lstStyle/>
          <a:p>
            <a:fld id="{5FB82C68-21B0-4D10-9FE3-8B3C5F565363}" type="slidenum">
              <a:rPr lang="en-US" smtClean="0"/>
              <a:pPr/>
              <a:t>40</a:t>
            </a:fld>
            <a:endParaRPr lang="en-US"/>
          </a:p>
        </p:txBody>
      </p:sp>
      <p:cxnSp>
        <p:nvCxnSpPr>
          <p:cNvPr id="24" name="Straight Connector 23"/>
          <p:cNvCxnSpPr/>
          <p:nvPr/>
        </p:nvCxnSpPr>
        <p:spPr>
          <a:xfrm flipH="1" flipV="1">
            <a:off x="864020" y="3598811"/>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sp>
        <p:nvSpPr>
          <p:cNvPr id="45" name="Freeform 5"/>
          <p:cNvSpPr>
            <a:spLocks noEditPoints="1"/>
          </p:cNvSpPr>
          <p:nvPr/>
        </p:nvSpPr>
        <p:spPr bwMode="auto">
          <a:xfrm>
            <a:off x="10603894" y="190288"/>
            <a:ext cx="840905" cy="847406"/>
          </a:xfrm>
          <a:custGeom>
            <a:avLst/>
            <a:gdLst>
              <a:gd name="T0" fmla="*/ 165 w 214"/>
              <a:gd name="T1" fmla="*/ 49 h 214"/>
              <a:gd name="T2" fmla="*/ 196 w 214"/>
              <a:gd name="T3" fmla="*/ 107 h 214"/>
              <a:gd name="T4" fmla="*/ 188 w 214"/>
              <a:gd name="T5" fmla="*/ 119 h 214"/>
              <a:gd name="T6" fmla="*/ 214 w 214"/>
              <a:gd name="T7" fmla="*/ 107 h 214"/>
              <a:gd name="T8" fmla="*/ 0 w 214"/>
              <a:gd name="T9" fmla="*/ 107 h 214"/>
              <a:gd name="T10" fmla="*/ 214 w 214"/>
              <a:gd name="T11" fmla="*/ 107 h 214"/>
              <a:gd name="T12" fmla="*/ 20 w 214"/>
              <a:gd name="T13" fmla="*/ 143 h 214"/>
              <a:gd name="T14" fmla="*/ 38 w 214"/>
              <a:gd name="T15" fmla="*/ 132 h 214"/>
              <a:gd name="T16" fmla="*/ 154 w 214"/>
              <a:gd name="T17" fmla="*/ 127 h 214"/>
              <a:gd name="T18" fmla="*/ 189 w 214"/>
              <a:gd name="T19" fmla="*/ 139 h 214"/>
              <a:gd name="T20" fmla="*/ 200 w 214"/>
              <a:gd name="T21" fmla="*/ 107 h 214"/>
              <a:gd name="T22" fmla="*/ 13 w 214"/>
              <a:gd name="T23" fmla="*/ 107 h 214"/>
              <a:gd name="T24" fmla="*/ 128 w 214"/>
              <a:gd name="T25" fmla="*/ 142 h 214"/>
              <a:gd name="T26" fmla="*/ 80 w 214"/>
              <a:gd name="T27" fmla="*/ 148 h 214"/>
              <a:gd name="T28" fmla="*/ 85 w 214"/>
              <a:gd name="T29" fmla="*/ 154 h 214"/>
              <a:gd name="T30" fmla="*/ 133 w 214"/>
              <a:gd name="T31" fmla="*/ 149 h 214"/>
              <a:gd name="T32" fmla="*/ 107 w 214"/>
              <a:gd name="T33" fmla="*/ 122 h 214"/>
              <a:gd name="T34" fmla="*/ 150 w 214"/>
              <a:gd name="T35" fmla="*/ 109 h 214"/>
              <a:gd name="T36" fmla="*/ 119 w 214"/>
              <a:gd name="T37" fmla="*/ 99 h 214"/>
              <a:gd name="T38" fmla="*/ 92 w 214"/>
              <a:gd name="T39" fmla="*/ 107 h 214"/>
              <a:gd name="T40" fmla="*/ 107 w 214"/>
              <a:gd name="T41" fmla="*/ 45 h 214"/>
              <a:gd name="T42" fmla="*/ 111 w 214"/>
              <a:gd name="T43" fmla="*/ 34 h 214"/>
              <a:gd name="T44" fmla="*/ 103 w 214"/>
              <a:gd name="T45" fmla="*/ 34 h 214"/>
              <a:gd name="T46" fmla="*/ 107 w 214"/>
              <a:gd name="T47" fmla="*/ 45 h 214"/>
              <a:gd name="T48" fmla="*/ 172 w 214"/>
              <a:gd name="T49" fmla="*/ 103 h 214"/>
              <a:gd name="T50" fmla="*/ 172 w 214"/>
              <a:gd name="T51" fmla="*/ 111 h 214"/>
              <a:gd name="T52" fmla="*/ 183 w 214"/>
              <a:gd name="T53" fmla="*/ 107 h 214"/>
              <a:gd name="T54" fmla="*/ 34 w 214"/>
              <a:gd name="T55" fmla="*/ 111 h 214"/>
              <a:gd name="T56" fmla="*/ 45 w 214"/>
              <a:gd name="T57" fmla="*/ 107 h 214"/>
              <a:gd name="T58" fmla="*/ 34 w 214"/>
              <a:gd name="T59" fmla="*/ 103 h 214"/>
              <a:gd name="T60" fmla="*/ 34 w 214"/>
              <a:gd name="T61" fmla="*/ 111 h 214"/>
              <a:gd name="T62" fmla="*/ 60 w 214"/>
              <a:gd name="T63" fmla="*/ 64 h 214"/>
              <a:gd name="T64" fmla="*/ 63 w 214"/>
              <a:gd name="T65" fmla="*/ 58 h 214"/>
              <a:gd name="T66" fmla="*/ 53 w 214"/>
              <a:gd name="T67" fmla="*/ 53 h 214"/>
              <a:gd name="T68" fmla="*/ 58 w 214"/>
              <a:gd name="T69" fmla="*/ 63 h 214"/>
              <a:gd name="T70" fmla="*/ 156 w 214"/>
              <a:gd name="T71" fmla="*/ 63 h 214"/>
              <a:gd name="T72" fmla="*/ 161 w 214"/>
              <a:gd name="T73" fmla="*/ 53 h 214"/>
              <a:gd name="T74" fmla="*/ 150 w 214"/>
              <a:gd name="T75" fmla="*/ 58 h 214"/>
              <a:gd name="T76" fmla="*/ 153 w 214"/>
              <a:gd name="T77" fmla="*/ 6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4" h="214">
                <a:moveTo>
                  <a:pt x="189" y="107"/>
                </a:moveTo>
                <a:cubicBezTo>
                  <a:pt x="189" y="85"/>
                  <a:pt x="180" y="64"/>
                  <a:pt x="165" y="49"/>
                </a:cubicBezTo>
                <a:cubicBezTo>
                  <a:pt x="170" y="43"/>
                  <a:pt x="170" y="43"/>
                  <a:pt x="170" y="43"/>
                </a:cubicBezTo>
                <a:cubicBezTo>
                  <a:pt x="187" y="60"/>
                  <a:pt x="196" y="83"/>
                  <a:pt x="196" y="107"/>
                </a:cubicBezTo>
                <a:cubicBezTo>
                  <a:pt x="196" y="111"/>
                  <a:pt x="196" y="116"/>
                  <a:pt x="196" y="120"/>
                </a:cubicBezTo>
                <a:cubicBezTo>
                  <a:pt x="188" y="119"/>
                  <a:pt x="188" y="119"/>
                  <a:pt x="188" y="119"/>
                </a:cubicBezTo>
                <a:cubicBezTo>
                  <a:pt x="188" y="115"/>
                  <a:pt x="189" y="111"/>
                  <a:pt x="189" y="107"/>
                </a:cubicBezTo>
                <a:moveTo>
                  <a:pt x="214" y="107"/>
                </a:moveTo>
                <a:cubicBezTo>
                  <a:pt x="214" y="166"/>
                  <a:pt x="166" y="214"/>
                  <a:pt x="107" y="214"/>
                </a:cubicBezTo>
                <a:cubicBezTo>
                  <a:pt x="48" y="214"/>
                  <a:pt x="0" y="166"/>
                  <a:pt x="0" y="107"/>
                </a:cubicBezTo>
                <a:cubicBezTo>
                  <a:pt x="0" y="48"/>
                  <a:pt x="48" y="0"/>
                  <a:pt x="107" y="0"/>
                </a:cubicBezTo>
                <a:cubicBezTo>
                  <a:pt x="166" y="0"/>
                  <a:pt x="214" y="48"/>
                  <a:pt x="214" y="107"/>
                </a:cubicBezTo>
                <a:moveTo>
                  <a:pt x="13" y="107"/>
                </a:moveTo>
                <a:cubicBezTo>
                  <a:pt x="13" y="120"/>
                  <a:pt x="16" y="132"/>
                  <a:pt x="20" y="143"/>
                </a:cubicBezTo>
                <a:cubicBezTo>
                  <a:pt x="21" y="142"/>
                  <a:pt x="23" y="140"/>
                  <a:pt x="25" y="139"/>
                </a:cubicBezTo>
                <a:cubicBezTo>
                  <a:pt x="38" y="132"/>
                  <a:pt x="38" y="132"/>
                  <a:pt x="38" y="132"/>
                </a:cubicBezTo>
                <a:cubicBezTo>
                  <a:pt x="44" y="129"/>
                  <a:pt x="53" y="127"/>
                  <a:pt x="60" y="127"/>
                </a:cubicBezTo>
                <a:cubicBezTo>
                  <a:pt x="154" y="127"/>
                  <a:pt x="154" y="127"/>
                  <a:pt x="154" y="127"/>
                </a:cubicBezTo>
                <a:cubicBezTo>
                  <a:pt x="160" y="127"/>
                  <a:pt x="170" y="129"/>
                  <a:pt x="176" y="132"/>
                </a:cubicBezTo>
                <a:cubicBezTo>
                  <a:pt x="189" y="139"/>
                  <a:pt x="189" y="139"/>
                  <a:pt x="189" y="139"/>
                </a:cubicBezTo>
                <a:cubicBezTo>
                  <a:pt x="190" y="140"/>
                  <a:pt x="192" y="141"/>
                  <a:pt x="193" y="143"/>
                </a:cubicBezTo>
                <a:cubicBezTo>
                  <a:pt x="198" y="132"/>
                  <a:pt x="200" y="120"/>
                  <a:pt x="200" y="107"/>
                </a:cubicBezTo>
                <a:cubicBezTo>
                  <a:pt x="200" y="55"/>
                  <a:pt x="158" y="13"/>
                  <a:pt x="107" y="13"/>
                </a:cubicBezTo>
                <a:cubicBezTo>
                  <a:pt x="55" y="13"/>
                  <a:pt x="13" y="55"/>
                  <a:pt x="13" y="107"/>
                </a:cubicBezTo>
                <a:moveTo>
                  <a:pt x="133" y="148"/>
                </a:moveTo>
                <a:cubicBezTo>
                  <a:pt x="133" y="145"/>
                  <a:pt x="131" y="142"/>
                  <a:pt x="128" y="142"/>
                </a:cubicBezTo>
                <a:cubicBezTo>
                  <a:pt x="85" y="142"/>
                  <a:pt x="85" y="142"/>
                  <a:pt x="85" y="142"/>
                </a:cubicBezTo>
                <a:cubicBezTo>
                  <a:pt x="82" y="142"/>
                  <a:pt x="80" y="145"/>
                  <a:pt x="80" y="148"/>
                </a:cubicBezTo>
                <a:cubicBezTo>
                  <a:pt x="80" y="149"/>
                  <a:pt x="80" y="149"/>
                  <a:pt x="80" y="149"/>
                </a:cubicBezTo>
                <a:cubicBezTo>
                  <a:pt x="80" y="152"/>
                  <a:pt x="82" y="154"/>
                  <a:pt x="85" y="154"/>
                </a:cubicBezTo>
                <a:cubicBezTo>
                  <a:pt x="128" y="154"/>
                  <a:pt x="128" y="154"/>
                  <a:pt x="128" y="154"/>
                </a:cubicBezTo>
                <a:cubicBezTo>
                  <a:pt x="131" y="154"/>
                  <a:pt x="133" y="152"/>
                  <a:pt x="133" y="149"/>
                </a:cubicBezTo>
                <a:lnTo>
                  <a:pt x="133" y="148"/>
                </a:lnTo>
                <a:close/>
                <a:moveTo>
                  <a:pt x="107" y="122"/>
                </a:moveTo>
                <a:cubicBezTo>
                  <a:pt x="112" y="122"/>
                  <a:pt x="117" y="119"/>
                  <a:pt x="119" y="115"/>
                </a:cubicBezTo>
                <a:cubicBezTo>
                  <a:pt x="132" y="112"/>
                  <a:pt x="150" y="109"/>
                  <a:pt x="150" y="109"/>
                </a:cubicBezTo>
                <a:cubicBezTo>
                  <a:pt x="156" y="108"/>
                  <a:pt x="156" y="106"/>
                  <a:pt x="150" y="105"/>
                </a:cubicBezTo>
                <a:cubicBezTo>
                  <a:pt x="150" y="105"/>
                  <a:pt x="132" y="101"/>
                  <a:pt x="119" y="99"/>
                </a:cubicBezTo>
                <a:cubicBezTo>
                  <a:pt x="117" y="95"/>
                  <a:pt x="112" y="92"/>
                  <a:pt x="107" y="92"/>
                </a:cubicBezTo>
                <a:cubicBezTo>
                  <a:pt x="98" y="92"/>
                  <a:pt x="92" y="98"/>
                  <a:pt x="92" y="107"/>
                </a:cubicBezTo>
                <a:cubicBezTo>
                  <a:pt x="92" y="115"/>
                  <a:pt x="98" y="122"/>
                  <a:pt x="107" y="122"/>
                </a:cubicBezTo>
                <a:moveTo>
                  <a:pt x="107" y="45"/>
                </a:moveTo>
                <a:cubicBezTo>
                  <a:pt x="109" y="45"/>
                  <a:pt x="111" y="43"/>
                  <a:pt x="111" y="41"/>
                </a:cubicBezTo>
                <a:cubicBezTo>
                  <a:pt x="111" y="34"/>
                  <a:pt x="111" y="34"/>
                  <a:pt x="111" y="34"/>
                </a:cubicBezTo>
                <a:cubicBezTo>
                  <a:pt x="111" y="32"/>
                  <a:pt x="109" y="30"/>
                  <a:pt x="107" y="30"/>
                </a:cubicBezTo>
                <a:cubicBezTo>
                  <a:pt x="105" y="30"/>
                  <a:pt x="103" y="32"/>
                  <a:pt x="103" y="34"/>
                </a:cubicBezTo>
                <a:cubicBezTo>
                  <a:pt x="103" y="41"/>
                  <a:pt x="103" y="41"/>
                  <a:pt x="103" y="41"/>
                </a:cubicBezTo>
                <a:cubicBezTo>
                  <a:pt x="103" y="43"/>
                  <a:pt x="105" y="45"/>
                  <a:pt x="107" y="45"/>
                </a:cubicBezTo>
                <a:moveTo>
                  <a:pt x="179" y="103"/>
                </a:moveTo>
                <a:cubicBezTo>
                  <a:pt x="172" y="103"/>
                  <a:pt x="172" y="103"/>
                  <a:pt x="172" y="103"/>
                </a:cubicBezTo>
                <a:cubicBezTo>
                  <a:pt x="170" y="103"/>
                  <a:pt x="168" y="105"/>
                  <a:pt x="168" y="107"/>
                </a:cubicBezTo>
                <a:cubicBezTo>
                  <a:pt x="168" y="109"/>
                  <a:pt x="170" y="111"/>
                  <a:pt x="172" y="111"/>
                </a:cubicBezTo>
                <a:cubicBezTo>
                  <a:pt x="179" y="111"/>
                  <a:pt x="179" y="111"/>
                  <a:pt x="179" y="111"/>
                </a:cubicBezTo>
                <a:cubicBezTo>
                  <a:pt x="181" y="111"/>
                  <a:pt x="183" y="109"/>
                  <a:pt x="183" y="107"/>
                </a:cubicBezTo>
                <a:cubicBezTo>
                  <a:pt x="183" y="105"/>
                  <a:pt x="181" y="103"/>
                  <a:pt x="179" y="103"/>
                </a:cubicBezTo>
                <a:moveTo>
                  <a:pt x="34" y="111"/>
                </a:moveTo>
                <a:cubicBezTo>
                  <a:pt x="41" y="111"/>
                  <a:pt x="41" y="111"/>
                  <a:pt x="41" y="111"/>
                </a:cubicBezTo>
                <a:cubicBezTo>
                  <a:pt x="43" y="111"/>
                  <a:pt x="45" y="109"/>
                  <a:pt x="45" y="107"/>
                </a:cubicBezTo>
                <a:cubicBezTo>
                  <a:pt x="45" y="105"/>
                  <a:pt x="43" y="103"/>
                  <a:pt x="41" y="103"/>
                </a:cubicBezTo>
                <a:cubicBezTo>
                  <a:pt x="34" y="103"/>
                  <a:pt x="34" y="103"/>
                  <a:pt x="34" y="103"/>
                </a:cubicBezTo>
                <a:cubicBezTo>
                  <a:pt x="32" y="103"/>
                  <a:pt x="30" y="105"/>
                  <a:pt x="30" y="107"/>
                </a:cubicBezTo>
                <a:cubicBezTo>
                  <a:pt x="30" y="109"/>
                  <a:pt x="32" y="111"/>
                  <a:pt x="34" y="111"/>
                </a:cubicBezTo>
                <a:moveTo>
                  <a:pt x="58" y="63"/>
                </a:moveTo>
                <a:cubicBezTo>
                  <a:pt x="58" y="64"/>
                  <a:pt x="59" y="64"/>
                  <a:pt x="60" y="64"/>
                </a:cubicBezTo>
                <a:cubicBezTo>
                  <a:pt x="61" y="64"/>
                  <a:pt x="62" y="64"/>
                  <a:pt x="63" y="63"/>
                </a:cubicBezTo>
                <a:cubicBezTo>
                  <a:pt x="65" y="62"/>
                  <a:pt x="65" y="59"/>
                  <a:pt x="63" y="58"/>
                </a:cubicBezTo>
                <a:cubicBezTo>
                  <a:pt x="58" y="53"/>
                  <a:pt x="58" y="53"/>
                  <a:pt x="58" y="53"/>
                </a:cubicBezTo>
                <a:cubicBezTo>
                  <a:pt x="57" y="51"/>
                  <a:pt x="54" y="51"/>
                  <a:pt x="53" y="53"/>
                </a:cubicBezTo>
                <a:cubicBezTo>
                  <a:pt x="51" y="54"/>
                  <a:pt x="51" y="57"/>
                  <a:pt x="53" y="58"/>
                </a:cubicBezTo>
                <a:lnTo>
                  <a:pt x="58" y="63"/>
                </a:lnTo>
                <a:close/>
                <a:moveTo>
                  <a:pt x="153" y="64"/>
                </a:moveTo>
                <a:cubicBezTo>
                  <a:pt x="154" y="64"/>
                  <a:pt x="155" y="64"/>
                  <a:pt x="156" y="63"/>
                </a:cubicBezTo>
                <a:cubicBezTo>
                  <a:pt x="161" y="58"/>
                  <a:pt x="161" y="58"/>
                  <a:pt x="161" y="58"/>
                </a:cubicBezTo>
                <a:cubicBezTo>
                  <a:pt x="162" y="57"/>
                  <a:pt x="162" y="54"/>
                  <a:pt x="161" y="53"/>
                </a:cubicBezTo>
                <a:cubicBezTo>
                  <a:pt x="159" y="51"/>
                  <a:pt x="157" y="51"/>
                  <a:pt x="155" y="53"/>
                </a:cubicBezTo>
                <a:cubicBezTo>
                  <a:pt x="150" y="58"/>
                  <a:pt x="150" y="58"/>
                  <a:pt x="150" y="58"/>
                </a:cubicBezTo>
                <a:cubicBezTo>
                  <a:pt x="149" y="59"/>
                  <a:pt x="149" y="62"/>
                  <a:pt x="150" y="63"/>
                </a:cubicBezTo>
                <a:cubicBezTo>
                  <a:pt x="151" y="64"/>
                  <a:pt x="152" y="64"/>
                  <a:pt x="153" y="64"/>
                </a:cubicBezTo>
              </a:path>
            </a:pathLst>
          </a:custGeom>
          <a:solidFill>
            <a:schemeClr val="bg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932306721"/>
              </p:ext>
            </p:extLst>
          </p:nvPr>
        </p:nvGraphicFramePr>
        <p:xfrm>
          <a:off x="336177" y="1409234"/>
          <a:ext cx="11445006" cy="3564796"/>
        </p:xfrm>
        <a:graphic>
          <a:graphicData uri="http://schemas.openxmlformats.org/drawingml/2006/table">
            <a:tbl>
              <a:tblPr firstRow="1" bandRow="1">
                <a:tableStyleId>{5C22544A-7EE6-4342-B048-85BDC9FD1C3A}</a:tableStyleId>
              </a:tblPr>
              <a:tblGrid>
                <a:gridCol w="3815002"/>
                <a:gridCol w="3815002"/>
                <a:gridCol w="3815002"/>
              </a:tblGrid>
              <a:tr h="425356">
                <a:tc>
                  <a:txBody>
                    <a:bodyPr/>
                    <a:lstStyle/>
                    <a:p>
                      <a:pPr algn="ctr"/>
                      <a:r>
                        <a:rPr lang="en-US" sz="2000" dirty="0" smtClean="0"/>
                        <a:t>Connecting With</a:t>
                      </a:r>
                      <a:r>
                        <a:rPr lang="en-US" sz="2000" baseline="0" dirty="0" smtClean="0"/>
                        <a:t> Community</a:t>
                      </a:r>
                      <a:endParaRPr lang="en-US" sz="2000" dirty="0"/>
                    </a:p>
                  </a:txBody>
                  <a:tcPr>
                    <a:solidFill>
                      <a:srgbClr val="009977"/>
                    </a:solidFill>
                  </a:tcPr>
                </a:tc>
                <a:tc>
                  <a:txBody>
                    <a:bodyPr/>
                    <a:lstStyle/>
                    <a:p>
                      <a:pPr algn="ctr"/>
                      <a:r>
                        <a:rPr lang="en-US" sz="2000" dirty="0" smtClean="0"/>
                        <a:t>Connecting With Employees</a:t>
                      </a:r>
                      <a:endParaRPr lang="en-US" sz="2000" dirty="0"/>
                    </a:p>
                  </a:txBody>
                  <a:tcPr>
                    <a:solidFill>
                      <a:srgbClr val="009977"/>
                    </a:solidFill>
                  </a:tcPr>
                </a:tc>
                <a:tc>
                  <a:txBody>
                    <a:bodyPr/>
                    <a:lstStyle/>
                    <a:p>
                      <a:pPr algn="ctr"/>
                      <a:r>
                        <a:rPr lang="en-US" sz="2000" dirty="0" smtClean="0"/>
                        <a:t>Connecting with Leaders</a:t>
                      </a:r>
                      <a:endParaRPr lang="en-US" sz="2000" dirty="0"/>
                    </a:p>
                  </a:txBody>
                  <a:tcPr>
                    <a:solidFill>
                      <a:srgbClr val="009977"/>
                    </a:solidFill>
                  </a:tcPr>
                </a:tc>
              </a:tr>
              <a:tr h="2979457">
                <a:tc>
                  <a:txBody>
                    <a:bodyPr/>
                    <a:lstStyle/>
                    <a:p>
                      <a:pPr marL="285750" indent="-285750">
                        <a:lnSpc>
                          <a:spcPct val="200000"/>
                        </a:lnSpc>
                        <a:buFont typeface="Arial" panose="020B0604020202020204" pitchFamily="34" charset="0"/>
                        <a:buChar char="•"/>
                      </a:pPr>
                      <a:r>
                        <a:rPr lang="en-US" sz="2000" dirty="0" smtClean="0"/>
                        <a:t>Event Reviews</a:t>
                      </a:r>
                    </a:p>
                    <a:p>
                      <a:pPr marL="285750" indent="-285750">
                        <a:lnSpc>
                          <a:spcPct val="200000"/>
                        </a:lnSpc>
                        <a:buFont typeface="Arial" panose="020B0604020202020204" pitchFamily="34" charset="0"/>
                        <a:buChar char="•"/>
                      </a:pPr>
                      <a:r>
                        <a:rPr lang="en-US" sz="2000" dirty="0" smtClean="0"/>
                        <a:t>Sponsorships Committed </a:t>
                      </a:r>
                    </a:p>
                    <a:p>
                      <a:pPr marL="285750" indent="-285750">
                        <a:lnSpc>
                          <a:spcPct val="200000"/>
                        </a:lnSpc>
                        <a:buFont typeface="Arial" panose="020B0604020202020204" pitchFamily="34" charset="0"/>
                        <a:buChar char="•"/>
                      </a:pPr>
                      <a:r>
                        <a:rPr lang="en-US" sz="2000" dirty="0" smtClean="0"/>
                        <a:t>Testimonials</a:t>
                      </a:r>
                    </a:p>
                    <a:p>
                      <a:pPr marL="285750" indent="-285750">
                        <a:lnSpc>
                          <a:spcPct val="200000"/>
                        </a:lnSpc>
                        <a:buFont typeface="Arial" panose="020B0604020202020204" pitchFamily="34" charset="0"/>
                        <a:buChar char="•"/>
                      </a:pPr>
                      <a:r>
                        <a:rPr lang="en-US" sz="2000" dirty="0" smtClean="0"/>
                        <a:t>Media</a:t>
                      </a:r>
                      <a:r>
                        <a:rPr lang="en-US" sz="2000" baseline="0" dirty="0" smtClean="0"/>
                        <a:t> Coverage</a:t>
                      </a:r>
                      <a:endParaRPr lang="en-US" sz="2000" dirty="0" smtClean="0"/>
                    </a:p>
                    <a:p>
                      <a:pPr marL="285750" indent="-285750">
                        <a:lnSpc>
                          <a:spcPct val="200000"/>
                        </a:lnSpc>
                        <a:buFont typeface="Arial" panose="020B0604020202020204" pitchFamily="34" charset="0"/>
                        <a:buChar char="•"/>
                      </a:pPr>
                      <a:endParaRPr lang="en-US" sz="2000" dirty="0"/>
                    </a:p>
                  </a:txBody>
                  <a:tcPr>
                    <a:solidFill>
                      <a:schemeClr val="accent6">
                        <a:lumMod val="20000"/>
                        <a:lumOff val="80000"/>
                      </a:schemeClr>
                    </a:solidFill>
                  </a:tcPr>
                </a:tc>
                <a:tc>
                  <a:txBody>
                    <a:bodyPr/>
                    <a:lstStyle/>
                    <a:p>
                      <a:pPr marL="285750" indent="-285750">
                        <a:lnSpc>
                          <a:spcPct val="200000"/>
                        </a:lnSpc>
                        <a:buFont typeface="Arial" panose="020B0604020202020204" pitchFamily="34" charset="0"/>
                        <a:buChar char="•"/>
                      </a:pPr>
                      <a:r>
                        <a:rPr lang="en-US" sz="2000" dirty="0" smtClean="0"/>
                        <a:t>Interviews (for articles)</a:t>
                      </a:r>
                    </a:p>
                    <a:p>
                      <a:pPr marL="285750" indent="-285750">
                        <a:lnSpc>
                          <a:spcPct val="200000"/>
                        </a:lnSpc>
                        <a:buFont typeface="Arial" panose="020B0604020202020204" pitchFamily="34" charset="0"/>
                        <a:buChar char="•"/>
                      </a:pPr>
                      <a:r>
                        <a:rPr lang="en-US" sz="2000" baseline="0" dirty="0" smtClean="0"/>
                        <a:t>Testimonials</a:t>
                      </a:r>
                    </a:p>
                    <a:p>
                      <a:pPr marL="285750" indent="-285750">
                        <a:lnSpc>
                          <a:spcPct val="200000"/>
                        </a:lnSpc>
                        <a:buFont typeface="Arial" panose="020B0604020202020204" pitchFamily="34" charset="0"/>
                        <a:buChar char="•"/>
                      </a:pPr>
                      <a:r>
                        <a:rPr lang="en-US" sz="2000" baseline="0" dirty="0" smtClean="0"/>
                        <a:t>Mentorships</a:t>
                      </a:r>
                    </a:p>
                    <a:p>
                      <a:pPr marL="285750" indent="-285750">
                        <a:lnSpc>
                          <a:spcPct val="200000"/>
                        </a:lnSpc>
                        <a:buFont typeface="Arial" panose="020B0604020202020204" pitchFamily="34" charset="0"/>
                        <a:buChar char="•"/>
                      </a:pPr>
                      <a:r>
                        <a:rPr lang="en-US" sz="2000" baseline="0" dirty="0" smtClean="0"/>
                        <a:t>Surveys</a:t>
                      </a:r>
                    </a:p>
                    <a:p>
                      <a:pPr marL="285750" indent="-285750">
                        <a:lnSpc>
                          <a:spcPct val="200000"/>
                        </a:lnSpc>
                        <a:buFont typeface="Arial" panose="020B0604020202020204" pitchFamily="34" charset="0"/>
                        <a:buChar char="•"/>
                      </a:pPr>
                      <a:endParaRPr lang="en-US" sz="2000" baseline="0" dirty="0" smtClean="0"/>
                    </a:p>
                  </a:txBody>
                  <a:tcPr>
                    <a:solidFill>
                      <a:schemeClr val="accent6">
                        <a:lumMod val="20000"/>
                        <a:lumOff val="80000"/>
                      </a:schemeClr>
                    </a:solidFill>
                  </a:tcPr>
                </a:tc>
                <a:tc>
                  <a:txBody>
                    <a:bodyPr/>
                    <a:lstStyle/>
                    <a:p>
                      <a:pPr marL="285750" indent="-285750">
                        <a:lnSpc>
                          <a:spcPct val="200000"/>
                        </a:lnSpc>
                        <a:buFont typeface="Arial" panose="020B0604020202020204" pitchFamily="34" charset="0"/>
                        <a:buChar char="•"/>
                      </a:pPr>
                      <a:r>
                        <a:rPr lang="en-US" sz="2000" dirty="0" smtClean="0"/>
                        <a:t>Networking Events</a:t>
                      </a:r>
                    </a:p>
                    <a:p>
                      <a:pPr marL="285750" indent="-285750">
                        <a:lnSpc>
                          <a:spcPct val="200000"/>
                        </a:lnSpc>
                        <a:buFont typeface="Arial" panose="020B0604020202020204" pitchFamily="34" charset="0"/>
                        <a:buChar char="•"/>
                      </a:pPr>
                      <a:r>
                        <a:rPr lang="en-US" sz="2000" dirty="0" smtClean="0"/>
                        <a:t>Interviews</a:t>
                      </a:r>
                    </a:p>
                    <a:p>
                      <a:pPr marL="285750" indent="-285750">
                        <a:lnSpc>
                          <a:spcPct val="200000"/>
                        </a:lnSpc>
                        <a:buFont typeface="Arial" panose="020B0604020202020204" pitchFamily="34" charset="0"/>
                        <a:buChar char="•"/>
                      </a:pPr>
                      <a:r>
                        <a:rPr lang="en-US" sz="2000" dirty="0" smtClean="0"/>
                        <a:t>Reverse</a:t>
                      </a:r>
                      <a:r>
                        <a:rPr lang="en-US" sz="2000" baseline="0" dirty="0" smtClean="0"/>
                        <a:t> Mentorships</a:t>
                      </a:r>
                    </a:p>
                    <a:p>
                      <a:pPr marL="285750" indent="-285750">
                        <a:lnSpc>
                          <a:spcPct val="200000"/>
                        </a:lnSpc>
                        <a:buFont typeface="Arial" panose="020B0604020202020204" pitchFamily="34" charset="0"/>
                        <a:buChar char="•"/>
                      </a:pPr>
                      <a:r>
                        <a:rPr lang="en-US" sz="2000" dirty="0" smtClean="0"/>
                        <a:t>Event</a:t>
                      </a:r>
                      <a:r>
                        <a:rPr lang="en-US" sz="2000" baseline="0" dirty="0" smtClean="0"/>
                        <a:t> Engagement (attendance)</a:t>
                      </a:r>
                      <a:endParaRPr lang="en-US" sz="2000" dirty="0" smtClean="0"/>
                    </a:p>
                  </a:txBody>
                  <a:tcPr>
                    <a:solidFill>
                      <a:schemeClr val="accent6">
                        <a:lumMod val="20000"/>
                        <a:lumOff val="80000"/>
                      </a:schemeClr>
                    </a:solidFill>
                  </a:tcPr>
                </a:tc>
              </a:tr>
            </a:tbl>
          </a:graphicData>
        </a:graphic>
      </p:graphicFrame>
    </p:spTree>
    <p:extLst>
      <p:ext uri="{BB962C8B-B14F-4D97-AF65-F5344CB8AC3E}">
        <p14:creationId xmlns:p14="http://schemas.microsoft.com/office/powerpoint/2010/main" val="2619700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Resource Essentials</a:t>
            </a:r>
            <a:endParaRPr lang="en-US" dirty="0"/>
          </a:p>
        </p:txBody>
      </p:sp>
      <p:sp>
        <p:nvSpPr>
          <p:cNvPr id="2" name="Slide Number Placeholder 1"/>
          <p:cNvSpPr>
            <a:spLocks noGrp="1"/>
          </p:cNvSpPr>
          <p:nvPr>
            <p:ph type="sldNum" sz="quarter" idx="12"/>
          </p:nvPr>
        </p:nvSpPr>
        <p:spPr/>
        <p:txBody>
          <a:bodyPr/>
          <a:lstStyle/>
          <a:p>
            <a:fld id="{5FB82C68-21B0-4D10-9FE3-8B3C5F565363}" type="slidenum">
              <a:rPr lang="en-US" smtClean="0"/>
              <a:pPr/>
              <a:t>41</a:t>
            </a:fld>
            <a:endParaRPr lang="en-US"/>
          </a:p>
        </p:txBody>
      </p:sp>
      <p:sp>
        <p:nvSpPr>
          <p:cNvPr id="15" name="Freeform 14"/>
          <p:cNvSpPr>
            <a:spLocks noEditPoints="1"/>
          </p:cNvSpPr>
          <p:nvPr/>
        </p:nvSpPr>
        <p:spPr bwMode="auto">
          <a:xfrm>
            <a:off x="10327341" y="225139"/>
            <a:ext cx="1026459" cy="809659"/>
          </a:xfrm>
          <a:custGeom>
            <a:avLst/>
            <a:gdLst>
              <a:gd name="T0" fmla="*/ 56 w 186"/>
              <a:gd name="T1" fmla="*/ 67 h 140"/>
              <a:gd name="T2" fmla="*/ 34 w 186"/>
              <a:gd name="T3" fmla="*/ 77 h 140"/>
              <a:gd name="T4" fmla="*/ 15 w 186"/>
              <a:gd name="T5" fmla="*/ 87 h 140"/>
              <a:gd name="T6" fmla="*/ 50 w 186"/>
              <a:gd name="T7" fmla="*/ 61 h 140"/>
              <a:gd name="T8" fmla="*/ 68 w 186"/>
              <a:gd name="T9" fmla="*/ 67 h 140"/>
              <a:gd name="T10" fmla="*/ 59 w 186"/>
              <a:gd name="T11" fmla="*/ 81 h 140"/>
              <a:gd name="T12" fmla="*/ 82 w 186"/>
              <a:gd name="T13" fmla="*/ 68 h 140"/>
              <a:gd name="T14" fmla="*/ 68 w 186"/>
              <a:gd name="T15" fmla="*/ 67 h 140"/>
              <a:gd name="T16" fmla="*/ 82 w 186"/>
              <a:gd name="T17" fmla="*/ 27 h 140"/>
              <a:gd name="T18" fmla="*/ 64 w 186"/>
              <a:gd name="T19" fmla="*/ 40 h 140"/>
              <a:gd name="T20" fmla="*/ 36 w 186"/>
              <a:gd name="T21" fmla="*/ 36 h 140"/>
              <a:gd name="T22" fmla="*/ 15 w 186"/>
              <a:gd name="T23" fmla="*/ 27 h 140"/>
              <a:gd name="T24" fmla="*/ 72 w 186"/>
              <a:gd name="T25" fmla="*/ 40 h 140"/>
              <a:gd name="T26" fmla="*/ 72 w 186"/>
              <a:gd name="T27" fmla="*/ 26 h 140"/>
              <a:gd name="T28" fmla="*/ 106 w 186"/>
              <a:gd name="T29" fmla="*/ 95 h 140"/>
              <a:gd name="T30" fmla="*/ 144 w 186"/>
              <a:gd name="T31" fmla="*/ 95 h 140"/>
              <a:gd name="T32" fmla="*/ 106 w 186"/>
              <a:gd name="T33" fmla="*/ 95 h 140"/>
              <a:gd name="T34" fmla="*/ 106 w 186"/>
              <a:gd name="T35" fmla="*/ 72 h 140"/>
              <a:gd name="T36" fmla="*/ 170 w 186"/>
              <a:gd name="T37" fmla="*/ 68 h 140"/>
              <a:gd name="T38" fmla="*/ 126 w 186"/>
              <a:gd name="T39" fmla="*/ 24 h 140"/>
              <a:gd name="T40" fmla="*/ 170 w 186"/>
              <a:gd name="T41" fmla="*/ 31 h 140"/>
              <a:gd name="T42" fmla="*/ 126 w 186"/>
              <a:gd name="T43" fmla="*/ 24 h 140"/>
              <a:gd name="T44" fmla="*/ 106 w 186"/>
              <a:gd name="T45" fmla="*/ 45 h 140"/>
              <a:gd name="T46" fmla="*/ 170 w 186"/>
              <a:gd name="T47" fmla="*/ 40 h 140"/>
              <a:gd name="T48" fmla="*/ 106 w 186"/>
              <a:gd name="T49" fmla="*/ 81 h 140"/>
              <a:gd name="T50" fmla="*/ 170 w 186"/>
              <a:gd name="T51" fmla="*/ 86 h 140"/>
              <a:gd name="T52" fmla="*/ 106 w 186"/>
              <a:gd name="T53" fmla="*/ 81 h 140"/>
              <a:gd name="T54" fmla="*/ 106 w 186"/>
              <a:gd name="T55" fmla="*/ 59 h 140"/>
              <a:gd name="T56" fmla="*/ 170 w 186"/>
              <a:gd name="T57" fmla="*/ 54 h 140"/>
              <a:gd name="T58" fmla="*/ 186 w 186"/>
              <a:gd name="T59" fmla="*/ 9 h 140"/>
              <a:gd name="T60" fmla="*/ 186 w 186"/>
              <a:gd name="T61" fmla="*/ 134 h 140"/>
              <a:gd name="T62" fmla="*/ 142 w 186"/>
              <a:gd name="T63" fmla="*/ 128 h 140"/>
              <a:gd name="T64" fmla="*/ 93 w 186"/>
              <a:gd name="T65" fmla="*/ 140 h 140"/>
              <a:gd name="T66" fmla="*/ 44 w 186"/>
              <a:gd name="T67" fmla="*/ 128 h 140"/>
              <a:gd name="T68" fmla="*/ 0 w 186"/>
              <a:gd name="T69" fmla="*/ 134 h 140"/>
              <a:gd name="T70" fmla="*/ 0 w 186"/>
              <a:gd name="T71" fmla="*/ 9 h 140"/>
              <a:gd name="T72" fmla="*/ 44 w 186"/>
              <a:gd name="T73" fmla="*/ 0 h 140"/>
              <a:gd name="T74" fmla="*/ 142 w 186"/>
              <a:gd name="T75" fmla="*/ 0 h 140"/>
              <a:gd name="T76" fmla="*/ 186 w 186"/>
              <a:gd name="T77" fmla="*/ 9 h 140"/>
              <a:gd name="T78" fmla="*/ 44 w 186"/>
              <a:gd name="T79" fmla="*/ 8 h 140"/>
              <a:gd name="T80" fmla="*/ 8 w 186"/>
              <a:gd name="T81" fmla="*/ 118 h 140"/>
              <a:gd name="T82" fmla="*/ 89 w 186"/>
              <a:gd name="T83" fmla="*/ 121 h 140"/>
              <a:gd name="T84" fmla="*/ 178 w 186"/>
              <a:gd name="T85" fmla="*/ 14 h 140"/>
              <a:gd name="T86" fmla="*/ 97 w 186"/>
              <a:gd name="T87" fmla="*/ 18 h 140"/>
              <a:gd name="T88" fmla="*/ 142 w 186"/>
              <a:gd name="T89" fmla="*/ 112 h 140"/>
              <a:gd name="T90" fmla="*/ 178 w 186"/>
              <a:gd name="T91" fmla="*/ 1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40">
                <a:moveTo>
                  <a:pt x="56" y="66"/>
                </a:moveTo>
                <a:cubicBezTo>
                  <a:pt x="56" y="66"/>
                  <a:pt x="56" y="67"/>
                  <a:pt x="56" y="67"/>
                </a:cubicBezTo>
                <a:cubicBezTo>
                  <a:pt x="54" y="69"/>
                  <a:pt x="50" y="70"/>
                  <a:pt x="46" y="71"/>
                </a:cubicBezTo>
                <a:cubicBezTo>
                  <a:pt x="41" y="72"/>
                  <a:pt x="37" y="73"/>
                  <a:pt x="34" y="77"/>
                </a:cubicBezTo>
                <a:cubicBezTo>
                  <a:pt x="32" y="79"/>
                  <a:pt x="31" y="80"/>
                  <a:pt x="29" y="82"/>
                </a:cubicBezTo>
                <a:cubicBezTo>
                  <a:pt x="24" y="83"/>
                  <a:pt x="19" y="85"/>
                  <a:pt x="15" y="87"/>
                </a:cubicBezTo>
                <a:cubicBezTo>
                  <a:pt x="15" y="80"/>
                  <a:pt x="15" y="74"/>
                  <a:pt x="15" y="68"/>
                </a:cubicBezTo>
                <a:cubicBezTo>
                  <a:pt x="26" y="63"/>
                  <a:pt x="38" y="61"/>
                  <a:pt x="50" y="61"/>
                </a:cubicBezTo>
                <a:cubicBezTo>
                  <a:pt x="52" y="62"/>
                  <a:pt x="56" y="64"/>
                  <a:pt x="56" y="66"/>
                </a:cubicBezTo>
                <a:close/>
                <a:moveTo>
                  <a:pt x="68" y="67"/>
                </a:moveTo>
                <a:cubicBezTo>
                  <a:pt x="70" y="73"/>
                  <a:pt x="67" y="75"/>
                  <a:pt x="62" y="77"/>
                </a:cubicBezTo>
                <a:cubicBezTo>
                  <a:pt x="60" y="78"/>
                  <a:pt x="59" y="80"/>
                  <a:pt x="59" y="81"/>
                </a:cubicBezTo>
                <a:cubicBezTo>
                  <a:pt x="67" y="82"/>
                  <a:pt x="74" y="84"/>
                  <a:pt x="82" y="87"/>
                </a:cubicBezTo>
                <a:cubicBezTo>
                  <a:pt x="82" y="80"/>
                  <a:pt x="82" y="74"/>
                  <a:pt x="82" y="68"/>
                </a:cubicBezTo>
                <a:cubicBezTo>
                  <a:pt x="76" y="66"/>
                  <a:pt x="71" y="64"/>
                  <a:pt x="65" y="63"/>
                </a:cubicBezTo>
                <a:cubicBezTo>
                  <a:pt x="66" y="64"/>
                  <a:pt x="67" y="66"/>
                  <a:pt x="68" y="67"/>
                </a:cubicBezTo>
                <a:close/>
                <a:moveTo>
                  <a:pt x="15" y="27"/>
                </a:moveTo>
                <a:cubicBezTo>
                  <a:pt x="36" y="19"/>
                  <a:pt x="60" y="19"/>
                  <a:pt x="82" y="27"/>
                </a:cubicBezTo>
                <a:cubicBezTo>
                  <a:pt x="82" y="39"/>
                  <a:pt x="82" y="51"/>
                  <a:pt x="82" y="63"/>
                </a:cubicBezTo>
                <a:cubicBezTo>
                  <a:pt x="76" y="55"/>
                  <a:pt x="70" y="47"/>
                  <a:pt x="64" y="40"/>
                </a:cubicBezTo>
                <a:cubicBezTo>
                  <a:pt x="60" y="43"/>
                  <a:pt x="55" y="47"/>
                  <a:pt x="51" y="51"/>
                </a:cubicBezTo>
                <a:cubicBezTo>
                  <a:pt x="46" y="45"/>
                  <a:pt x="41" y="41"/>
                  <a:pt x="36" y="36"/>
                </a:cubicBezTo>
                <a:cubicBezTo>
                  <a:pt x="29" y="44"/>
                  <a:pt x="22" y="53"/>
                  <a:pt x="15" y="63"/>
                </a:cubicBezTo>
                <a:cubicBezTo>
                  <a:pt x="15" y="51"/>
                  <a:pt x="15" y="39"/>
                  <a:pt x="15" y="27"/>
                </a:cubicBezTo>
                <a:close/>
                <a:moveTo>
                  <a:pt x="65" y="32"/>
                </a:moveTo>
                <a:cubicBezTo>
                  <a:pt x="65" y="35"/>
                  <a:pt x="68" y="39"/>
                  <a:pt x="72" y="40"/>
                </a:cubicBezTo>
                <a:cubicBezTo>
                  <a:pt x="75" y="41"/>
                  <a:pt x="78" y="39"/>
                  <a:pt x="78" y="35"/>
                </a:cubicBezTo>
                <a:cubicBezTo>
                  <a:pt x="78" y="31"/>
                  <a:pt x="75" y="27"/>
                  <a:pt x="72" y="26"/>
                </a:cubicBezTo>
                <a:cubicBezTo>
                  <a:pt x="68" y="25"/>
                  <a:pt x="65" y="28"/>
                  <a:pt x="65" y="32"/>
                </a:cubicBezTo>
                <a:close/>
                <a:moveTo>
                  <a:pt x="106" y="95"/>
                </a:moveTo>
                <a:cubicBezTo>
                  <a:pt x="106" y="99"/>
                  <a:pt x="106" y="99"/>
                  <a:pt x="106" y="99"/>
                </a:cubicBezTo>
                <a:cubicBezTo>
                  <a:pt x="118" y="96"/>
                  <a:pt x="131" y="95"/>
                  <a:pt x="144" y="95"/>
                </a:cubicBezTo>
                <a:cubicBezTo>
                  <a:pt x="144" y="91"/>
                  <a:pt x="144" y="91"/>
                  <a:pt x="144" y="91"/>
                </a:cubicBezTo>
                <a:cubicBezTo>
                  <a:pt x="131" y="90"/>
                  <a:pt x="118" y="92"/>
                  <a:pt x="106" y="95"/>
                </a:cubicBezTo>
                <a:close/>
                <a:moveTo>
                  <a:pt x="106" y="68"/>
                </a:moveTo>
                <a:cubicBezTo>
                  <a:pt x="106" y="72"/>
                  <a:pt x="106" y="72"/>
                  <a:pt x="106" y="72"/>
                </a:cubicBezTo>
                <a:cubicBezTo>
                  <a:pt x="126" y="66"/>
                  <a:pt x="150" y="66"/>
                  <a:pt x="170" y="72"/>
                </a:cubicBezTo>
                <a:cubicBezTo>
                  <a:pt x="170" y="68"/>
                  <a:pt x="170" y="68"/>
                  <a:pt x="170" y="68"/>
                </a:cubicBezTo>
                <a:cubicBezTo>
                  <a:pt x="149" y="62"/>
                  <a:pt x="127" y="62"/>
                  <a:pt x="106" y="68"/>
                </a:cubicBezTo>
                <a:close/>
                <a:moveTo>
                  <a:pt x="126" y="24"/>
                </a:moveTo>
                <a:cubicBezTo>
                  <a:pt x="126" y="28"/>
                  <a:pt x="126" y="28"/>
                  <a:pt x="126" y="28"/>
                </a:cubicBezTo>
                <a:cubicBezTo>
                  <a:pt x="140" y="26"/>
                  <a:pt x="156" y="27"/>
                  <a:pt x="170" y="31"/>
                </a:cubicBezTo>
                <a:cubicBezTo>
                  <a:pt x="170" y="27"/>
                  <a:pt x="170" y="27"/>
                  <a:pt x="170" y="27"/>
                </a:cubicBezTo>
                <a:cubicBezTo>
                  <a:pt x="156" y="23"/>
                  <a:pt x="140" y="22"/>
                  <a:pt x="126" y="24"/>
                </a:cubicBezTo>
                <a:close/>
                <a:moveTo>
                  <a:pt x="106" y="41"/>
                </a:moveTo>
                <a:cubicBezTo>
                  <a:pt x="106" y="45"/>
                  <a:pt x="106" y="45"/>
                  <a:pt x="106" y="45"/>
                </a:cubicBezTo>
                <a:cubicBezTo>
                  <a:pt x="126" y="39"/>
                  <a:pt x="150" y="39"/>
                  <a:pt x="170" y="45"/>
                </a:cubicBezTo>
                <a:cubicBezTo>
                  <a:pt x="170" y="40"/>
                  <a:pt x="170" y="40"/>
                  <a:pt x="170" y="40"/>
                </a:cubicBezTo>
                <a:cubicBezTo>
                  <a:pt x="149" y="35"/>
                  <a:pt x="127" y="35"/>
                  <a:pt x="106" y="41"/>
                </a:cubicBezTo>
                <a:close/>
                <a:moveTo>
                  <a:pt x="106" y="81"/>
                </a:moveTo>
                <a:cubicBezTo>
                  <a:pt x="106" y="86"/>
                  <a:pt x="106" y="86"/>
                  <a:pt x="106" y="86"/>
                </a:cubicBezTo>
                <a:cubicBezTo>
                  <a:pt x="126" y="80"/>
                  <a:pt x="150" y="80"/>
                  <a:pt x="170" y="86"/>
                </a:cubicBezTo>
                <a:cubicBezTo>
                  <a:pt x="170" y="81"/>
                  <a:pt x="170" y="81"/>
                  <a:pt x="170" y="81"/>
                </a:cubicBezTo>
                <a:cubicBezTo>
                  <a:pt x="149" y="76"/>
                  <a:pt x="127" y="76"/>
                  <a:pt x="106" y="81"/>
                </a:cubicBezTo>
                <a:close/>
                <a:moveTo>
                  <a:pt x="106" y="54"/>
                </a:moveTo>
                <a:cubicBezTo>
                  <a:pt x="106" y="59"/>
                  <a:pt x="106" y="59"/>
                  <a:pt x="106" y="59"/>
                </a:cubicBezTo>
                <a:cubicBezTo>
                  <a:pt x="126" y="53"/>
                  <a:pt x="150" y="53"/>
                  <a:pt x="170" y="59"/>
                </a:cubicBezTo>
                <a:cubicBezTo>
                  <a:pt x="170" y="54"/>
                  <a:pt x="170" y="54"/>
                  <a:pt x="170" y="54"/>
                </a:cubicBezTo>
                <a:cubicBezTo>
                  <a:pt x="149" y="48"/>
                  <a:pt x="127" y="49"/>
                  <a:pt x="106" y="54"/>
                </a:cubicBezTo>
                <a:close/>
                <a:moveTo>
                  <a:pt x="186" y="9"/>
                </a:moveTo>
                <a:cubicBezTo>
                  <a:pt x="186" y="126"/>
                  <a:pt x="186" y="126"/>
                  <a:pt x="186" y="126"/>
                </a:cubicBezTo>
                <a:cubicBezTo>
                  <a:pt x="186" y="134"/>
                  <a:pt x="186" y="134"/>
                  <a:pt x="186" y="134"/>
                </a:cubicBezTo>
                <a:cubicBezTo>
                  <a:pt x="184" y="136"/>
                  <a:pt x="182" y="136"/>
                  <a:pt x="180" y="135"/>
                </a:cubicBezTo>
                <a:cubicBezTo>
                  <a:pt x="168" y="131"/>
                  <a:pt x="155" y="128"/>
                  <a:pt x="142" y="128"/>
                </a:cubicBezTo>
                <a:cubicBezTo>
                  <a:pt x="126" y="128"/>
                  <a:pt x="110" y="132"/>
                  <a:pt x="96" y="139"/>
                </a:cubicBezTo>
                <a:cubicBezTo>
                  <a:pt x="95" y="140"/>
                  <a:pt x="94" y="140"/>
                  <a:pt x="93" y="140"/>
                </a:cubicBezTo>
                <a:cubicBezTo>
                  <a:pt x="92" y="140"/>
                  <a:pt x="91" y="140"/>
                  <a:pt x="91" y="139"/>
                </a:cubicBezTo>
                <a:cubicBezTo>
                  <a:pt x="76" y="132"/>
                  <a:pt x="60" y="128"/>
                  <a:pt x="44" y="128"/>
                </a:cubicBezTo>
                <a:cubicBezTo>
                  <a:pt x="31" y="128"/>
                  <a:pt x="18" y="131"/>
                  <a:pt x="6" y="135"/>
                </a:cubicBezTo>
                <a:cubicBezTo>
                  <a:pt x="4" y="136"/>
                  <a:pt x="2" y="136"/>
                  <a:pt x="0" y="134"/>
                </a:cubicBezTo>
                <a:cubicBezTo>
                  <a:pt x="0" y="126"/>
                  <a:pt x="0" y="126"/>
                  <a:pt x="0" y="126"/>
                </a:cubicBezTo>
                <a:cubicBezTo>
                  <a:pt x="0" y="9"/>
                  <a:pt x="0" y="9"/>
                  <a:pt x="0" y="9"/>
                </a:cubicBezTo>
                <a:cubicBezTo>
                  <a:pt x="3" y="8"/>
                  <a:pt x="3" y="8"/>
                  <a:pt x="3" y="8"/>
                </a:cubicBezTo>
                <a:cubicBezTo>
                  <a:pt x="16" y="3"/>
                  <a:pt x="30" y="0"/>
                  <a:pt x="44" y="0"/>
                </a:cubicBezTo>
                <a:cubicBezTo>
                  <a:pt x="61" y="0"/>
                  <a:pt x="78" y="4"/>
                  <a:pt x="93" y="11"/>
                </a:cubicBezTo>
                <a:cubicBezTo>
                  <a:pt x="108" y="4"/>
                  <a:pt x="125" y="0"/>
                  <a:pt x="142" y="0"/>
                </a:cubicBezTo>
                <a:cubicBezTo>
                  <a:pt x="157" y="0"/>
                  <a:pt x="170" y="3"/>
                  <a:pt x="183" y="8"/>
                </a:cubicBezTo>
                <a:lnTo>
                  <a:pt x="186" y="9"/>
                </a:lnTo>
                <a:close/>
                <a:moveTo>
                  <a:pt x="89" y="18"/>
                </a:moveTo>
                <a:cubicBezTo>
                  <a:pt x="75" y="11"/>
                  <a:pt x="60" y="8"/>
                  <a:pt x="44" y="8"/>
                </a:cubicBezTo>
                <a:cubicBezTo>
                  <a:pt x="31" y="8"/>
                  <a:pt x="19" y="10"/>
                  <a:pt x="8" y="14"/>
                </a:cubicBezTo>
                <a:cubicBezTo>
                  <a:pt x="8" y="118"/>
                  <a:pt x="8" y="118"/>
                  <a:pt x="8" y="118"/>
                </a:cubicBezTo>
                <a:cubicBezTo>
                  <a:pt x="19" y="114"/>
                  <a:pt x="31" y="112"/>
                  <a:pt x="44" y="112"/>
                </a:cubicBezTo>
                <a:cubicBezTo>
                  <a:pt x="60" y="112"/>
                  <a:pt x="75" y="115"/>
                  <a:pt x="89" y="121"/>
                </a:cubicBezTo>
                <a:lnTo>
                  <a:pt x="89" y="18"/>
                </a:lnTo>
                <a:close/>
                <a:moveTo>
                  <a:pt x="178" y="14"/>
                </a:moveTo>
                <a:cubicBezTo>
                  <a:pt x="167" y="10"/>
                  <a:pt x="155" y="8"/>
                  <a:pt x="142" y="8"/>
                </a:cubicBezTo>
                <a:cubicBezTo>
                  <a:pt x="126" y="8"/>
                  <a:pt x="111" y="11"/>
                  <a:pt x="97" y="18"/>
                </a:cubicBezTo>
                <a:cubicBezTo>
                  <a:pt x="97" y="121"/>
                  <a:pt x="97" y="121"/>
                  <a:pt x="97" y="121"/>
                </a:cubicBezTo>
                <a:cubicBezTo>
                  <a:pt x="111" y="115"/>
                  <a:pt x="127" y="112"/>
                  <a:pt x="142" y="112"/>
                </a:cubicBezTo>
                <a:cubicBezTo>
                  <a:pt x="155" y="112"/>
                  <a:pt x="167" y="114"/>
                  <a:pt x="178" y="118"/>
                </a:cubicBezTo>
                <a:lnTo>
                  <a:pt x="178" y="14"/>
                </a:lnTo>
                <a:close/>
              </a:path>
            </a:pathLst>
          </a:custGeom>
          <a:solidFill>
            <a:schemeClr val="bg2">
              <a:lumMod val="50000"/>
            </a:schemeClr>
          </a:solidFill>
          <a:ln>
            <a:noFill/>
          </a:ln>
          <a:extLst/>
        </p:spPr>
        <p:txBody>
          <a:bodyPr vert="horz" wrap="square" lIns="182880" tIns="91440" rIns="182880" bIns="91440" numCol="1" anchor="t" anchorCtr="0" compatLnSpc="1">
            <a:prstTxWarp prst="textNoShape">
              <a:avLst/>
            </a:prstTxWarp>
          </a:bodyPr>
          <a:lstStyle/>
          <a:p>
            <a:endParaRPr lang="en-US" sz="7200"/>
          </a:p>
        </p:txBody>
      </p:sp>
      <p:sp>
        <p:nvSpPr>
          <p:cNvPr id="20" name="Content Placeholder 2"/>
          <p:cNvSpPr txBox="1">
            <a:spLocks/>
          </p:cNvSpPr>
          <p:nvPr/>
        </p:nvSpPr>
        <p:spPr>
          <a:xfrm>
            <a:off x="266869" y="3675010"/>
            <a:ext cx="3361833" cy="22474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spcAft>
                <a:spcPts val="400"/>
              </a:spcAft>
              <a:buClr>
                <a:srgbClr val="009977"/>
              </a:buClr>
              <a:buFont typeface="+mj-lt"/>
              <a:buNone/>
              <a:defRPr sz="900" b="0" kern="1200">
                <a:solidFill>
                  <a:schemeClr val="bg2">
                    <a:lumMod val="7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a:solidFill>
                  <a:schemeClr val="tx1"/>
                </a:solidFill>
              </a:rPr>
              <a:t>Accessibility</a:t>
            </a:r>
          </a:p>
          <a:p>
            <a:pPr marL="171450" indent="-171450">
              <a:lnSpc>
                <a:spcPct val="150000"/>
              </a:lnSpc>
              <a:buFont typeface="Arial" panose="020B0604020202020204" pitchFamily="34" charset="0"/>
              <a:buChar char="•"/>
            </a:pPr>
            <a:r>
              <a:rPr lang="en-US" sz="1600" dirty="0">
                <a:solidFill>
                  <a:schemeClr val="tx1"/>
                </a:solidFill>
              </a:rPr>
              <a:t>Interactivity</a:t>
            </a:r>
          </a:p>
          <a:p>
            <a:pPr marL="171450" indent="-171450">
              <a:lnSpc>
                <a:spcPct val="150000"/>
              </a:lnSpc>
              <a:buFont typeface="Arial" panose="020B0604020202020204" pitchFamily="34" charset="0"/>
              <a:buChar char="•"/>
            </a:pPr>
            <a:r>
              <a:rPr lang="en-US" sz="1600" dirty="0">
                <a:solidFill>
                  <a:schemeClr val="tx1"/>
                </a:solidFill>
              </a:rPr>
              <a:t>Feedback Channels</a:t>
            </a:r>
          </a:p>
        </p:txBody>
      </p:sp>
      <p:sp>
        <p:nvSpPr>
          <p:cNvPr id="21" name="Oval 20"/>
          <p:cNvSpPr>
            <a:spLocks noChangeAspect="1"/>
          </p:cNvSpPr>
          <p:nvPr/>
        </p:nvSpPr>
        <p:spPr>
          <a:xfrm>
            <a:off x="920235" y="1326258"/>
            <a:ext cx="1828800" cy="1828800"/>
          </a:xfrm>
          <a:prstGeom prst="ellipse">
            <a:avLst/>
          </a:prstGeom>
          <a:solidFill>
            <a:srgbClr val="009977"/>
          </a:solidFill>
          <a:ln w="190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algn="ctr"/>
            <a:endParaRPr lang="id-ID" sz="2000" dirty="0">
              <a:solidFill>
                <a:schemeClr val="bg1"/>
              </a:solidFill>
              <a:latin typeface="Arial" panose="020B0604020202020204" pitchFamily="34" charset="0"/>
              <a:cs typeface="Arial" panose="020B0604020202020204" pitchFamily="34" charset="0"/>
            </a:endParaRPr>
          </a:p>
        </p:txBody>
      </p:sp>
      <p:sp>
        <p:nvSpPr>
          <p:cNvPr id="22" name="Oval 21"/>
          <p:cNvSpPr>
            <a:spLocks noChangeAspect="1"/>
          </p:cNvSpPr>
          <p:nvPr/>
        </p:nvSpPr>
        <p:spPr>
          <a:xfrm>
            <a:off x="8665798" y="1313147"/>
            <a:ext cx="1828800" cy="1828800"/>
          </a:xfrm>
          <a:prstGeom prst="ellipse">
            <a:avLst/>
          </a:prstGeom>
          <a:solidFill>
            <a:srgbClr val="C0C0C0"/>
          </a:solidFill>
          <a:ln w="19050">
            <a:solidFill>
              <a:srgbClr val="C0C0C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algn="ctr"/>
            <a:endParaRPr lang="id-ID" sz="3200" dirty="0">
              <a:solidFill>
                <a:schemeClr val="bg1"/>
              </a:solidFill>
              <a:latin typeface="Arial" panose="020B0604020202020204" pitchFamily="34" charset="0"/>
              <a:cs typeface="Arial" panose="020B0604020202020204" pitchFamily="34" charset="0"/>
            </a:endParaRPr>
          </a:p>
        </p:txBody>
      </p:sp>
      <p:sp>
        <p:nvSpPr>
          <p:cNvPr id="23" name="Oval 22"/>
          <p:cNvSpPr>
            <a:spLocks noChangeAspect="1"/>
          </p:cNvSpPr>
          <p:nvPr/>
        </p:nvSpPr>
        <p:spPr>
          <a:xfrm>
            <a:off x="4800100" y="1313147"/>
            <a:ext cx="1828800" cy="1828800"/>
          </a:xfrm>
          <a:prstGeom prst="ellipse">
            <a:avLst/>
          </a:prstGeom>
          <a:solidFill>
            <a:schemeClr val="bg1"/>
          </a:solidFill>
          <a:ln w="38100">
            <a:solidFill>
              <a:srgbClr val="009977"/>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algn="ctr"/>
            <a:endParaRPr lang="id-ID" sz="1400" b="1" dirty="0">
              <a:solidFill>
                <a:srgbClr val="009977"/>
              </a:solidFill>
              <a:latin typeface="Arial" panose="020B0604020202020204" pitchFamily="34" charset="0"/>
              <a:cs typeface="Arial" panose="020B0604020202020204" pitchFamily="34" charset="0"/>
            </a:endParaRPr>
          </a:p>
        </p:txBody>
      </p:sp>
      <p:cxnSp>
        <p:nvCxnSpPr>
          <p:cNvPr id="24" name="Straight Connector 23"/>
          <p:cNvCxnSpPr/>
          <p:nvPr/>
        </p:nvCxnSpPr>
        <p:spPr>
          <a:xfrm flipH="1" flipV="1">
            <a:off x="864020" y="3598811"/>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8665798" y="3599147"/>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4800100" y="3562477"/>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sp>
        <p:nvSpPr>
          <p:cNvPr id="27" name="Content Placeholder 2"/>
          <p:cNvSpPr txBox="1">
            <a:spLocks/>
          </p:cNvSpPr>
          <p:nvPr/>
        </p:nvSpPr>
        <p:spPr>
          <a:xfrm>
            <a:off x="372325" y="3294347"/>
            <a:ext cx="2953177" cy="380664"/>
          </a:xfrm>
          <a:prstGeom prst="rect">
            <a:avLst/>
          </a:prstGeom>
        </p:spPr>
        <p:txBody>
          <a:bodyPr/>
          <a:lstStyle>
            <a:lvl1pPr marL="0" indent="0" algn="ctr" defTabSz="914400" rtl="0" eaLnBrk="1" latinLnBrk="0" hangingPunct="1">
              <a:lnSpc>
                <a:spcPct val="90000"/>
              </a:lnSpc>
              <a:spcBef>
                <a:spcPts val="0"/>
              </a:spcBef>
              <a:spcAft>
                <a:spcPts val="400"/>
              </a:spcAft>
              <a:buClr>
                <a:srgbClr val="009977"/>
              </a:buClr>
              <a:buFont typeface="+mj-lt"/>
              <a:buNone/>
              <a:defRPr sz="1050" b="1" kern="1200">
                <a:solidFill>
                  <a:schemeClr val="tx1">
                    <a:lumMod val="75000"/>
                    <a:lumOff val="2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Online vs. Live</a:t>
            </a:r>
          </a:p>
        </p:txBody>
      </p:sp>
      <p:sp>
        <p:nvSpPr>
          <p:cNvPr id="28" name="Content Placeholder 2"/>
          <p:cNvSpPr txBox="1">
            <a:spLocks/>
          </p:cNvSpPr>
          <p:nvPr/>
        </p:nvSpPr>
        <p:spPr>
          <a:xfrm>
            <a:off x="7738989" y="3675011"/>
            <a:ext cx="4565070" cy="1900790"/>
          </a:xfrm>
          <a:prstGeom prst="rect">
            <a:avLst/>
          </a:prstGeom>
        </p:spPr>
        <p:txBody>
          <a:bodyPr/>
          <a:lstStyle>
            <a:lvl1pPr marL="0" indent="0" algn="l" defTabSz="914400" rtl="0" eaLnBrk="1" latinLnBrk="0" hangingPunct="1">
              <a:lnSpc>
                <a:spcPct val="90000"/>
              </a:lnSpc>
              <a:spcBef>
                <a:spcPts val="0"/>
              </a:spcBef>
              <a:spcAft>
                <a:spcPts val="400"/>
              </a:spcAft>
              <a:buClr>
                <a:srgbClr val="009977"/>
              </a:buClr>
              <a:buFont typeface="+mj-lt"/>
              <a:buNone/>
              <a:defRPr sz="900" b="0" kern="1200">
                <a:solidFill>
                  <a:schemeClr val="bg2">
                    <a:lumMod val="7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a:solidFill>
                  <a:schemeClr val="tx1"/>
                </a:solidFill>
              </a:rPr>
              <a:t>Who are your experts? Leveraging existing experts.</a:t>
            </a:r>
          </a:p>
          <a:p>
            <a:pPr marL="171450" indent="-171450">
              <a:lnSpc>
                <a:spcPct val="150000"/>
              </a:lnSpc>
              <a:buFont typeface="Arial" panose="020B0604020202020204" pitchFamily="34" charset="0"/>
              <a:buChar char="•"/>
            </a:pPr>
            <a:r>
              <a:rPr lang="en-US" sz="1600" dirty="0">
                <a:solidFill>
                  <a:schemeClr val="tx1"/>
                </a:solidFill>
              </a:rPr>
              <a:t>Leveraging existing external experts/resources</a:t>
            </a:r>
          </a:p>
          <a:p>
            <a:pPr marL="171450" indent="-171450">
              <a:lnSpc>
                <a:spcPct val="150000"/>
              </a:lnSpc>
              <a:buFont typeface="Arial" panose="020B0604020202020204" pitchFamily="34" charset="0"/>
              <a:buChar char="•"/>
            </a:pPr>
            <a:r>
              <a:rPr lang="en-US" sz="1600" dirty="0">
                <a:solidFill>
                  <a:schemeClr val="tx1"/>
                </a:solidFill>
              </a:rPr>
              <a:t>Ensuring professionalism and accuracy</a:t>
            </a:r>
          </a:p>
          <a:p>
            <a:pPr marL="171450" indent="-171450">
              <a:lnSpc>
                <a:spcPct val="150000"/>
              </a:lnSpc>
              <a:buFont typeface="Arial" panose="020B0604020202020204" pitchFamily="34" charset="0"/>
              <a:buChar char="•"/>
            </a:pPr>
            <a:r>
              <a:rPr lang="en-US" sz="1600" dirty="0">
                <a:solidFill>
                  <a:schemeClr val="tx1"/>
                </a:solidFill>
              </a:rPr>
              <a:t>Shelf Life QC</a:t>
            </a:r>
          </a:p>
        </p:txBody>
      </p:sp>
      <p:sp>
        <p:nvSpPr>
          <p:cNvPr id="29" name="Content Placeholder 2"/>
          <p:cNvSpPr txBox="1">
            <a:spLocks/>
          </p:cNvSpPr>
          <p:nvPr/>
        </p:nvSpPr>
        <p:spPr>
          <a:xfrm>
            <a:off x="7807804" y="3294347"/>
            <a:ext cx="3573345" cy="380664"/>
          </a:xfrm>
          <a:prstGeom prst="rect">
            <a:avLst/>
          </a:prstGeom>
        </p:spPr>
        <p:txBody>
          <a:bodyPr/>
          <a:lstStyle>
            <a:lvl1pPr marL="0" indent="0" algn="ctr" defTabSz="914400" rtl="0" eaLnBrk="1" latinLnBrk="0" hangingPunct="1">
              <a:lnSpc>
                <a:spcPct val="90000"/>
              </a:lnSpc>
              <a:spcBef>
                <a:spcPts val="0"/>
              </a:spcBef>
              <a:spcAft>
                <a:spcPts val="400"/>
              </a:spcAft>
              <a:buClr>
                <a:srgbClr val="009977"/>
              </a:buClr>
              <a:buFont typeface="+mj-lt"/>
              <a:buNone/>
              <a:defRPr sz="1050" b="1" kern="1200">
                <a:solidFill>
                  <a:schemeClr val="tx1">
                    <a:lumMod val="75000"/>
                    <a:lumOff val="2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Knowledge Experts (external)</a:t>
            </a:r>
          </a:p>
        </p:txBody>
      </p:sp>
      <p:sp>
        <p:nvSpPr>
          <p:cNvPr id="30" name="Content Placeholder 2"/>
          <p:cNvSpPr txBox="1">
            <a:spLocks/>
          </p:cNvSpPr>
          <p:nvPr/>
        </p:nvSpPr>
        <p:spPr>
          <a:xfrm>
            <a:off x="4065866" y="3642779"/>
            <a:ext cx="3539826" cy="2180682"/>
          </a:xfrm>
          <a:prstGeom prst="rect">
            <a:avLst/>
          </a:prstGeom>
        </p:spPr>
        <p:txBody>
          <a:bodyPr/>
          <a:lstStyle>
            <a:lvl1pPr marL="0" indent="0" algn="l" defTabSz="914400" rtl="0" eaLnBrk="1" latinLnBrk="0" hangingPunct="1">
              <a:lnSpc>
                <a:spcPct val="90000"/>
              </a:lnSpc>
              <a:spcBef>
                <a:spcPts val="0"/>
              </a:spcBef>
              <a:spcAft>
                <a:spcPts val="400"/>
              </a:spcAft>
              <a:buClr>
                <a:srgbClr val="009977"/>
              </a:buClr>
              <a:buFont typeface="+mj-lt"/>
              <a:buNone/>
              <a:defRPr sz="900" b="0" kern="1200">
                <a:solidFill>
                  <a:schemeClr val="bg2">
                    <a:lumMod val="7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a:solidFill>
                  <a:schemeClr val="tx1"/>
                </a:solidFill>
              </a:rPr>
              <a:t>Communications &amp; Marketing</a:t>
            </a:r>
          </a:p>
          <a:p>
            <a:pPr marL="171450" indent="-171450">
              <a:lnSpc>
                <a:spcPct val="150000"/>
              </a:lnSpc>
              <a:buFont typeface="Arial" panose="020B0604020202020204" pitchFamily="34" charset="0"/>
              <a:buChar char="•"/>
            </a:pPr>
            <a:r>
              <a:rPr lang="en-US" sz="1600" dirty="0">
                <a:solidFill>
                  <a:schemeClr val="tx1"/>
                </a:solidFill>
              </a:rPr>
              <a:t>Sponsorships &amp; Philanthropy</a:t>
            </a:r>
          </a:p>
          <a:p>
            <a:pPr marL="171450" indent="-171450">
              <a:lnSpc>
                <a:spcPct val="150000"/>
              </a:lnSpc>
              <a:buFont typeface="Arial" panose="020B0604020202020204" pitchFamily="34" charset="0"/>
              <a:buChar char="•"/>
            </a:pPr>
            <a:r>
              <a:rPr lang="en-US" sz="1600" dirty="0">
                <a:solidFill>
                  <a:schemeClr val="tx1"/>
                </a:solidFill>
              </a:rPr>
              <a:t>Peer ERG Leaders</a:t>
            </a:r>
          </a:p>
          <a:p>
            <a:pPr marL="171450" indent="-171450">
              <a:lnSpc>
                <a:spcPct val="150000"/>
              </a:lnSpc>
              <a:buFont typeface="Arial" panose="020B0604020202020204" pitchFamily="34" charset="0"/>
              <a:buChar char="•"/>
            </a:pPr>
            <a:r>
              <a:rPr lang="en-US" sz="1600" dirty="0">
                <a:solidFill>
                  <a:schemeClr val="tx1"/>
                </a:solidFill>
              </a:rPr>
              <a:t>Business Unit </a:t>
            </a:r>
            <a:r>
              <a:rPr lang="en-US" sz="1600" dirty="0" smtClean="0">
                <a:solidFill>
                  <a:schemeClr val="tx1"/>
                </a:solidFill>
              </a:rPr>
              <a:t>Leaders/Management</a:t>
            </a:r>
            <a:endParaRPr lang="en-US" sz="1600" dirty="0">
              <a:solidFill>
                <a:schemeClr val="tx1"/>
              </a:solidFill>
            </a:endParaRPr>
          </a:p>
        </p:txBody>
      </p:sp>
      <p:sp>
        <p:nvSpPr>
          <p:cNvPr id="31" name="Content Placeholder 2"/>
          <p:cNvSpPr txBox="1">
            <a:spLocks/>
          </p:cNvSpPr>
          <p:nvPr/>
        </p:nvSpPr>
        <p:spPr>
          <a:xfrm>
            <a:off x="3763438" y="3244859"/>
            <a:ext cx="3930680" cy="380664"/>
          </a:xfrm>
          <a:prstGeom prst="rect">
            <a:avLst/>
          </a:prstGeom>
        </p:spPr>
        <p:txBody>
          <a:bodyPr/>
          <a:lstStyle>
            <a:lvl1pPr marL="0" indent="0" algn="ctr" defTabSz="914400" rtl="0" eaLnBrk="1" latinLnBrk="0" hangingPunct="1">
              <a:lnSpc>
                <a:spcPct val="90000"/>
              </a:lnSpc>
              <a:spcBef>
                <a:spcPts val="0"/>
              </a:spcBef>
              <a:spcAft>
                <a:spcPts val="400"/>
              </a:spcAft>
              <a:buClr>
                <a:srgbClr val="009977"/>
              </a:buClr>
              <a:buFont typeface="+mj-lt"/>
              <a:buNone/>
              <a:defRPr sz="1050" b="1" kern="1200">
                <a:solidFill>
                  <a:schemeClr val="tx1">
                    <a:lumMod val="75000"/>
                    <a:lumOff val="2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Business Partners (internal)</a:t>
            </a:r>
          </a:p>
        </p:txBody>
      </p:sp>
      <p:sp>
        <p:nvSpPr>
          <p:cNvPr id="38" name="Freeform 37"/>
          <p:cNvSpPr>
            <a:spLocks noEditPoints="1"/>
          </p:cNvSpPr>
          <p:nvPr/>
        </p:nvSpPr>
        <p:spPr bwMode="auto">
          <a:xfrm>
            <a:off x="5060387" y="1700044"/>
            <a:ext cx="1286004" cy="1066587"/>
          </a:xfrm>
          <a:custGeom>
            <a:avLst/>
            <a:gdLst>
              <a:gd name="T0" fmla="*/ 52 w 210"/>
              <a:gd name="T1" fmla="*/ 63 h 193"/>
              <a:gd name="T2" fmla="*/ 30 w 210"/>
              <a:gd name="T3" fmla="*/ 68 h 193"/>
              <a:gd name="T4" fmla="*/ 0 w 210"/>
              <a:gd name="T5" fmla="*/ 74 h 193"/>
              <a:gd name="T6" fmla="*/ 5 w 210"/>
              <a:gd name="T7" fmla="*/ 120 h 193"/>
              <a:gd name="T8" fmla="*/ 18 w 210"/>
              <a:gd name="T9" fmla="*/ 141 h 193"/>
              <a:gd name="T10" fmla="*/ 18 w 210"/>
              <a:gd name="T11" fmla="*/ 188 h 193"/>
              <a:gd name="T12" fmla="*/ 52 w 210"/>
              <a:gd name="T13" fmla="*/ 193 h 193"/>
              <a:gd name="T14" fmla="*/ 86 w 210"/>
              <a:gd name="T15" fmla="*/ 188 h 193"/>
              <a:gd name="T16" fmla="*/ 86 w 210"/>
              <a:gd name="T17" fmla="*/ 141 h 193"/>
              <a:gd name="T18" fmla="*/ 100 w 210"/>
              <a:gd name="T19" fmla="*/ 120 h 193"/>
              <a:gd name="T20" fmla="*/ 105 w 210"/>
              <a:gd name="T21" fmla="*/ 74 h 193"/>
              <a:gd name="T22" fmla="*/ 74 w 210"/>
              <a:gd name="T23" fmla="*/ 68 h 193"/>
              <a:gd name="T24" fmla="*/ 52 w 210"/>
              <a:gd name="T25" fmla="*/ 63 h 193"/>
              <a:gd name="T26" fmla="*/ 59 w 210"/>
              <a:gd name="T27" fmla="*/ 81 h 193"/>
              <a:gd name="T28" fmla="*/ 55 w 210"/>
              <a:gd name="T29" fmla="*/ 86 h 193"/>
              <a:gd name="T30" fmla="*/ 63 w 210"/>
              <a:gd name="T31" fmla="*/ 127 h 193"/>
              <a:gd name="T32" fmla="*/ 52 w 210"/>
              <a:gd name="T33" fmla="*/ 138 h 193"/>
              <a:gd name="T34" fmla="*/ 42 w 210"/>
              <a:gd name="T35" fmla="*/ 127 h 193"/>
              <a:gd name="T36" fmla="*/ 49 w 210"/>
              <a:gd name="T37" fmla="*/ 86 h 193"/>
              <a:gd name="T38" fmla="*/ 46 w 210"/>
              <a:gd name="T39" fmla="*/ 81 h 193"/>
              <a:gd name="T40" fmla="*/ 46 w 210"/>
              <a:gd name="T41" fmla="*/ 80 h 193"/>
              <a:gd name="T42" fmla="*/ 38 w 210"/>
              <a:gd name="T43" fmla="*/ 75 h 193"/>
              <a:gd name="T44" fmla="*/ 41 w 210"/>
              <a:gd name="T45" fmla="*/ 72 h 193"/>
              <a:gd name="T46" fmla="*/ 50 w 210"/>
              <a:gd name="T47" fmla="*/ 74 h 193"/>
              <a:gd name="T48" fmla="*/ 55 w 210"/>
              <a:gd name="T49" fmla="*/ 74 h 193"/>
              <a:gd name="T50" fmla="*/ 64 w 210"/>
              <a:gd name="T51" fmla="*/ 72 h 193"/>
              <a:gd name="T52" fmla="*/ 67 w 210"/>
              <a:gd name="T53" fmla="*/ 75 h 193"/>
              <a:gd name="T54" fmla="*/ 59 w 210"/>
              <a:gd name="T55" fmla="*/ 80 h 193"/>
              <a:gd name="T56" fmla="*/ 59 w 210"/>
              <a:gd name="T57" fmla="*/ 81 h 193"/>
              <a:gd name="T58" fmla="*/ 23 w 210"/>
              <a:gd name="T59" fmla="*/ 30 h 193"/>
              <a:gd name="T60" fmla="*/ 52 w 210"/>
              <a:gd name="T61" fmla="*/ 1 h 193"/>
              <a:gd name="T62" fmla="*/ 81 w 210"/>
              <a:gd name="T63" fmla="*/ 30 h 193"/>
              <a:gd name="T64" fmla="*/ 52 w 210"/>
              <a:gd name="T65" fmla="*/ 59 h 193"/>
              <a:gd name="T66" fmla="*/ 23 w 210"/>
              <a:gd name="T67" fmla="*/ 30 h 193"/>
              <a:gd name="T68" fmla="*/ 135 w 210"/>
              <a:gd name="T69" fmla="*/ 28 h 193"/>
              <a:gd name="T70" fmla="*/ 163 w 210"/>
              <a:gd name="T71" fmla="*/ 0 h 193"/>
              <a:gd name="T72" fmla="*/ 191 w 210"/>
              <a:gd name="T73" fmla="*/ 28 h 193"/>
              <a:gd name="T74" fmla="*/ 163 w 210"/>
              <a:gd name="T75" fmla="*/ 56 h 193"/>
              <a:gd name="T76" fmla="*/ 135 w 210"/>
              <a:gd name="T77" fmla="*/ 28 h 193"/>
              <a:gd name="T78" fmla="*/ 210 w 210"/>
              <a:gd name="T79" fmla="*/ 188 h 193"/>
              <a:gd name="T80" fmla="*/ 163 w 210"/>
              <a:gd name="T81" fmla="*/ 193 h 193"/>
              <a:gd name="T82" fmla="*/ 116 w 210"/>
              <a:gd name="T83" fmla="*/ 188 h 193"/>
              <a:gd name="T84" fmla="*/ 134 w 210"/>
              <a:gd name="T85" fmla="*/ 132 h 193"/>
              <a:gd name="T86" fmla="*/ 129 w 210"/>
              <a:gd name="T87" fmla="*/ 111 h 193"/>
              <a:gd name="T88" fmla="*/ 123 w 210"/>
              <a:gd name="T89" fmla="*/ 70 h 193"/>
              <a:gd name="T90" fmla="*/ 142 w 210"/>
              <a:gd name="T91" fmla="*/ 65 h 193"/>
              <a:gd name="T92" fmla="*/ 163 w 210"/>
              <a:gd name="T93" fmla="*/ 60 h 193"/>
              <a:gd name="T94" fmla="*/ 184 w 210"/>
              <a:gd name="T95" fmla="*/ 65 h 193"/>
              <a:gd name="T96" fmla="*/ 203 w 210"/>
              <a:gd name="T97" fmla="*/ 70 h 193"/>
              <a:gd name="T98" fmla="*/ 198 w 210"/>
              <a:gd name="T99" fmla="*/ 111 h 193"/>
              <a:gd name="T100" fmla="*/ 192 w 210"/>
              <a:gd name="T101" fmla="*/ 132 h 193"/>
              <a:gd name="T102" fmla="*/ 210 w 210"/>
              <a:gd name="T103" fmla="*/ 18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0" h="193">
                <a:moveTo>
                  <a:pt x="52" y="63"/>
                </a:moveTo>
                <a:cubicBezTo>
                  <a:pt x="42" y="63"/>
                  <a:pt x="33" y="66"/>
                  <a:pt x="30" y="68"/>
                </a:cubicBezTo>
                <a:cubicBezTo>
                  <a:pt x="10" y="70"/>
                  <a:pt x="0" y="74"/>
                  <a:pt x="0" y="74"/>
                </a:cubicBezTo>
                <a:cubicBezTo>
                  <a:pt x="0" y="74"/>
                  <a:pt x="3" y="111"/>
                  <a:pt x="5" y="120"/>
                </a:cubicBezTo>
                <a:cubicBezTo>
                  <a:pt x="8" y="128"/>
                  <a:pt x="18" y="133"/>
                  <a:pt x="18" y="141"/>
                </a:cubicBezTo>
                <a:cubicBezTo>
                  <a:pt x="18" y="188"/>
                  <a:pt x="18" y="188"/>
                  <a:pt x="18" y="188"/>
                </a:cubicBezTo>
                <a:cubicBezTo>
                  <a:pt x="18" y="188"/>
                  <a:pt x="35" y="193"/>
                  <a:pt x="52" y="193"/>
                </a:cubicBezTo>
                <a:cubicBezTo>
                  <a:pt x="69" y="193"/>
                  <a:pt x="86" y="188"/>
                  <a:pt x="86" y="188"/>
                </a:cubicBezTo>
                <a:cubicBezTo>
                  <a:pt x="86" y="141"/>
                  <a:pt x="86" y="141"/>
                  <a:pt x="86" y="141"/>
                </a:cubicBezTo>
                <a:cubicBezTo>
                  <a:pt x="86" y="133"/>
                  <a:pt x="97" y="128"/>
                  <a:pt x="100" y="120"/>
                </a:cubicBezTo>
                <a:cubicBezTo>
                  <a:pt x="102" y="111"/>
                  <a:pt x="105" y="74"/>
                  <a:pt x="105" y="74"/>
                </a:cubicBezTo>
                <a:cubicBezTo>
                  <a:pt x="105" y="74"/>
                  <a:pt x="95" y="70"/>
                  <a:pt x="74" y="68"/>
                </a:cubicBezTo>
                <a:cubicBezTo>
                  <a:pt x="71" y="66"/>
                  <a:pt x="63" y="63"/>
                  <a:pt x="52" y="63"/>
                </a:cubicBezTo>
                <a:moveTo>
                  <a:pt x="59" y="81"/>
                </a:moveTo>
                <a:cubicBezTo>
                  <a:pt x="55" y="86"/>
                  <a:pt x="55" y="86"/>
                  <a:pt x="55" y="86"/>
                </a:cubicBezTo>
                <a:cubicBezTo>
                  <a:pt x="63" y="127"/>
                  <a:pt x="63" y="127"/>
                  <a:pt x="63" y="127"/>
                </a:cubicBezTo>
                <a:cubicBezTo>
                  <a:pt x="52" y="138"/>
                  <a:pt x="52" y="138"/>
                  <a:pt x="52" y="138"/>
                </a:cubicBezTo>
                <a:cubicBezTo>
                  <a:pt x="42" y="127"/>
                  <a:pt x="42" y="127"/>
                  <a:pt x="42" y="127"/>
                </a:cubicBezTo>
                <a:cubicBezTo>
                  <a:pt x="49" y="86"/>
                  <a:pt x="49" y="86"/>
                  <a:pt x="49" y="86"/>
                </a:cubicBezTo>
                <a:cubicBezTo>
                  <a:pt x="46" y="81"/>
                  <a:pt x="46" y="81"/>
                  <a:pt x="46" y="81"/>
                </a:cubicBezTo>
                <a:cubicBezTo>
                  <a:pt x="46" y="80"/>
                  <a:pt x="46" y="80"/>
                  <a:pt x="46" y="80"/>
                </a:cubicBezTo>
                <a:cubicBezTo>
                  <a:pt x="43" y="79"/>
                  <a:pt x="40" y="77"/>
                  <a:pt x="38" y="75"/>
                </a:cubicBezTo>
                <a:cubicBezTo>
                  <a:pt x="41" y="72"/>
                  <a:pt x="41" y="72"/>
                  <a:pt x="41" y="72"/>
                </a:cubicBezTo>
                <a:cubicBezTo>
                  <a:pt x="44" y="73"/>
                  <a:pt x="47" y="74"/>
                  <a:pt x="50" y="74"/>
                </a:cubicBezTo>
                <a:cubicBezTo>
                  <a:pt x="55" y="74"/>
                  <a:pt x="55" y="74"/>
                  <a:pt x="55" y="74"/>
                </a:cubicBezTo>
                <a:cubicBezTo>
                  <a:pt x="58" y="74"/>
                  <a:pt x="61" y="73"/>
                  <a:pt x="64" y="72"/>
                </a:cubicBezTo>
                <a:cubicBezTo>
                  <a:pt x="67" y="75"/>
                  <a:pt x="67" y="75"/>
                  <a:pt x="67" y="75"/>
                </a:cubicBezTo>
                <a:cubicBezTo>
                  <a:pt x="65" y="77"/>
                  <a:pt x="62" y="79"/>
                  <a:pt x="59" y="80"/>
                </a:cubicBezTo>
                <a:lnTo>
                  <a:pt x="59" y="81"/>
                </a:lnTo>
                <a:close/>
                <a:moveTo>
                  <a:pt x="23" y="30"/>
                </a:moveTo>
                <a:cubicBezTo>
                  <a:pt x="23" y="14"/>
                  <a:pt x="36" y="1"/>
                  <a:pt x="52" y="1"/>
                </a:cubicBezTo>
                <a:cubicBezTo>
                  <a:pt x="69" y="1"/>
                  <a:pt x="81" y="14"/>
                  <a:pt x="81" y="30"/>
                </a:cubicBezTo>
                <a:cubicBezTo>
                  <a:pt x="81" y="46"/>
                  <a:pt x="69" y="59"/>
                  <a:pt x="52" y="59"/>
                </a:cubicBezTo>
                <a:cubicBezTo>
                  <a:pt x="36" y="59"/>
                  <a:pt x="23" y="46"/>
                  <a:pt x="23" y="30"/>
                </a:cubicBezTo>
                <a:moveTo>
                  <a:pt x="135" y="28"/>
                </a:moveTo>
                <a:cubicBezTo>
                  <a:pt x="135" y="13"/>
                  <a:pt x="148" y="0"/>
                  <a:pt x="163" y="0"/>
                </a:cubicBezTo>
                <a:cubicBezTo>
                  <a:pt x="179" y="0"/>
                  <a:pt x="191" y="13"/>
                  <a:pt x="191" y="28"/>
                </a:cubicBezTo>
                <a:cubicBezTo>
                  <a:pt x="191" y="43"/>
                  <a:pt x="179" y="56"/>
                  <a:pt x="163" y="56"/>
                </a:cubicBezTo>
                <a:cubicBezTo>
                  <a:pt x="148" y="56"/>
                  <a:pt x="135" y="43"/>
                  <a:pt x="135" y="28"/>
                </a:cubicBezTo>
                <a:moveTo>
                  <a:pt x="210" y="188"/>
                </a:moveTo>
                <a:cubicBezTo>
                  <a:pt x="210" y="188"/>
                  <a:pt x="205" y="193"/>
                  <a:pt x="163" y="193"/>
                </a:cubicBezTo>
                <a:cubicBezTo>
                  <a:pt x="122" y="193"/>
                  <a:pt x="116" y="188"/>
                  <a:pt x="116" y="188"/>
                </a:cubicBezTo>
                <a:cubicBezTo>
                  <a:pt x="116" y="188"/>
                  <a:pt x="134" y="140"/>
                  <a:pt x="134" y="132"/>
                </a:cubicBezTo>
                <a:cubicBezTo>
                  <a:pt x="134" y="124"/>
                  <a:pt x="132" y="119"/>
                  <a:pt x="129" y="111"/>
                </a:cubicBezTo>
                <a:cubicBezTo>
                  <a:pt x="126" y="103"/>
                  <a:pt x="123" y="70"/>
                  <a:pt x="123" y="70"/>
                </a:cubicBezTo>
                <a:cubicBezTo>
                  <a:pt x="123" y="70"/>
                  <a:pt x="127" y="66"/>
                  <a:pt x="142" y="65"/>
                </a:cubicBezTo>
                <a:cubicBezTo>
                  <a:pt x="145" y="63"/>
                  <a:pt x="153" y="60"/>
                  <a:pt x="163" y="60"/>
                </a:cubicBezTo>
                <a:cubicBezTo>
                  <a:pt x="173" y="60"/>
                  <a:pt x="181" y="63"/>
                  <a:pt x="184" y="65"/>
                </a:cubicBezTo>
                <a:cubicBezTo>
                  <a:pt x="200" y="66"/>
                  <a:pt x="203" y="70"/>
                  <a:pt x="203" y="70"/>
                </a:cubicBezTo>
                <a:cubicBezTo>
                  <a:pt x="203" y="70"/>
                  <a:pt x="200" y="103"/>
                  <a:pt x="198" y="111"/>
                </a:cubicBezTo>
                <a:cubicBezTo>
                  <a:pt x="195" y="119"/>
                  <a:pt x="192" y="124"/>
                  <a:pt x="192" y="132"/>
                </a:cubicBezTo>
                <a:cubicBezTo>
                  <a:pt x="192" y="140"/>
                  <a:pt x="210" y="188"/>
                  <a:pt x="210" y="188"/>
                </a:cubicBezTo>
              </a:path>
            </a:pathLst>
          </a:custGeom>
          <a:solidFill>
            <a:srgbClr val="009977"/>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27"/>
          <p:cNvSpPr>
            <a:spLocks noEditPoints="1"/>
          </p:cNvSpPr>
          <p:nvPr/>
        </p:nvSpPr>
        <p:spPr bwMode="auto">
          <a:xfrm>
            <a:off x="1363410" y="1509911"/>
            <a:ext cx="871643" cy="1009760"/>
          </a:xfrm>
          <a:custGeom>
            <a:avLst/>
            <a:gdLst>
              <a:gd name="T0" fmla="*/ 88 w 186"/>
              <a:gd name="T1" fmla="*/ 134 h 235"/>
              <a:gd name="T2" fmla="*/ 70 w 186"/>
              <a:gd name="T3" fmla="*/ 78 h 235"/>
              <a:gd name="T4" fmla="*/ 68 w 186"/>
              <a:gd name="T5" fmla="*/ 78 h 235"/>
              <a:gd name="T6" fmla="*/ 68 w 186"/>
              <a:gd name="T7" fmla="*/ 128 h 235"/>
              <a:gd name="T8" fmla="*/ 68 w 186"/>
              <a:gd name="T9" fmla="*/ 235 h 235"/>
              <a:gd name="T10" fmla="*/ 48 w 186"/>
              <a:gd name="T11" fmla="*/ 138 h 235"/>
              <a:gd name="T12" fmla="*/ 32 w 186"/>
              <a:gd name="T13" fmla="*/ 229 h 235"/>
              <a:gd name="T14" fmla="*/ 20 w 186"/>
              <a:gd name="T15" fmla="*/ 228 h 235"/>
              <a:gd name="T16" fmla="*/ 25 w 186"/>
              <a:gd name="T17" fmla="*/ 128 h 235"/>
              <a:gd name="T18" fmla="*/ 24 w 186"/>
              <a:gd name="T19" fmla="*/ 77 h 235"/>
              <a:gd name="T20" fmla="*/ 11 w 186"/>
              <a:gd name="T21" fmla="*/ 130 h 235"/>
              <a:gd name="T22" fmla="*/ 1 w 186"/>
              <a:gd name="T23" fmla="*/ 128 h 235"/>
              <a:gd name="T24" fmla="*/ 43 w 186"/>
              <a:gd name="T25" fmla="*/ 43 h 235"/>
              <a:gd name="T26" fmla="*/ 83 w 186"/>
              <a:gd name="T27" fmla="*/ 69 h 235"/>
              <a:gd name="T28" fmla="*/ 47 w 186"/>
              <a:gd name="T29" fmla="*/ 39 h 235"/>
              <a:gd name="T30" fmla="*/ 47 w 186"/>
              <a:gd name="T31" fmla="*/ 0 h 235"/>
              <a:gd name="T32" fmla="*/ 47 w 186"/>
              <a:gd name="T33" fmla="*/ 39 h 235"/>
              <a:gd name="T34" fmla="*/ 163 w 186"/>
              <a:gd name="T35" fmla="*/ 20 h 235"/>
              <a:gd name="T36" fmla="*/ 125 w 186"/>
              <a:gd name="T37" fmla="*/ 20 h 235"/>
              <a:gd name="T38" fmla="*/ 186 w 186"/>
              <a:gd name="T39" fmla="*/ 128 h 235"/>
              <a:gd name="T40" fmla="*/ 144 w 186"/>
              <a:gd name="T41" fmla="*/ 43 h 235"/>
              <a:gd name="T42" fmla="*/ 112 w 186"/>
              <a:gd name="T43" fmla="*/ 69 h 235"/>
              <a:gd name="T44" fmla="*/ 107 w 186"/>
              <a:gd name="T45" fmla="*/ 134 h 235"/>
              <a:gd name="T46" fmla="*/ 124 w 186"/>
              <a:gd name="T47" fmla="*/ 78 h 235"/>
              <a:gd name="T48" fmla="*/ 127 w 186"/>
              <a:gd name="T49" fmla="*/ 78 h 235"/>
              <a:gd name="T50" fmla="*/ 108 w 186"/>
              <a:gd name="T51" fmla="*/ 160 h 235"/>
              <a:gd name="T52" fmla="*/ 129 w 186"/>
              <a:gd name="T53" fmla="*/ 230 h 235"/>
              <a:gd name="T54" fmla="*/ 139 w 186"/>
              <a:gd name="T55" fmla="*/ 230 h 235"/>
              <a:gd name="T56" fmla="*/ 146 w 186"/>
              <a:gd name="T57" fmla="*/ 160 h 235"/>
              <a:gd name="T58" fmla="*/ 154 w 186"/>
              <a:gd name="T59" fmla="*/ 235 h 235"/>
              <a:gd name="T60" fmla="*/ 162 w 186"/>
              <a:gd name="T61" fmla="*/ 160 h 235"/>
              <a:gd name="T62" fmla="*/ 161 w 186"/>
              <a:gd name="T63" fmla="*/ 100 h 235"/>
              <a:gd name="T64" fmla="*/ 163 w 186"/>
              <a:gd name="T65" fmla="*/ 77 h 235"/>
              <a:gd name="T66" fmla="*/ 175 w 186"/>
              <a:gd name="T67" fmla="*/ 130 h 235"/>
              <a:gd name="T68" fmla="*/ 186 w 186"/>
              <a:gd name="T69" fmla="*/ 12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6" h="235">
                <a:moveTo>
                  <a:pt x="92" y="128"/>
                </a:moveTo>
                <a:cubicBezTo>
                  <a:pt x="93" y="131"/>
                  <a:pt x="91" y="134"/>
                  <a:pt x="88" y="134"/>
                </a:cubicBezTo>
                <a:cubicBezTo>
                  <a:pt x="85" y="135"/>
                  <a:pt x="82" y="133"/>
                  <a:pt x="82" y="130"/>
                </a:cubicBezTo>
                <a:cubicBezTo>
                  <a:pt x="82" y="130"/>
                  <a:pt x="82" y="130"/>
                  <a:pt x="70" y="78"/>
                </a:cubicBezTo>
                <a:cubicBezTo>
                  <a:pt x="70" y="77"/>
                  <a:pt x="70" y="77"/>
                  <a:pt x="69" y="77"/>
                </a:cubicBezTo>
                <a:cubicBezTo>
                  <a:pt x="68" y="77"/>
                  <a:pt x="68" y="77"/>
                  <a:pt x="68" y="78"/>
                </a:cubicBezTo>
                <a:cubicBezTo>
                  <a:pt x="68" y="78"/>
                  <a:pt x="68" y="78"/>
                  <a:pt x="68" y="128"/>
                </a:cubicBezTo>
                <a:cubicBezTo>
                  <a:pt x="68" y="128"/>
                  <a:pt x="68" y="128"/>
                  <a:pt x="68" y="128"/>
                </a:cubicBezTo>
                <a:cubicBezTo>
                  <a:pt x="68" y="128"/>
                  <a:pt x="68" y="128"/>
                  <a:pt x="73" y="228"/>
                </a:cubicBezTo>
                <a:cubicBezTo>
                  <a:pt x="74" y="232"/>
                  <a:pt x="71" y="235"/>
                  <a:pt x="68" y="235"/>
                </a:cubicBezTo>
                <a:cubicBezTo>
                  <a:pt x="64" y="235"/>
                  <a:pt x="61" y="233"/>
                  <a:pt x="61" y="229"/>
                </a:cubicBezTo>
                <a:cubicBezTo>
                  <a:pt x="61" y="229"/>
                  <a:pt x="61" y="229"/>
                  <a:pt x="48" y="138"/>
                </a:cubicBezTo>
                <a:cubicBezTo>
                  <a:pt x="47" y="134"/>
                  <a:pt x="46" y="134"/>
                  <a:pt x="45" y="138"/>
                </a:cubicBezTo>
                <a:cubicBezTo>
                  <a:pt x="45" y="138"/>
                  <a:pt x="45" y="138"/>
                  <a:pt x="32" y="229"/>
                </a:cubicBezTo>
                <a:cubicBezTo>
                  <a:pt x="32" y="233"/>
                  <a:pt x="29" y="235"/>
                  <a:pt x="25" y="235"/>
                </a:cubicBezTo>
                <a:cubicBezTo>
                  <a:pt x="22" y="235"/>
                  <a:pt x="20" y="232"/>
                  <a:pt x="20" y="228"/>
                </a:cubicBezTo>
                <a:cubicBezTo>
                  <a:pt x="20" y="228"/>
                  <a:pt x="20" y="228"/>
                  <a:pt x="25" y="128"/>
                </a:cubicBezTo>
                <a:cubicBezTo>
                  <a:pt x="25" y="128"/>
                  <a:pt x="25" y="128"/>
                  <a:pt x="25" y="128"/>
                </a:cubicBezTo>
                <a:cubicBezTo>
                  <a:pt x="25" y="128"/>
                  <a:pt x="25" y="128"/>
                  <a:pt x="25" y="78"/>
                </a:cubicBezTo>
                <a:cubicBezTo>
                  <a:pt x="25" y="77"/>
                  <a:pt x="25" y="77"/>
                  <a:pt x="24" y="77"/>
                </a:cubicBezTo>
                <a:cubicBezTo>
                  <a:pt x="23" y="77"/>
                  <a:pt x="23" y="77"/>
                  <a:pt x="23" y="78"/>
                </a:cubicBezTo>
                <a:cubicBezTo>
                  <a:pt x="23" y="78"/>
                  <a:pt x="23" y="78"/>
                  <a:pt x="11" y="130"/>
                </a:cubicBezTo>
                <a:cubicBezTo>
                  <a:pt x="11" y="133"/>
                  <a:pt x="8" y="135"/>
                  <a:pt x="5" y="134"/>
                </a:cubicBezTo>
                <a:cubicBezTo>
                  <a:pt x="2" y="134"/>
                  <a:pt x="0" y="131"/>
                  <a:pt x="1" y="128"/>
                </a:cubicBezTo>
                <a:cubicBezTo>
                  <a:pt x="1" y="128"/>
                  <a:pt x="1" y="128"/>
                  <a:pt x="10" y="69"/>
                </a:cubicBezTo>
                <a:cubicBezTo>
                  <a:pt x="12" y="54"/>
                  <a:pt x="21" y="43"/>
                  <a:pt x="43" y="43"/>
                </a:cubicBezTo>
                <a:cubicBezTo>
                  <a:pt x="43" y="43"/>
                  <a:pt x="43" y="43"/>
                  <a:pt x="51" y="43"/>
                </a:cubicBezTo>
                <a:cubicBezTo>
                  <a:pt x="72" y="43"/>
                  <a:pt x="81" y="54"/>
                  <a:pt x="83" y="69"/>
                </a:cubicBezTo>
                <a:cubicBezTo>
                  <a:pt x="83" y="69"/>
                  <a:pt x="83" y="69"/>
                  <a:pt x="92" y="128"/>
                </a:cubicBezTo>
                <a:close/>
                <a:moveTo>
                  <a:pt x="47" y="39"/>
                </a:moveTo>
                <a:cubicBezTo>
                  <a:pt x="57" y="39"/>
                  <a:pt x="66" y="30"/>
                  <a:pt x="66" y="19"/>
                </a:cubicBezTo>
                <a:cubicBezTo>
                  <a:pt x="66" y="9"/>
                  <a:pt x="57" y="0"/>
                  <a:pt x="47" y="0"/>
                </a:cubicBezTo>
                <a:cubicBezTo>
                  <a:pt x="36" y="0"/>
                  <a:pt x="27" y="9"/>
                  <a:pt x="27" y="19"/>
                </a:cubicBezTo>
                <a:cubicBezTo>
                  <a:pt x="27" y="30"/>
                  <a:pt x="36" y="39"/>
                  <a:pt x="47" y="39"/>
                </a:cubicBezTo>
                <a:close/>
                <a:moveTo>
                  <a:pt x="144" y="39"/>
                </a:moveTo>
                <a:cubicBezTo>
                  <a:pt x="155" y="39"/>
                  <a:pt x="163" y="30"/>
                  <a:pt x="163" y="20"/>
                </a:cubicBezTo>
                <a:cubicBezTo>
                  <a:pt x="163" y="9"/>
                  <a:pt x="155" y="0"/>
                  <a:pt x="144" y="0"/>
                </a:cubicBezTo>
                <a:cubicBezTo>
                  <a:pt x="133" y="0"/>
                  <a:pt x="125" y="9"/>
                  <a:pt x="125" y="20"/>
                </a:cubicBezTo>
                <a:cubicBezTo>
                  <a:pt x="125" y="30"/>
                  <a:pt x="133" y="39"/>
                  <a:pt x="144" y="39"/>
                </a:cubicBezTo>
                <a:close/>
                <a:moveTo>
                  <a:pt x="186" y="128"/>
                </a:moveTo>
                <a:cubicBezTo>
                  <a:pt x="176" y="69"/>
                  <a:pt x="176" y="69"/>
                  <a:pt x="176" y="69"/>
                </a:cubicBezTo>
                <a:cubicBezTo>
                  <a:pt x="175" y="54"/>
                  <a:pt x="161" y="43"/>
                  <a:pt x="144" y="43"/>
                </a:cubicBezTo>
                <a:cubicBezTo>
                  <a:pt x="144" y="43"/>
                  <a:pt x="144" y="43"/>
                  <a:pt x="144" y="43"/>
                </a:cubicBezTo>
                <a:cubicBezTo>
                  <a:pt x="127" y="43"/>
                  <a:pt x="114" y="54"/>
                  <a:pt x="112" y="69"/>
                </a:cubicBezTo>
                <a:cubicBezTo>
                  <a:pt x="102" y="128"/>
                  <a:pt x="102" y="128"/>
                  <a:pt x="102" y="128"/>
                </a:cubicBezTo>
                <a:cubicBezTo>
                  <a:pt x="102" y="131"/>
                  <a:pt x="104" y="134"/>
                  <a:pt x="107" y="134"/>
                </a:cubicBezTo>
                <a:cubicBezTo>
                  <a:pt x="110" y="135"/>
                  <a:pt x="112" y="133"/>
                  <a:pt x="113" y="130"/>
                </a:cubicBezTo>
                <a:cubicBezTo>
                  <a:pt x="124" y="78"/>
                  <a:pt x="124" y="78"/>
                  <a:pt x="124" y="78"/>
                </a:cubicBezTo>
                <a:cubicBezTo>
                  <a:pt x="124" y="78"/>
                  <a:pt x="125" y="77"/>
                  <a:pt x="126" y="77"/>
                </a:cubicBezTo>
                <a:cubicBezTo>
                  <a:pt x="126" y="77"/>
                  <a:pt x="127" y="78"/>
                  <a:pt x="127" y="78"/>
                </a:cubicBezTo>
                <a:cubicBezTo>
                  <a:pt x="127" y="100"/>
                  <a:pt x="127" y="100"/>
                  <a:pt x="127" y="100"/>
                </a:cubicBezTo>
                <a:cubicBezTo>
                  <a:pt x="108" y="160"/>
                  <a:pt x="108" y="160"/>
                  <a:pt x="108" y="160"/>
                </a:cubicBezTo>
                <a:cubicBezTo>
                  <a:pt x="126" y="160"/>
                  <a:pt x="126" y="160"/>
                  <a:pt x="126" y="160"/>
                </a:cubicBezTo>
                <a:cubicBezTo>
                  <a:pt x="129" y="230"/>
                  <a:pt x="129" y="230"/>
                  <a:pt x="129" y="230"/>
                </a:cubicBezTo>
                <a:cubicBezTo>
                  <a:pt x="129" y="233"/>
                  <a:pt x="131" y="235"/>
                  <a:pt x="134" y="235"/>
                </a:cubicBezTo>
                <a:cubicBezTo>
                  <a:pt x="137" y="235"/>
                  <a:pt x="139" y="233"/>
                  <a:pt x="139" y="230"/>
                </a:cubicBezTo>
                <a:cubicBezTo>
                  <a:pt x="142" y="160"/>
                  <a:pt x="142" y="160"/>
                  <a:pt x="142" y="160"/>
                </a:cubicBezTo>
                <a:cubicBezTo>
                  <a:pt x="146" y="160"/>
                  <a:pt x="146" y="160"/>
                  <a:pt x="146" y="160"/>
                </a:cubicBezTo>
                <a:cubicBezTo>
                  <a:pt x="149" y="230"/>
                  <a:pt x="149" y="230"/>
                  <a:pt x="149" y="230"/>
                </a:cubicBezTo>
                <a:cubicBezTo>
                  <a:pt x="149" y="233"/>
                  <a:pt x="151" y="235"/>
                  <a:pt x="154" y="235"/>
                </a:cubicBezTo>
                <a:cubicBezTo>
                  <a:pt x="157" y="235"/>
                  <a:pt x="159" y="233"/>
                  <a:pt x="159" y="230"/>
                </a:cubicBezTo>
                <a:cubicBezTo>
                  <a:pt x="162" y="160"/>
                  <a:pt x="162" y="160"/>
                  <a:pt x="162" y="160"/>
                </a:cubicBezTo>
                <a:cubicBezTo>
                  <a:pt x="180" y="160"/>
                  <a:pt x="180" y="160"/>
                  <a:pt x="180" y="160"/>
                </a:cubicBezTo>
                <a:cubicBezTo>
                  <a:pt x="161" y="100"/>
                  <a:pt x="161" y="100"/>
                  <a:pt x="161" y="100"/>
                </a:cubicBezTo>
                <a:cubicBezTo>
                  <a:pt x="161" y="78"/>
                  <a:pt x="161" y="78"/>
                  <a:pt x="161" y="78"/>
                </a:cubicBezTo>
                <a:cubicBezTo>
                  <a:pt x="161" y="78"/>
                  <a:pt x="162" y="77"/>
                  <a:pt x="163" y="77"/>
                </a:cubicBezTo>
                <a:cubicBezTo>
                  <a:pt x="163" y="77"/>
                  <a:pt x="164" y="78"/>
                  <a:pt x="164" y="78"/>
                </a:cubicBezTo>
                <a:cubicBezTo>
                  <a:pt x="175" y="130"/>
                  <a:pt x="175" y="130"/>
                  <a:pt x="175" y="130"/>
                </a:cubicBezTo>
                <a:cubicBezTo>
                  <a:pt x="176" y="133"/>
                  <a:pt x="179" y="135"/>
                  <a:pt x="182" y="134"/>
                </a:cubicBezTo>
                <a:cubicBezTo>
                  <a:pt x="184" y="134"/>
                  <a:pt x="186" y="131"/>
                  <a:pt x="186" y="12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9" name="Freeform 13"/>
          <p:cNvSpPr>
            <a:spLocks noEditPoints="1"/>
          </p:cNvSpPr>
          <p:nvPr/>
        </p:nvSpPr>
        <p:spPr bwMode="auto">
          <a:xfrm>
            <a:off x="1348788" y="2268576"/>
            <a:ext cx="886265" cy="576911"/>
          </a:xfrm>
          <a:custGeom>
            <a:avLst/>
            <a:gdLst>
              <a:gd name="T0" fmla="*/ 0 w 227"/>
              <a:gd name="T1" fmla="*/ 133 h 150"/>
              <a:gd name="T2" fmla="*/ 0 w 227"/>
              <a:gd name="T3" fmla="*/ 141 h 150"/>
              <a:gd name="T4" fmla="*/ 16 w 227"/>
              <a:gd name="T5" fmla="*/ 150 h 150"/>
              <a:gd name="T6" fmla="*/ 210 w 227"/>
              <a:gd name="T7" fmla="*/ 150 h 150"/>
              <a:gd name="T8" fmla="*/ 227 w 227"/>
              <a:gd name="T9" fmla="*/ 141 h 150"/>
              <a:gd name="T10" fmla="*/ 227 w 227"/>
              <a:gd name="T11" fmla="*/ 133 h 150"/>
              <a:gd name="T12" fmla="*/ 0 w 227"/>
              <a:gd name="T13" fmla="*/ 133 h 150"/>
              <a:gd name="T14" fmla="*/ 141 w 227"/>
              <a:gd name="T15" fmla="*/ 146 h 150"/>
              <a:gd name="T16" fmla="*/ 85 w 227"/>
              <a:gd name="T17" fmla="*/ 146 h 150"/>
              <a:gd name="T18" fmla="*/ 80 w 227"/>
              <a:gd name="T19" fmla="*/ 141 h 150"/>
              <a:gd name="T20" fmla="*/ 85 w 227"/>
              <a:gd name="T21" fmla="*/ 137 h 150"/>
              <a:gd name="T22" fmla="*/ 141 w 227"/>
              <a:gd name="T23" fmla="*/ 137 h 150"/>
              <a:gd name="T24" fmla="*/ 146 w 227"/>
              <a:gd name="T25" fmla="*/ 141 h 150"/>
              <a:gd name="T26" fmla="*/ 141 w 227"/>
              <a:gd name="T27" fmla="*/ 146 h 150"/>
              <a:gd name="T28" fmla="*/ 212 w 227"/>
              <a:gd name="T29" fmla="*/ 9 h 150"/>
              <a:gd name="T30" fmla="*/ 203 w 227"/>
              <a:gd name="T31" fmla="*/ 0 h 150"/>
              <a:gd name="T32" fmla="*/ 23 w 227"/>
              <a:gd name="T33" fmla="*/ 0 h 150"/>
              <a:gd name="T34" fmla="*/ 14 w 227"/>
              <a:gd name="T35" fmla="*/ 9 h 150"/>
              <a:gd name="T36" fmla="*/ 14 w 227"/>
              <a:gd name="T37" fmla="*/ 128 h 150"/>
              <a:gd name="T38" fmla="*/ 212 w 227"/>
              <a:gd name="T39" fmla="*/ 128 h 150"/>
              <a:gd name="T40" fmla="*/ 212 w 227"/>
              <a:gd name="T41" fmla="*/ 9 h 150"/>
              <a:gd name="T42" fmla="*/ 202 w 227"/>
              <a:gd name="T43" fmla="*/ 113 h 150"/>
              <a:gd name="T44" fmla="*/ 24 w 227"/>
              <a:gd name="T45" fmla="*/ 113 h 150"/>
              <a:gd name="T46" fmla="*/ 24 w 227"/>
              <a:gd name="T47" fmla="*/ 9 h 150"/>
              <a:gd name="T48" fmla="*/ 202 w 227"/>
              <a:gd name="T49" fmla="*/ 9 h 150"/>
              <a:gd name="T50" fmla="*/ 202 w 227"/>
              <a:gd name="T51" fmla="*/ 113 h 150"/>
              <a:gd name="T52" fmla="*/ 115 w 227"/>
              <a:gd name="T53" fmla="*/ 65 h 150"/>
              <a:gd name="T54" fmla="*/ 141 w 227"/>
              <a:gd name="T55" fmla="*/ 38 h 150"/>
              <a:gd name="T56" fmla="*/ 148 w 227"/>
              <a:gd name="T57" fmla="*/ 45 h 150"/>
              <a:gd name="T58" fmla="*/ 115 w 227"/>
              <a:gd name="T59" fmla="*/ 78 h 150"/>
              <a:gd name="T60" fmla="*/ 100 w 227"/>
              <a:gd name="T61" fmla="*/ 64 h 150"/>
              <a:gd name="T62" fmla="*/ 107 w 227"/>
              <a:gd name="T63" fmla="*/ 57 h 150"/>
              <a:gd name="T64" fmla="*/ 115 w 227"/>
              <a:gd name="T65" fmla="*/ 65 h 150"/>
              <a:gd name="T66" fmla="*/ 78 w 227"/>
              <a:gd name="T67" fmla="*/ 62 h 150"/>
              <a:gd name="T68" fmla="*/ 112 w 227"/>
              <a:gd name="T69" fmla="*/ 29 h 150"/>
              <a:gd name="T70" fmla="*/ 135 w 227"/>
              <a:gd name="T71" fmla="*/ 38 h 150"/>
              <a:gd name="T72" fmla="*/ 128 w 227"/>
              <a:gd name="T73" fmla="*/ 45 h 150"/>
              <a:gd name="T74" fmla="*/ 112 w 227"/>
              <a:gd name="T75" fmla="*/ 38 h 150"/>
              <a:gd name="T76" fmla="*/ 88 w 227"/>
              <a:gd name="T77" fmla="*/ 62 h 150"/>
              <a:gd name="T78" fmla="*/ 112 w 227"/>
              <a:gd name="T79" fmla="*/ 86 h 150"/>
              <a:gd name="T80" fmla="*/ 136 w 227"/>
              <a:gd name="T81" fmla="*/ 63 h 150"/>
              <a:gd name="T82" fmla="*/ 145 w 227"/>
              <a:gd name="T83" fmla="*/ 55 h 150"/>
              <a:gd name="T84" fmla="*/ 146 w 227"/>
              <a:gd name="T85" fmla="*/ 62 h 150"/>
              <a:gd name="T86" fmla="*/ 112 w 227"/>
              <a:gd name="T87" fmla="*/ 96 h 150"/>
              <a:gd name="T88" fmla="*/ 78 w 227"/>
              <a:gd name="T89" fmla="*/ 6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7" h="150">
                <a:moveTo>
                  <a:pt x="0" y="133"/>
                </a:moveTo>
                <a:cubicBezTo>
                  <a:pt x="0" y="141"/>
                  <a:pt x="0" y="141"/>
                  <a:pt x="0" y="141"/>
                </a:cubicBezTo>
                <a:cubicBezTo>
                  <a:pt x="0" y="146"/>
                  <a:pt x="7" y="150"/>
                  <a:pt x="16" y="150"/>
                </a:cubicBezTo>
                <a:cubicBezTo>
                  <a:pt x="210" y="150"/>
                  <a:pt x="210" y="150"/>
                  <a:pt x="210" y="150"/>
                </a:cubicBezTo>
                <a:cubicBezTo>
                  <a:pt x="219" y="150"/>
                  <a:pt x="227" y="146"/>
                  <a:pt x="227" y="141"/>
                </a:cubicBezTo>
                <a:cubicBezTo>
                  <a:pt x="227" y="133"/>
                  <a:pt x="227" y="133"/>
                  <a:pt x="227" y="133"/>
                </a:cubicBezTo>
                <a:lnTo>
                  <a:pt x="0" y="133"/>
                </a:lnTo>
                <a:close/>
                <a:moveTo>
                  <a:pt x="141" y="146"/>
                </a:moveTo>
                <a:cubicBezTo>
                  <a:pt x="85" y="146"/>
                  <a:pt x="85" y="146"/>
                  <a:pt x="85" y="146"/>
                </a:cubicBezTo>
                <a:cubicBezTo>
                  <a:pt x="82" y="146"/>
                  <a:pt x="80" y="144"/>
                  <a:pt x="80" y="141"/>
                </a:cubicBezTo>
                <a:cubicBezTo>
                  <a:pt x="80" y="139"/>
                  <a:pt x="82" y="137"/>
                  <a:pt x="85" y="137"/>
                </a:cubicBezTo>
                <a:cubicBezTo>
                  <a:pt x="141" y="137"/>
                  <a:pt x="141" y="137"/>
                  <a:pt x="141" y="137"/>
                </a:cubicBezTo>
                <a:cubicBezTo>
                  <a:pt x="144" y="137"/>
                  <a:pt x="146" y="139"/>
                  <a:pt x="146" y="141"/>
                </a:cubicBezTo>
                <a:cubicBezTo>
                  <a:pt x="146" y="144"/>
                  <a:pt x="144" y="146"/>
                  <a:pt x="141" y="146"/>
                </a:cubicBezTo>
                <a:moveTo>
                  <a:pt x="212" y="9"/>
                </a:moveTo>
                <a:cubicBezTo>
                  <a:pt x="212" y="0"/>
                  <a:pt x="212" y="0"/>
                  <a:pt x="203" y="0"/>
                </a:cubicBezTo>
                <a:cubicBezTo>
                  <a:pt x="23" y="0"/>
                  <a:pt x="23" y="0"/>
                  <a:pt x="23" y="0"/>
                </a:cubicBezTo>
                <a:cubicBezTo>
                  <a:pt x="14" y="0"/>
                  <a:pt x="14" y="0"/>
                  <a:pt x="14" y="9"/>
                </a:cubicBezTo>
                <a:cubicBezTo>
                  <a:pt x="14" y="128"/>
                  <a:pt x="14" y="128"/>
                  <a:pt x="14" y="128"/>
                </a:cubicBezTo>
                <a:cubicBezTo>
                  <a:pt x="212" y="128"/>
                  <a:pt x="212" y="128"/>
                  <a:pt x="212" y="128"/>
                </a:cubicBezTo>
                <a:lnTo>
                  <a:pt x="212" y="9"/>
                </a:lnTo>
                <a:close/>
                <a:moveTo>
                  <a:pt x="202" y="113"/>
                </a:moveTo>
                <a:cubicBezTo>
                  <a:pt x="24" y="113"/>
                  <a:pt x="24" y="113"/>
                  <a:pt x="24" y="113"/>
                </a:cubicBezTo>
                <a:cubicBezTo>
                  <a:pt x="24" y="9"/>
                  <a:pt x="24" y="9"/>
                  <a:pt x="24" y="9"/>
                </a:cubicBezTo>
                <a:cubicBezTo>
                  <a:pt x="202" y="9"/>
                  <a:pt x="202" y="9"/>
                  <a:pt x="202" y="9"/>
                </a:cubicBezTo>
                <a:lnTo>
                  <a:pt x="202" y="113"/>
                </a:lnTo>
                <a:close/>
                <a:moveTo>
                  <a:pt x="115" y="65"/>
                </a:moveTo>
                <a:cubicBezTo>
                  <a:pt x="141" y="38"/>
                  <a:pt x="141" y="38"/>
                  <a:pt x="141" y="38"/>
                </a:cubicBezTo>
                <a:cubicBezTo>
                  <a:pt x="148" y="45"/>
                  <a:pt x="148" y="45"/>
                  <a:pt x="148" y="45"/>
                </a:cubicBezTo>
                <a:cubicBezTo>
                  <a:pt x="115" y="78"/>
                  <a:pt x="115" y="78"/>
                  <a:pt x="115" y="78"/>
                </a:cubicBezTo>
                <a:cubicBezTo>
                  <a:pt x="100" y="64"/>
                  <a:pt x="100" y="64"/>
                  <a:pt x="100" y="64"/>
                </a:cubicBezTo>
                <a:cubicBezTo>
                  <a:pt x="107" y="57"/>
                  <a:pt x="107" y="57"/>
                  <a:pt x="107" y="57"/>
                </a:cubicBezTo>
                <a:lnTo>
                  <a:pt x="115" y="65"/>
                </a:lnTo>
                <a:close/>
                <a:moveTo>
                  <a:pt x="78" y="62"/>
                </a:moveTo>
                <a:cubicBezTo>
                  <a:pt x="78" y="44"/>
                  <a:pt x="93" y="29"/>
                  <a:pt x="112" y="29"/>
                </a:cubicBezTo>
                <a:cubicBezTo>
                  <a:pt x="121" y="29"/>
                  <a:pt x="129" y="32"/>
                  <a:pt x="135" y="38"/>
                </a:cubicBezTo>
                <a:cubicBezTo>
                  <a:pt x="128" y="45"/>
                  <a:pt x="128" y="45"/>
                  <a:pt x="128" y="45"/>
                </a:cubicBezTo>
                <a:cubicBezTo>
                  <a:pt x="124" y="41"/>
                  <a:pt x="118" y="38"/>
                  <a:pt x="112" y="38"/>
                </a:cubicBezTo>
                <a:cubicBezTo>
                  <a:pt x="99" y="38"/>
                  <a:pt x="88" y="49"/>
                  <a:pt x="88" y="62"/>
                </a:cubicBezTo>
                <a:cubicBezTo>
                  <a:pt x="88" y="76"/>
                  <a:pt x="99" y="86"/>
                  <a:pt x="112" y="86"/>
                </a:cubicBezTo>
                <a:cubicBezTo>
                  <a:pt x="125" y="86"/>
                  <a:pt x="135" y="76"/>
                  <a:pt x="136" y="63"/>
                </a:cubicBezTo>
                <a:cubicBezTo>
                  <a:pt x="145" y="55"/>
                  <a:pt x="145" y="55"/>
                  <a:pt x="145" y="55"/>
                </a:cubicBezTo>
                <a:cubicBezTo>
                  <a:pt x="145" y="57"/>
                  <a:pt x="146" y="60"/>
                  <a:pt x="146" y="62"/>
                </a:cubicBezTo>
                <a:cubicBezTo>
                  <a:pt x="146" y="81"/>
                  <a:pt x="130" y="96"/>
                  <a:pt x="112" y="96"/>
                </a:cubicBezTo>
                <a:cubicBezTo>
                  <a:pt x="93" y="96"/>
                  <a:pt x="78" y="81"/>
                  <a:pt x="78" y="62"/>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noEditPoints="1"/>
          </p:cNvSpPr>
          <p:nvPr/>
        </p:nvSpPr>
        <p:spPr bwMode="auto">
          <a:xfrm>
            <a:off x="8876714" y="1700045"/>
            <a:ext cx="1464695" cy="1066586"/>
          </a:xfrm>
          <a:custGeom>
            <a:avLst/>
            <a:gdLst>
              <a:gd name="T0" fmla="*/ 99 w 199"/>
              <a:gd name="T1" fmla="*/ 101 h 136"/>
              <a:gd name="T2" fmla="*/ 0 w 199"/>
              <a:gd name="T3" fmla="*/ 51 h 136"/>
              <a:gd name="T4" fmla="*/ 99 w 199"/>
              <a:gd name="T5" fmla="*/ 0 h 136"/>
              <a:gd name="T6" fmla="*/ 199 w 199"/>
              <a:gd name="T7" fmla="*/ 51 h 136"/>
              <a:gd name="T8" fmla="*/ 157 w 199"/>
              <a:gd name="T9" fmla="*/ 72 h 136"/>
              <a:gd name="T10" fmla="*/ 157 w 199"/>
              <a:gd name="T11" fmla="*/ 71 h 136"/>
              <a:gd name="T12" fmla="*/ 107 w 199"/>
              <a:gd name="T13" fmla="*/ 46 h 136"/>
              <a:gd name="T14" fmla="*/ 101 w 199"/>
              <a:gd name="T15" fmla="*/ 44 h 136"/>
              <a:gd name="T16" fmla="*/ 95 w 199"/>
              <a:gd name="T17" fmla="*/ 46 h 136"/>
              <a:gd name="T18" fmla="*/ 93 w 199"/>
              <a:gd name="T19" fmla="*/ 52 h 136"/>
              <a:gd name="T20" fmla="*/ 97 w 199"/>
              <a:gd name="T21" fmla="*/ 59 h 136"/>
              <a:gd name="T22" fmla="*/ 140 w 199"/>
              <a:gd name="T23" fmla="*/ 80 h 136"/>
              <a:gd name="T24" fmla="*/ 99 w 199"/>
              <a:gd name="T25" fmla="*/ 101 h 136"/>
              <a:gd name="T26" fmla="*/ 153 w 199"/>
              <a:gd name="T27" fmla="*/ 117 h 136"/>
              <a:gd name="T28" fmla="*/ 155 w 199"/>
              <a:gd name="T29" fmla="*/ 114 h 136"/>
              <a:gd name="T30" fmla="*/ 153 w 199"/>
              <a:gd name="T31" fmla="*/ 111 h 136"/>
              <a:gd name="T32" fmla="*/ 153 w 199"/>
              <a:gd name="T33" fmla="*/ 74 h 136"/>
              <a:gd name="T34" fmla="*/ 105 w 199"/>
              <a:gd name="T35" fmla="*/ 49 h 136"/>
              <a:gd name="T36" fmla="*/ 98 w 199"/>
              <a:gd name="T37" fmla="*/ 49 h 136"/>
              <a:gd name="T38" fmla="*/ 99 w 199"/>
              <a:gd name="T39" fmla="*/ 55 h 136"/>
              <a:gd name="T40" fmla="*/ 145 w 199"/>
              <a:gd name="T41" fmla="*/ 78 h 136"/>
              <a:gd name="T42" fmla="*/ 145 w 199"/>
              <a:gd name="T43" fmla="*/ 111 h 136"/>
              <a:gd name="T44" fmla="*/ 143 w 199"/>
              <a:gd name="T45" fmla="*/ 114 h 136"/>
              <a:gd name="T46" fmla="*/ 145 w 199"/>
              <a:gd name="T47" fmla="*/ 117 h 136"/>
              <a:gd name="T48" fmla="*/ 142 w 199"/>
              <a:gd name="T49" fmla="*/ 125 h 136"/>
              <a:gd name="T50" fmla="*/ 147 w 199"/>
              <a:gd name="T51" fmla="*/ 132 h 136"/>
              <a:gd name="T52" fmla="*/ 146 w 199"/>
              <a:gd name="T53" fmla="*/ 136 h 136"/>
              <a:gd name="T54" fmla="*/ 157 w 199"/>
              <a:gd name="T55" fmla="*/ 124 h 136"/>
              <a:gd name="T56" fmla="*/ 153 w 199"/>
              <a:gd name="T57" fmla="*/ 117 h 136"/>
              <a:gd name="T58" fmla="*/ 34 w 199"/>
              <a:gd name="T59" fmla="*/ 75 h 136"/>
              <a:gd name="T60" fmla="*/ 34 w 199"/>
              <a:gd name="T61" fmla="*/ 117 h 136"/>
              <a:gd name="T62" fmla="*/ 35 w 199"/>
              <a:gd name="T63" fmla="*/ 117 h 136"/>
              <a:gd name="T64" fmla="*/ 100 w 199"/>
              <a:gd name="T65" fmla="*/ 135 h 136"/>
              <a:gd name="T66" fmla="*/ 139 w 199"/>
              <a:gd name="T67" fmla="*/ 129 h 136"/>
              <a:gd name="T68" fmla="*/ 138 w 199"/>
              <a:gd name="T69" fmla="*/ 125 h 136"/>
              <a:gd name="T70" fmla="*/ 140 w 199"/>
              <a:gd name="T71" fmla="*/ 117 h 136"/>
              <a:gd name="T72" fmla="*/ 139 w 199"/>
              <a:gd name="T73" fmla="*/ 114 h 136"/>
              <a:gd name="T74" fmla="*/ 141 w 199"/>
              <a:gd name="T75" fmla="*/ 109 h 136"/>
              <a:gd name="T76" fmla="*/ 141 w 199"/>
              <a:gd name="T77" fmla="*/ 87 h 136"/>
              <a:gd name="T78" fmla="*/ 99 w 199"/>
              <a:gd name="T79" fmla="*/ 108 h 136"/>
              <a:gd name="T80" fmla="*/ 34 w 199"/>
              <a:gd name="T81" fmla="*/ 75 h 136"/>
              <a:gd name="T82" fmla="*/ 157 w 199"/>
              <a:gd name="T83" fmla="*/ 109 h 136"/>
              <a:gd name="T84" fmla="*/ 159 w 199"/>
              <a:gd name="T85" fmla="*/ 114 h 136"/>
              <a:gd name="T86" fmla="*/ 158 w 199"/>
              <a:gd name="T87" fmla="*/ 117 h 136"/>
              <a:gd name="T88" fmla="*/ 160 w 199"/>
              <a:gd name="T89" fmla="*/ 120 h 136"/>
              <a:gd name="T90" fmla="*/ 164 w 199"/>
              <a:gd name="T91" fmla="*/ 117 h 136"/>
              <a:gd name="T92" fmla="*/ 165 w 199"/>
              <a:gd name="T93" fmla="*/ 117 h 136"/>
              <a:gd name="T94" fmla="*/ 165 w 199"/>
              <a:gd name="T95" fmla="*/ 75 h 136"/>
              <a:gd name="T96" fmla="*/ 157 w 199"/>
              <a:gd name="T97" fmla="*/ 79 h 136"/>
              <a:gd name="T98" fmla="*/ 157 w 199"/>
              <a:gd name="T99" fmla="*/ 10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36">
                <a:moveTo>
                  <a:pt x="99" y="101"/>
                </a:moveTo>
                <a:cubicBezTo>
                  <a:pt x="0" y="51"/>
                  <a:pt x="0" y="51"/>
                  <a:pt x="0" y="51"/>
                </a:cubicBezTo>
                <a:cubicBezTo>
                  <a:pt x="99" y="0"/>
                  <a:pt x="99" y="0"/>
                  <a:pt x="99" y="0"/>
                </a:cubicBezTo>
                <a:cubicBezTo>
                  <a:pt x="199" y="51"/>
                  <a:pt x="199" y="51"/>
                  <a:pt x="199" y="51"/>
                </a:cubicBezTo>
                <a:cubicBezTo>
                  <a:pt x="157" y="72"/>
                  <a:pt x="157" y="72"/>
                  <a:pt x="157" y="72"/>
                </a:cubicBezTo>
                <a:cubicBezTo>
                  <a:pt x="157" y="71"/>
                  <a:pt x="157" y="71"/>
                  <a:pt x="157" y="71"/>
                </a:cubicBezTo>
                <a:cubicBezTo>
                  <a:pt x="107" y="46"/>
                  <a:pt x="107" y="46"/>
                  <a:pt x="107" y="46"/>
                </a:cubicBezTo>
                <a:cubicBezTo>
                  <a:pt x="106" y="45"/>
                  <a:pt x="104" y="44"/>
                  <a:pt x="101" y="44"/>
                </a:cubicBezTo>
                <a:cubicBezTo>
                  <a:pt x="99" y="44"/>
                  <a:pt x="97" y="44"/>
                  <a:pt x="95" y="46"/>
                </a:cubicBezTo>
                <a:cubicBezTo>
                  <a:pt x="93" y="48"/>
                  <a:pt x="92" y="51"/>
                  <a:pt x="93" y="52"/>
                </a:cubicBezTo>
                <a:cubicBezTo>
                  <a:pt x="93" y="56"/>
                  <a:pt x="96" y="58"/>
                  <a:pt x="97" y="59"/>
                </a:cubicBezTo>
                <a:cubicBezTo>
                  <a:pt x="140" y="80"/>
                  <a:pt x="140" y="80"/>
                  <a:pt x="140" y="80"/>
                </a:cubicBezTo>
                <a:lnTo>
                  <a:pt x="99" y="101"/>
                </a:lnTo>
                <a:close/>
                <a:moveTo>
                  <a:pt x="153" y="117"/>
                </a:moveTo>
                <a:cubicBezTo>
                  <a:pt x="154" y="117"/>
                  <a:pt x="155" y="115"/>
                  <a:pt x="155" y="114"/>
                </a:cubicBezTo>
                <a:cubicBezTo>
                  <a:pt x="155" y="113"/>
                  <a:pt x="154" y="112"/>
                  <a:pt x="153" y="111"/>
                </a:cubicBezTo>
                <a:cubicBezTo>
                  <a:pt x="153" y="74"/>
                  <a:pt x="153" y="74"/>
                  <a:pt x="153" y="74"/>
                </a:cubicBezTo>
                <a:cubicBezTo>
                  <a:pt x="105" y="49"/>
                  <a:pt x="105" y="49"/>
                  <a:pt x="105" y="49"/>
                </a:cubicBezTo>
                <a:cubicBezTo>
                  <a:pt x="105" y="49"/>
                  <a:pt x="101" y="46"/>
                  <a:pt x="98" y="49"/>
                </a:cubicBezTo>
                <a:cubicBezTo>
                  <a:pt x="94" y="52"/>
                  <a:pt x="99" y="55"/>
                  <a:pt x="99" y="55"/>
                </a:cubicBezTo>
                <a:cubicBezTo>
                  <a:pt x="145" y="78"/>
                  <a:pt x="145" y="78"/>
                  <a:pt x="145" y="78"/>
                </a:cubicBezTo>
                <a:cubicBezTo>
                  <a:pt x="145" y="111"/>
                  <a:pt x="145" y="111"/>
                  <a:pt x="145" y="111"/>
                </a:cubicBezTo>
                <a:cubicBezTo>
                  <a:pt x="144" y="112"/>
                  <a:pt x="143" y="113"/>
                  <a:pt x="143" y="114"/>
                </a:cubicBezTo>
                <a:cubicBezTo>
                  <a:pt x="143" y="115"/>
                  <a:pt x="144" y="117"/>
                  <a:pt x="145" y="117"/>
                </a:cubicBezTo>
                <a:cubicBezTo>
                  <a:pt x="144" y="118"/>
                  <a:pt x="142" y="121"/>
                  <a:pt x="142" y="125"/>
                </a:cubicBezTo>
                <a:cubicBezTo>
                  <a:pt x="142" y="129"/>
                  <a:pt x="147" y="129"/>
                  <a:pt x="147" y="132"/>
                </a:cubicBezTo>
                <a:cubicBezTo>
                  <a:pt x="147" y="134"/>
                  <a:pt x="146" y="136"/>
                  <a:pt x="146" y="136"/>
                </a:cubicBezTo>
                <a:cubicBezTo>
                  <a:pt x="146" y="136"/>
                  <a:pt x="157" y="132"/>
                  <a:pt x="157" y="124"/>
                </a:cubicBezTo>
                <a:cubicBezTo>
                  <a:pt x="157" y="120"/>
                  <a:pt x="154" y="118"/>
                  <a:pt x="153" y="117"/>
                </a:cubicBezTo>
                <a:close/>
                <a:moveTo>
                  <a:pt x="34" y="75"/>
                </a:moveTo>
                <a:cubicBezTo>
                  <a:pt x="34" y="117"/>
                  <a:pt x="34" y="117"/>
                  <a:pt x="34" y="117"/>
                </a:cubicBezTo>
                <a:cubicBezTo>
                  <a:pt x="35" y="117"/>
                  <a:pt x="35" y="117"/>
                  <a:pt x="35" y="117"/>
                </a:cubicBezTo>
                <a:cubicBezTo>
                  <a:pt x="53" y="129"/>
                  <a:pt x="76" y="135"/>
                  <a:pt x="100" y="135"/>
                </a:cubicBezTo>
                <a:cubicBezTo>
                  <a:pt x="113" y="135"/>
                  <a:pt x="127" y="133"/>
                  <a:pt x="139" y="129"/>
                </a:cubicBezTo>
                <a:cubicBezTo>
                  <a:pt x="138" y="128"/>
                  <a:pt x="138" y="126"/>
                  <a:pt x="138" y="125"/>
                </a:cubicBezTo>
                <a:cubicBezTo>
                  <a:pt x="138" y="122"/>
                  <a:pt x="139" y="119"/>
                  <a:pt x="140" y="117"/>
                </a:cubicBezTo>
                <a:cubicBezTo>
                  <a:pt x="139" y="116"/>
                  <a:pt x="139" y="115"/>
                  <a:pt x="139" y="114"/>
                </a:cubicBezTo>
                <a:cubicBezTo>
                  <a:pt x="139" y="112"/>
                  <a:pt x="140" y="110"/>
                  <a:pt x="141" y="109"/>
                </a:cubicBezTo>
                <a:cubicBezTo>
                  <a:pt x="141" y="87"/>
                  <a:pt x="141" y="87"/>
                  <a:pt x="141" y="87"/>
                </a:cubicBezTo>
                <a:cubicBezTo>
                  <a:pt x="99" y="108"/>
                  <a:pt x="99" y="108"/>
                  <a:pt x="99" y="108"/>
                </a:cubicBezTo>
                <a:lnTo>
                  <a:pt x="34" y="75"/>
                </a:lnTo>
                <a:close/>
                <a:moveTo>
                  <a:pt x="157" y="109"/>
                </a:moveTo>
                <a:cubicBezTo>
                  <a:pt x="158" y="111"/>
                  <a:pt x="159" y="112"/>
                  <a:pt x="159" y="114"/>
                </a:cubicBezTo>
                <a:cubicBezTo>
                  <a:pt x="159" y="115"/>
                  <a:pt x="159" y="116"/>
                  <a:pt x="158" y="117"/>
                </a:cubicBezTo>
                <a:cubicBezTo>
                  <a:pt x="159" y="118"/>
                  <a:pt x="159" y="119"/>
                  <a:pt x="160" y="120"/>
                </a:cubicBezTo>
                <a:cubicBezTo>
                  <a:pt x="161" y="119"/>
                  <a:pt x="163" y="118"/>
                  <a:pt x="164" y="117"/>
                </a:cubicBezTo>
                <a:cubicBezTo>
                  <a:pt x="165" y="117"/>
                  <a:pt x="165" y="117"/>
                  <a:pt x="165" y="117"/>
                </a:cubicBezTo>
                <a:cubicBezTo>
                  <a:pt x="165" y="75"/>
                  <a:pt x="165" y="75"/>
                  <a:pt x="165" y="75"/>
                </a:cubicBezTo>
                <a:cubicBezTo>
                  <a:pt x="157" y="79"/>
                  <a:pt x="157" y="79"/>
                  <a:pt x="157" y="79"/>
                </a:cubicBezTo>
                <a:lnTo>
                  <a:pt x="157" y="109"/>
                </a:lnTo>
                <a:close/>
              </a:path>
            </a:pathLst>
          </a:custGeom>
          <a:solidFill>
            <a:srgbClr val="009977"/>
          </a:solidFill>
          <a:ln>
            <a:noFill/>
          </a:ln>
          <a:extLst/>
        </p:spPr>
        <p:txBody>
          <a:bodyPr vert="horz" wrap="square" lIns="182880" tIns="91440" rIns="182880" bIns="91440" numCol="1" anchor="t" anchorCtr="0" compatLnSpc="1">
            <a:prstTxWarp prst="textNoShape">
              <a:avLst/>
            </a:prstTxWarp>
          </a:bodyPr>
          <a:lstStyle/>
          <a:p>
            <a:endParaRPr lang="en-US" sz="7200"/>
          </a:p>
        </p:txBody>
      </p:sp>
    </p:spTree>
    <p:extLst>
      <p:ext uri="{BB962C8B-B14F-4D97-AF65-F5344CB8AC3E}">
        <p14:creationId xmlns:p14="http://schemas.microsoft.com/office/powerpoint/2010/main" val="759607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Online vs. Live</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440465903"/>
              </p:ext>
            </p:extLst>
          </p:nvPr>
        </p:nvGraphicFramePr>
        <p:xfrm>
          <a:off x="0" y="2195848"/>
          <a:ext cx="11645153" cy="2779564"/>
        </p:xfrm>
        <a:graphic>
          <a:graphicData uri="http://schemas.openxmlformats.org/drawingml/2006/table">
            <a:tbl>
              <a:tblPr>
                <a:tableStyleId>{5C22544A-7EE6-4342-B048-85BDC9FD1C3A}</a:tableStyleId>
              </a:tblPr>
              <a:tblGrid>
                <a:gridCol w="2090856"/>
                <a:gridCol w="1426712"/>
                <a:gridCol w="1708301"/>
                <a:gridCol w="1616492"/>
                <a:gridCol w="1616492"/>
                <a:gridCol w="1616492"/>
                <a:gridCol w="1569808"/>
              </a:tblGrid>
              <a:tr h="694891">
                <a:tc>
                  <a:txBody>
                    <a:bodyPr/>
                    <a:lstStyle/>
                    <a:p>
                      <a:endParaRPr lang="en-US" sz="1400" dirty="0"/>
                    </a:p>
                  </a:txBody>
                  <a:tcPr>
                    <a:noFill/>
                  </a:tcPr>
                </a:tc>
                <a:tc>
                  <a:txBody>
                    <a:bodyPr/>
                    <a:lstStyle/>
                    <a:p>
                      <a:pPr algn="ctr"/>
                      <a:r>
                        <a:rPr lang="en-US" sz="1600" b="1" dirty="0" smtClean="0"/>
                        <a:t>Intranet Site</a:t>
                      </a:r>
                      <a:endParaRPr lang="en-US" sz="1600" b="1" dirty="0"/>
                    </a:p>
                  </a:txBody>
                  <a:tcPr anchor="b">
                    <a:noFill/>
                  </a:tcPr>
                </a:tc>
                <a:tc>
                  <a:txBody>
                    <a:bodyPr/>
                    <a:lstStyle/>
                    <a:p>
                      <a:pPr algn="ctr"/>
                      <a:r>
                        <a:rPr lang="en-US" sz="1600" b="1" dirty="0" smtClean="0"/>
                        <a:t>Intranet Articles</a:t>
                      </a:r>
                      <a:endParaRPr lang="en-US" sz="1600" b="1" dirty="0"/>
                    </a:p>
                  </a:txBody>
                  <a:tcPr anchor="b">
                    <a:noFill/>
                  </a:tcPr>
                </a:tc>
                <a:tc>
                  <a:txBody>
                    <a:bodyPr/>
                    <a:lstStyle/>
                    <a:p>
                      <a:pPr algn="ctr"/>
                      <a:r>
                        <a:rPr lang="en-US" sz="1600" b="1" dirty="0" smtClean="0"/>
                        <a:t>Emails</a:t>
                      </a:r>
                      <a:endParaRPr lang="en-US" sz="1600" b="1" dirty="0"/>
                    </a:p>
                  </a:txBody>
                  <a:tcPr anchor="b">
                    <a:noFill/>
                  </a:tcPr>
                </a:tc>
                <a:tc>
                  <a:txBody>
                    <a:bodyPr/>
                    <a:lstStyle/>
                    <a:p>
                      <a:pPr algn="ctr"/>
                      <a:r>
                        <a:rPr lang="en-US" sz="1600" b="1" dirty="0" smtClean="0"/>
                        <a:t>Meetings</a:t>
                      </a:r>
                      <a:endParaRPr lang="en-US" sz="1600" b="1" dirty="0"/>
                    </a:p>
                  </a:txBody>
                  <a:tcPr anchor="b">
                    <a:noFill/>
                  </a:tcPr>
                </a:tc>
                <a:tc>
                  <a:txBody>
                    <a:bodyPr/>
                    <a:lstStyle/>
                    <a:p>
                      <a:pPr algn="ctr"/>
                      <a:r>
                        <a:rPr lang="en-US" sz="1600" b="1" dirty="0" smtClean="0"/>
                        <a:t>Surveys</a:t>
                      </a:r>
                      <a:endParaRPr lang="en-US" sz="1600" b="1" dirty="0"/>
                    </a:p>
                  </a:txBody>
                  <a:tcPr anchor="b">
                    <a:noFill/>
                  </a:tcPr>
                </a:tc>
                <a:tc>
                  <a:txBody>
                    <a:bodyPr/>
                    <a:lstStyle/>
                    <a:p>
                      <a:pPr algn="ctr"/>
                      <a:r>
                        <a:rPr lang="en-US" sz="1600" b="1" dirty="0" smtClean="0"/>
                        <a:t>Events</a:t>
                      </a:r>
                      <a:endParaRPr lang="en-US" sz="1600" b="1" dirty="0"/>
                    </a:p>
                  </a:txBody>
                  <a:tcPr anchor="b">
                    <a:noFill/>
                  </a:tcPr>
                </a:tc>
              </a:tr>
              <a:tr h="694891">
                <a:tc>
                  <a:txBody>
                    <a:bodyPr/>
                    <a:lstStyle/>
                    <a:p>
                      <a:pPr algn="r"/>
                      <a:r>
                        <a:rPr lang="en-US" sz="1600" b="1" dirty="0" smtClean="0"/>
                        <a:t>ACCESSIBILITY</a:t>
                      </a:r>
                      <a:endParaRPr lang="en-US" sz="1600" b="1" dirty="0"/>
                    </a:p>
                  </a:txBody>
                  <a:tcPr anchor="ctr">
                    <a:noFill/>
                  </a:tcPr>
                </a:tc>
                <a:tc>
                  <a:txBody>
                    <a:bodyPr/>
                    <a:lstStyle/>
                    <a:p>
                      <a:pPr algn="ctr"/>
                      <a:r>
                        <a:rPr lang="en-US" sz="1800" b="0" dirty="0" smtClean="0"/>
                        <a:t>High</a:t>
                      </a:r>
                      <a:endParaRPr lang="en-US" sz="1800" b="0" dirty="0"/>
                    </a:p>
                  </a:txBody>
                  <a:tcPr anchor="ctr">
                    <a:solidFill>
                      <a:srgbClr val="8BF729"/>
                    </a:solidFill>
                  </a:tcPr>
                </a:tc>
                <a:tc>
                  <a:txBody>
                    <a:bodyPr/>
                    <a:lstStyle/>
                    <a:p>
                      <a:pPr algn="ctr"/>
                      <a:r>
                        <a:rPr lang="en-US" sz="1800" b="0" dirty="0" smtClean="0"/>
                        <a:t>High</a:t>
                      </a:r>
                      <a:endParaRPr lang="en-US" sz="1800" b="0" dirty="0"/>
                    </a:p>
                  </a:txBody>
                  <a:tcPr anchor="ctr">
                    <a:solidFill>
                      <a:srgbClr val="8BF729"/>
                    </a:solidFill>
                  </a:tcPr>
                </a:tc>
                <a:tc>
                  <a:txBody>
                    <a:bodyPr/>
                    <a:lstStyle/>
                    <a:p>
                      <a:pPr algn="ctr"/>
                      <a:r>
                        <a:rPr lang="en-US" sz="1800" b="0" dirty="0" smtClean="0"/>
                        <a:t>Medium</a:t>
                      </a:r>
                      <a:endParaRPr lang="en-US" sz="1800" b="0" dirty="0"/>
                    </a:p>
                  </a:txBody>
                  <a:tcPr anchor="ctr">
                    <a:solidFill>
                      <a:srgbClr val="FFFF00"/>
                    </a:solidFill>
                  </a:tcPr>
                </a:tc>
                <a:tc>
                  <a:txBody>
                    <a:bodyPr/>
                    <a:lstStyle/>
                    <a:p>
                      <a:pPr algn="ctr"/>
                      <a:r>
                        <a:rPr lang="en-US" sz="1800" b="0" dirty="0" smtClean="0"/>
                        <a:t>Low</a:t>
                      </a:r>
                      <a:endParaRPr lang="en-US" sz="1800" b="0" dirty="0"/>
                    </a:p>
                  </a:txBody>
                  <a:tcPr anchor="ctr">
                    <a:solidFill>
                      <a:schemeClr val="accent6">
                        <a:lumMod val="20000"/>
                        <a:lumOff val="80000"/>
                      </a:schemeClr>
                    </a:solidFill>
                  </a:tcPr>
                </a:tc>
                <a:tc>
                  <a:txBody>
                    <a:bodyPr/>
                    <a:lstStyle/>
                    <a:p>
                      <a:pPr algn="ctr"/>
                      <a:r>
                        <a:rPr lang="en-US" sz="1800" b="0" dirty="0" smtClean="0"/>
                        <a:t>High</a:t>
                      </a:r>
                      <a:endParaRPr lang="en-US" sz="1800" b="0" dirty="0"/>
                    </a:p>
                  </a:txBody>
                  <a:tcPr anchor="ctr">
                    <a:solidFill>
                      <a:srgbClr val="8BF729"/>
                    </a:solidFill>
                  </a:tcPr>
                </a:tc>
                <a:tc>
                  <a:txBody>
                    <a:bodyPr/>
                    <a:lstStyle/>
                    <a:p>
                      <a:pPr algn="ctr"/>
                      <a:r>
                        <a:rPr lang="en-US" sz="1800" b="0" dirty="0" smtClean="0"/>
                        <a:t>Medium</a:t>
                      </a:r>
                      <a:endParaRPr lang="en-US" sz="1800" b="0" dirty="0"/>
                    </a:p>
                  </a:txBody>
                  <a:tcPr anchor="ctr">
                    <a:solidFill>
                      <a:srgbClr val="FFFF00"/>
                    </a:solidFill>
                  </a:tcPr>
                </a:tc>
              </a:tr>
              <a:tr h="694891">
                <a:tc>
                  <a:txBody>
                    <a:bodyPr/>
                    <a:lstStyle/>
                    <a:p>
                      <a:pPr algn="r"/>
                      <a:r>
                        <a:rPr lang="en-US" sz="1600" b="1" dirty="0" smtClean="0"/>
                        <a:t>INTERACTIVITY</a:t>
                      </a:r>
                      <a:endParaRPr lang="en-US" sz="1600" b="1" dirty="0"/>
                    </a:p>
                  </a:txBody>
                  <a:tcPr anchor="ctr">
                    <a:noFill/>
                  </a:tcPr>
                </a:tc>
                <a:tc>
                  <a:txBody>
                    <a:bodyPr/>
                    <a:lstStyle/>
                    <a:p>
                      <a:pPr algn="ctr"/>
                      <a:r>
                        <a:rPr lang="en-US" sz="1800" b="0" dirty="0" smtClean="0"/>
                        <a:t>Medium</a:t>
                      </a:r>
                      <a:endParaRPr lang="en-US" sz="1800" b="0" dirty="0"/>
                    </a:p>
                  </a:txBody>
                  <a:tcPr anchor="ctr">
                    <a:solidFill>
                      <a:srgbClr val="FFFF00"/>
                    </a:solidFill>
                  </a:tcPr>
                </a:tc>
                <a:tc>
                  <a:txBody>
                    <a:bodyPr/>
                    <a:lstStyle/>
                    <a:p>
                      <a:pPr algn="ctr"/>
                      <a:r>
                        <a:rPr lang="en-US" sz="1800" b="0" dirty="0" smtClean="0"/>
                        <a:t>Low</a:t>
                      </a:r>
                      <a:endParaRPr lang="en-US" sz="1800" b="0" dirty="0"/>
                    </a:p>
                  </a:txBody>
                  <a:tcPr anchor="ctr">
                    <a:solidFill>
                      <a:schemeClr val="accent6">
                        <a:lumMod val="20000"/>
                        <a:lumOff val="80000"/>
                      </a:schemeClr>
                    </a:solidFill>
                  </a:tcPr>
                </a:tc>
                <a:tc>
                  <a:txBody>
                    <a:bodyPr/>
                    <a:lstStyle/>
                    <a:p>
                      <a:pPr algn="ctr"/>
                      <a:r>
                        <a:rPr lang="en-US" sz="1800" b="0" dirty="0" smtClean="0"/>
                        <a:t>Medium</a:t>
                      </a:r>
                    </a:p>
                  </a:txBody>
                  <a:tcPr anchor="ctr">
                    <a:solidFill>
                      <a:srgbClr val="FFFF00"/>
                    </a:solidFill>
                  </a:tcPr>
                </a:tc>
                <a:tc>
                  <a:txBody>
                    <a:bodyPr/>
                    <a:lstStyle/>
                    <a:p>
                      <a:pPr algn="ctr"/>
                      <a:r>
                        <a:rPr lang="en-US" sz="1800" b="0" dirty="0" smtClean="0"/>
                        <a:t>High</a:t>
                      </a:r>
                      <a:endParaRPr lang="en-US" sz="1800" b="0" dirty="0"/>
                    </a:p>
                  </a:txBody>
                  <a:tcPr anchor="ctr">
                    <a:solidFill>
                      <a:srgbClr val="8BF729"/>
                    </a:solidFill>
                  </a:tcPr>
                </a:tc>
                <a:tc>
                  <a:txBody>
                    <a:bodyPr/>
                    <a:lstStyle/>
                    <a:p>
                      <a:pPr algn="ctr"/>
                      <a:r>
                        <a:rPr lang="en-US" sz="1800" b="0" dirty="0" smtClean="0"/>
                        <a:t>Low</a:t>
                      </a:r>
                      <a:endParaRPr lang="en-US" sz="1800" b="0" dirty="0"/>
                    </a:p>
                  </a:txBody>
                  <a:tcPr anchor="ctr">
                    <a:solidFill>
                      <a:schemeClr val="accent6">
                        <a:lumMod val="20000"/>
                        <a:lumOff val="80000"/>
                      </a:schemeClr>
                    </a:solidFill>
                  </a:tcPr>
                </a:tc>
                <a:tc>
                  <a:txBody>
                    <a:bodyPr/>
                    <a:lstStyle/>
                    <a:p>
                      <a:pPr algn="ctr"/>
                      <a:r>
                        <a:rPr lang="en-US" sz="1800" b="0" dirty="0" smtClean="0"/>
                        <a:t>High</a:t>
                      </a:r>
                      <a:endParaRPr lang="en-US" sz="1800" b="0" dirty="0"/>
                    </a:p>
                  </a:txBody>
                  <a:tcPr anchor="ctr">
                    <a:solidFill>
                      <a:srgbClr val="8BF729"/>
                    </a:solidFill>
                  </a:tcPr>
                </a:tc>
              </a:tr>
              <a:tr h="694891">
                <a:tc>
                  <a:txBody>
                    <a:bodyPr/>
                    <a:lstStyle/>
                    <a:p>
                      <a:pPr algn="r"/>
                      <a:r>
                        <a:rPr lang="en-US" sz="1600" b="1" dirty="0" smtClean="0"/>
                        <a:t>FEEDBACK CHANNELS</a:t>
                      </a:r>
                      <a:endParaRPr lang="en-US" sz="1600" b="1" dirty="0"/>
                    </a:p>
                  </a:txBody>
                  <a:tcPr anchor="ctr">
                    <a:noFill/>
                  </a:tcPr>
                </a:tc>
                <a:tc>
                  <a:txBody>
                    <a:bodyPr/>
                    <a:lstStyle/>
                    <a:p>
                      <a:pPr algn="ctr"/>
                      <a:r>
                        <a:rPr lang="en-US" sz="1800" b="0" dirty="0" smtClean="0"/>
                        <a:t>Medium</a:t>
                      </a:r>
                      <a:endParaRPr lang="en-US" sz="1800" b="0" dirty="0"/>
                    </a:p>
                  </a:txBody>
                  <a:tcPr anchor="ctr">
                    <a:solidFill>
                      <a:srgbClr val="FFFF00"/>
                    </a:solidFill>
                  </a:tcPr>
                </a:tc>
                <a:tc>
                  <a:txBody>
                    <a:bodyPr/>
                    <a:lstStyle/>
                    <a:p>
                      <a:pPr algn="ctr"/>
                      <a:r>
                        <a:rPr lang="en-US" sz="1800" b="0" dirty="0" smtClean="0"/>
                        <a:t>Low</a:t>
                      </a:r>
                      <a:endParaRPr lang="en-US" sz="1800" b="0" dirty="0"/>
                    </a:p>
                  </a:txBody>
                  <a:tcPr anchor="ctr">
                    <a:solidFill>
                      <a:schemeClr val="accent6">
                        <a:lumMod val="20000"/>
                        <a:lumOff val="80000"/>
                      </a:schemeClr>
                    </a:solidFill>
                  </a:tcPr>
                </a:tc>
                <a:tc>
                  <a:txBody>
                    <a:bodyPr/>
                    <a:lstStyle/>
                    <a:p>
                      <a:pPr algn="ctr"/>
                      <a:r>
                        <a:rPr lang="en-US" sz="1800" b="0" dirty="0" smtClean="0"/>
                        <a:t>High</a:t>
                      </a:r>
                      <a:endParaRPr lang="en-US" sz="1800" b="0" dirty="0"/>
                    </a:p>
                  </a:txBody>
                  <a:tcPr anchor="ctr">
                    <a:solidFill>
                      <a:srgbClr val="8BF729"/>
                    </a:solidFill>
                  </a:tcPr>
                </a:tc>
                <a:tc>
                  <a:txBody>
                    <a:bodyPr/>
                    <a:lstStyle/>
                    <a:p>
                      <a:pPr algn="ctr"/>
                      <a:r>
                        <a:rPr lang="en-US" sz="1800" b="0" dirty="0" smtClean="0"/>
                        <a:t>High</a:t>
                      </a:r>
                      <a:endParaRPr lang="en-US" sz="1800" b="0" dirty="0"/>
                    </a:p>
                  </a:txBody>
                  <a:tcPr anchor="ctr">
                    <a:solidFill>
                      <a:srgbClr val="8BF729"/>
                    </a:solidFill>
                  </a:tcPr>
                </a:tc>
                <a:tc>
                  <a:txBody>
                    <a:bodyPr/>
                    <a:lstStyle/>
                    <a:p>
                      <a:pPr algn="ctr"/>
                      <a:r>
                        <a:rPr lang="en-US" sz="1800" b="0" dirty="0" smtClean="0"/>
                        <a:t>High</a:t>
                      </a:r>
                      <a:endParaRPr lang="en-US" sz="1800" b="0" dirty="0"/>
                    </a:p>
                  </a:txBody>
                  <a:tcPr anchor="ctr">
                    <a:solidFill>
                      <a:srgbClr val="8BF729"/>
                    </a:solidFill>
                  </a:tcPr>
                </a:tc>
                <a:tc>
                  <a:txBody>
                    <a:bodyPr/>
                    <a:lstStyle/>
                    <a:p>
                      <a:pPr algn="ctr"/>
                      <a:r>
                        <a:rPr lang="en-US" sz="1800" b="0" dirty="0" smtClean="0"/>
                        <a:t>High</a:t>
                      </a:r>
                      <a:endParaRPr lang="en-US" sz="1800" b="0" dirty="0"/>
                    </a:p>
                  </a:txBody>
                  <a:tcPr anchor="ctr">
                    <a:solidFill>
                      <a:srgbClr val="8BF729"/>
                    </a:solidFill>
                  </a:tcPr>
                </a:tc>
              </a:tr>
            </a:tbl>
          </a:graphicData>
        </a:graphic>
      </p:graphicFrame>
      <p:pic>
        <p:nvPicPr>
          <p:cNvPr id="5" name="Picture 4"/>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467597" y="1923939"/>
            <a:ext cx="600071" cy="600071"/>
          </a:xfrm>
          <a:prstGeom prst="rect">
            <a:avLst/>
          </a:prstGeom>
        </p:spPr>
      </p:pic>
      <p:pic>
        <p:nvPicPr>
          <p:cNvPr id="7" name="Picture 6"/>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545512" y="1918550"/>
            <a:ext cx="662173" cy="662173"/>
          </a:xfrm>
          <a:prstGeom prst="rect">
            <a:avLst/>
          </a:prstGeom>
        </p:spPr>
      </p:pic>
      <p:pic>
        <p:nvPicPr>
          <p:cNvPr id="16" name="Picture 15"/>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281396" y="1918550"/>
            <a:ext cx="662173" cy="662173"/>
          </a:xfrm>
          <a:prstGeom prst="rect">
            <a:avLst/>
          </a:prstGeom>
        </p:spPr>
      </p:pic>
      <p:pic>
        <p:nvPicPr>
          <p:cNvPr id="17" name="Picture 16"/>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073993" y="1923939"/>
            <a:ext cx="600071" cy="600071"/>
          </a:xfrm>
          <a:prstGeom prst="rect">
            <a:avLst/>
          </a:prstGeom>
        </p:spPr>
      </p:pic>
      <p:pic>
        <p:nvPicPr>
          <p:cNvPr id="18" name="Picture 17"/>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680389" y="1923939"/>
            <a:ext cx="600071" cy="600071"/>
          </a:xfrm>
          <a:prstGeom prst="rect">
            <a:avLst/>
          </a:prstGeom>
        </p:spPr>
      </p:pic>
      <p:pic>
        <p:nvPicPr>
          <p:cNvPr id="19" name="Picture 18"/>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8944505" y="1923939"/>
            <a:ext cx="600071" cy="600071"/>
          </a:xfrm>
          <a:prstGeom prst="rect">
            <a:avLst/>
          </a:prstGeom>
        </p:spPr>
      </p:pic>
      <p:sp>
        <p:nvSpPr>
          <p:cNvPr id="4" name="Slide Number Placeholder 3"/>
          <p:cNvSpPr>
            <a:spLocks noGrp="1"/>
          </p:cNvSpPr>
          <p:nvPr>
            <p:ph type="sldNum" sz="quarter" idx="12"/>
          </p:nvPr>
        </p:nvSpPr>
        <p:spPr/>
        <p:txBody>
          <a:bodyPr/>
          <a:lstStyle/>
          <a:p>
            <a:fld id="{5FB82C68-21B0-4D10-9FE3-8B3C5F565363}" type="slidenum">
              <a:rPr lang="en-US" smtClean="0"/>
              <a:pPr/>
              <a:t>42</a:t>
            </a:fld>
            <a:endParaRPr lang="en-US"/>
          </a:p>
        </p:txBody>
      </p:sp>
      <p:sp>
        <p:nvSpPr>
          <p:cNvPr id="20" name="Freeform 19"/>
          <p:cNvSpPr>
            <a:spLocks noEditPoints="1"/>
          </p:cNvSpPr>
          <p:nvPr/>
        </p:nvSpPr>
        <p:spPr bwMode="auto">
          <a:xfrm>
            <a:off x="10327341" y="225139"/>
            <a:ext cx="1026459" cy="809659"/>
          </a:xfrm>
          <a:custGeom>
            <a:avLst/>
            <a:gdLst>
              <a:gd name="T0" fmla="*/ 56 w 186"/>
              <a:gd name="T1" fmla="*/ 67 h 140"/>
              <a:gd name="T2" fmla="*/ 34 w 186"/>
              <a:gd name="T3" fmla="*/ 77 h 140"/>
              <a:gd name="T4" fmla="*/ 15 w 186"/>
              <a:gd name="T5" fmla="*/ 87 h 140"/>
              <a:gd name="T6" fmla="*/ 50 w 186"/>
              <a:gd name="T7" fmla="*/ 61 h 140"/>
              <a:gd name="T8" fmla="*/ 68 w 186"/>
              <a:gd name="T9" fmla="*/ 67 h 140"/>
              <a:gd name="T10" fmla="*/ 59 w 186"/>
              <a:gd name="T11" fmla="*/ 81 h 140"/>
              <a:gd name="T12" fmla="*/ 82 w 186"/>
              <a:gd name="T13" fmla="*/ 68 h 140"/>
              <a:gd name="T14" fmla="*/ 68 w 186"/>
              <a:gd name="T15" fmla="*/ 67 h 140"/>
              <a:gd name="T16" fmla="*/ 82 w 186"/>
              <a:gd name="T17" fmla="*/ 27 h 140"/>
              <a:gd name="T18" fmla="*/ 64 w 186"/>
              <a:gd name="T19" fmla="*/ 40 h 140"/>
              <a:gd name="T20" fmla="*/ 36 w 186"/>
              <a:gd name="T21" fmla="*/ 36 h 140"/>
              <a:gd name="T22" fmla="*/ 15 w 186"/>
              <a:gd name="T23" fmla="*/ 27 h 140"/>
              <a:gd name="T24" fmla="*/ 72 w 186"/>
              <a:gd name="T25" fmla="*/ 40 h 140"/>
              <a:gd name="T26" fmla="*/ 72 w 186"/>
              <a:gd name="T27" fmla="*/ 26 h 140"/>
              <a:gd name="T28" fmla="*/ 106 w 186"/>
              <a:gd name="T29" fmla="*/ 95 h 140"/>
              <a:gd name="T30" fmla="*/ 144 w 186"/>
              <a:gd name="T31" fmla="*/ 95 h 140"/>
              <a:gd name="T32" fmla="*/ 106 w 186"/>
              <a:gd name="T33" fmla="*/ 95 h 140"/>
              <a:gd name="T34" fmla="*/ 106 w 186"/>
              <a:gd name="T35" fmla="*/ 72 h 140"/>
              <a:gd name="T36" fmla="*/ 170 w 186"/>
              <a:gd name="T37" fmla="*/ 68 h 140"/>
              <a:gd name="T38" fmla="*/ 126 w 186"/>
              <a:gd name="T39" fmla="*/ 24 h 140"/>
              <a:gd name="T40" fmla="*/ 170 w 186"/>
              <a:gd name="T41" fmla="*/ 31 h 140"/>
              <a:gd name="T42" fmla="*/ 126 w 186"/>
              <a:gd name="T43" fmla="*/ 24 h 140"/>
              <a:gd name="T44" fmla="*/ 106 w 186"/>
              <a:gd name="T45" fmla="*/ 45 h 140"/>
              <a:gd name="T46" fmla="*/ 170 w 186"/>
              <a:gd name="T47" fmla="*/ 40 h 140"/>
              <a:gd name="T48" fmla="*/ 106 w 186"/>
              <a:gd name="T49" fmla="*/ 81 h 140"/>
              <a:gd name="T50" fmla="*/ 170 w 186"/>
              <a:gd name="T51" fmla="*/ 86 h 140"/>
              <a:gd name="T52" fmla="*/ 106 w 186"/>
              <a:gd name="T53" fmla="*/ 81 h 140"/>
              <a:gd name="T54" fmla="*/ 106 w 186"/>
              <a:gd name="T55" fmla="*/ 59 h 140"/>
              <a:gd name="T56" fmla="*/ 170 w 186"/>
              <a:gd name="T57" fmla="*/ 54 h 140"/>
              <a:gd name="T58" fmla="*/ 186 w 186"/>
              <a:gd name="T59" fmla="*/ 9 h 140"/>
              <a:gd name="T60" fmla="*/ 186 w 186"/>
              <a:gd name="T61" fmla="*/ 134 h 140"/>
              <a:gd name="T62" fmla="*/ 142 w 186"/>
              <a:gd name="T63" fmla="*/ 128 h 140"/>
              <a:gd name="T64" fmla="*/ 93 w 186"/>
              <a:gd name="T65" fmla="*/ 140 h 140"/>
              <a:gd name="T66" fmla="*/ 44 w 186"/>
              <a:gd name="T67" fmla="*/ 128 h 140"/>
              <a:gd name="T68" fmla="*/ 0 w 186"/>
              <a:gd name="T69" fmla="*/ 134 h 140"/>
              <a:gd name="T70" fmla="*/ 0 w 186"/>
              <a:gd name="T71" fmla="*/ 9 h 140"/>
              <a:gd name="T72" fmla="*/ 44 w 186"/>
              <a:gd name="T73" fmla="*/ 0 h 140"/>
              <a:gd name="T74" fmla="*/ 142 w 186"/>
              <a:gd name="T75" fmla="*/ 0 h 140"/>
              <a:gd name="T76" fmla="*/ 186 w 186"/>
              <a:gd name="T77" fmla="*/ 9 h 140"/>
              <a:gd name="T78" fmla="*/ 44 w 186"/>
              <a:gd name="T79" fmla="*/ 8 h 140"/>
              <a:gd name="T80" fmla="*/ 8 w 186"/>
              <a:gd name="T81" fmla="*/ 118 h 140"/>
              <a:gd name="T82" fmla="*/ 89 w 186"/>
              <a:gd name="T83" fmla="*/ 121 h 140"/>
              <a:gd name="T84" fmla="*/ 178 w 186"/>
              <a:gd name="T85" fmla="*/ 14 h 140"/>
              <a:gd name="T86" fmla="*/ 97 w 186"/>
              <a:gd name="T87" fmla="*/ 18 h 140"/>
              <a:gd name="T88" fmla="*/ 142 w 186"/>
              <a:gd name="T89" fmla="*/ 112 h 140"/>
              <a:gd name="T90" fmla="*/ 178 w 186"/>
              <a:gd name="T91" fmla="*/ 1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40">
                <a:moveTo>
                  <a:pt x="56" y="66"/>
                </a:moveTo>
                <a:cubicBezTo>
                  <a:pt x="56" y="66"/>
                  <a:pt x="56" y="67"/>
                  <a:pt x="56" y="67"/>
                </a:cubicBezTo>
                <a:cubicBezTo>
                  <a:pt x="54" y="69"/>
                  <a:pt x="50" y="70"/>
                  <a:pt x="46" y="71"/>
                </a:cubicBezTo>
                <a:cubicBezTo>
                  <a:pt x="41" y="72"/>
                  <a:pt x="37" y="73"/>
                  <a:pt x="34" y="77"/>
                </a:cubicBezTo>
                <a:cubicBezTo>
                  <a:pt x="32" y="79"/>
                  <a:pt x="31" y="80"/>
                  <a:pt x="29" y="82"/>
                </a:cubicBezTo>
                <a:cubicBezTo>
                  <a:pt x="24" y="83"/>
                  <a:pt x="19" y="85"/>
                  <a:pt x="15" y="87"/>
                </a:cubicBezTo>
                <a:cubicBezTo>
                  <a:pt x="15" y="80"/>
                  <a:pt x="15" y="74"/>
                  <a:pt x="15" y="68"/>
                </a:cubicBezTo>
                <a:cubicBezTo>
                  <a:pt x="26" y="63"/>
                  <a:pt x="38" y="61"/>
                  <a:pt x="50" y="61"/>
                </a:cubicBezTo>
                <a:cubicBezTo>
                  <a:pt x="52" y="62"/>
                  <a:pt x="56" y="64"/>
                  <a:pt x="56" y="66"/>
                </a:cubicBezTo>
                <a:close/>
                <a:moveTo>
                  <a:pt x="68" y="67"/>
                </a:moveTo>
                <a:cubicBezTo>
                  <a:pt x="70" y="73"/>
                  <a:pt x="67" y="75"/>
                  <a:pt x="62" y="77"/>
                </a:cubicBezTo>
                <a:cubicBezTo>
                  <a:pt x="60" y="78"/>
                  <a:pt x="59" y="80"/>
                  <a:pt x="59" y="81"/>
                </a:cubicBezTo>
                <a:cubicBezTo>
                  <a:pt x="67" y="82"/>
                  <a:pt x="74" y="84"/>
                  <a:pt x="82" y="87"/>
                </a:cubicBezTo>
                <a:cubicBezTo>
                  <a:pt x="82" y="80"/>
                  <a:pt x="82" y="74"/>
                  <a:pt x="82" y="68"/>
                </a:cubicBezTo>
                <a:cubicBezTo>
                  <a:pt x="76" y="66"/>
                  <a:pt x="71" y="64"/>
                  <a:pt x="65" y="63"/>
                </a:cubicBezTo>
                <a:cubicBezTo>
                  <a:pt x="66" y="64"/>
                  <a:pt x="67" y="66"/>
                  <a:pt x="68" y="67"/>
                </a:cubicBezTo>
                <a:close/>
                <a:moveTo>
                  <a:pt x="15" y="27"/>
                </a:moveTo>
                <a:cubicBezTo>
                  <a:pt x="36" y="19"/>
                  <a:pt x="60" y="19"/>
                  <a:pt x="82" y="27"/>
                </a:cubicBezTo>
                <a:cubicBezTo>
                  <a:pt x="82" y="39"/>
                  <a:pt x="82" y="51"/>
                  <a:pt x="82" y="63"/>
                </a:cubicBezTo>
                <a:cubicBezTo>
                  <a:pt x="76" y="55"/>
                  <a:pt x="70" y="47"/>
                  <a:pt x="64" y="40"/>
                </a:cubicBezTo>
                <a:cubicBezTo>
                  <a:pt x="60" y="43"/>
                  <a:pt x="55" y="47"/>
                  <a:pt x="51" y="51"/>
                </a:cubicBezTo>
                <a:cubicBezTo>
                  <a:pt x="46" y="45"/>
                  <a:pt x="41" y="41"/>
                  <a:pt x="36" y="36"/>
                </a:cubicBezTo>
                <a:cubicBezTo>
                  <a:pt x="29" y="44"/>
                  <a:pt x="22" y="53"/>
                  <a:pt x="15" y="63"/>
                </a:cubicBezTo>
                <a:cubicBezTo>
                  <a:pt x="15" y="51"/>
                  <a:pt x="15" y="39"/>
                  <a:pt x="15" y="27"/>
                </a:cubicBezTo>
                <a:close/>
                <a:moveTo>
                  <a:pt x="65" y="32"/>
                </a:moveTo>
                <a:cubicBezTo>
                  <a:pt x="65" y="35"/>
                  <a:pt x="68" y="39"/>
                  <a:pt x="72" y="40"/>
                </a:cubicBezTo>
                <a:cubicBezTo>
                  <a:pt x="75" y="41"/>
                  <a:pt x="78" y="39"/>
                  <a:pt x="78" y="35"/>
                </a:cubicBezTo>
                <a:cubicBezTo>
                  <a:pt x="78" y="31"/>
                  <a:pt x="75" y="27"/>
                  <a:pt x="72" y="26"/>
                </a:cubicBezTo>
                <a:cubicBezTo>
                  <a:pt x="68" y="25"/>
                  <a:pt x="65" y="28"/>
                  <a:pt x="65" y="32"/>
                </a:cubicBezTo>
                <a:close/>
                <a:moveTo>
                  <a:pt x="106" y="95"/>
                </a:moveTo>
                <a:cubicBezTo>
                  <a:pt x="106" y="99"/>
                  <a:pt x="106" y="99"/>
                  <a:pt x="106" y="99"/>
                </a:cubicBezTo>
                <a:cubicBezTo>
                  <a:pt x="118" y="96"/>
                  <a:pt x="131" y="95"/>
                  <a:pt x="144" y="95"/>
                </a:cubicBezTo>
                <a:cubicBezTo>
                  <a:pt x="144" y="91"/>
                  <a:pt x="144" y="91"/>
                  <a:pt x="144" y="91"/>
                </a:cubicBezTo>
                <a:cubicBezTo>
                  <a:pt x="131" y="90"/>
                  <a:pt x="118" y="92"/>
                  <a:pt x="106" y="95"/>
                </a:cubicBezTo>
                <a:close/>
                <a:moveTo>
                  <a:pt x="106" y="68"/>
                </a:moveTo>
                <a:cubicBezTo>
                  <a:pt x="106" y="72"/>
                  <a:pt x="106" y="72"/>
                  <a:pt x="106" y="72"/>
                </a:cubicBezTo>
                <a:cubicBezTo>
                  <a:pt x="126" y="66"/>
                  <a:pt x="150" y="66"/>
                  <a:pt x="170" y="72"/>
                </a:cubicBezTo>
                <a:cubicBezTo>
                  <a:pt x="170" y="68"/>
                  <a:pt x="170" y="68"/>
                  <a:pt x="170" y="68"/>
                </a:cubicBezTo>
                <a:cubicBezTo>
                  <a:pt x="149" y="62"/>
                  <a:pt x="127" y="62"/>
                  <a:pt x="106" y="68"/>
                </a:cubicBezTo>
                <a:close/>
                <a:moveTo>
                  <a:pt x="126" y="24"/>
                </a:moveTo>
                <a:cubicBezTo>
                  <a:pt x="126" y="28"/>
                  <a:pt x="126" y="28"/>
                  <a:pt x="126" y="28"/>
                </a:cubicBezTo>
                <a:cubicBezTo>
                  <a:pt x="140" y="26"/>
                  <a:pt x="156" y="27"/>
                  <a:pt x="170" y="31"/>
                </a:cubicBezTo>
                <a:cubicBezTo>
                  <a:pt x="170" y="27"/>
                  <a:pt x="170" y="27"/>
                  <a:pt x="170" y="27"/>
                </a:cubicBezTo>
                <a:cubicBezTo>
                  <a:pt x="156" y="23"/>
                  <a:pt x="140" y="22"/>
                  <a:pt x="126" y="24"/>
                </a:cubicBezTo>
                <a:close/>
                <a:moveTo>
                  <a:pt x="106" y="41"/>
                </a:moveTo>
                <a:cubicBezTo>
                  <a:pt x="106" y="45"/>
                  <a:pt x="106" y="45"/>
                  <a:pt x="106" y="45"/>
                </a:cubicBezTo>
                <a:cubicBezTo>
                  <a:pt x="126" y="39"/>
                  <a:pt x="150" y="39"/>
                  <a:pt x="170" y="45"/>
                </a:cubicBezTo>
                <a:cubicBezTo>
                  <a:pt x="170" y="40"/>
                  <a:pt x="170" y="40"/>
                  <a:pt x="170" y="40"/>
                </a:cubicBezTo>
                <a:cubicBezTo>
                  <a:pt x="149" y="35"/>
                  <a:pt x="127" y="35"/>
                  <a:pt x="106" y="41"/>
                </a:cubicBezTo>
                <a:close/>
                <a:moveTo>
                  <a:pt x="106" y="81"/>
                </a:moveTo>
                <a:cubicBezTo>
                  <a:pt x="106" y="86"/>
                  <a:pt x="106" y="86"/>
                  <a:pt x="106" y="86"/>
                </a:cubicBezTo>
                <a:cubicBezTo>
                  <a:pt x="126" y="80"/>
                  <a:pt x="150" y="80"/>
                  <a:pt x="170" y="86"/>
                </a:cubicBezTo>
                <a:cubicBezTo>
                  <a:pt x="170" y="81"/>
                  <a:pt x="170" y="81"/>
                  <a:pt x="170" y="81"/>
                </a:cubicBezTo>
                <a:cubicBezTo>
                  <a:pt x="149" y="76"/>
                  <a:pt x="127" y="76"/>
                  <a:pt x="106" y="81"/>
                </a:cubicBezTo>
                <a:close/>
                <a:moveTo>
                  <a:pt x="106" y="54"/>
                </a:moveTo>
                <a:cubicBezTo>
                  <a:pt x="106" y="59"/>
                  <a:pt x="106" y="59"/>
                  <a:pt x="106" y="59"/>
                </a:cubicBezTo>
                <a:cubicBezTo>
                  <a:pt x="126" y="53"/>
                  <a:pt x="150" y="53"/>
                  <a:pt x="170" y="59"/>
                </a:cubicBezTo>
                <a:cubicBezTo>
                  <a:pt x="170" y="54"/>
                  <a:pt x="170" y="54"/>
                  <a:pt x="170" y="54"/>
                </a:cubicBezTo>
                <a:cubicBezTo>
                  <a:pt x="149" y="48"/>
                  <a:pt x="127" y="49"/>
                  <a:pt x="106" y="54"/>
                </a:cubicBezTo>
                <a:close/>
                <a:moveTo>
                  <a:pt x="186" y="9"/>
                </a:moveTo>
                <a:cubicBezTo>
                  <a:pt x="186" y="126"/>
                  <a:pt x="186" y="126"/>
                  <a:pt x="186" y="126"/>
                </a:cubicBezTo>
                <a:cubicBezTo>
                  <a:pt x="186" y="134"/>
                  <a:pt x="186" y="134"/>
                  <a:pt x="186" y="134"/>
                </a:cubicBezTo>
                <a:cubicBezTo>
                  <a:pt x="184" y="136"/>
                  <a:pt x="182" y="136"/>
                  <a:pt x="180" y="135"/>
                </a:cubicBezTo>
                <a:cubicBezTo>
                  <a:pt x="168" y="131"/>
                  <a:pt x="155" y="128"/>
                  <a:pt x="142" y="128"/>
                </a:cubicBezTo>
                <a:cubicBezTo>
                  <a:pt x="126" y="128"/>
                  <a:pt x="110" y="132"/>
                  <a:pt x="96" y="139"/>
                </a:cubicBezTo>
                <a:cubicBezTo>
                  <a:pt x="95" y="140"/>
                  <a:pt x="94" y="140"/>
                  <a:pt x="93" y="140"/>
                </a:cubicBezTo>
                <a:cubicBezTo>
                  <a:pt x="92" y="140"/>
                  <a:pt x="91" y="140"/>
                  <a:pt x="91" y="139"/>
                </a:cubicBezTo>
                <a:cubicBezTo>
                  <a:pt x="76" y="132"/>
                  <a:pt x="60" y="128"/>
                  <a:pt x="44" y="128"/>
                </a:cubicBezTo>
                <a:cubicBezTo>
                  <a:pt x="31" y="128"/>
                  <a:pt x="18" y="131"/>
                  <a:pt x="6" y="135"/>
                </a:cubicBezTo>
                <a:cubicBezTo>
                  <a:pt x="4" y="136"/>
                  <a:pt x="2" y="136"/>
                  <a:pt x="0" y="134"/>
                </a:cubicBezTo>
                <a:cubicBezTo>
                  <a:pt x="0" y="126"/>
                  <a:pt x="0" y="126"/>
                  <a:pt x="0" y="126"/>
                </a:cubicBezTo>
                <a:cubicBezTo>
                  <a:pt x="0" y="9"/>
                  <a:pt x="0" y="9"/>
                  <a:pt x="0" y="9"/>
                </a:cubicBezTo>
                <a:cubicBezTo>
                  <a:pt x="3" y="8"/>
                  <a:pt x="3" y="8"/>
                  <a:pt x="3" y="8"/>
                </a:cubicBezTo>
                <a:cubicBezTo>
                  <a:pt x="16" y="3"/>
                  <a:pt x="30" y="0"/>
                  <a:pt x="44" y="0"/>
                </a:cubicBezTo>
                <a:cubicBezTo>
                  <a:pt x="61" y="0"/>
                  <a:pt x="78" y="4"/>
                  <a:pt x="93" y="11"/>
                </a:cubicBezTo>
                <a:cubicBezTo>
                  <a:pt x="108" y="4"/>
                  <a:pt x="125" y="0"/>
                  <a:pt x="142" y="0"/>
                </a:cubicBezTo>
                <a:cubicBezTo>
                  <a:pt x="157" y="0"/>
                  <a:pt x="170" y="3"/>
                  <a:pt x="183" y="8"/>
                </a:cubicBezTo>
                <a:lnTo>
                  <a:pt x="186" y="9"/>
                </a:lnTo>
                <a:close/>
                <a:moveTo>
                  <a:pt x="89" y="18"/>
                </a:moveTo>
                <a:cubicBezTo>
                  <a:pt x="75" y="11"/>
                  <a:pt x="60" y="8"/>
                  <a:pt x="44" y="8"/>
                </a:cubicBezTo>
                <a:cubicBezTo>
                  <a:pt x="31" y="8"/>
                  <a:pt x="19" y="10"/>
                  <a:pt x="8" y="14"/>
                </a:cubicBezTo>
                <a:cubicBezTo>
                  <a:pt x="8" y="118"/>
                  <a:pt x="8" y="118"/>
                  <a:pt x="8" y="118"/>
                </a:cubicBezTo>
                <a:cubicBezTo>
                  <a:pt x="19" y="114"/>
                  <a:pt x="31" y="112"/>
                  <a:pt x="44" y="112"/>
                </a:cubicBezTo>
                <a:cubicBezTo>
                  <a:pt x="60" y="112"/>
                  <a:pt x="75" y="115"/>
                  <a:pt x="89" y="121"/>
                </a:cubicBezTo>
                <a:lnTo>
                  <a:pt x="89" y="18"/>
                </a:lnTo>
                <a:close/>
                <a:moveTo>
                  <a:pt x="178" y="14"/>
                </a:moveTo>
                <a:cubicBezTo>
                  <a:pt x="167" y="10"/>
                  <a:pt x="155" y="8"/>
                  <a:pt x="142" y="8"/>
                </a:cubicBezTo>
                <a:cubicBezTo>
                  <a:pt x="126" y="8"/>
                  <a:pt x="111" y="11"/>
                  <a:pt x="97" y="18"/>
                </a:cubicBezTo>
                <a:cubicBezTo>
                  <a:pt x="97" y="121"/>
                  <a:pt x="97" y="121"/>
                  <a:pt x="97" y="121"/>
                </a:cubicBezTo>
                <a:cubicBezTo>
                  <a:pt x="111" y="115"/>
                  <a:pt x="127" y="112"/>
                  <a:pt x="142" y="112"/>
                </a:cubicBezTo>
                <a:cubicBezTo>
                  <a:pt x="155" y="112"/>
                  <a:pt x="167" y="114"/>
                  <a:pt x="178" y="118"/>
                </a:cubicBezTo>
                <a:lnTo>
                  <a:pt x="178" y="14"/>
                </a:lnTo>
                <a:close/>
              </a:path>
            </a:pathLst>
          </a:custGeom>
          <a:solidFill>
            <a:schemeClr val="bg2">
              <a:lumMod val="50000"/>
            </a:schemeClr>
          </a:solidFill>
          <a:ln>
            <a:noFill/>
          </a:ln>
          <a:extLst/>
        </p:spPr>
        <p:txBody>
          <a:bodyPr vert="horz" wrap="square" lIns="182880" tIns="91440" rIns="182880" bIns="91440" numCol="1" anchor="t" anchorCtr="0" compatLnSpc="1">
            <a:prstTxWarp prst="textNoShape">
              <a:avLst/>
            </a:prstTxWarp>
          </a:bodyPr>
          <a:lstStyle/>
          <a:p>
            <a:endParaRPr lang="en-US" sz="7200"/>
          </a:p>
        </p:txBody>
      </p:sp>
    </p:spTree>
    <p:extLst>
      <p:ext uri="{BB962C8B-B14F-4D97-AF65-F5344CB8AC3E}">
        <p14:creationId xmlns:p14="http://schemas.microsoft.com/office/powerpoint/2010/main" val="413141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Online</a:t>
            </a:r>
            <a:endParaRPr lang="en-US" dirty="0"/>
          </a:p>
        </p:txBody>
      </p:sp>
      <p:sp>
        <p:nvSpPr>
          <p:cNvPr id="4" name="Slide Number Placeholder 3"/>
          <p:cNvSpPr>
            <a:spLocks noGrp="1"/>
          </p:cNvSpPr>
          <p:nvPr>
            <p:ph type="sldNum" sz="quarter" idx="12"/>
          </p:nvPr>
        </p:nvSpPr>
        <p:spPr/>
        <p:txBody>
          <a:bodyPr/>
          <a:lstStyle/>
          <a:p>
            <a:fld id="{5FB82C68-21B0-4D10-9FE3-8B3C5F565363}" type="slidenum">
              <a:rPr lang="en-US" smtClean="0"/>
              <a:pPr/>
              <a:t>43</a:t>
            </a:fld>
            <a:endParaRPr lang="en-US"/>
          </a:p>
        </p:txBody>
      </p:sp>
      <p:sp>
        <p:nvSpPr>
          <p:cNvPr id="15" name="Freeform 14"/>
          <p:cNvSpPr>
            <a:spLocks noEditPoints="1"/>
          </p:cNvSpPr>
          <p:nvPr/>
        </p:nvSpPr>
        <p:spPr bwMode="auto">
          <a:xfrm>
            <a:off x="10327341" y="225139"/>
            <a:ext cx="1026459" cy="809659"/>
          </a:xfrm>
          <a:custGeom>
            <a:avLst/>
            <a:gdLst>
              <a:gd name="T0" fmla="*/ 56 w 186"/>
              <a:gd name="T1" fmla="*/ 67 h 140"/>
              <a:gd name="T2" fmla="*/ 34 w 186"/>
              <a:gd name="T3" fmla="*/ 77 h 140"/>
              <a:gd name="T4" fmla="*/ 15 w 186"/>
              <a:gd name="T5" fmla="*/ 87 h 140"/>
              <a:gd name="T6" fmla="*/ 50 w 186"/>
              <a:gd name="T7" fmla="*/ 61 h 140"/>
              <a:gd name="T8" fmla="*/ 68 w 186"/>
              <a:gd name="T9" fmla="*/ 67 h 140"/>
              <a:gd name="T10" fmla="*/ 59 w 186"/>
              <a:gd name="T11" fmla="*/ 81 h 140"/>
              <a:gd name="T12" fmla="*/ 82 w 186"/>
              <a:gd name="T13" fmla="*/ 68 h 140"/>
              <a:gd name="T14" fmla="*/ 68 w 186"/>
              <a:gd name="T15" fmla="*/ 67 h 140"/>
              <a:gd name="T16" fmla="*/ 82 w 186"/>
              <a:gd name="T17" fmla="*/ 27 h 140"/>
              <a:gd name="T18" fmla="*/ 64 w 186"/>
              <a:gd name="T19" fmla="*/ 40 h 140"/>
              <a:gd name="T20" fmla="*/ 36 w 186"/>
              <a:gd name="T21" fmla="*/ 36 h 140"/>
              <a:gd name="T22" fmla="*/ 15 w 186"/>
              <a:gd name="T23" fmla="*/ 27 h 140"/>
              <a:gd name="T24" fmla="*/ 72 w 186"/>
              <a:gd name="T25" fmla="*/ 40 h 140"/>
              <a:gd name="T26" fmla="*/ 72 w 186"/>
              <a:gd name="T27" fmla="*/ 26 h 140"/>
              <a:gd name="T28" fmla="*/ 106 w 186"/>
              <a:gd name="T29" fmla="*/ 95 h 140"/>
              <a:gd name="T30" fmla="*/ 144 w 186"/>
              <a:gd name="T31" fmla="*/ 95 h 140"/>
              <a:gd name="T32" fmla="*/ 106 w 186"/>
              <a:gd name="T33" fmla="*/ 95 h 140"/>
              <a:gd name="T34" fmla="*/ 106 w 186"/>
              <a:gd name="T35" fmla="*/ 72 h 140"/>
              <a:gd name="T36" fmla="*/ 170 w 186"/>
              <a:gd name="T37" fmla="*/ 68 h 140"/>
              <a:gd name="T38" fmla="*/ 126 w 186"/>
              <a:gd name="T39" fmla="*/ 24 h 140"/>
              <a:gd name="T40" fmla="*/ 170 w 186"/>
              <a:gd name="T41" fmla="*/ 31 h 140"/>
              <a:gd name="T42" fmla="*/ 126 w 186"/>
              <a:gd name="T43" fmla="*/ 24 h 140"/>
              <a:gd name="T44" fmla="*/ 106 w 186"/>
              <a:gd name="T45" fmla="*/ 45 h 140"/>
              <a:gd name="T46" fmla="*/ 170 w 186"/>
              <a:gd name="T47" fmla="*/ 40 h 140"/>
              <a:gd name="T48" fmla="*/ 106 w 186"/>
              <a:gd name="T49" fmla="*/ 81 h 140"/>
              <a:gd name="T50" fmla="*/ 170 w 186"/>
              <a:gd name="T51" fmla="*/ 86 h 140"/>
              <a:gd name="T52" fmla="*/ 106 w 186"/>
              <a:gd name="T53" fmla="*/ 81 h 140"/>
              <a:gd name="T54" fmla="*/ 106 w 186"/>
              <a:gd name="T55" fmla="*/ 59 h 140"/>
              <a:gd name="T56" fmla="*/ 170 w 186"/>
              <a:gd name="T57" fmla="*/ 54 h 140"/>
              <a:gd name="T58" fmla="*/ 186 w 186"/>
              <a:gd name="T59" fmla="*/ 9 h 140"/>
              <a:gd name="T60" fmla="*/ 186 w 186"/>
              <a:gd name="T61" fmla="*/ 134 h 140"/>
              <a:gd name="T62" fmla="*/ 142 w 186"/>
              <a:gd name="T63" fmla="*/ 128 h 140"/>
              <a:gd name="T64" fmla="*/ 93 w 186"/>
              <a:gd name="T65" fmla="*/ 140 h 140"/>
              <a:gd name="T66" fmla="*/ 44 w 186"/>
              <a:gd name="T67" fmla="*/ 128 h 140"/>
              <a:gd name="T68" fmla="*/ 0 w 186"/>
              <a:gd name="T69" fmla="*/ 134 h 140"/>
              <a:gd name="T70" fmla="*/ 0 w 186"/>
              <a:gd name="T71" fmla="*/ 9 h 140"/>
              <a:gd name="T72" fmla="*/ 44 w 186"/>
              <a:gd name="T73" fmla="*/ 0 h 140"/>
              <a:gd name="T74" fmla="*/ 142 w 186"/>
              <a:gd name="T75" fmla="*/ 0 h 140"/>
              <a:gd name="T76" fmla="*/ 186 w 186"/>
              <a:gd name="T77" fmla="*/ 9 h 140"/>
              <a:gd name="T78" fmla="*/ 44 w 186"/>
              <a:gd name="T79" fmla="*/ 8 h 140"/>
              <a:gd name="T80" fmla="*/ 8 w 186"/>
              <a:gd name="T81" fmla="*/ 118 h 140"/>
              <a:gd name="T82" fmla="*/ 89 w 186"/>
              <a:gd name="T83" fmla="*/ 121 h 140"/>
              <a:gd name="T84" fmla="*/ 178 w 186"/>
              <a:gd name="T85" fmla="*/ 14 h 140"/>
              <a:gd name="T86" fmla="*/ 97 w 186"/>
              <a:gd name="T87" fmla="*/ 18 h 140"/>
              <a:gd name="T88" fmla="*/ 142 w 186"/>
              <a:gd name="T89" fmla="*/ 112 h 140"/>
              <a:gd name="T90" fmla="*/ 178 w 186"/>
              <a:gd name="T91" fmla="*/ 1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40">
                <a:moveTo>
                  <a:pt x="56" y="66"/>
                </a:moveTo>
                <a:cubicBezTo>
                  <a:pt x="56" y="66"/>
                  <a:pt x="56" y="67"/>
                  <a:pt x="56" y="67"/>
                </a:cubicBezTo>
                <a:cubicBezTo>
                  <a:pt x="54" y="69"/>
                  <a:pt x="50" y="70"/>
                  <a:pt x="46" y="71"/>
                </a:cubicBezTo>
                <a:cubicBezTo>
                  <a:pt x="41" y="72"/>
                  <a:pt x="37" y="73"/>
                  <a:pt x="34" y="77"/>
                </a:cubicBezTo>
                <a:cubicBezTo>
                  <a:pt x="32" y="79"/>
                  <a:pt x="31" y="80"/>
                  <a:pt x="29" y="82"/>
                </a:cubicBezTo>
                <a:cubicBezTo>
                  <a:pt x="24" y="83"/>
                  <a:pt x="19" y="85"/>
                  <a:pt x="15" y="87"/>
                </a:cubicBezTo>
                <a:cubicBezTo>
                  <a:pt x="15" y="80"/>
                  <a:pt x="15" y="74"/>
                  <a:pt x="15" y="68"/>
                </a:cubicBezTo>
                <a:cubicBezTo>
                  <a:pt x="26" y="63"/>
                  <a:pt x="38" y="61"/>
                  <a:pt x="50" y="61"/>
                </a:cubicBezTo>
                <a:cubicBezTo>
                  <a:pt x="52" y="62"/>
                  <a:pt x="56" y="64"/>
                  <a:pt x="56" y="66"/>
                </a:cubicBezTo>
                <a:close/>
                <a:moveTo>
                  <a:pt x="68" y="67"/>
                </a:moveTo>
                <a:cubicBezTo>
                  <a:pt x="70" y="73"/>
                  <a:pt x="67" y="75"/>
                  <a:pt x="62" y="77"/>
                </a:cubicBezTo>
                <a:cubicBezTo>
                  <a:pt x="60" y="78"/>
                  <a:pt x="59" y="80"/>
                  <a:pt x="59" y="81"/>
                </a:cubicBezTo>
                <a:cubicBezTo>
                  <a:pt x="67" y="82"/>
                  <a:pt x="74" y="84"/>
                  <a:pt x="82" y="87"/>
                </a:cubicBezTo>
                <a:cubicBezTo>
                  <a:pt x="82" y="80"/>
                  <a:pt x="82" y="74"/>
                  <a:pt x="82" y="68"/>
                </a:cubicBezTo>
                <a:cubicBezTo>
                  <a:pt x="76" y="66"/>
                  <a:pt x="71" y="64"/>
                  <a:pt x="65" y="63"/>
                </a:cubicBezTo>
                <a:cubicBezTo>
                  <a:pt x="66" y="64"/>
                  <a:pt x="67" y="66"/>
                  <a:pt x="68" y="67"/>
                </a:cubicBezTo>
                <a:close/>
                <a:moveTo>
                  <a:pt x="15" y="27"/>
                </a:moveTo>
                <a:cubicBezTo>
                  <a:pt x="36" y="19"/>
                  <a:pt x="60" y="19"/>
                  <a:pt x="82" y="27"/>
                </a:cubicBezTo>
                <a:cubicBezTo>
                  <a:pt x="82" y="39"/>
                  <a:pt x="82" y="51"/>
                  <a:pt x="82" y="63"/>
                </a:cubicBezTo>
                <a:cubicBezTo>
                  <a:pt x="76" y="55"/>
                  <a:pt x="70" y="47"/>
                  <a:pt x="64" y="40"/>
                </a:cubicBezTo>
                <a:cubicBezTo>
                  <a:pt x="60" y="43"/>
                  <a:pt x="55" y="47"/>
                  <a:pt x="51" y="51"/>
                </a:cubicBezTo>
                <a:cubicBezTo>
                  <a:pt x="46" y="45"/>
                  <a:pt x="41" y="41"/>
                  <a:pt x="36" y="36"/>
                </a:cubicBezTo>
                <a:cubicBezTo>
                  <a:pt x="29" y="44"/>
                  <a:pt x="22" y="53"/>
                  <a:pt x="15" y="63"/>
                </a:cubicBezTo>
                <a:cubicBezTo>
                  <a:pt x="15" y="51"/>
                  <a:pt x="15" y="39"/>
                  <a:pt x="15" y="27"/>
                </a:cubicBezTo>
                <a:close/>
                <a:moveTo>
                  <a:pt x="65" y="32"/>
                </a:moveTo>
                <a:cubicBezTo>
                  <a:pt x="65" y="35"/>
                  <a:pt x="68" y="39"/>
                  <a:pt x="72" y="40"/>
                </a:cubicBezTo>
                <a:cubicBezTo>
                  <a:pt x="75" y="41"/>
                  <a:pt x="78" y="39"/>
                  <a:pt x="78" y="35"/>
                </a:cubicBezTo>
                <a:cubicBezTo>
                  <a:pt x="78" y="31"/>
                  <a:pt x="75" y="27"/>
                  <a:pt x="72" y="26"/>
                </a:cubicBezTo>
                <a:cubicBezTo>
                  <a:pt x="68" y="25"/>
                  <a:pt x="65" y="28"/>
                  <a:pt x="65" y="32"/>
                </a:cubicBezTo>
                <a:close/>
                <a:moveTo>
                  <a:pt x="106" y="95"/>
                </a:moveTo>
                <a:cubicBezTo>
                  <a:pt x="106" y="99"/>
                  <a:pt x="106" y="99"/>
                  <a:pt x="106" y="99"/>
                </a:cubicBezTo>
                <a:cubicBezTo>
                  <a:pt x="118" y="96"/>
                  <a:pt x="131" y="95"/>
                  <a:pt x="144" y="95"/>
                </a:cubicBezTo>
                <a:cubicBezTo>
                  <a:pt x="144" y="91"/>
                  <a:pt x="144" y="91"/>
                  <a:pt x="144" y="91"/>
                </a:cubicBezTo>
                <a:cubicBezTo>
                  <a:pt x="131" y="90"/>
                  <a:pt x="118" y="92"/>
                  <a:pt x="106" y="95"/>
                </a:cubicBezTo>
                <a:close/>
                <a:moveTo>
                  <a:pt x="106" y="68"/>
                </a:moveTo>
                <a:cubicBezTo>
                  <a:pt x="106" y="72"/>
                  <a:pt x="106" y="72"/>
                  <a:pt x="106" y="72"/>
                </a:cubicBezTo>
                <a:cubicBezTo>
                  <a:pt x="126" y="66"/>
                  <a:pt x="150" y="66"/>
                  <a:pt x="170" y="72"/>
                </a:cubicBezTo>
                <a:cubicBezTo>
                  <a:pt x="170" y="68"/>
                  <a:pt x="170" y="68"/>
                  <a:pt x="170" y="68"/>
                </a:cubicBezTo>
                <a:cubicBezTo>
                  <a:pt x="149" y="62"/>
                  <a:pt x="127" y="62"/>
                  <a:pt x="106" y="68"/>
                </a:cubicBezTo>
                <a:close/>
                <a:moveTo>
                  <a:pt x="126" y="24"/>
                </a:moveTo>
                <a:cubicBezTo>
                  <a:pt x="126" y="28"/>
                  <a:pt x="126" y="28"/>
                  <a:pt x="126" y="28"/>
                </a:cubicBezTo>
                <a:cubicBezTo>
                  <a:pt x="140" y="26"/>
                  <a:pt x="156" y="27"/>
                  <a:pt x="170" y="31"/>
                </a:cubicBezTo>
                <a:cubicBezTo>
                  <a:pt x="170" y="27"/>
                  <a:pt x="170" y="27"/>
                  <a:pt x="170" y="27"/>
                </a:cubicBezTo>
                <a:cubicBezTo>
                  <a:pt x="156" y="23"/>
                  <a:pt x="140" y="22"/>
                  <a:pt x="126" y="24"/>
                </a:cubicBezTo>
                <a:close/>
                <a:moveTo>
                  <a:pt x="106" y="41"/>
                </a:moveTo>
                <a:cubicBezTo>
                  <a:pt x="106" y="45"/>
                  <a:pt x="106" y="45"/>
                  <a:pt x="106" y="45"/>
                </a:cubicBezTo>
                <a:cubicBezTo>
                  <a:pt x="126" y="39"/>
                  <a:pt x="150" y="39"/>
                  <a:pt x="170" y="45"/>
                </a:cubicBezTo>
                <a:cubicBezTo>
                  <a:pt x="170" y="40"/>
                  <a:pt x="170" y="40"/>
                  <a:pt x="170" y="40"/>
                </a:cubicBezTo>
                <a:cubicBezTo>
                  <a:pt x="149" y="35"/>
                  <a:pt x="127" y="35"/>
                  <a:pt x="106" y="41"/>
                </a:cubicBezTo>
                <a:close/>
                <a:moveTo>
                  <a:pt x="106" y="81"/>
                </a:moveTo>
                <a:cubicBezTo>
                  <a:pt x="106" y="86"/>
                  <a:pt x="106" y="86"/>
                  <a:pt x="106" y="86"/>
                </a:cubicBezTo>
                <a:cubicBezTo>
                  <a:pt x="126" y="80"/>
                  <a:pt x="150" y="80"/>
                  <a:pt x="170" y="86"/>
                </a:cubicBezTo>
                <a:cubicBezTo>
                  <a:pt x="170" y="81"/>
                  <a:pt x="170" y="81"/>
                  <a:pt x="170" y="81"/>
                </a:cubicBezTo>
                <a:cubicBezTo>
                  <a:pt x="149" y="76"/>
                  <a:pt x="127" y="76"/>
                  <a:pt x="106" y="81"/>
                </a:cubicBezTo>
                <a:close/>
                <a:moveTo>
                  <a:pt x="106" y="54"/>
                </a:moveTo>
                <a:cubicBezTo>
                  <a:pt x="106" y="59"/>
                  <a:pt x="106" y="59"/>
                  <a:pt x="106" y="59"/>
                </a:cubicBezTo>
                <a:cubicBezTo>
                  <a:pt x="126" y="53"/>
                  <a:pt x="150" y="53"/>
                  <a:pt x="170" y="59"/>
                </a:cubicBezTo>
                <a:cubicBezTo>
                  <a:pt x="170" y="54"/>
                  <a:pt x="170" y="54"/>
                  <a:pt x="170" y="54"/>
                </a:cubicBezTo>
                <a:cubicBezTo>
                  <a:pt x="149" y="48"/>
                  <a:pt x="127" y="49"/>
                  <a:pt x="106" y="54"/>
                </a:cubicBezTo>
                <a:close/>
                <a:moveTo>
                  <a:pt x="186" y="9"/>
                </a:moveTo>
                <a:cubicBezTo>
                  <a:pt x="186" y="126"/>
                  <a:pt x="186" y="126"/>
                  <a:pt x="186" y="126"/>
                </a:cubicBezTo>
                <a:cubicBezTo>
                  <a:pt x="186" y="134"/>
                  <a:pt x="186" y="134"/>
                  <a:pt x="186" y="134"/>
                </a:cubicBezTo>
                <a:cubicBezTo>
                  <a:pt x="184" y="136"/>
                  <a:pt x="182" y="136"/>
                  <a:pt x="180" y="135"/>
                </a:cubicBezTo>
                <a:cubicBezTo>
                  <a:pt x="168" y="131"/>
                  <a:pt x="155" y="128"/>
                  <a:pt x="142" y="128"/>
                </a:cubicBezTo>
                <a:cubicBezTo>
                  <a:pt x="126" y="128"/>
                  <a:pt x="110" y="132"/>
                  <a:pt x="96" y="139"/>
                </a:cubicBezTo>
                <a:cubicBezTo>
                  <a:pt x="95" y="140"/>
                  <a:pt x="94" y="140"/>
                  <a:pt x="93" y="140"/>
                </a:cubicBezTo>
                <a:cubicBezTo>
                  <a:pt x="92" y="140"/>
                  <a:pt x="91" y="140"/>
                  <a:pt x="91" y="139"/>
                </a:cubicBezTo>
                <a:cubicBezTo>
                  <a:pt x="76" y="132"/>
                  <a:pt x="60" y="128"/>
                  <a:pt x="44" y="128"/>
                </a:cubicBezTo>
                <a:cubicBezTo>
                  <a:pt x="31" y="128"/>
                  <a:pt x="18" y="131"/>
                  <a:pt x="6" y="135"/>
                </a:cubicBezTo>
                <a:cubicBezTo>
                  <a:pt x="4" y="136"/>
                  <a:pt x="2" y="136"/>
                  <a:pt x="0" y="134"/>
                </a:cubicBezTo>
                <a:cubicBezTo>
                  <a:pt x="0" y="126"/>
                  <a:pt x="0" y="126"/>
                  <a:pt x="0" y="126"/>
                </a:cubicBezTo>
                <a:cubicBezTo>
                  <a:pt x="0" y="9"/>
                  <a:pt x="0" y="9"/>
                  <a:pt x="0" y="9"/>
                </a:cubicBezTo>
                <a:cubicBezTo>
                  <a:pt x="3" y="8"/>
                  <a:pt x="3" y="8"/>
                  <a:pt x="3" y="8"/>
                </a:cubicBezTo>
                <a:cubicBezTo>
                  <a:pt x="16" y="3"/>
                  <a:pt x="30" y="0"/>
                  <a:pt x="44" y="0"/>
                </a:cubicBezTo>
                <a:cubicBezTo>
                  <a:pt x="61" y="0"/>
                  <a:pt x="78" y="4"/>
                  <a:pt x="93" y="11"/>
                </a:cubicBezTo>
                <a:cubicBezTo>
                  <a:pt x="108" y="4"/>
                  <a:pt x="125" y="0"/>
                  <a:pt x="142" y="0"/>
                </a:cubicBezTo>
                <a:cubicBezTo>
                  <a:pt x="157" y="0"/>
                  <a:pt x="170" y="3"/>
                  <a:pt x="183" y="8"/>
                </a:cubicBezTo>
                <a:lnTo>
                  <a:pt x="186" y="9"/>
                </a:lnTo>
                <a:close/>
                <a:moveTo>
                  <a:pt x="89" y="18"/>
                </a:moveTo>
                <a:cubicBezTo>
                  <a:pt x="75" y="11"/>
                  <a:pt x="60" y="8"/>
                  <a:pt x="44" y="8"/>
                </a:cubicBezTo>
                <a:cubicBezTo>
                  <a:pt x="31" y="8"/>
                  <a:pt x="19" y="10"/>
                  <a:pt x="8" y="14"/>
                </a:cubicBezTo>
                <a:cubicBezTo>
                  <a:pt x="8" y="118"/>
                  <a:pt x="8" y="118"/>
                  <a:pt x="8" y="118"/>
                </a:cubicBezTo>
                <a:cubicBezTo>
                  <a:pt x="19" y="114"/>
                  <a:pt x="31" y="112"/>
                  <a:pt x="44" y="112"/>
                </a:cubicBezTo>
                <a:cubicBezTo>
                  <a:pt x="60" y="112"/>
                  <a:pt x="75" y="115"/>
                  <a:pt x="89" y="121"/>
                </a:cubicBezTo>
                <a:lnTo>
                  <a:pt x="89" y="18"/>
                </a:lnTo>
                <a:close/>
                <a:moveTo>
                  <a:pt x="178" y="14"/>
                </a:moveTo>
                <a:cubicBezTo>
                  <a:pt x="167" y="10"/>
                  <a:pt x="155" y="8"/>
                  <a:pt x="142" y="8"/>
                </a:cubicBezTo>
                <a:cubicBezTo>
                  <a:pt x="126" y="8"/>
                  <a:pt x="111" y="11"/>
                  <a:pt x="97" y="18"/>
                </a:cubicBezTo>
                <a:cubicBezTo>
                  <a:pt x="97" y="121"/>
                  <a:pt x="97" y="121"/>
                  <a:pt x="97" y="121"/>
                </a:cubicBezTo>
                <a:cubicBezTo>
                  <a:pt x="111" y="115"/>
                  <a:pt x="127" y="112"/>
                  <a:pt x="142" y="112"/>
                </a:cubicBezTo>
                <a:cubicBezTo>
                  <a:pt x="155" y="112"/>
                  <a:pt x="167" y="114"/>
                  <a:pt x="178" y="118"/>
                </a:cubicBezTo>
                <a:lnTo>
                  <a:pt x="178" y="14"/>
                </a:lnTo>
                <a:close/>
              </a:path>
            </a:pathLst>
          </a:custGeom>
          <a:solidFill>
            <a:schemeClr val="bg2">
              <a:lumMod val="50000"/>
            </a:schemeClr>
          </a:solidFill>
          <a:ln>
            <a:noFill/>
          </a:ln>
          <a:extLst/>
        </p:spPr>
        <p:txBody>
          <a:bodyPr vert="horz" wrap="square" lIns="182880" tIns="91440" rIns="182880" bIns="91440" numCol="1" anchor="t" anchorCtr="0" compatLnSpc="1">
            <a:prstTxWarp prst="textNoShape">
              <a:avLst/>
            </a:prstTxWarp>
          </a:bodyPr>
          <a:lstStyle/>
          <a:p>
            <a:endParaRPr lang="en-US" sz="7200"/>
          </a:p>
        </p:txBody>
      </p:sp>
      <p:pic>
        <p:nvPicPr>
          <p:cNvPr id="2050" name="Picture 2" descr="C:\Users\kneppj69\AppData\Local\Temp\SNAGHTML4ce28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70" y="1239915"/>
            <a:ext cx="4781550" cy="53352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728801" y="1034798"/>
            <a:ext cx="4346450" cy="289763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2728801" y="3921647"/>
            <a:ext cx="4346450" cy="2909459"/>
          </a:xfrm>
          <a:prstGeom prst="rect">
            <a:avLst/>
          </a:prstGeom>
        </p:spPr>
      </p:pic>
      <p:pic>
        <p:nvPicPr>
          <p:cNvPr id="6" name="Picture 5"/>
          <p:cNvPicPr>
            <a:picLocks noChangeAspect="1"/>
          </p:cNvPicPr>
          <p:nvPr/>
        </p:nvPicPr>
        <p:blipFill>
          <a:blip r:embed="rId5"/>
          <a:stretch>
            <a:fillRect/>
          </a:stretch>
        </p:blipFill>
        <p:spPr>
          <a:xfrm>
            <a:off x="6088540" y="101099"/>
            <a:ext cx="4144671" cy="67130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5064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Surveys</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3868293277"/>
              </p:ext>
            </p:extLst>
          </p:nvPr>
        </p:nvGraphicFramePr>
        <p:xfrm>
          <a:off x="40341" y="1876707"/>
          <a:ext cx="3119717" cy="2169795"/>
        </p:xfrm>
        <a:graphic>
          <a:graphicData uri="http://schemas.openxmlformats.org/drawingml/2006/table">
            <a:tbl>
              <a:tblPr firstRow="1">
                <a:tableStyleId>{21E4AEA4-8DFA-4A89-87EB-49C32662AFE0}</a:tableStyleId>
              </a:tblPr>
              <a:tblGrid>
                <a:gridCol w="2186512"/>
                <a:gridCol w="933205"/>
              </a:tblGrid>
              <a:tr h="200025">
                <a:tc>
                  <a:txBody>
                    <a:bodyPr/>
                    <a:lstStyle/>
                    <a:p>
                      <a:pPr algn="r" fontAlgn="b"/>
                      <a:r>
                        <a:rPr lang="en-US" sz="1800" u="none" strike="noStrike" dirty="0" smtClean="0">
                          <a:effectLst/>
                        </a:rPr>
                        <a:t>LGBTA Identification</a:t>
                      </a:r>
                      <a:endParaRPr lang="en-US" sz="1800" b="1" i="0" u="none" strike="noStrike" dirty="0">
                        <a:solidFill>
                          <a:srgbClr val="FFFFFF"/>
                        </a:solidFill>
                        <a:effectLst/>
                        <a:latin typeface="Arial"/>
                      </a:endParaRPr>
                    </a:p>
                  </a:txBody>
                  <a:tcPr marL="9526" marR="9526" marT="9525" marB="0" anchor="b"/>
                </a:tc>
                <a:tc>
                  <a:txBody>
                    <a:bodyPr/>
                    <a:lstStyle/>
                    <a:p>
                      <a:pPr algn="ctr" fontAlgn="b"/>
                      <a:r>
                        <a:rPr lang="en-US" sz="1800" u="none" strike="noStrike" dirty="0">
                          <a:effectLst/>
                        </a:rPr>
                        <a:t>Percent</a:t>
                      </a:r>
                      <a:endParaRPr lang="en-US" sz="1800" b="1" i="0" u="none" strike="noStrike" dirty="0">
                        <a:solidFill>
                          <a:srgbClr val="FFFFFF"/>
                        </a:solidFill>
                        <a:effectLst/>
                        <a:latin typeface="Arial"/>
                      </a:endParaRPr>
                    </a:p>
                  </a:txBody>
                  <a:tcPr marL="9526" marR="9526" marT="9525" marB="0" anchor="b"/>
                </a:tc>
              </a:tr>
              <a:tr h="161925">
                <a:tc>
                  <a:txBody>
                    <a:bodyPr/>
                    <a:lstStyle/>
                    <a:p>
                      <a:pPr algn="r" fontAlgn="b"/>
                      <a:r>
                        <a:rPr lang="en-US" sz="2000" u="none" strike="noStrike" dirty="0">
                          <a:effectLst/>
                        </a:rPr>
                        <a:t>Ally (Straight)</a:t>
                      </a:r>
                      <a:endParaRPr lang="en-US" sz="2000" b="0" i="0" u="none" strike="noStrike" dirty="0">
                        <a:effectLst/>
                        <a:latin typeface="+mn-lt"/>
                      </a:endParaRPr>
                    </a:p>
                  </a:txBody>
                  <a:tcPr marL="9526" marR="9526" marT="9525" marB="0" anchor="b"/>
                </a:tc>
                <a:tc>
                  <a:txBody>
                    <a:bodyPr/>
                    <a:lstStyle/>
                    <a:p>
                      <a:pPr algn="ctr" fontAlgn="b"/>
                      <a:r>
                        <a:rPr lang="en-US" sz="2000" u="none" strike="noStrike" dirty="0">
                          <a:effectLst/>
                        </a:rPr>
                        <a:t>61.5%</a:t>
                      </a:r>
                      <a:endParaRPr lang="en-US" sz="2000" b="0" i="0" u="none" strike="noStrike" dirty="0">
                        <a:effectLst/>
                        <a:latin typeface="+mn-lt"/>
                      </a:endParaRPr>
                    </a:p>
                  </a:txBody>
                  <a:tcPr marL="9526" marR="9526" marT="9525" marB="0" anchor="b"/>
                </a:tc>
              </a:tr>
              <a:tr h="161925">
                <a:tc>
                  <a:txBody>
                    <a:bodyPr/>
                    <a:lstStyle/>
                    <a:p>
                      <a:pPr algn="r" fontAlgn="b"/>
                      <a:r>
                        <a:rPr lang="en-US" sz="2000" u="none" strike="noStrike" dirty="0">
                          <a:effectLst/>
                        </a:rPr>
                        <a:t>Gay</a:t>
                      </a:r>
                      <a:endParaRPr lang="en-US" sz="2000" b="0" i="0" u="none" strike="noStrike" dirty="0">
                        <a:effectLst/>
                        <a:latin typeface="+mn-lt"/>
                      </a:endParaRPr>
                    </a:p>
                  </a:txBody>
                  <a:tcPr marL="9526" marR="9526" marT="9525" marB="0" anchor="b"/>
                </a:tc>
                <a:tc>
                  <a:txBody>
                    <a:bodyPr/>
                    <a:lstStyle/>
                    <a:p>
                      <a:pPr algn="ctr" fontAlgn="b"/>
                      <a:r>
                        <a:rPr lang="en-US" sz="2000" u="none" strike="noStrike" dirty="0">
                          <a:effectLst/>
                        </a:rPr>
                        <a:t>22.7%</a:t>
                      </a:r>
                      <a:endParaRPr lang="en-US" sz="2000" b="0" i="0" u="none" strike="noStrike" dirty="0">
                        <a:effectLst/>
                        <a:latin typeface="+mn-lt"/>
                      </a:endParaRPr>
                    </a:p>
                  </a:txBody>
                  <a:tcPr marL="9526" marR="9526" marT="9525" marB="0" anchor="b"/>
                </a:tc>
              </a:tr>
              <a:tr h="161925">
                <a:tc>
                  <a:txBody>
                    <a:bodyPr/>
                    <a:lstStyle/>
                    <a:p>
                      <a:pPr algn="r" fontAlgn="b"/>
                      <a:r>
                        <a:rPr lang="en-US" sz="2000" u="none" strike="noStrike" dirty="0">
                          <a:effectLst/>
                        </a:rPr>
                        <a:t>Bisexual</a:t>
                      </a:r>
                      <a:endParaRPr lang="en-US" sz="2000" b="0" i="0" u="none" strike="noStrike" dirty="0">
                        <a:effectLst/>
                        <a:latin typeface="+mn-lt"/>
                      </a:endParaRPr>
                    </a:p>
                  </a:txBody>
                  <a:tcPr marL="9526" marR="9526" marT="9525" marB="0" anchor="b"/>
                </a:tc>
                <a:tc>
                  <a:txBody>
                    <a:bodyPr/>
                    <a:lstStyle/>
                    <a:p>
                      <a:pPr algn="ctr" fontAlgn="b"/>
                      <a:r>
                        <a:rPr lang="en-US" sz="2000" u="none" strike="noStrike" dirty="0">
                          <a:effectLst/>
                        </a:rPr>
                        <a:t>6.6%</a:t>
                      </a:r>
                      <a:endParaRPr lang="en-US" sz="2000" b="0" i="0" u="none" strike="noStrike" dirty="0">
                        <a:effectLst/>
                        <a:latin typeface="+mn-lt"/>
                      </a:endParaRPr>
                    </a:p>
                  </a:txBody>
                  <a:tcPr marL="9526" marR="9526" marT="9525" marB="0" anchor="b"/>
                </a:tc>
              </a:tr>
              <a:tr h="161925">
                <a:tc>
                  <a:txBody>
                    <a:bodyPr/>
                    <a:lstStyle/>
                    <a:p>
                      <a:pPr algn="r" fontAlgn="b"/>
                      <a:r>
                        <a:rPr lang="en-US" sz="2000" u="none" strike="noStrike" dirty="0">
                          <a:effectLst/>
                        </a:rPr>
                        <a:t>Lesbian</a:t>
                      </a:r>
                      <a:endParaRPr lang="en-US" sz="2000" b="0" i="0" u="none" strike="noStrike" dirty="0">
                        <a:effectLst/>
                        <a:latin typeface="+mn-lt"/>
                      </a:endParaRPr>
                    </a:p>
                  </a:txBody>
                  <a:tcPr marL="9526" marR="9526" marT="9525" marB="0" anchor="b"/>
                </a:tc>
                <a:tc>
                  <a:txBody>
                    <a:bodyPr/>
                    <a:lstStyle/>
                    <a:p>
                      <a:pPr algn="ctr" fontAlgn="b"/>
                      <a:r>
                        <a:rPr lang="en-US" sz="2000" u="none" strike="noStrike" dirty="0">
                          <a:effectLst/>
                        </a:rPr>
                        <a:t>5.2%</a:t>
                      </a:r>
                      <a:endParaRPr lang="en-US" sz="2000" b="0" i="0" u="none" strike="noStrike" dirty="0">
                        <a:effectLst/>
                        <a:latin typeface="+mn-lt"/>
                      </a:endParaRPr>
                    </a:p>
                  </a:txBody>
                  <a:tcPr marL="9526" marR="9526" marT="9525" marB="0" anchor="b"/>
                </a:tc>
              </a:tr>
              <a:tr h="161925">
                <a:tc>
                  <a:txBody>
                    <a:bodyPr/>
                    <a:lstStyle/>
                    <a:p>
                      <a:pPr algn="r" fontAlgn="b"/>
                      <a:r>
                        <a:rPr lang="en-US" sz="2000" u="none" strike="noStrike" dirty="0">
                          <a:effectLst/>
                        </a:rPr>
                        <a:t>Other</a:t>
                      </a:r>
                      <a:endParaRPr lang="en-US" sz="2000" b="0" i="0" u="none" strike="noStrike" dirty="0">
                        <a:effectLst/>
                        <a:latin typeface="+mn-lt"/>
                      </a:endParaRPr>
                    </a:p>
                  </a:txBody>
                  <a:tcPr marL="9526" marR="9526" marT="9525" marB="0" anchor="b"/>
                </a:tc>
                <a:tc>
                  <a:txBody>
                    <a:bodyPr/>
                    <a:lstStyle/>
                    <a:p>
                      <a:pPr algn="ctr" fontAlgn="b"/>
                      <a:r>
                        <a:rPr lang="en-US" sz="2000" u="none" strike="noStrike" dirty="0">
                          <a:effectLst/>
                        </a:rPr>
                        <a:t>3.5%</a:t>
                      </a:r>
                      <a:endParaRPr lang="en-US" sz="2000" b="0" i="0" u="none" strike="noStrike" dirty="0">
                        <a:effectLst/>
                        <a:latin typeface="+mn-lt"/>
                      </a:endParaRPr>
                    </a:p>
                  </a:txBody>
                  <a:tcPr marL="9526" marR="9526" marT="9525" marB="0" anchor="b"/>
                </a:tc>
              </a:tr>
              <a:tr h="161925">
                <a:tc>
                  <a:txBody>
                    <a:bodyPr/>
                    <a:lstStyle/>
                    <a:p>
                      <a:pPr algn="r" fontAlgn="b"/>
                      <a:r>
                        <a:rPr lang="en-US" sz="2000" u="none" strike="noStrike" dirty="0">
                          <a:effectLst/>
                        </a:rPr>
                        <a:t>Transgender</a:t>
                      </a:r>
                      <a:endParaRPr lang="en-US" sz="2000" b="0" i="0" u="none" strike="noStrike" dirty="0">
                        <a:effectLst/>
                        <a:latin typeface="+mn-lt"/>
                      </a:endParaRPr>
                    </a:p>
                  </a:txBody>
                  <a:tcPr marL="9526" marR="9526" marT="9525" marB="0" anchor="b"/>
                </a:tc>
                <a:tc>
                  <a:txBody>
                    <a:bodyPr/>
                    <a:lstStyle/>
                    <a:p>
                      <a:pPr algn="ctr" fontAlgn="b"/>
                      <a:r>
                        <a:rPr lang="en-US" sz="2000" u="none" strike="noStrike" dirty="0">
                          <a:effectLst/>
                        </a:rPr>
                        <a:t>0.4%</a:t>
                      </a:r>
                      <a:endParaRPr lang="en-US" sz="2000" b="0" i="0" u="none" strike="noStrike" dirty="0">
                        <a:effectLst/>
                        <a:latin typeface="+mn-lt"/>
                      </a:endParaRPr>
                    </a:p>
                  </a:txBody>
                  <a:tcPr marL="9526" marR="9526" marT="9525" marB="0" anchor="b"/>
                </a:tc>
              </a:tr>
            </a:tbl>
          </a:graphicData>
        </a:graphic>
      </p:graphicFrame>
      <p:sp>
        <p:nvSpPr>
          <p:cNvPr id="20" name="Rectangle 19"/>
          <p:cNvSpPr/>
          <p:nvPr/>
        </p:nvSpPr>
        <p:spPr>
          <a:xfrm>
            <a:off x="40342" y="1165677"/>
            <a:ext cx="3119716" cy="288649"/>
          </a:xfrm>
          <a:prstGeom prst="rect">
            <a:avLst/>
          </a:prstGeom>
          <a:solidFill>
            <a:schemeClr val="accent4">
              <a:lumMod val="40000"/>
              <a:lumOff val="60000"/>
            </a:schemeClr>
          </a:solidFill>
        </p:spPr>
        <p:txBody>
          <a:bodyPr wrap="square" anchor="ctr">
            <a:spAutoFit/>
          </a:bodyPr>
          <a:lstStyle/>
          <a:p>
            <a:pPr algn="ctr">
              <a:lnSpc>
                <a:spcPct val="150000"/>
              </a:lnSpc>
              <a:spcBef>
                <a:spcPct val="0"/>
              </a:spcBef>
              <a:spcAft>
                <a:spcPct val="0"/>
              </a:spcAft>
            </a:pPr>
            <a:r>
              <a:rPr lang="en-US" altLang="en-US" b="1" dirty="0">
                <a:latin typeface="Calibri" charset="0"/>
              </a:rPr>
              <a:t>2014 </a:t>
            </a:r>
            <a:r>
              <a:rPr lang="en-US" altLang="en-US" b="1" dirty="0" smtClean="0">
                <a:latin typeface="Calibri" charset="0"/>
              </a:rPr>
              <a:t>Survey</a:t>
            </a:r>
            <a:endParaRPr lang="en-US" altLang="en-US" b="1" dirty="0">
              <a:latin typeface="Calibri" charset="0"/>
            </a:endParaRPr>
          </a:p>
        </p:txBody>
      </p:sp>
      <p:sp>
        <p:nvSpPr>
          <p:cNvPr id="4" name="Slide Number Placeholder 3"/>
          <p:cNvSpPr>
            <a:spLocks noGrp="1"/>
          </p:cNvSpPr>
          <p:nvPr>
            <p:ph type="sldNum" sz="quarter" idx="12"/>
          </p:nvPr>
        </p:nvSpPr>
        <p:spPr/>
        <p:txBody>
          <a:bodyPr/>
          <a:lstStyle/>
          <a:p>
            <a:fld id="{5FB82C68-21B0-4D10-9FE3-8B3C5F565363}" type="slidenum">
              <a:rPr lang="en-US" smtClean="0"/>
              <a:pPr/>
              <a:t>44</a:t>
            </a:fld>
            <a:endParaRPr lang="en-US"/>
          </a:p>
        </p:txBody>
      </p:sp>
      <p:sp>
        <p:nvSpPr>
          <p:cNvPr id="22" name="Freeform 21"/>
          <p:cNvSpPr>
            <a:spLocks noEditPoints="1"/>
          </p:cNvSpPr>
          <p:nvPr/>
        </p:nvSpPr>
        <p:spPr bwMode="auto">
          <a:xfrm>
            <a:off x="10327341" y="225139"/>
            <a:ext cx="1026459" cy="809659"/>
          </a:xfrm>
          <a:custGeom>
            <a:avLst/>
            <a:gdLst>
              <a:gd name="T0" fmla="*/ 56 w 186"/>
              <a:gd name="T1" fmla="*/ 67 h 140"/>
              <a:gd name="T2" fmla="*/ 34 w 186"/>
              <a:gd name="T3" fmla="*/ 77 h 140"/>
              <a:gd name="T4" fmla="*/ 15 w 186"/>
              <a:gd name="T5" fmla="*/ 87 h 140"/>
              <a:gd name="T6" fmla="*/ 50 w 186"/>
              <a:gd name="T7" fmla="*/ 61 h 140"/>
              <a:gd name="T8" fmla="*/ 68 w 186"/>
              <a:gd name="T9" fmla="*/ 67 h 140"/>
              <a:gd name="T10" fmla="*/ 59 w 186"/>
              <a:gd name="T11" fmla="*/ 81 h 140"/>
              <a:gd name="T12" fmla="*/ 82 w 186"/>
              <a:gd name="T13" fmla="*/ 68 h 140"/>
              <a:gd name="T14" fmla="*/ 68 w 186"/>
              <a:gd name="T15" fmla="*/ 67 h 140"/>
              <a:gd name="T16" fmla="*/ 82 w 186"/>
              <a:gd name="T17" fmla="*/ 27 h 140"/>
              <a:gd name="T18" fmla="*/ 64 w 186"/>
              <a:gd name="T19" fmla="*/ 40 h 140"/>
              <a:gd name="T20" fmla="*/ 36 w 186"/>
              <a:gd name="T21" fmla="*/ 36 h 140"/>
              <a:gd name="T22" fmla="*/ 15 w 186"/>
              <a:gd name="T23" fmla="*/ 27 h 140"/>
              <a:gd name="T24" fmla="*/ 72 w 186"/>
              <a:gd name="T25" fmla="*/ 40 h 140"/>
              <a:gd name="T26" fmla="*/ 72 w 186"/>
              <a:gd name="T27" fmla="*/ 26 h 140"/>
              <a:gd name="T28" fmla="*/ 106 w 186"/>
              <a:gd name="T29" fmla="*/ 95 h 140"/>
              <a:gd name="T30" fmla="*/ 144 w 186"/>
              <a:gd name="T31" fmla="*/ 95 h 140"/>
              <a:gd name="T32" fmla="*/ 106 w 186"/>
              <a:gd name="T33" fmla="*/ 95 h 140"/>
              <a:gd name="T34" fmla="*/ 106 w 186"/>
              <a:gd name="T35" fmla="*/ 72 h 140"/>
              <a:gd name="T36" fmla="*/ 170 w 186"/>
              <a:gd name="T37" fmla="*/ 68 h 140"/>
              <a:gd name="T38" fmla="*/ 126 w 186"/>
              <a:gd name="T39" fmla="*/ 24 h 140"/>
              <a:gd name="T40" fmla="*/ 170 w 186"/>
              <a:gd name="T41" fmla="*/ 31 h 140"/>
              <a:gd name="T42" fmla="*/ 126 w 186"/>
              <a:gd name="T43" fmla="*/ 24 h 140"/>
              <a:gd name="T44" fmla="*/ 106 w 186"/>
              <a:gd name="T45" fmla="*/ 45 h 140"/>
              <a:gd name="T46" fmla="*/ 170 w 186"/>
              <a:gd name="T47" fmla="*/ 40 h 140"/>
              <a:gd name="T48" fmla="*/ 106 w 186"/>
              <a:gd name="T49" fmla="*/ 81 h 140"/>
              <a:gd name="T50" fmla="*/ 170 w 186"/>
              <a:gd name="T51" fmla="*/ 86 h 140"/>
              <a:gd name="T52" fmla="*/ 106 w 186"/>
              <a:gd name="T53" fmla="*/ 81 h 140"/>
              <a:gd name="T54" fmla="*/ 106 w 186"/>
              <a:gd name="T55" fmla="*/ 59 h 140"/>
              <a:gd name="T56" fmla="*/ 170 w 186"/>
              <a:gd name="T57" fmla="*/ 54 h 140"/>
              <a:gd name="T58" fmla="*/ 186 w 186"/>
              <a:gd name="T59" fmla="*/ 9 h 140"/>
              <a:gd name="T60" fmla="*/ 186 w 186"/>
              <a:gd name="T61" fmla="*/ 134 h 140"/>
              <a:gd name="T62" fmla="*/ 142 w 186"/>
              <a:gd name="T63" fmla="*/ 128 h 140"/>
              <a:gd name="T64" fmla="*/ 93 w 186"/>
              <a:gd name="T65" fmla="*/ 140 h 140"/>
              <a:gd name="T66" fmla="*/ 44 w 186"/>
              <a:gd name="T67" fmla="*/ 128 h 140"/>
              <a:gd name="T68" fmla="*/ 0 w 186"/>
              <a:gd name="T69" fmla="*/ 134 h 140"/>
              <a:gd name="T70" fmla="*/ 0 w 186"/>
              <a:gd name="T71" fmla="*/ 9 h 140"/>
              <a:gd name="T72" fmla="*/ 44 w 186"/>
              <a:gd name="T73" fmla="*/ 0 h 140"/>
              <a:gd name="T74" fmla="*/ 142 w 186"/>
              <a:gd name="T75" fmla="*/ 0 h 140"/>
              <a:gd name="T76" fmla="*/ 186 w 186"/>
              <a:gd name="T77" fmla="*/ 9 h 140"/>
              <a:gd name="T78" fmla="*/ 44 w 186"/>
              <a:gd name="T79" fmla="*/ 8 h 140"/>
              <a:gd name="T80" fmla="*/ 8 w 186"/>
              <a:gd name="T81" fmla="*/ 118 h 140"/>
              <a:gd name="T82" fmla="*/ 89 w 186"/>
              <a:gd name="T83" fmla="*/ 121 h 140"/>
              <a:gd name="T84" fmla="*/ 178 w 186"/>
              <a:gd name="T85" fmla="*/ 14 h 140"/>
              <a:gd name="T86" fmla="*/ 97 w 186"/>
              <a:gd name="T87" fmla="*/ 18 h 140"/>
              <a:gd name="T88" fmla="*/ 142 w 186"/>
              <a:gd name="T89" fmla="*/ 112 h 140"/>
              <a:gd name="T90" fmla="*/ 178 w 186"/>
              <a:gd name="T91" fmla="*/ 1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40">
                <a:moveTo>
                  <a:pt x="56" y="66"/>
                </a:moveTo>
                <a:cubicBezTo>
                  <a:pt x="56" y="66"/>
                  <a:pt x="56" y="67"/>
                  <a:pt x="56" y="67"/>
                </a:cubicBezTo>
                <a:cubicBezTo>
                  <a:pt x="54" y="69"/>
                  <a:pt x="50" y="70"/>
                  <a:pt x="46" y="71"/>
                </a:cubicBezTo>
                <a:cubicBezTo>
                  <a:pt x="41" y="72"/>
                  <a:pt x="37" y="73"/>
                  <a:pt x="34" y="77"/>
                </a:cubicBezTo>
                <a:cubicBezTo>
                  <a:pt x="32" y="79"/>
                  <a:pt x="31" y="80"/>
                  <a:pt x="29" y="82"/>
                </a:cubicBezTo>
                <a:cubicBezTo>
                  <a:pt x="24" y="83"/>
                  <a:pt x="19" y="85"/>
                  <a:pt x="15" y="87"/>
                </a:cubicBezTo>
                <a:cubicBezTo>
                  <a:pt x="15" y="80"/>
                  <a:pt x="15" y="74"/>
                  <a:pt x="15" y="68"/>
                </a:cubicBezTo>
                <a:cubicBezTo>
                  <a:pt x="26" y="63"/>
                  <a:pt x="38" y="61"/>
                  <a:pt x="50" y="61"/>
                </a:cubicBezTo>
                <a:cubicBezTo>
                  <a:pt x="52" y="62"/>
                  <a:pt x="56" y="64"/>
                  <a:pt x="56" y="66"/>
                </a:cubicBezTo>
                <a:close/>
                <a:moveTo>
                  <a:pt x="68" y="67"/>
                </a:moveTo>
                <a:cubicBezTo>
                  <a:pt x="70" y="73"/>
                  <a:pt x="67" y="75"/>
                  <a:pt x="62" y="77"/>
                </a:cubicBezTo>
                <a:cubicBezTo>
                  <a:pt x="60" y="78"/>
                  <a:pt x="59" y="80"/>
                  <a:pt x="59" y="81"/>
                </a:cubicBezTo>
                <a:cubicBezTo>
                  <a:pt x="67" y="82"/>
                  <a:pt x="74" y="84"/>
                  <a:pt x="82" y="87"/>
                </a:cubicBezTo>
                <a:cubicBezTo>
                  <a:pt x="82" y="80"/>
                  <a:pt x="82" y="74"/>
                  <a:pt x="82" y="68"/>
                </a:cubicBezTo>
                <a:cubicBezTo>
                  <a:pt x="76" y="66"/>
                  <a:pt x="71" y="64"/>
                  <a:pt x="65" y="63"/>
                </a:cubicBezTo>
                <a:cubicBezTo>
                  <a:pt x="66" y="64"/>
                  <a:pt x="67" y="66"/>
                  <a:pt x="68" y="67"/>
                </a:cubicBezTo>
                <a:close/>
                <a:moveTo>
                  <a:pt x="15" y="27"/>
                </a:moveTo>
                <a:cubicBezTo>
                  <a:pt x="36" y="19"/>
                  <a:pt x="60" y="19"/>
                  <a:pt x="82" y="27"/>
                </a:cubicBezTo>
                <a:cubicBezTo>
                  <a:pt x="82" y="39"/>
                  <a:pt x="82" y="51"/>
                  <a:pt x="82" y="63"/>
                </a:cubicBezTo>
                <a:cubicBezTo>
                  <a:pt x="76" y="55"/>
                  <a:pt x="70" y="47"/>
                  <a:pt x="64" y="40"/>
                </a:cubicBezTo>
                <a:cubicBezTo>
                  <a:pt x="60" y="43"/>
                  <a:pt x="55" y="47"/>
                  <a:pt x="51" y="51"/>
                </a:cubicBezTo>
                <a:cubicBezTo>
                  <a:pt x="46" y="45"/>
                  <a:pt x="41" y="41"/>
                  <a:pt x="36" y="36"/>
                </a:cubicBezTo>
                <a:cubicBezTo>
                  <a:pt x="29" y="44"/>
                  <a:pt x="22" y="53"/>
                  <a:pt x="15" y="63"/>
                </a:cubicBezTo>
                <a:cubicBezTo>
                  <a:pt x="15" y="51"/>
                  <a:pt x="15" y="39"/>
                  <a:pt x="15" y="27"/>
                </a:cubicBezTo>
                <a:close/>
                <a:moveTo>
                  <a:pt x="65" y="32"/>
                </a:moveTo>
                <a:cubicBezTo>
                  <a:pt x="65" y="35"/>
                  <a:pt x="68" y="39"/>
                  <a:pt x="72" y="40"/>
                </a:cubicBezTo>
                <a:cubicBezTo>
                  <a:pt x="75" y="41"/>
                  <a:pt x="78" y="39"/>
                  <a:pt x="78" y="35"/>
                </a:cubicBezTo>
                <a:cubicBezTo>
                  <a:pt x="78" y="31"/>
                  <a:pt x="75" y="27"/>
                  <a:pt x="72" y="26"/>
                </a:cubicBezTo>
                <a:cubicBezTo>
                  <a:pt x="68" y="25"/>
                  <a:pt x="65" y="28"/>
                  <a:pt x="65" y="32"/>
                </a:cubicBezTo>
                <a:close/>
                <a:moveTo>
                  <a:pt x="106" y="95"/>
                </a:moveTo>
                <a:cubicBezTo>
                  <a:pt x="106" y="99"/>
                  <a:pt x="106" y="99"/>
                  <a:pt x="106" y="99"/>
                </a:cubicBezTo>
                <a:cubicBezTo>
                  <a:pt x="118" y="96"/>
                  <a:pt x="131" y="95"/>
                  <a:pt x="144" y="95"/>
                </a:cubicBezTo>
                <a:cubicBezTo>
                  <a:pt x="144" y="91"/>
                  <a:pt x="144" y="91"/>
                  <a:pt x="144" y="91"/>
                </a:cubicBezTo>
                <a:cubicBezTo>
                  <a:pt x="131" y="90"/>
                  <a:pt x="118" y="92"/>
                  <a:pt x="106" y="95"/>
                </a:cubicBezTo>
                <a:close/>
                <a:moveTo>
                  <a:pt x="106" y="68"/>
                </a:moveTo>
                <a:cubicBezTo>
                  <a:pt x="106" y="72"/>
                  <a:pt x="106" y="72"/>
                  <a:pt x="106" y="72"/>
                </a:cubicBezTo>
                <a:cubicBezTo>
                  <a:pt x="126" y="66"/>
                  <a:pt x="150" y="66"/>
                  <a:pt x="170" y="72"/>
                </a:cubicBezTo>
                <a:cubicBezTo>
                  <a:pt x="170" y="68"/>
                  <a:pt x="170" y="68"/>
                  <a:pt x="170" y="68"/>
                </a:cubicBezTo>
                <a:cubicBezTo>
                  <a:pt x="149" y="62"/>
                  <a:pt x="127" y="62"/>
                  <a:pt x="106" y="68"/>
                </a:cubicBezTo>
                <a:close/>
                <a:moveTo>
                  <a:pt x="126" y="24"/>
                </a:moveTo>
                <a:cubicBezTo>
                  <a:pt x="126" y="28"/>
                  <a:pt x="126" y="28"/>
                  <a:pt x="126" y="28"/>
                </a:cubicBezTo>
                <a:cubicBezTo>
                  <a:pt x="140" y="26"/>
                  <a:pt x="156" y="27"/>
                  <a:pt x="170" y="31"/>
                </a:cubicBezTo>
                <a:cubicBezTo>
                  <a:pt x="170" y="27"/>
                  <a:pt x="170" y="27"/>
                  <a:pt x="170" y="27"/>
                </a:cubicBezTo>
                <a:cubicBezTo>
                  <a:pt x="156" y="23"/>
                  <a:pt x="140" y="22"/>
                  <a:pt x="126" y="24"/>
                </a:cubicBezTo>
                <a:close/>
                <a:moveTo>
                  <a:pt x="106" y="41"/>
                </a:moveTo>
                <a:cubicBezTo>
                  <a:pt x="106" y="45"/>
                  <a:pt x="106" y="45"/>
                  <a:pt x="106" y="45"/>
                </a:cubicBezTo>
                <a:cubicBezTo>
                  <a:pt x="126" y="39"/>
                  <a:pt x="150" y="39"/>
                  <a:pt x="170" y="45"/>
                </a:cubicBezTo>
                <a:cubicBezTo>
                  <a:pt x="170" y="40"/>
                  <a:pt x="170" y="40"/>
                  <a:pt x="170" y="40"/>
                </a:cubicBezTo>
                <a:cubicBezTo>
                  <a:pt x="149" y="35"/>
                  <a:pt x="127" y="35"/>
                  <a:pt x="106" y="41"/>
                </a:cubicBezTo>
                <a:close/>
                <a:moveTo>
                  <a:pt x="106" y="81"/>
                </a:moveTo>
                <a:cubicBezTo>
                  <a:pt x="106" y="86"/>
                  <a:pt x="106" y="86"/>
                  <a:pt x="106" y="86"/>
                </a:cubicBezTo>
                <a:cubicBezTo>
                  <a:pt x="126" y="80"/>
                  <a:pt x="150" y="80"/>
                  <a:pt x="170" y="86"/>
                </a:cubicBezTo>
                <a:cubicBezTo>
                  <a:pt x="170" y="81"/>
                  <a:pt x="170" y="81"/>
                  <a:pt x="170" y="81"/>
                </a:cubicBezTo>
                <a:cubicBezTo>
                  <a:pt x="149" y="76"/>
                  <a:pt x="127" y="76"/>
                  <a:pt x="106" y="81"/>
                </a:cubicBezTo>
                <a:close/>
                <a:moveTo>
                  <a:pt x="106" y="54"/>
                </a:moveTo>
                <a:cubicBezTo>
                  <a:pt x="106" y="59"/>
                  <a:pt x="106" y="59"/>
                  <a:pt x="106" y="59"/>
                </a:cubicBezTo>
                <a:cubicBezTo>
                  <a:pt x="126" y="53"/>
                  <a:pt x="150" y="53"/>
                  <a:pt x="170" y="59"/>
                </a:cubicBezTo>
                <a:cubicBezTo>
                  <a:pt x="170" y="54"/>
                  <a:pt x="170" y="54"/>
                  <a:pt x="170" y="54"/>
                </a:cubicBezTo>
                <a:cubicBezTo>
                  <a:pt x="149" y="48"/>
                  <a:pt x="127" y="49"/>
                  <a:pt x="106" y="54"/>
                </a:cubicBezTo>
                <a:close/>
                <a:moveTo>
                  <a:pt x="186" y="9"/>
                </a:moveTo>
                <a:cubicBezTo>
                  <a:pt x="186" y="126"/>
                  <a:pt x="186" y="126"/>
                  <a:pt x="186" y="126"/>
                </a:cubicBezTo>
                <a:cubicBezTo>
                  <a:pt x="186" y="134"/>
                  <a:pt x="186" y="134"/>
                  <a:pt x="186" y="134"/>
                </a:cubicBezTo>
                <a:cubicBezTo>
                  <a:pt x="184" y="136"/>
                  <a:pt x="182" y="136"/>
                  <a:pt x="180" y="135"/>
                </a:cubicBezTo>
                <a:cubicBezTo>
                  <a:pt x="168" y="131"/>
                  <a:pt x="155" y="128"/>
                  <a:pt x="142" y="128"/>
                </a:cubicBezTo>
                <a:cubicBezTo>
                  <a:pt x="126" y="128"/>
                  <a:pt x="110" y="132"/>
                  <a:pt x="96" y="139"/>
                </a:cubicBezTo>
                <a:cubicBezTo>
                  <a:pt x="95" y="140"/>
                  <a:pt x="94" y="140"/>
                  <a:pt x="93" y="140"/>
                </a:cubicBezTo>
                <a:cubicBezTo>
                  <a:pt x="92" y="140"/>
                  <a:pt x="91" y="140"/>
                  <a:pt x="91" y="139"/>
                </a:cubicBezTo>
                <a:cubicBezTo>
                  <a:pt x="76" y="132"/>
                  <a:pt x="60" y="128"/>
                  <a:pt x="44" y="128"/>
                </a:cubicBezTo>
                <a:cubicBezTo>
                  <a:pt x="31" y="128"/>
                  <a:pt x="18" y="131"/>
                  <a:pt x="6" y="135"/>
                </a:cubicBezTo>
                <a:cubicBezTo>
                  <a:pt x="4" y="136"/>
                  <a:pt x="2" y="136"/>
                  <a:pt x="0" y="134"/>
                </a:cubicBezTo>
                <a:cubicBezTo>
                  <a:pt x="0" y="126"/>
                  <a:pt x="0" y="126"/>
                  <a:pt x="0" y="126"/>
                </a:cubicBezTo>
                <a:cubicBezTo>
                  <a:pt x="0" y="9"/>
                  <a:pt x="0" y="9"/>
                  <a:pt x="0" y="9"/>
                </a:cubicBezTo>
                <a:cubicBezTo>
                  <a:pt x="3" y="8"/>
                  <a:pt x="3" y="8"/>
                  <a:pt x="3" y="8"/>
                </a:cubicBezTo>
                <a:cubicBezTo>
                  <a:pt x="16" y="3"/>
                  <a:pt x="30" y="0"/>
                  <a:pt x="44" y="0"/>
                </a:cubicBezTo>
                <a:cubicBezTo>
                  <a:pt x="61" y="0"/>
                  <a:pt x="78" y="4"/>
                  <a:pt x="93" y="11"/>
                </a:cubicBezTo>
                <a:cubicBezTo>
                  <a:pt x="108" y="4"/>
                  <a:pt x="125" y="0"/>
                  <a:pt x="142" y="0"/>
                </a:cubicBezTo>
                <a:cubicBezTo>
                  <a:pt x="157" y="0"/>
                  <a:pt x="170" y="3"/>
                  <a:pt x="183" y="8"/>
                </a:cubicBezTo>
                <a:lnTo>
                  <a:pt x="186" y="9"/>
                </a:lnTo>
                <a:close/>
                <a:moveTo>
                  <a:pt x="89" y="18"/>
                </a:moveTo>
                <a:cubicBezTo>
                  <a:pt x="75" y="11"/>
                  <a:pt x="60" y="8"/>
                  <a:pt x="44" y="8"/>
                </a:cubicBezTo>
                <a:cubicBezTo>
                  <a:pt x="31" y="8"/>
                  <a:pt x="19" y="10"/>
                  <a:pt x="8" y="14"/>
                </a:cubicBezTo>
                <a:cubicBezTo>
                  <a:pt x="8" y="118"/>
                  <a:pt x="8" y="118"/>
                  <a:pt x="8" y="118"/>
                </a:cubicBezTo>
                <a:cubicBezTo>
                  <a:pt x="19" y="114"/>
                  <a:pt x="31" y="112"/>
                  <a:pt x="44" y="112"/>
                </a:cubicBezTo>
                <a:cubicBezTo>
                  <a:pt x="60" y="112"/>
                  <a:pt x="75" y="115"/>
                  <a:pt x="89" y="121"/>
                </a:cubicBezTo>
                <a:lnTo>
                  <a:pt x="89" y="18"/>
                </a:lnTo>
                <a:close/>
                <a:moveTo>
                  <a:pt x="178" y="14"/>
                </a:moveTo>
                <a:cubicBezTo>
                  <a:pt x="167" y="10"/>
                  <a:pt x="155" y="8"/>
                  <a:pt x="142" y="8"/>
                </a:cubicBezTo>
                <a:cubicBezTo>
                  <a:pt x="126" y="8"/>
                  <a:pt x="111" y="11"/>
                  <a:pt x="97" y="18"/>
                </a:cubicBezTo>
                <a:cubicBezTo>
                  <a:pt x="97" y="121"/>
                  <a:pt x="97" y="121"/>
                  <a:pt x="97" y="121"/>
                </a:cubicBezTo>
                <a:cubicBezTo>
                  <a:pt x="111" y="115"/>
                  <a:pt x="127" y="112"/>
                  <a:pt x="142" y="112"/>
                </a:cubicBezTo>
                <a:cubicBezTo>
                  <a:pt x="155" y="112"/>
                  <a:pt x="167" y="114"/>
                  <a:pt x="178" y="118"/>
                </a:cubicBezTo>
                <a:lnTo>
                  <a:pt x="178" y="14"/>
                </a:lnTo>
                <a:close/>
              </a:path>
            </a:pathLst>
          </a:custGeom>
          <a:solidFill>
            <a:schemeClr val="bg2">
              <a:lumMod val="50000"/>
            </a:schemeClr>
          </a:solidFill>
          <a:ln>
            <a:noFill/>
          </a:ln>
          <a:extLst/>
        </p:spPr>
        <p:txBody>
          <a:bodyPr vert="horz" wrap="square" lIns="182880" tIns="91440" rIns="182880" bIns="91440" numCol="1" anchor="t" anchorCtr="0" compatLnSpc="1">
            <a:prstTxWarp prst="textNoShape">
              <a:avLst/>
            </a:prstTxWarp>
          </a:bodyPr>
          <a:lstStyle/>
          <a:p>
            <a:endParaRPr lang="en-US" sz="7200"/>
          </a:p>
        </p:txBody>
      </p:sp>
      <p:sp>
        <p:nvSpPr>
          <p:cNvPr id="23" name="Rectangle 22"/>
          <p:cNvSpPr/>
          <p:nvPr/>
        </p:nvSpPr>
        <p:spPr>
          <a:xfrm>
            <a:off x="3236565" y="1186598"/>
            <a:ext cx="8865788" cy="286657"/>
          </a:xfrm>
          <a:prstGeom prst="rect">
            <a:avLst/>
          </a:prstGeom>
          <a:solidFill>
            <a:schemeClr val="accent1">
              <a:lumMod val="20000"/>
              <a:lumOff val="80000"/>
            </a:schemeClr>
          </a:solidFill>
        </p:spPr>
        <p:txBody>
          <a:bodyPr wrap="square" anchor="ctr">
            <a:spAutoFit/>
          </a:bodyPr>
          <a:lstStyle/>
          <a:p>
            <a:pPr algn="ctr">
              <a:lnSpc>
                <a:spcPct val="150000"/>
              </a:lnSpc>
              <a:spcBef>
                <a:spcPct val="0"/>
              </a:spcBef>
              <a:spcAft>
                <a:spcPct val="0"/>
              </a:spcAft>
            </a:pPr>
            <a:r>
              <a:rPr lang="en-US" altLang="en-US" b="1" dirty="0" smtClean="0">
                <a:latin typeface="Calibri" charset="0"/>
              </a:rPr>
              <a:t>2016 Survey</a:t>
            </a:r>
            <a:endParaRPr lang="en-US" altLang="en-US" b="1" dirty="0">
              <a:latin typeface="Calibri"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4208774254"/>
              </p:ext>
            </p:extLst>
          </p:nvPr>
        </p:nvGraphicFramePr>
        <p:xfrm>
          <a:off x="3250012" y="1876707"/>
          <a:ext cx="3218023" cy="2484120"/>
        </p:xfrm>
        <a:graphic>
          <a:graphicData uri="http://schemas.openxmlformats.org/drawingml/2006/table">
            <a:tbl>
              <a:tblPr firstRow="1">
                <a:tableStyleId>{5C22544A-7EE6-4342-B048-85BDC9FD1C3A}</a:tableStyleId>
              </a:tblPr>
              <a:tblGrid>
                <a:gridCol w="2182600"/>
                <a:gridCol w="1035423"/>
              </a:tblGrid>
              <a:tr h="200025">
                <a:tc>
                  <a:txBody>
                    <a:bodyPr/>
                    <a:lstStyle/>
                    <a:p>
                      <a:pPr algn="r" fontAlgn="b"/>
                      <a:r>
                        <a:rPr lang="en-US" sz="1800" u="none" strike="noStrike" dirty="0" smtClean="0">
                          <a:effectLst>
                            <a:outerShdw blurRad="38100" dist="38100" dir="2700000" algn="tl">
                              <a:srgbClr val="000000">
                                <a:alpha val="43137"/>
                              </a:srgbClr>
                            </a:outerShdw>
                          </a:effectLst>
                        </a:rPr>
                        <a:t>Sexual Orientation</a:t>
                      </a:r>
                      <a:endParaRPr lang="en-US" sz="1800" b="1" i="0" u="none" strike="noStrike" dirty="0">
                        <a:solidFill>
                          <a:srgbClr val="FFFFFF"/>
                        </a:solidFill>
                        <a:effectLst>
                          <a:outerShdw blurRad="38100" dist="38100" dir="2700000" algn="tl">
                            <a:srgbClr val="000000">
                              <a:alpha val="43137"/>
                            </a:srgbClr>
                          </a:outerShdw>
                        </a:effectLst>
                        <a:latin typeface="Arial"/>
                      </a:endParaRPr>
                    </a:p>
                  </a:txBody>
                  <a:tcPr marL="9526" marR="9526" marT="9525"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fontAlgn="b"/>
                      <a:r>
                        <a:rPr lang="en-US" sz="1800" u="none" strike="noStrike" dirty="0">
                          <a:effectLst>
                            <a:outerShdw blurRad="38100" dist="38100" dir="2700000" algn="tl">
                              <a:srgbClr val="000000">
                                <a:alpha val="43137"/>
                              </a:srgbClr>
                            </a:outerShdw>
                          </a:effectLst>
                        </a:rPr>
                        <a:t>Percent</a:t>
                      </a:r>
                      <a:endParaRPr lang="en-US" sz="1800" b="1" i="0" u="none" strike="noStrike" dirty="0">
                        <a:solidFill>
                          <a:srgbClr val="FFFFFF"/>
                        </a:solidFill>
                        <a:effectLst>
                          <a:outerShdw blurRad="38100" dist="38100" dir="2700000" algn="tl">
                            <a:srgbClr val="000000">
                              <a:alpha val="43137"/>
                            </a:srgbClr>
                          </a:outerShdw>
                        </a:effectLst>
                        <a:latin typeface="Arial"/>
                      </a:endParaRPr>
                    </a:p>
                  </a:txBody>
                  <a:tcPr marL="9526" marR="9526" marT="9525"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r>
              <a:tr h="161925">
                <a:tc>
                  <a:txBody>
                    <a:bodyPr/>
                    <a:lstStyle/>
                    <a:p>
                      <a:pPr algn="r" fontAlgn="b"/>
                      <a:r>
                        <a:rPr lang="en-US" sz="2000" u="none" strike="noStrike" dirty="0">
                          <a:effectLst/>
                          <a:latin typeface="+mn-lt"/>
                        </a:rPr>
                        <a:t>Ally (Straight)</a:t>
                      </a:r>
                      <a:endParaRPr lang="en-US" sz="2000" b="0" i="0" u="none" strike="noStrike" dirty="0">
                        <a:effectLst/>
                        <a:latin typeface="+mn-lt"/>
                      </a:endParaRPr>
                    </a:p>
                  </a:txBody>
                  <a:tcPr marL="9526" marR="9526" marT="9525"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smtClean="0">
                          <a:effectLst/>
                          <a:latin typeface="+mn-lt"/>
                        </a:rPr>
                        <a:t>43.8%</a:t>
                      </a:r>
                      <a:endParaRPr lang="en-US" sz="2000" b="0" i="0" u="none" strike="noStrike" dirty="0">
                        <a:effectLst/>
                        <a:latin typeface="+mn-lt"/>
                      </a:endParaRPr>
                    </a:p>
                  </a:txBody>
                  <a:tcPr marL="9526" marR="9526" marT="9525"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r>
              <a:tr h="161925">
                <a:tc>
                  <a:txBody>
                    <a:bodyPr/>
                    <a:lstStyle/>
                    <a:p>
                      <a:pPr algn="r" fontAlgn="b"/>
                      <a:r>
                        <a:rPr lang="en-US" sz="2000" u="none" strike="noStrike" dirty="0">
                          <a:effectLst/>
                          <a:latin typeface="+mn-lt"/>
                        </a:rPr>
                        <a:t>Gay</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smtClean="0">
                          <a:effectLst/>
                          <a:latin typeface="+mn-lt"/>
                        </a:rPr>
                        <a:t>36.0%</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61925">
                <a:tc>
                  <a:txBody>
                    <a:bodyPr/>
                    <a:lstStyle/>
                    <a:p>
                      <a:pPr algn="r" fontAlgn="b"/>
                      <a:r>
                        <a:rPr lang="en-US" sz="2000" b="0" i="0" u="none" strike="noStrike" dirty="0" smtClean="0">
                          <a:effectLst/>
                          <a:latin typeface="+mn-lt"/>
                        </a:rPr>
                        <a:t>Lesbian</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smtClean="0">
                          <a:effectLst/>
                          <a:latin typeface="+mn-lt"/>
                        </a:rPr>
                        <a:t>7.0%</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61925">
                <a:tc>
                  <a:txBody>
                    <a:bodyPr/>
                    <a:lstStyle/>
                    <a:p>
                      <a:pPr algn="r" fontAlgn="b"/>
                      <a:r>
                        <a:rPr lang="en-US" sz="2000" u="none" strike="noStrike" dirty="0">
                          <a:effectLst/>
                          <a:latin typeface="+mn-lt"/>
                        </a:rPr>
                        <a:t>Bisexual</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smtClean="0">
                          <a:effectLst/>
                          <a:latin typeface="+mn-lt"/>
                        </a:rPr>
                        <a:t>5.6%</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61925">
                <a:tc>
                  <a:txBody>
                    <a:bodyPr/>
                    <a:lstStyle/>
                    <a:p>
                      <a:pPr algn="r" fontAlgn="b"/>
                      <a:r>
                        <a:rPr lang="en-US" sz="2000" b="0" i="0" u="none" strike="noStrike" dirty="0" smtClean="0">
                          <a:effectLst/>
                          <a:latin typeface="+mn-lt"/>
                        </a:rPr>
                        <a:t>Pansexual</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smtClean="0">
                          <a:effectLst/>
                          <a:latin typeface="+mn-lt"/>
                        </a:rPr>
                        <a:t>3.5%</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61925">
                <a:tc>
                  <a:txBody>
                    <a:bodyPr/>
                    <a:lstStyle/>
                    <a:p>
                      <a:pPr algn="r" fontAlgn="b"/>
                      <a:r>
                        <a:rPr lang="en-US" sz="2000" u="none" strike="noStrike" dirty="0">
                          <a:effectLst/>
                          <a:latin typeface="+mn-lt"/>
                        </a:rPr>
                        <a:t>Other</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smtClean="0">
                          <a:effectLst/>
                          <a:latin typeface="+mn-lt"/>
                        </a:rPr>
                        <a:t>2.1%</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61925">
                <a:tc>
                  <a:txBody>
                    <a:bodyPr/>
                    <a:lstStyle/>
                    <a:p>
                      <a:pPr algn="r" fontAlgn="b"/>
                      <a:r>
                        <a:rPr lang="en-US" sz="2000" b="0" i="0" u="none" strike="noStrike" dirty="0" smtClean="0">
                          <a:effectLst/>
                          <a:latin typeface="+mn-lt"/>
                        </a:rPr>
                        <a:t>Rather</a:t>
                      </a:r>
                      <a:r>
                        <a:rPr lang="en-US" sz="2000" b="0" i="0" u="none" strike="noStrike" baseline="0" dirty="0" smtClean="0">
                          <a:effectLst/>
                          <a:latin typeface="+mn-lt"/>
                        </a:rPr>
                        <a:t> Not Answer</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smtClean="0">
                          <a:effectLst/>
                          <a:latin typeface="+mn-lt"/>
                        </a:rPr>
                        <a:t>2.1%</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2" name="Up Arrow 1"/>
          <p:cNvSpPr/>
          <p:nvPr/>
        </p:nvSpPr>
        <p:spPr>
          <a:xfrm>
            <a:off x="6255125" y="2532922"/>
            <a:ext cx="215154" cy="191956"/>
          </a:xfrm>
          <a:prstGeom prst="upArrow">
            <a:avLst/>
          </a:prstGeom>
          <a:solidFill>
            <a:srgbClr val="009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p:cNvSpPr/>
          <p:nvPr/>
        </p:nvSpPr>
        <p:spPr>
          <a:xfrm>
            <a:off x="6255125" y="2819792"/>
            <a:ext cx="215154" cy="191956"/>
          </a:xfrm>
          <a:prstGeom prst="upArrow">
            <a:avLst/>
          </a:prstGeom>
          <a:solidFill>
            <a:srgbClr val="0099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Up Arrow 25"/>
          <p:cNvSpPr/>
          <p:nvPr/>
        </p:nvSpPr>
        <p:spPr>
          <a:xfrm rot="10800000">
            <a:off x="6255125" y="2228124"/>
            <a:ext cx="215154" cy="191956"/>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Up Arrow 26"/>
          <p:cNvSpPr/>
          <p:nvPr/>
        </p:nvSpPr>
        <p:spPr>
          <a:xfrm rot="10800000">
            <a:off x="6255125" y="3187344"/>
            <a:ext cx="215154" cy="191956"/>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7"/>
          <p:cNvSpPr/>
          <p:nvPr/>
        </p:nvSpPr>
        <p:spPr>
          <a:xfrm rot="10800000">
            <a:off x="6255126" y="3783495"/>
            <a:ext cx="215154" cy="191956"/>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16005" y="1519837"/>
            <a:ext cx="2568388" cy="279797"/>
          </a:xfrm>
          <a:prstGeom prst="rect">
            <a:avLst/>
          </a:prstGeom>
          <a:noFill/>
        </p:spPr>
        <p:txBody>
          <a:bodyPr wrap="square" rtlCol="0">
            <a:spAutoFit/>
          </a:bodyPr>
          <a:lstStyle/>
          <a:p>
            <a:pPr algn="ctr"/>
            <a:r>
              <a:rPr lang="en-US" sz="1400" dirty="0" smtClean="0"/>
              <a:t>Available to all employees.</a:t>
            </a:r>
            <a:endParaRPr lang="en-US" sz="1400" dirty="0"/>
          </a:p>
        </p:txBody>
      </p:sp>
      <p:sp>
        <p:nvSpPr>
          <p:cNvPr id="29" name="TextBox 28"/>
          <p:cNvSpPr txBox="1"/>
          <p:nvPr/>
        </p:nvSpPr>
        <p:spPr>
          <a:xfrm>
            <a:off x="3284231" y="1519837"/>
            <a:ext cx="3418525" cy="295345"/>
          </a:xfrm>
          <a:prstGeom prst="rect">
            <a:avLst/>
          </a:prstGeom>
          <a:noFill/>
        </p:spPr>
        <p:txBody>
          <a:bodyPr wrap="square" rtlCol="0">
            <a:spAutoFit/>
          </a:bodyPr>
          <a:lstStyle/>
          <a:p>
            <a:pPr algn="ctr"/>
            <a:r>
              <a:rPr lang="en-US" sz="1400" dirty="0" smtClean="0"/>
              <a:t>Available to all Members and Site Visitors.</a:t>
            </a:r>
            <a:endParaRPr lang="en-US" sz="1400" dirty="0"/>
          </a:p>
        </p:txBody>
      </p:sp>
      <p:graphicFrame>
        <p:nvGraphicFramePr>
          <p:cNvPr id="30" name="Table 29"/>
          <p:cNvGraphicFramePr>
            <a:graphicFrameLocks noGrp="1"/>
          </p:cNvGraphicFramePr>
          <p:nvPr>
            <p:extLst>
              <p:ext uri="{D42A27DB-BD31-4B8C-83A1-F6EECF244321}">
                <p14:modId xmlns:p14="http://schemas.microsoft.com/office/powerpoint/2010/main" val="155438632"/>
              </p:ext>
            </p:extLst>
          </p:nvPr>
        </p:nvGraphicFramePr>
        <p:xfrm>
          <a:off x="6524973" y="1876707"/>
          <a:ext cx="3318274" cy="1226820"/>
        </p:xfrm>
        <a:graphic>
          <a:graphicData uri="http://schemas.openxmlformats.org/drawingml/2006/table">
            <a:tbl>
              <a:tblPr firstRow="1">
                <a:tableStyleId>{5C22544A-7EE6-4342-B048-85BDC9FD1C3A}</a:tableStyleId>
              </a:tblPr>
              <a:tblGrid>
                <a:gridCol w="2161827"/>
                <a:gridCol w="1156447"/>
              </a:tblGrid>
              <a:tr h="200025">
                <a:tc>
                  <a:txBody>
                    <a:bodyPr/>
                    <a:lstStyle/>
                    <a:p>
                      <a:pPr algn="r" fontAlgn="b"/>
                      <a:r>
                        <a:rPr lang="en-US" sz="1800" u="none" strike="noStrike" dirty="0" smtClean="0">
                          <a:effectLst>
                            <a:outerShdw blurRad="38100" dist="38100" dir="2700000" algn="tl">
                              <a:srgbClr val="000000">
                                <a:alpha val="43137"/>
                              </a:srgbClr>
                            </a:outerShdw>
                          </a:effectLst>
                        </a:rPr>
                        <a:t>Gender Identification</a:t>
                      </a:r>
                      <a:endParaRPr lang="en-US" sz="1800" b="1" i="0" u="none" strike="noStrike" dirty="0">
                        <a:solidFill>
                          <a:srgbClr val="FFFFFF"/>
                        </a:solidFill>
                        <a:effectLst>
                          <a:outerShdw blurRad="38100" dist="38100" dir="2700000" algn="tl">
                            <a:srgbClr val="000000">
                              <a:alpha val="43137"/>
                            </a:srgbClr>
                          </a:outerShdw>
                        </a:effectLst>
                        <a:latin typeface="Arial"/>
                      </a:endParaRPr>
                    </a:p>
                  </a:txBody>
                  <a:tcPr marL="9526" marR="9526" marT="9525"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fontAlgn="b"/>
                      <a:r>
                        <a:rPr lang="en-US" sz="1800" u="none" strike="noStrike" dirty="0">
                          <a:effectLst>
                            <a:outerShdw blurRad="38100" dist="38100" dir="2700000" algn="tl">
                              <a:srgbClr val="000000">
                                <a:alpha val="43137"/>
                              </a:srgbClr>
                            </a:outerShdw>
                          </a:effectLst>
                        </a:rPr>
                        <a:t>Percent</a:t>
                      </a:r>
                      <a:endParaRPr lang="en-US" sz="1800" b="1" i="0" u="none" strike="noStrike" dirty="0">
                        <a:solidFill>
                          <a:srgbClr val="FFFFFF"/>
                        </a:solidFill>
                        <a:effectLst>
                          <a:outerShdw blurRad="38100" dist="38100" dir="2700000" algn="tl">
                            <a:srgbClr val="000000">
                              <a:alpha val="43137"/>
                            </a:srgbClr>
                          </a:outerShdw>
                        </a:effectLst>
                        <a:latin typeface="Arial"/>
                      </a:endParaRPr>
                    </a:p>
                  </a:txBody>
                  <a:tcPr marL="9526" marR="9526" marT="9525"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r>
              <a:tr h="161925">
                <a:tc>
                  <a:txBody>
                    <a:bodyPr/>
                    <a:lstStyle/>
                    <a:p>
                      <a:pPr algn="r" fontAlgn="b"/>
                      <a:r>
                        <a:rPr lang="en-US" sz="2000" b="0" i="0" u="none" strike="noStrike" dirty="0" smtClean="0">
                          <a:effectLst/>
                          <a:latin typeface="+mn-lt"/>
                        </a:rPr>
                        <a:t>Cisgender</a:t>
                      </a:r>
                      <a:endParaRPr lang="en-US" sz="2000" b="0" i="0" u="none" strike="noStrike" dirty="0">
                        <a:effectLst/>
                        <a:latin typeface="+mn-lt"/>
                      </a:endParaRPr>
                    </a:p>
                  </a:txBody>
                  <a:tcPr marL="9526" marR="9526" marT="9525"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smtClean="0">
                          <a:effectLst/>
                          <a:latin typeface="+mn-lt"/>
                        </a:rPr>
                        <a:t>97.2%</a:t>
                      </a:r>
                      <a:endParaRPr lang="en-US" sz="2000" b="0" i="0" u="none" strike="noStrike" dirty="0">
                        <a:effectLst/>
                        <a:latin typeface="+mn-lt"/>
                      </a:endParaRPr>
                    </a:p>
                  </a:txBody>
                  <a:tcPr marL="9526" marR="9526" marT="9525" marB="0" anchor="b">
                    <a:lnL w="12700" cmpd="sng">
                      <a:noFill/>
                    </a:lnL>
                    <a:lnR w="12700" cmpd="sng">
                      <a:noFill/>
                    </a:lnR>
                    <a:lnT w="38100" cmpd="sng">
                      <a:noFill/>
                    </a:lnT>
                    <a:lnB w="12700" cmpd="sng">
                      <a:noFill/>
                    </a:lnB>
                    <a:lnTlToBr w="12700" cmpd="sng">
                      <a:noFill/>
                      <a:prstDash val="solid"/>
                    </a:lnTlToBr>
                    <a:lnBlToTr w="12700" cmpd="sng">
                      <a:noFill/>
                      <a:prstDash val="solid"/>
                    </a:lnBlToTr>
                  </a:tcPr>
                </a:tc>
              </a:tr>
              <a:tr h="161925">
                <a:tc>
                  <a:txBody>
                    <a:bodyPr/>
                    <a:lstStyle/>
                    <a:p>
                      <a:pPr algn="r" fontAlgn="b"/>
                      <a:r>
                        <a:rPr lang="en-US" sz="2000" b="0" i="0" u="none" strike="noStrike" dirty="0" smtClean="0">
                          <a:effectLst/>
                          <a:latin typeface="+mn-lt"/>
                        </a:rPr>
                        <a:t>Transgender</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smtClean="0">
                          <a:effectLst/>
                          <a:latin typeface="+mn-lt"/>
                        </a:rPr>
                        <a:t>1.4%</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r h="161925">
                <a:tc>
                  <a:txBody>
                    <a:bodyPr/>
                    <a:lstStyle/>
                    <a:p>
                      <a:pPr algn="r" fontAlgn="b"/>
                      <a:r>
                        <a:rPr lang="en-US" sz="2000" b="0" i="0" u="none" strike="noStrike" dirty="0" smtClean="0">
                          <a:effectLst/>
                          <a:latin typeface="+mn-lt"/>
                        </a:rPr>
                        <a:t>Rather Not Answer</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2000" b="0" i="0" u="none" strike="noStrike" dirty="0" smtClean="0">
                          <a:effectLst/>
                          <a:latin typeface="+mn-lt"/>
                        </a:rPr>
                        <a:t>1.4%</a:t>
                      </a:r>
                      <a:endParaRPr lang="en-US" sz="2000" b="0" i="0" u="none" strike="noStrike" dirty="0">
                        <a:effectLst/>
                        <a:latin typeface="+mn-lt"/>
                      </a:endParaRPr>
                    </a:p>
                  </a:txBody>
                  <a:tcPr marL="9526" marR="9526"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6" name="Picture 5"/>
          <p:cNvPicPr>
            <a:picLocks noChangeAspect="1"/>
          </p:cNvPicPr>
          <p:nvPr/>
        </p:nvPicPr>
        <p:blipFill rotWithShape="1">
          <a:blip r:embed="rId2"/>
          <a:srcRect r="58311"/>
          <a:stretch/>
        </p:blipFill>
        <p:spPr>
          <a:xfrm>
            <a:off x="53792" y="4629596"/>
            <a:ext cx="2541495" cy="1796000"/>
          </a:xfrm>
          <a:prstGeom prst="rect">
            <a:avLst/>
          </a:prstGeom>
        </p:spPr>
      </p:pic>
      <p:pic>
        <p:nvPicPr>
          <p:cNvPr id="31" name="Picture 30"/>
          <p:cNvPicPr>
            <a:picLocks noChangeAspect="1"/>
          </p:cNvPicPr>
          <p:nvPr/>
        </p:nvPicPr>
        <p:blipFill rotWithShape="1">
          <a:blip r:embed="rId2"/>
          <a:srcRect l="67719"/>
          <a:stretch/>
        </p:blipFill>
        <p:spPr>
          <a:xfrm>
            <a:off x="2487614" y="4657446"/>
            <a:ext cx="1967945" cy="1796000"/>
          </a:xfrm>
          <a:prstGeom prst="rect">
            <a:avLst/>
          </a:prstGeom>
        </p:spPr>
      </p:pic>
      <p:sp>
        <p:nvSpPr>
          <p:cNvPr id="32" name="TextBox 31"/>
          <p:cNvSpPr txBox="1"/>
          <p:nvPr/>
        </p:nvSpPr>
        <p:spPr>
          <a:xfrm>
            <a:off x="12721" y="4372436"/>
            <a:ext cx="5065983" cy="307777"/>
          </a:xfrm>
          <a:prstGeom prst="rect">
            <a:avLst/>
          </a:prstGeom>
          <a:solidFill>
            <a:schemeClr val="accent1">
              <a:lumMod val="20000"/>
              <a:lumOff val="80000"/>
            </a:schemeClr>
          </a:solidFill>
        </p:spPr>
        <p:txBody>
          <a:bodyPr wrap="square" rtlCol="0">
            <a:spAutoFit/>
          </a:bodyPr>
          <a:lstStyle/>
          <a:p>
            <a:r>
              <a:rPr lang="en-US" sz="1400" b="1" dirty="0" smtClean="0"/>
              <a:t>Why did you become an Ally?</a:t>
            </a:r>
            <a:endParaRPr lang="en-US" sz="1400" b="1" dirty="0"/>
          </a:p>
        </p:txBody>
      </p:sp>
      <p:sp>
        <p:nvSpPr>
          <p:cNvPr id="7" name="Rectangle 6"/>
          <p:cNvSpPr/>
          <p:nvPr/>
        </p:nvSpPr>
        <p:spPr>
          <a:xfrm>
            <a:off x="0" y="1165677"/>
            <a:ext cx="3160058" cy="300291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984430" y="5233244"/>
            <a:ext cx="818368" cy="369332"/>
          </a:xfrm>
          <a:prstGeom prst="rect">
            <a:avLst/>
          </a:prstGeom>
          <a:noFill/>
        </p:spPr>
        <p:txBody>
          <a:bodyPr wrap="square" rtlCol="0">
            <a:spAutoFit/>
          </a:bodyPr>
          <a:lstStyle/>
          <a:p>
            <a:pPr algn="ctr"/>
            <a:r>
              <a:rPr lang="en-US" b="1" dirty="0" smtClean="0"/>
              <a:t>64.5%</a:t>
            </a:r>
            <a:endParaRPr lang="en-US" b="1" dirty="0"/>
          </a:p>
        </p:txBody>
      </p:sp>
      <p:sp>
        <p:nvSpPr>
          <p:cNvPr id="34" name="TextBox 33"/>
          <p:cNvSpPr txBox="1"/>
          <p:nvPr/>
        </p:nvSpPr>
        <p:spPr>
          <a:xfrm>
            <a:off x="4260336" y="5518254"/>
            <a:ext cx="818368" cy="369332"/>
          </a:xfrm>
          <a:prstGeom prst="rect">
            <a:avLst/>
          </a:prstGeom>
          <a:noFill/>
        </p:spPr>
        <p:txBody>
          <a:bodyPr wrap="square" rtlCol="0">
            <a:spAutoFit/>
          </a:bodyPr>
          <a:lstStyle/>
          <a:p>
            <a:pPr algn="ctr"/>
            <a:r>
              <a:rPr lang="en-US" b="1" dirty="0" smtClean="0"/>
              <a:t>90.3%</a:t>
            </a:r>
            <a:endParaRPr lang="en-US" b="1" dirty="0"/>
          </a:p>
        </p:txBody>
      </p:sp>
      <p:sp>
        <p:nvSpPr>
          <p:cNvPr id="35" name="TextBox 34"/>
          <p:cNvSpPr txBox="1"/>
          <p:nvPr/>
        </p:nvSpPr>
        <p:spPr>
          <a:xfrm>
            <a:off x="3670381" y="4919916"/>
            <a:ext cx="818368" cy="369332"/>
          </a:xfrm>
          <a:prstGeom prst="rect">
            <a:avLst/>
          </a:prstGeom>
          <a:noFill/>
        </p:spPr>
        <p:txBody>
          <a:bodyPr wrap="square" rtlCol="0">
            <a:spAutoFit/>
          </a:bodyPr>
          <a:lstStyle/>
          <a:p>
            <a:pPr algn="ctr"/>
            <a:r>
              <a:rPr lang="en-US" b="1" dirty="0" smtClean="0"/>
              <a:t>35.5%</a:t>
            </a:r>
            <a:endParaRPr lang="en-US" b="1" dirty="0"/>
          </a:p>
        </p:txBody>
      </p:sp>
      <p:sp>
        <p:nvSpPr>
          <p:cNvPr id="36" name="TextBox 35"/>
          <p:cNvSpPr txBox="1"/>
          <p:nvPr/>
        </p:nvSpPr>
        <p:spPr>
          <a:xfrm>
            <a:off x="2947148" y="4921293"/>
            <a:ext cx="818368" cy="338554"/>
          </a:xfrm>
          <a:prstGeom prst="rect">
            <a:avLst/>
          </a:prstGeom>
          <a:noFill/>
        </p:spPr>
        <p:txBody>
          <a:bodyPr wrap="square" rtlCol="0">
            <a:spAutoFit/>
          </a:bodyPr>
          <a:lstStyle/>
          <a:p>
            <a:pPr algn="ctr"/>
            <a:r>
              <a:rPr lang="en-US" sz="1600" b="1" dirty="0" smtClean="0"/>
              <a:t>FAMILY</a:t>
            </a:r>
            <a:endParaRPr lang="en-US" sz="1600" b="1" dirty="0"/>
          </a:p>
        </p:txBody>
      </p:sp>
      <p:sp>
        <p:nvSpPr>
          <p:cNvPr id="37" name="TextBox 36"/>
          <p:cNvSpPr txBox="1"/>
          <p:nvPr/>
        </p:nvSpPr>
        <p:spPr>
          <a:xfrm>
            <a:off x="2525295" y="5245398"/>
            <a:ext cx="1555895" cy="338554"/>
          </a:xfrm>
          <a:prstGeom prst="rect">
            <a:avLst/>
          </a:prstGeom>
          <a:noFill/>
        </p:spPr>
        <p:txBody>
          <a:bodyPr wrap="square" rtlCol="0">
            <a:spAutoFit/>
          </a:bodyPr>
          <a:lstStyle/>
          <a:p>
            <a:pPr algn="r"/>
            <a:r>
              <a:rPr lang="en-US" sz="1600" b="1" dirty="0" smtClean="0"/>
              <a:t>CO-WORKER</a:t>
            </a:r>
            <a:endParaRPr lang="en-US" sz="1600" b="1" dirty="0"/>
          </a:p>
        </p:txBody>
      </p:sp>
      <p:sp>
        <p:nvSpPr>
          <p:cNvPr id="38" name="TextBox 37"/>
          <p:cNvSpPr txBox="1"/>
          <p:nvPr/>
        </p:nvSpPr>
        <p:spPr>
          <a:xfrm>
            <a:off x="2947148" y="5529492"/>
            <a:ext cx="1414450" cy="338554"/>
          </a:xfrm>
          <a:prstGeom prst="rect">
            <a:avLst/>
          </a:prstGeom>
          <a:noFill/>
        </p:spPr>
        <p:txBody>
          <a:bodyPr wrap="square" rtlCol="0">
            <a:spAutoFit/>
          </a:bodyPr>
          <a:lstStyle/>
          <a:p>
            <a:pPr algn="r"/>
            <a:r>
              <a:rPr lang="en-US" sz="1600" b="1" dirty="0" smtClean="0"/>
              <a:t>FRIEND</a:t>
            </a:r>
            <a:endParaRPr lang="en-US" sz="1600" b="1" dirty="0"/>
          </a:p>
        </p:txBody>
      </p:sp>
      <p:graphicFrame>
        <p:nvGraphicFramePr>
          <p:cNvPr id="39" name="Table 38"/>
          <p:cNvGraphicFramePr>
            <a:graphicFrameLocks noGrp="1"/>
          </p:cNvGraphicFramePr>
          <p:nvPr>
            <p:extLst>
              <p:ext uri="{D42A27DB-BD31-4B8C-83A1-F6EECF244321}">
                <p14:modId xmlns:p14="http://schemas.microsoft.com/office/powerpoint/2010/main" val="2050794503"/>
              </p:ext>
            </p:extLst>
          </p:nvPr>
        </p:nvGraphicFramePr>
        <p:xfrm>
          <a:off x="5178792" y="4727931"/>
          <a:ext cx="6748749" cy="1794510"/>
        </p:xfrm>
        <a:graphic>
          <a:graphicData uri="http://schemas.openxmlformats.org/drawingml/2006/table">
            <a:tbl>
              <a:tblPr firstRow="1">
                <a:tableStyleId>{5C22544A-7EE6-4342-B048-85BDC9FD1C3A}</a:tableStyleId>
              </a:tblPr>
              <a:tblGrid>
                <a:gridCol w="5506142"/>
                <a:gridCol w="1242607"/>
              </a:tblGrid>
              <a:tr h="200025">
                <a:tc>
                  <a:txBody>
                    <a:bodyPr/>
                    <a:lstStyle/>
                    <a:p>
                      <a:pPr algn="l" fontAlgn="b"/>
                      <a:r>
                        <a:rPr lang="en-US" sz="1800" u="none" strike="noStrike" dirty="0" smtClean="0">
                          <a:solidFill>
                            <a:schemeClr val="bg1"/>
                          </a:solidFill>
                          <a:effectLst>
                            <a:outerShdw blurRad="38100" dist="38100" dir="2700000" algn="tl">
                              <a:srgbClr val="000000">
                                <a:alpha val="43137"/>
                              </a:srgbClr>
                            </a:outerShdw>
                          </a:effectLst>
                        </a:rPr>
                        <a:t>How</a:t>
                      </a:r>
                      <a:r>
                        <a:rPr lang="en-US" sz="1800" u="none" strike="noStrike" baseline="0" dirty="0" smtClean="0">
                          <a:solidFill>
                            <a:schemeClr val="bg1"/>
                          </a:solidFill>
                          <a:effectLst>
                            <a:outerShdw blurRad="38100" dist="38100" dir="2700000" algn="tl">
                              <a:srgbClr val="000000">
                                <a:alpha val="43137"/>
                              </a:srgbClr>
                            </a:outerShdw>
                          </a:effectLst>
                        </a:rPr>
                        <a:t> “OUT” are you?</a:t>
                      </a:r>
                      <a:endParaRPr lang="en-US" sz="1800" b="1" i="0" u="none" strike="noStrike" dirty="0">
                        <a:solidFill>
                          <a:schemeClr val="bg1"/>
                        </a:solidFill>
                        <a:effectLst>
                          <a:outerShdw blurRad="38100" dist="38100" dir="2700000" algn="tl">
                            <a:srgbClr val="000000">
                              <a:alpha val="43137"/>
                            </a:srgbClr>
                          </a:outerShdw>
                        </a:effectLst>
                        <a:latin typeface="Arial"/>
                      </a:endParaRPr>
                    </a:p>
                  </a:txBody>
                  <a:tcPr marL="9526" marR="9526" marT="9525"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fontAlgn="b"/>
                      <a:r>
                        <a:rPr lang="en-US" sz="1800" u="none" strike="noStrike" dirty="0">
                          <a:solidFill>
                            <a:schemeClr val="bg1"/>
                          </a:solidFill>
                          <a:effectLst>
                            <a:outerShdw blurRad="38100" dist="38100" dir="2700000" algn="tl">
                              <a:srgbClr val="000000">
                                <a:alpha val="43137"/>
                              </a:srgbClr>
                            </a:outerShdw>
                          </a:effectLst>
                        </a:rPr>
                        <a:t>Percent</a:t>
                      </a:r>
                      <a:endParaRPr lang="en-US" sz="1800" b="1" i="0" u="none" strike="noStrike" dirty="0">
                        <a:solidFill>
                          <a:schemeClr val="bg1"/>
                        </a:solidFill>
                        <a:effectLst>
                          <a:outerShdw blurRad="38100" dist="38100" dir="2700000" algn="tl">
                            <a:srgbClr val="000000">
                              <a:alpha val="43137"/>
                            </a:srgbClr>
                          </a:outerShdw>
                        </a:effectLst>
                        <a:latin typeface="Arial"/>
                      </a:endParaRPr>
                    </a:p>
                  </a:txBody>
                  <a:tcPr marL="9526" marR="9526" marT="9525" marB="0" anchor="b">
                    <a:lnL w="12700" cmpd="sng">
                      <a:noFill/>
                    </a:lnL>
                    <a:lnR w="12700" cmpd="sng">
                      <a:noFill/>
                    </a:lnR>
                    <a:lnT w="12700" cmpd="sng">
                      <a:noFill/>
                    </a:lnT>
                    <a:lnB w="38100" cmpd="sng">
                      <a:noFill/>
                    </a:lnB>
                    <a:lnTlToBr w="12700" cmpd="sng">
                      <a:noFill/>
                      <a:prstDash val="solid"/>
                    </a:lnTlToBr>
                    <a:lnBlToTr w="12700" cmpd="sng">
                      <a:noFill/>
                      <a:prstDash val="solid"/>
                    </a:lnBlToTr>
                  </a:tcPr>
                </a:tc>
              </a:tr>
              <a:tr h="161925">
                <a:tc>
                  <a:txBody>
                    <a:bodyPr/>
                    <a:lstStyle/>
                    <a:p>
                      <a:pPr algn="l" fontAlgn="b"/>
                      <a:r>
                        <a:rPr lang="en-US" sz="1600" b="1" i="0" u="none" strike="noStrike" dirty="0" smtClean="0">
                          <a:effectLst/>
                          <a:latin typeface="+mn-lt"/>
                        </a:rPr>
                        <a:t>Entirely</a:t>
                      </a:r>
                      <a:r>
                        <a:rPr lang="en-US" sz="1600" b="0" i="0" u="none" strike="noStrike" dirty="0" smtClean="0">
                          <a:effectLst/>
                          <a:latin typeface="+mn-lt"/>
                        </a:rPr>
                        <a:t>; I am "out" with family, friends and co-workers.</a:t>
                      </a:r>
                      <a:endParaRPr lang="en-US" sz="1600" b="0" i="0" u="none" strike="noStrike" dirty="0">
                        <a:effectLst/>
                        <a:latin typeface="+mn-lt"/>
                      </a:endParaRPr>
                    </a:p>
                  </a:txBody>
                  <a:tcPr marL="9526" marR="9526"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fontAlgn="b"/>
                      <a:r>
                        <a:rPr lang="en-US" sz="1600" b="1" i="0" u="none" strike="noStrike" dirty="0" smtClean="0">
                          <a:effectLst/>
                          <a:latin typeface="+mn-lt"/>
                        </a:rPr>
                        <a:t>66.7%</a:t>
                      </a:r>
                      <a:endParaRPr lang="en-US" sz="1600" b="1" i="0" u="none" strike="noStrike" dirty="0">
                        <a:effectLst/>
                        <a:latin typeface="+mn-lt"/>
                      </a:endParaRPr>
                    </a:p>
                  </a:txBody>
                  <a:tcPr marL="9526" marR="9526"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161925">
                <a:tc>
                  <a:txBody>
                    <a:bodyPr/>
                    <a:lstStyle/>
                    <a:p>
                      <a:pPr algn="l" fontAlgn="b"/>
                      <a:r>
                        <a:rPr lang="en-US" sz="1600" b="1" i="0" u="none" strike="noStrike" dirty="0" smtClean="0">
                          <a:effectLst/>
                          <a:latin typeface="+mn-lt"/>
                        </a:rPr>
                        <a:t>Reserved</a:t>
                      </a:r>
                      <a:r>
                        <a:rPr lang="en-US" sz="1600" b="0" i="0" u="none" strike="noStrike" dirty="0" smtClean="0">
                          <a:effectLst/>
                          <a:latin typeface="+mn-lt"/>
                        </a:rPr>
                        <a:t>; I am "out" with family and friends, more reserved at work. If I was asked, I would respond truthfully.</a:t>
                      </a:r>
                      <a:endParaRPr lang="en-US" sz="1600" b="0" i="0" u="none" strike="noStrike" dirty="0">
                        <a:effectLst/>
                        <a:latin typeface="+mn-lt"/>
                      </a:endParaRPr>
                    </a:p>
                  </a:txBody>
                  <a:tcPr marL="9526" marR="9526"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b="1" i="0" u="none" strike="noStrike" dirty="0" smtClean="0">
                          <a:effectLst/>
                          <a:latin typeface="+mn-lt"/>
                        </a:rPr>
                        <a:t>24.4%</a:t>
                      </a:r>
                      <a:endParaRPr lang="en-US" sz="1600" b="1" i="0" u="none" strike="noStrike" dirty="0">
                        <a:effectLst/>
                        <a:latin typeface="+mn-lt"/>
                      </a:endParaRPr>
                    </a:p>
                  </a:txBody>
                  <a:tcPr marL="9526" marR="9526"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925">
                <a:tc>
                  <a:txBody>
                    <a:bodyPr/>
                    <a:lstStyle/>
                    <a:p>
                      <a:pPr algn="l" fontAlgn="b"/>
                      <a:r>
                        <a:rPr lang="en-US" sz="1600" b="1" i="0" u="none" strike="noStrike" dirty="0" smtClean="0">
                          <a:effectLst/>
                          <a:latin typeface="+mn-lt"/>
                        </a:rPr>
                        <a:t>Corporate-closeted</a:t>
                      </a:r>
                      <a:r>
                        <a:rPr lang="en-US" sz="1600" b="0" i="0" u="none" strike="noStrike" dirty="0" smtClean="0">
                          <a:effectLst/>
                          <a:latin typeface="+mn-lt"/>
                        </a:rPr>
                        <a:t>; I am "out" in my personal life, not at work.	</a:t>
                      </a:r>
                      <a:endParaRPr lang="en-US" sz="1600" b="0" i="0" u="none" strike="noStrike" dirty="0">
                        <a:effectLst/>
                        <a:latin typeface="+mn-lt"/>
                      </a:endParaRPr>
                    </a:p>
                  </a:txBody>
                  <a:tcPr marL="9526" marR="9526"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b="1" i="0" u="none" strike="noStrike" dirty="0" smtClean="0">
                          <a:effectLst/>
                          <a:latin typeface="+mn-lt"/>
                        </a:rPr>
                        <a:t>3.9%</a:t>
                      </a:r>
                      <a:endParaRPr lang="en-US" sz="1600" b="1" i="0" u="none" strike="noStrike" dirty="0">
                        <a:effectLst/>
                        <a:latin typeface="+mn-lt"/>
                      </a:endParaRPr>
                    </a:p>
                  </a:txBody>
                  <a:tcPr marL="9526" marR="9526"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925">
                <a:tc>
                  <a:txBody>
                    <a:bodyPr/>
                    <a:lstStyle/>
                    <a:p>
                      <a:pPr algn="l" fontAlgn="b"/>
                      <a:r>
                        <a:rPr lang="en-US" sz="1600" b="0" i="0" u="none" strike="noStrike" dirty="0" smtClean="0">
                          <a:effectLst/>
                          <a:latin typeface="+mn-lt"/>
                        </a:rPr>
                        <a:t>I am </a:t>
                      </a:r>
                      <a:r>
                        <a:rPr lang="en-US" sz="1600" b="1" i="0" u="none" strike="noStrike" dirty="0" smtClean="0">
                          <a:effectLst/>
                          <a:latin typeface="+mn-lt"/>
                        </a:rPr>
                        <a:t>not "out" </a:t>
                      </a:r>
                      <a:r>
                        <a:rPr lang="en-US" sz="1600" b="0" i="0" u="none" strike="noStrike" dirty="0" smtClean="0">
                          <a:effectLst/>
                          <a:latin typeface="+mn-lt"/>
                        </a:rPr>
                        <a:t>to anyone</a:t>
                      </a:r>
                      <a:endParaRPr lang="en-US" sz="1600" b="0" i="0" u="none" strike="noStrike" dirty="0">
                        <a:effectLst/>
                        <a:latin typeface="+mn-lt"/>
                      </a:endParaRPr>
                    </a:p>
                  </a:txBody>
                  <a:tcPr marL="9526" marR="9526"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b="1" i="0" u="none" strike="noStrike" dirty="0" smtClean="0">
                          <a:effectLst/>
                          <a:latin typeface="+mn-lt"/>
                        </a:rPr>
                        <a:t>3.9%</a:t>
                      </a:r>
                      <a:endParaRPr lang="en-US" sz="1600" b="1" i="0" u="none" strike="noStrike" dirty="0">
                        <a:effectLst/>
                        <a:latin typeface="+mn-lt"/>
                      </a:endParaRPr>
                    </a:p>
                  </a:txBody>
                  <a:tcPr marL="9526" marR="9526"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61925">
                <a:tc>
                  <a:txBody>
                    <a:bodyPr/>
                    <a:lstStyle/>
                    <a:p>
                      <a:pPr algn="l" fontAlgn="b"/>
                      <a:r>
                        <a:rPr lang="en-US" sz="1600" b="0" i="0" u="none" strike="noStrike" dirty="0" smtClean="0">
                          <a:effectLst/>
                          <a:latin typeface="+mn-lt"/>
                        </a:rPr>
                        <a:t>I'd rather not answer</a:t>
                      </a:r>
                      <a:endParaRPr lang="en-US" sz="1600" b="0" i="0" u="none" strike="noStrike" dirty="0">
                        <a:effectLst/>
                        <a:latin typeface="+mn-lt"/>
                      </a:endParaRPr>
                    </a:p>
                  </a:txBody>
                  <a:tcPr marL="9526" marR="9526"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600" b="1" i="0" u="none" strike="noStrike" dirty="0" smtClean="0">
                          <a:effectLst/>
                          <a:latin typeface="+mn-lt"/>
                        </a:rPr>
                        <a:t>1.3%</a:t>
                      </a:r>
                      <a:endParaRPr lang="en-US" sz="1600" b="1" i="0" u="none" strike="noStrike" dirty="0">
                        <a:effectLst/>
                        <a:latin typeface="+mn-lt"/>
                      </a:endParaRPr>
                    </a:p>
                  </a:txBody>
                  <a:tcPr marL="9526" marR="9526"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890729765"/>
              </p:ext>
            </p:extLst>
          </p:nvPr>
        </p:nvGraphicFramePr>
        <p:xfrm>
          <a:off x="9843247" y="2172193"/>
          <a:ext cx="2272553" cy="2255520"/>
        </p:xfrm>
        <a:graphic>
          <a:graphicData uri="http://schemas.openxmlformats.org/drawingml/2006/table">
            <a:tbl>
              <a:tblPr bandRow="1">
                <a:tableStyleId>{5C22544A-7EE6-4342-B048-85BDC9FD1C3A}</a:tableStyleId>
              </a:tblPr>
              <a:tblGrid>
                <a:gridCol w="1398494"/>
                <a:gridCol w="874059"/>
              </a:tblGrid>
              <a:tr h="230880">
                <a:tc>
                  <a:txBody>
                    <a:bodyPr/>
                    <a:lstStyle/>
                    <a:p>
                      <a:r>
                        <a:rPr lang="en-US" sz="1400" dirty="0" smtClean="0"/>
                        <a:t>Single/Dating</a:t>
                      </a:r>
                      <a:endParaRPr lang="en-US" sz="1400" dirty="0"/>
                    </a:p>
                  </a:txBody>
                  <a:tcPr anchor="ctr"/>
                </a:tc>
                <a:tc>
                  <a:txBody>
                    <a:bodyPr/>
                    <a:lstStyle/>
                    <a:p>
                      <a:r>
                        <a:rPr lang="en-US" sz="1400" b="1" dirty="0" smtClean="0"/>
                        <a:t>38.5%</a:t>
                      </a:r>
                      <a:endParaRPr lang="en-US" sz="1400" b="1" dirty="0"/>
                    </a:p>
                  </a:txBody>
                  <a:tcPr anchor="ctr"/>
                </a:tc>
              </a:tr>
              <a:tr h="230880">
                <a:tc>
                  <a:txBody>
                    <a:bodyPr/>
                    <a:lstStyle/>
                    <a:p>
                      <a:r>
                        <a:rPr lang="en-US" sz="1400" dirty="0" smtClean="0"/>
                        <a:t>Married</a:t>
                      </a:r>
                      <a:endParaRPr lang="en-US" sz="1400" dirty="0"/>
                    </a:p>
                  </a:txBody>
                  <a:tcPr anchor="ctr"/>
                </a:tc>
                <a:tc>
                  <a:txBody>
                    <a:bodyPr/>
                    <a:lstStyle/>
                    <a:p>
                      <a:r>
                        <a:rPr lang="en-US" sz="1400" b="1" dirty="0" smtClean="0"/>
                        <a:t>25.6%</a:t>
                      </a:r>
                      <a:endParaRPr lang="en-US" sz="1400" b="1" dirty="0"/>
                    </a:p>
                  </a:txBody>
                  <a:tcPr anchor="ctr"/>
                </a:tc>
              </a:tr>
              <a:tr h="230880">
                <a:tc>
                  <a:txBody>
                    <a:bodyPr/>
                    <a:lstStyle/>
                    <a:p>
                      <a:r>
                        <a:rPr lang="en-US" sz="1400" dirty="0" smtClean="0"/>
                        <a:t>Committed Relationship</a:t>
                      </a:r>
                      <a:endParaRPr lang="en-US" sz="1400" dirty="0"/>
                    </a:p>
                  </a:txBody>
                  <a:tcPr anchor="ctr"/>
                </a:tc>
                <a:tc>
                  <a:txBody>
                    <a:bodyPr/>
                    <a:lstStyle/>
                    <a:p>
                      <a:r>
                        <a:rPr lang="en-US" sz="1400" b="1" dirty="0" smtClean="0"/>
                        <a:t>20.5%</a:t>
                      </a:r>
                      <a:endParaRPr lang="en-US" sz="1400" b="1" dirty="0"/>
                    </a:p>
                  </a:txBody>
                  <a:tcPr anchor="ctr"/>
                </a:tc>
              </a:tr>
              <a:tr h="230880">
                <a:tc>
                  <a:txBody>
                    <a:bodyPr/>
                    <a:lstStyle/>
                    <a:p>
                      <a:r>
                        <a:rPr lang="en-US" sz="1400" dirty="0" smtClean="0"/>
                        <a:t>Domestic Partnership</a:t>
                      </a:r>
                      <a:endParaRPr lang="en-US" sz="1400" dirty="0"/>
                    </a:p>
                  </a:txBody>
                  <a:tcPr anchor="ctr"/>
                </a:tc>
                <a:tc>
                  <a:txBody>
                    <a:bodyPr/>
                    <a:lstStyle/>
                    <a:p>
                      <a:r>
                        <a:rPr lang="en-US" sz="1400" b="1" dirty="0" smtClean="0"/>
                        <a:t>10.3%</a:t>
                      </a:r>
                      <a:endParaRPr lang="en-US" sz="1400" b="1" dirty="0"/>
                    </a:p>
                  </a:txBody>
                  <a:tcPr anchor="ctr"/>
                </a:tc>
              </a:tr>
              <a:tr h="230880">
                <a:tc>
                  <a:txBody>
                    <a:bodyPr/>
                    <a:lstStyle/>
                    <a:p>
                      <a:r>
                        <a:rPr lang="en-US" sz="1400" dirty="0" smtClean="0"/>
                        <a:t>Other</a:t>
                      </a:r>
                      <a:endParaRPr lang="en-US" sz="1400" dirty="0"/>
                    </a:p>
                  </a:txBody>
                  <a:tcPr anchor="ctr"/>
                </a:tc>
                <a:tc>
                  <a:txBody>
                    <a:bodyPr/>
                    <a:lstStyle/>
                    <a:p>
                      <a:r>
                        <a:rPr lang="en-US" sz="1400" b="1" dirty="0" smtClean="0"/>
                        <a:t>3.9%</a:t>
                      </a:r>
                      <a:endParaRPr lang="en-US" sz="1400" b="1" dirty="0"/>
                    </a:p>
                  </a:txBody>
                  <a:tcPr anchor="ctr"/>
                </a:tc>
              </a:tr>
              <a:tr h="230880">
                <a:tc>
                  <a:txBody>
                    <a:bodyPr/>
                    <a:lstStyle/>
                    <a:p>
                      <a:r>
                        <a:rPr lang="en-US" sz="1400" dirty="0" smtClean="0"/>
                        <a:t>Rather Not Say</a:t>
                      </a:r>
                      <a:endParaRPr lang="en-US" sz="1400" dirty="0"/>
                    </a:p>
                  </a:txBody>
                  <a:tcPr anchor="ctr"/>
                </a:tc>
                <a:tc>
                  <a:txBody>
                    <a:bodyPr/>
                    <a:lstStyle/>
                    <a:p>
                      <a:r>
                        <a:rPr lang="en-US" sz="1400" b="1" dirty="0" smtClean="0"/>
                        <a:t>1.3%</a:t>
                      </a:r>
                      <a:endParaRPr lang="en-US" sz="1400" b="1" dirty="0"/>
                    </a:p>
                  </a:txBody>
                  <a:tcPr anchor="ctr"/>
                </a:tc>
              </a:tr>
            </a:tbl>
          </a:graphicData>
        </a:graphic>
      </p:graphicFrame>
      <p:sp>
        <p:nvSpPr>
          <p:cNvPr id="40" name="TextBox 39"/>
          <p:cNvSpPr txBox="1"/>
          <p:nvPr/>
        </p:nvSpPr>
        <p:spPr>
          <a:xfrm>
            <a:off x="9811145" y="1888649"/>
            <a:ext cx="2380856" cy="307777"/>
          </a:xfrm>
          <a:prstGeom prst="rect">
            <a:avLst/>
          </a:prstGeom>
          <a:noFill/>
        </p:spPr>
        <p:txBody>
          <a:bodyPr wrap="square" rtlCol="0">
            <a:spAutoFit/>
          </a:bodyPr>
          <a:lstStyle/>
          <a:p>
            <a:r>
              <a:rPr lang="en-US" sz="1400" b="1" dirty="0" smtClean="0"/>
              <a:t>Relationship Status (LGBTPQ)</a:t>
            </a:r>
            <a:endParaRPr lang="en-US" sz="1400" b="1" dirty="0"/>
          </a:p>
        </p:txBody>
      </p:sp>
    </p:spTree>
    <p:extLst>
      <p:ext uri="{BB962C8B-B14F-4D97-AF65-F5344CB8AC3E}">
        <p14:creationId xmlns:p14="http://schemas.microsoft.com/office/powerpoint/2010/main" val="1646002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par>
                                <p:cTn id="61" presetID="10"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 grpId="0" animBg="1"/>
      <p:bldP spid="24" grpId="0" animBg="1"/>
      <p:bldP spid="26" grpId="0" animBg="1"/>
      <p:bldP spid="27" grpId="0" animBg="1"/>
      <p:bldP spid="28" grpId="0" animBg="1"/>
      <p:bldP spid="5" grpId="0"/>
      <p:bldP spid="29" grpId="0"/>
      <p:bldP spid="32" grpId="0" animBg="1"/>
      <p:bldP spid="7" grpId="0" animBg="1"/>
      <p:bldP spid="33" grpId="0"/>
      <p:bldP spid="34" grpId="0"/>
      <p:bldP spid="35" grpId="0"/>
      <p:bldP spid="36" grpId="0"/>
      <p:bldP spid="37" grpId="0"/>
      <p:bldP spid="38" grpId="0"/>
      <p:bldP spid="4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Business Partners (internal)</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13711242"/>
              </p:ext>
            </p:extLst>
          </p:nvPr>
        </p:nvGraphicFramePr>
        <p:xfrm>
          <a:off x="645456" y="1358153"/>
          <a:ext cx="11135726" cy="4957587"/>
        </p:xfrm>
        <a:graphic>
          <a:graphicData uri="http://schemas.openxmlformats.org/drawingml/2006/table">
            <a:tbl>
              <a:tblPr>
                <a:tableStyleId>{5C22544A-7EE6-4342-B048-85BDC9FD1C3A}</a:tableStyleId>
              </a:tblPr>
              <a:tblGrid>
                <a:gridCol w="5567863"/>
                <a:gridCol w="5567863"/>
              </a:tblGrid>
              <a:tr h="481822">
                <a:tc>
                  <a:txBody>
                    <a:bodyPr/>
                    <a:lstStyle/>
                    <a:p>
                      <a:r>
                        <a:rPr lang="en-US" sz="2000" b="1" dirty="0" smtClean="0"/>
                        <a:t>Communications</a:t>
                      </a:r>
                      <a:r>
                        <a:rPr lang="en-US" sz="2000" b="1" baseline="0" dirty="0" smtClean="0"/>
                        <a:t> &amp; Marketing</a:t>
                      </a:r>
                      <a:endParaRPr lang="en-US" sz="20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r>
                        <a:rPr lang="en-US" sz="2000" b="1" dirty="0" smtClean="0"/>
                        <a:t>Sponsorships &amp; Philanthropy</a:t>
                      </a:r>
                      <a:endParaRPr lang="en-US" sz="20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r>
              <a:tr h="2302046">
                <a:tc>
                  <a:txBody>
                    <a:bodyPr/>
                    <a:lstStyle/>
                    <a:p>
                      <a:pPr marL="628650" lvl="1" indent="-171450">
                        <a:buFont typeface="Arial" panose="020B0604020202020204" pitchFamily="34" charset="0"/>
                        <a:buChar char="•"/>
                      </a:pP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81824">
                <a:tc>
                  <a:txBody>
                    <a:bodyPr/>
                    <a:lstStyle/>
                    <a:p>
                      <a:r>
                        <a:rPr lang="en-US" sz="2000" b="1" dirty="0" smtClean="0"/>
                        <a:t>Peer ERG Leaders</a:t>
                      </a:r>
                      <a:endParaRPr lang="en-US" sz="20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r>
                        <a:rPr lang="en-US" sz="2000" b="1" dirty="0" smtClean="0"/>
                        <a:t>Business</a:t>
                      </a:r>
                      <a:r>
                        <a:rPr lang="en-US" sz="2000" b="1" baseline="0" dirty="0" smtClean="0"/>
                        <a:t>  Unit Leaders/Management</a:t>
                      </a:r>
                      <a:endParaRPr lang="en-US" sz="20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r>
              <a:tr h="1691895">
                <a:tc>
                  <a:txBody>
                    <a:bodyPr/>
                    <a:lstStyle/>
                    <a:p>
                      <a:pPr marL="171450" indent="-171450">
                        <a:buFont typeface="Arial" panose="020B0604020202020204" pitchFamily="34" charset="0"/>
                        <a:buChar char="•"/>
                      </a:pP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Arial" panose="020B0604020202020204" pitchFamily="34" charset="0"/>
                        <a:buChar char="•"/>
                      </a:pP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Rectangle 5"/>
          <p:cNvSpPr/>
          <p:nvPr/>
        </p:nvSpPr>
        <p:spPr>
          <a:xfrm>
            <a:off x="645456" y="1830106"/>
            <a:ext cx="5363136" cy="2308324"/>
          </a:xfrm>
          <a:prstGeom prst="rect">
            <a:avLst/>
          </a:prstGeom>
        </p:spPr>
        <p:txBody>
          <a:bodyPr wrap="square">
            <a:spAutoFit/>
          </a:bodyPr>
          <a:lstStyle/>
          <a:p>
            <a:pPr marL="171450" indent="-171450">
              <a:lnSpc>
                <a:spcPct val="150000"/>
              </a:lnSpc>
              <a:buFont typeface="Arial" panose="020B0604020202020204" pitchFamily="34" charset="0"/>
              <a:buChar char="•"/>
            </a:pPr>
            <a:r>
              <a:rPr lang="en-US" sz="1200" dirty="0">
                <a:solidFill>
                  <a:srgbClr val="404040"/>
                </a:solidFill>
              </a:rPr>
              <a:t>Corporate Communications can be a strong ally in getting your message out to the employees (even into the media). </a:t>
            </a:r>
          </a:p>
          <a:p>
            <a:pPr marL="628650" lvl="1" indent="-171450">
              <a:lnSpc>
                <a:spcPct val="150000"/>
              </a:lnSpc>
              <a:buFont typeface="Arial" panose="020B0604020202020204" pitchFamily="34" charset="0"/>
              <a:buChar char="•"/>
            </a:pPr>
            <a:r>
              <a:rPr lang="en-US" sz="1200" dirty="0">
                <a:solidFill>
                  <a:srgbClr val="404040"/>
                </a:solidFill>
              </a:rPr>
              <a:t>What is the communication platform available?</a:t>
            </a:r>
          </a:p>
          <a:p>
            <a:pPr marL="628650" lvl="1" indent="-171450">
              <a:lnSpc>
                <a:spcPct val="150000"/>
              </a:lnSpc>
              <a:buFont typeface="Arial" panose="020B0604020202020204" pitchFamily="34" charset="0"/>
              <a:buChar char="•"/>
            </a:pPr>
            <a:r>
              <a:rPr lang="en-US" sz="1200" dirty="0">
                <a:solidFill>
                  <a:srgbClr val="404040"/>
                </a:solidFill>
              </a:rPr>
              <a:t>Can they help write/develop content?</a:t>
            </a:r>
          </a:p>
          <a:p>
            <a:pPr marL="171450" indent="-171450">
              <a:lnSpc>
                <a:spcPct val="150000"/>
              </a:lnSpc>
              <a:buFont typeface="Arial" panose="020B0604020202020204" pitchFamily="34" charset="0"/>
              <a:buChar char="•"/>
            </a:pPr>
            <a:r>
              <a:rPr lang="en-US" sz="1200" dirty="0">
                <a:solidFill>
                  <a:srgbClr val="404040"/>
                </a:solidFill>
              </a:rPr>
              <a:t>Marketing is an important component to ensure branding adherence (especially for external events).</a:t>
            </a:r>
          </a:p>
          <a:p>
            <a:pPr marL="628650" lvl="1" indent="-171450">
              <a:lnSpc>
                <a:spcPct val="150000"/>
              </a:lnSpc>
              <a:buFont typeface="Arial" panose="020B0604020202020204" pitchFamily="34" charset="0"/>
              <a:buChar char="•"/>
            </a:pPr>
            <a:r>
              <a:rPr lang="en-US" sz="1200" dirty="0">
                <a:solidFill>
                  <a:srgbClr val="404040"/>
                </a:solidFill>
              </a:rPr>
              <a:t>Can they provide assets (logos, banners, etc.)?</a:t>
            </a:r>
          </a:p>
          <a:p>
            <a:pPr marL="628650" lvl="1" indent="-171450">
              <a:lnSpc>
                <a:spcPct val="150000"/>
              </a:lnSpc>
              <a:buFont typeface="Arial" panose="020B0604020202020204" pitchFamily="34" charset="0"/>
              <a:buChar char="•"/>
            </a:pPr>
            <a:r>
              <a:rPr lang="en-US" sz="1200" dirty="0">
                <a:solidFill>
                  <a:srgbClr val="404040"/>
                </a:solidFill>
              </a:rPr>
              <a:t>Can your ERG inform the company marketing strategy? </a:t>
            </a:r>
          </a:p>
        </p:txBody>
      </p:sp>
      <p:sp>
        <p:nvSpPr>
          <p:cNvPr id="7" name="Rectangle 6"/>
          <p:cNvSpPr/>
          <p:nvPr/>
        </p:nvSpPr>
        <p:spPr>
          <a:xfrm>
            <a:off x="6268570" y="1853352"/>
            <a:ext cx="5363136" cy="1477328"/>
          </a:xfrm>
          <a:prstGeom prst="rect">
            <a:avLst/>
          </a:prstGeom>
        </p:spPr>
        <p:txBody>
          <a:bodyPr wrap="square">
            <a:spAutoFit/>
          </a:bodyPr>
          <a:lstStyle/>
          <a:p>
            <a:pPr marL="171450" indent="-171450">
              <a:lnSpc>
                <a:spcPct val="150000"/>
              </a:lnSpc>
              <a:buFont typeface="Arial" panose="020B0604020202020204" pitchFamily="34" charset="0"/>
              <a:buChar char="•"/>
            </a:pPr>
            <a:r>
              <a:rPr lang="en-US" sz="1200" dirty="0">
                <a:solidFill>
                  <a:srgbClr val="404040"/>
                </a:solidFill>
              </a:rPr>
              <a:t>Community Affairs (or the equivalent) is  great resource to find appropriate volunteer opportunities and non-profit organizations to partner with.</a:t>
            </a:r>
          </a:p>
          <a:p>
            <a:pPr marL="628650" lvl="1" indent="-171450">
              <a:lnSpc>
                <a:spcPct val="150000"/>
              </a:lnSpc>
              <a:buFont typeface="Arial" panose="020B0604020202020204" pitchFamily="34" charset="0"/>
              <a:buChar char="•"/>
            </a:pPr>
            <a:r>
              <a:rPr lang="en-US" sz="1200" dirty="0">
                <a:solidFill>
                  <a:srgbClr val="404040"/>
                </a:solidFill>
              </a:rPr>
              <a:t>Is there a volunteer tracking platform?</a:t>
            </a:r>
          </a:p>
          <a:p>
            <a:pPr marL="628650" lvl="1" indent="-171450">
              <a:lnSpc>
                <a:spcPct val="150000"/>
              </a:lnSpc>
              <a:buFont typeface="Arial" panose="020B0604020202020204" pitchFamily="34" charset="0"/>
              <a:buChar char="•"/>
            </a:pPr>
            <a:r>
              <a:rPr lang="en-US" sz="1200" dirty="0">
                <a:solidFill>
                  <a:srgbClr val="404040"/>
                </a:solidFill>
              </a:rPr>
              <a:t>Are there any Corporate Grants/Sponsorships to align with?</a:t>
            </a:r>
          </a:p>
          <a:p>
            <a:pPr marL="628650" lvl="1" indent="-171450">
              <a:lnSpc>
                <a:spcPct val="150000"/>
              </a:lnSpc>
              <a:buFont typeface="Arial" panose="020B0604020202020204" pitchFamily="34" charset="0"/>
              <a:buChar char="•"/>
            </a:pPr>
            <a:r>
              <a:rPr lang="en-US" sz="1200" dirty="0">
                <a:solidFill>
                  <a:srgbClr val="404040"/>
                </a:solidFill>
              </a:rPr>
              <a:t>Any connections with key boards/community centers?</a:t>
            </a:r>
          </a:p>
        </p:txBody>
      </p:sp>
      <p:sp>
        <p:nvSpPr>
          <p:cNvPr id="8" name="Rectangle 7"/>
          <p:cNvSpPr/>
          <p:nvPr/>
        </p:nvSpPr>
        <p:spPr>
          <a:xfrm>
            <a:off x="645456" y="4710803"/>
            <a:ext cx="5363136" cy="1477328"/>
          </a:xfrm>
          <a:prstGeom prst="rect">
            <a:avLst/>
          </a:prstGeom>
        </p:spPr>
        <p:txBody>
          <a:bodyPr wrap="square">
            <a:spAutoFit/>
          </a:bodyPr>
          <a:lstStyle/>
          <a:p>
            <a:pPr marL="171450" indent="-171450">
              <a:lnSpc>
                <a:spcPct val="150000"/>
              </a:lnSpc>
              <a:buFont typeface="Arial" panose="020B0604020202020204" pitchFamily="34" charset="0"/>
              <a:buChar char="•"/>
            </a:pPr>
            <a:r>
              <a:rPr lang="en-US" sz="1200" dirty="0">
                <a:solidFill>
                  <a:srgbClr val="404040"/>
                </a:solidFill>
              </a:rPr>
              <a:t>Combining resources with peer ERGs can result in bigger events and increased impact.</a:t>
            </a:r>
          </a:p>
          <a:p>
            <a:pPr marL="171450" indent="-171450">
              <a:lnSpc>
                <a:spcPct val="150000"/>
              </a:lnSpc>
              <a:buFont typeface="Arial" panose="020B0604020202020204" pitchFamily="34" charset="0"/>
              <a:buChar char="•"/>
            </a:pPr>
            <a:r>
              <a:rPr lang="en-US" sz="1200" dirty="0">
                <a:solidFill>
                  <a:srgbClr val="404040"/>
                </a:solidFill>
              </a:rPr>
              <a:t>Identify common causes or communities (i.e. API Wellness Center of SF) that provides partnership opportunities.</a:t>
            </a:r>
          </a:p>
          <a:p>
            <a:pPr marL="171450" indent="-171450">
              <a:lnSpc>
                <a:spcPct val="150000"/>
              </a:lnSpc>
              <a:buFont typeface="Arial" panose="020B0604020202020204" pitchFamily="34" charset="0"/>
              <a:buChar char="•"/>
            </a:pPr>
            <a:r>
              <a:rPr lang="en-US" sz="1200" dirty="0">
                <a:solidFill>
                  <a:srgbClr val="404040"/>
                </a:solidFill>
              </a:rPr>
              <a:t>Learn from experience ERG leaders.</a:t>
            </a:r>
          </a:p>
        </p:txBody>
      </p:sp>
      <p:sp>
        <p:nvSpPr>
          <p:cNvPr id="9" name="Rectangle 8"/>
          <p:cNvSpPr/>
          <p:nvPr/>
        </p:nvSpPr>
        <p:spPr>
          <a:xfrm>
            <a:off x="6302559" y="4710804"/>
            <a:ext cx="5363136" cy="1200329"/>
          </a:xfrm>
          <a:prstGeom prst="rect">
            <a:avLst/>
          </a:prstGeom>
        </p:spPr>
        <p:txBody>
          <a:bodyPr wrap="square">
            <a:spAutoFit/>
          </a:bodyPr>
          <a:lstStyle/>
          <a:p>
            <a:pPr marL="171450" indent="-171450">
              <a:lnSpc>
                <a:spcPct val="150000"/>
              </a:lnSpc>
              <a:buFont typeface="Arial" panose="020B0604020202020204" pitchFamily="34" charset="0"/>
              <a:buChar char="•"/>
            </a:pPr>
            <a:r>
              <a:rPr lang="en-US" sz="1200" dirty="0">
                <a:solidFill>
                  <a:srgbClr val="404040"/>
                </a:solidFill>
              </a:rPr>
              <a:t>Powerful partners (and advocates) may already exist within your organization.</a:t>
            </a:r>
          </a:p>
          <a:p>
            <a:pPr marL="171450" indent="-171450">
              <a:lnSpc>
                <a:spcPct val="150000"/>
              </a:lnSpc>
              <a:buFont typeface="Arial" panose="020B0604020202020204" pitchFamily="34" charset="0"/>
              <a:buChar char="•"/>
            </a:pPr>
            <a:r>
              <a:rPr lang="en-US" sz="1200" dirty="0">
                <a:solidFill>
                  <a:srgbClr val="404040"/>
                </a:solidFill>
              </a:rPr>
              <a:t>Engage them to access their employees (emails, meetings, etc.)</a:t>
            </a:r>
          </a:p>
          <a:p>
            <a:pPr marL="171450" indent="-171450">
              <a:lnSpc>
                <a:spcPct val="150000"/>
              </a:lnSpc>
              <a:buFont typeface="Arial" panose="020B0604020202020204" pitchFamily="34" charset="0"/>
              <a:buChar char="•"/>
            </a:pPr>
            <a:r>
              <a:rPr lang="en-US" sz="1200" dirty="0">
                <a:solidFill>
                  <a:srgbClr val="404040"/>
                </a:solidFill>
              </a:rPr>
              <a:t>Invite them to be guest speakers (or special attendees) to your events.</a:t>
            </a:r>
          </a:p>
          <a:p>
            <a:pPr marL="171450" indent="-171450">
              <a:lnSpc>
                <a:spcPct val="150000"/>
              </a:lnSpc>
              <a:buFont typeface="Arial" panose="020B0604020202020204" pitchFamily="34" charset="0"/>
              <a:buChar char="•"/>
            </a:pPr>
            <a:r>
              <a:rPr lang="en-US" sz="1200" dirty="0">
                <a:solidFill>
                  <a:srgbClr val="404040"/>
                </a:solidFill>
              </a:rPr>
              <a:t>Leverage their influence to build your network and share your mission.</a:t>
            </a:r>
          </a:p>
        </p:txBody>
      </p:sp>
      <p:sp>
        <p:nvSpPr>
          <p:cNvPr id="4" name="Slide Number Placeholder 3"/>
          <p:cNvSpPr>
            <a:spLocks noGrp="1"/>
          </p:cNvSpPr>
          <p:nvPr>
            <p:ph type="sldNum" sz="quarter" idx="12"/>
          </p:nvPr>
        </p:nvSpPr>
        <p:spPr/>
        <p:txBody>
          <a:bodyPr/>
          <a:lstStyle/>
          <a:p>
            <a:fld id="{5FB82C68-21B0-4D10-9FE3-8B3C5F565363}" type="slidenum">
              <a:rPr lang="en-US" smtClean="0"/>
              <a:pPr/>
              <a:t>45</a:t>
            </a:fld>
            <a:endParaRPr lang="en-US"/>
          </a:p>
        </p:txBody>
      </p:sp>
      <p:sp>
        <p:nvSpPr>
          <p:cNvPr id="15" name="Freeform 14"/>
          <p:cNvSpPr>
            <a:spLocks noEditPoints="1"/>
          </p:cNvSpPr>
          <p:nvPr/>
        </p:nvSpPr>
        <p:spPr bwMode="auto">
          <a:xfrm>
            <a:off x="10327341" y="225139"/>
            <a:ext cx="1026459" cy="809659"/>
          </a:xfrm>
          <a:custGeom>
            <a:avLst/>
            <a:gdLst>
              <a:gd name="T0" fmla="*/ 56 w 186"/>
              <a:gd name="T1" fmla="*/ 67 h 140"/>
              <a:gd name="T2" fmla="*/ 34 w 186"/>
              <a:gd name="T3" fmla="*/ 77 h 140"/>
              <a:gd name="T4" fmla="*/ 15 w 186"/>
              <a:gd name="T5" fmla="*/ 87 h 140"/>
              <a:gd name="T6" fmla="*/ 50 w 186"/>
              <a:gd name="T7" fmla="*/ 61 h 140"/>
              <a:gd name="T8" fmla="*/ 68 w 186"/>
              <a:gd name="T9" fmla="*/ 67 h 140"/>
              <a:gd name="T10" fmla="*/ 59 w 186"/>
              <a:gd name="T11" fmla="*/ 81 h 140"/>
              <a:gd name="T12" fmla="*/ 82 w 186"/>
              <a:gd name="T13" fmla="*/ 68 h 140"/>
              <a:gd name="T14" fmla="*/ 68 w 186"/>
              <a:gd name="T15" fmla="*/ 67 h 140"/>
              <a:gd name="T16" fmla="*/ 82 w 186"/>
              <a:gd name="T17" fmla="*/ 27 h 140"/>
              <a:gd name="T18" fmla="*/ 64 w 186"/>
              <a:gd name="T19" fmla="*/ 40 h 140"/>
              <a:gd name="T20" fmla="*/ 36 w 186"/>
              <a:gd name="T21" fmla="*/ 36 h 140"/>
              <a:gd name="T22" fmla="*/ 15 w 186"/>
              <a:gd name="T23" fmla="*/ 27 h 140"/>
              <a:gd name="T24" fmla="*/ 72 w 186"/>
              <a:gd name="T25" fmla="*/ 40 h 140"/>
              <a:gd name="T26" fmla="*/ 72 w 186"/>
              <a:gd name="T27" fmla="*/ 26 h 140"/>
              <a:gd name="T28" fmla="*/ 106 w 186"/>
              <a:gd name="T29" fmla="*/ 95 h 140"/>
              <a:gd name="T30" fmla="*/ 144 w 186"/>
              <a:gd name="T31" fmla="*/ 95 h 140"/>
              <a:gd name="T32" fmla="*/ 106 w 186"/>
              <a:gd name="T33" fmla="*/ 95 h 140"/>
              <a:gd name="T34" fmla="*/ 106 w 186"/>
              <a:gd name="T35" fmla="*/ 72 h 140"/>
              <a:gd name="T36" fmla="*/ 170 w 186"/>
              <a:gd name="T37" fmla="*/ 68 h 140"/>
              <a:gd name="T38" fmla="*/ 126 w 186"/>
              <a:gd name="T39" fmla="*/ 24 h 140"/>
              <a:gd name="T40" fmla="*/ 170 w 186"/>
              <a:gd name="T41" fmla="*/ 31 h 140"/>
              <a:gd name="T42" fmla="*/ 126 w 186"/>
              <a:gd name="T43" fmla="*/ 24 h 140"/>
              <a:gd name="T44" fmla="*/ 106 w 186"/>
              <a:gd name="T45" fmla="*/ 45 h 140"/>
              <a:gd name="T46" fmla="*/ 170 w 186"/>
              <a:gd name="T47" fmla="*/ 40 h 140"/>
              <a:gd name="T48" fmla="*/ 106 w 186"/>
              <a:gd name="T49" fmla="*/ 81 h 140"/>
              <a:gd name="T50" fmla="*/ 170 w 186"/>
              <a:gd name="T51" fmla="*/ 86 h 140"/>
              <a:gd name="T52" fmla="*/ 106 w 186"/>
              <a:gd name="T53" fmla="*/ 81 h 140"/>
              <a:gd name="T54" fmla="*/ 106 w 186"/>
              <a:gd name="T55" fmla="*/ 59 h 140"/>
              <a:gd name="T56" fmla="*/ 170 w 186"/>
              <a:gd name="T57" fmla="*/ 54 h 140"/>
              <a:gd name="T58" fmla="*/ 186 w 186"/>
              <a:gd name="T59" fmla="*/ 9 h 140"/>
              <a:gd name="T60" fmla="*/ 186 w 186"/>
              <a:gd name="T61" fmla="*/ 134 h 140"/>
              <a:gd name="T62" fmla="*/ 142 w 186"/>
              <a:gd name="T63" fmla="*/ 128 h 140"/>
              <a:gd name="T64" fmla="*/ 93 w 186"/>
              <a:gd name="T65" fmla="*/ 140 h 140"/>
              <a:gd name="T66" fmla="*/ 44 w 186"/>
              <a:gd name="T67" fmla="*/ 128 h 140"/>
              <a:gd name="T68" fmla="*/ 0 w 186"/>
              <a:gd name="T69" fmla="*/ 134 h 140"/>
              <a:gd name="T70" fmla="*/ 0 w 186"/>
              <a:gd name="T71" fmla="*/ 9 h 140"/>
              <a:gd name="T72" fmla="*/ 44 w 186"/>
              <a:gd name="T73" fmla="*/ 0 h 140"/>
              <a:gd name="T74" fmla="*/ 142 w 186"/>
              <a:gd name="T75" fmla="*/ 0 h 140"/>
              <a:gd name="T76" fmla="*/ 186 w 186"/>
              <a:gd name="T77" fmla="*/ 9 h 140"/>
              <a:gd name="T78" fmla="*/ 44 w 186"/>
              <a:gd name="T79" fmla="*/ 8 h 140"/>
              <a:gd name="T80" fmla="*/ 8 w 186"/>
              <a:gd name="T81" fmla="*/ 118 h 140"/>
              <a:gd name="T82" fmla="*/ 89 w 186"/>
              <a:gd name="T83" fmla="*/ 121 h 140"/>
              <a:gd name="T84" fmla="*/ 178 w 186"/>
              <a:gd name="T85" fmla="*/ 14 h 140"/>
              <a:gd name="T86" fmla="*/ 97 w 186"/>
              <a:gd name="T87" fmla="*/ 18 h 140"/>
              <a:gd name="T88" fmla="*/ 142 w 186"/>
              <a:gd name="T89" fmla="*/ 112 h 140"/>
              <a:gd name="T90" fmla="*/ 178 w 186"/>
              <a:gd name="T91" fmla="*/ 1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40">
                <a:moveTo>
                  <a:pt x="56" y="66"/>
                </a:moveTo>
                <a:cubicBezTo>
                  <a:pt x="56" y="66"/>
                  <a:pt x="56" y="67"/>
                  <a:pt x="56" y="67"/>
                </a:cubicBezTo>
                <a:cubicBezTo>
                  <a:pt x="54" y="69"/>
                  <a:pt x="50" y="70"/>
                  <a:pt x="46" y="71"/>
                </a:cubicBezTo>
                <a:cubicBezTo>
                  <a:pt x="41" y="72"/>
                  <a:pt x="37" y="73"/>
                  <a:pt x="34" y="77"/>
                </a:cubicBezTo>
                <a:cubicBezTo>
                  <a:pt x="32" y="79"/>
                  <a:pt x="31" y="80"/>
                  <a:pt x="29" y="82"/>
                </a:cubicBezTo>
                <a:cubicBezTo>
                  <a:pt x="24" y="83"/>
                  <a:pt x="19" y="85"/>
                  <a:pt x="15" y="87"/>
                </a:cubicBezTo>
                <a:cubicBezTo>
                  <a:pt x="15" y="80"/>
                  <a:pt x="15" y="74"/>
                  <a:pt x="15" y="68"/>
                </a:cubicBezTo>
                <a:cubicBezTo>
                  <a:pt x="26" y="63"/>
                  <a:pt x="38" y="61"/>
                  <a:pt x="50" y="61"/>
                </a:cubicBezTo>
                <a:cubicBezTo>
                  <a:pt x="52" y="62"/>
                  <a:pt x="56" y="64"/>
                  <a:pt x="56" y="66"/>
                </a:cubicBezTo>
                <a:close/>
                <a:moveTo>
                  <a:pt x="68" y="67"/>
                </a:moveTo>
                <a:cubicBezTo>
                  <a:pt x="70" y="73"/>
                  <a:pt x="67" y="75"/>
                  <a:pt x="62" y="77"/>
                </a:cubicBezTo>
                <a:cubicBezTo>
                  <a:pt x="60" y="78"/>
                  <a:pt x="59" y="80"/>
                  <a:pt x="59" y="81"/>
                </a:cubicBezTo>
                <a:cubicBezTo>
                  <a:pt x="67" y="82"/>
                  <a:pt x="74" y="84"/>
                  <a:pt x="82" y="87"/>
                </a:cubicBezTo>
                <a:cubicBezTo>
                  <a:pt x="82" y="80"/>
                  <a:pt x="82" y="74"/>
                  <a:pt x="82" y="68"/>
                </a:cubicBezTo>
                <a:cubicBezTo>
                  <a:pt x="76" y="66"/>
                  <a:pt x="71" y="64"/>
                  <a:pt x="65" y="63"/>
                </a:cubicBezTo>
                <a:cubicBezTo>
                  <a:pt x="66" y="64"/>
                  <a:pt x="67" y="66"/>
                  <a:pt x="68" y="67"/>
                </a:cubicBezTo>
                <a:close/>
                <a:moveTo>
                  <a:pt x="15" y="27"/>
                </a:moveTo>
                <a:cubicBezTo>
                  <a:pt x="36" y="19"/>
                  <a:pt x="60" y="19"/>
                  <a:pt x="82" y="27"/>
                </a:cubicBezTo>
                <a:cubicBezTo>
                  <a:pt x="82" y="39"/>
                  <a:pt x="82" y="51"/>
                  <a:pt x="82" y="63"/>
                </a:cubicBezTo>
                <a:cubicBezTo>
                  <a:pt x="76" y="55"/>
                  <a:pt x="70" y="47"/>
                  <a:pt x="64" y="40"/>
                </a:cubicBezTo>
                <a:cubicBezTo>
                  <a:pt x="60" y="43"/>
                  <a:pt x="55" y="47"/>
                  <a:pt x="51" y="51"/>
                </a:cubicBezTo>
                <a:cubicBezTo>
                  <a:pt x="46" y="45"/>
                  <a:pt x="41" y="41"/>
                  <a:pt x="36" y="36"/>
                </a:cubicBezTo>
                <a:cubicBezTo>
                  <a:pt x="29" y="44"/>
                  <a:pt x="22" y="53"/>
                  <a:pt x="15" y="63"/>
                </a:cubicBezTo>
                <a:cubicBezTo>
                  <a:pt x="15" y="51"/>
                  <a:pt x="15" y="39"/>
                  <a:pt x="15" y="27"/>
                </a:cubicBezTo>
                <a:close/>
                <a:moveTo>
                  <a:pt x="65" y="32"/>
                </a:moveTo>
                <a:cubicBezTo>
                  <a:pt x="65" y="35"/>
                  <a:pt x="68" y="39"/>
                  <a:pt x="72" y="40"/>
                </a:cubicBezTo>
                <a:cubicBezTo>
                  <a:pt x="75" y="41"/>
                  <a:pt x="78" y="39"/>
                  <a:pt x="78" y="35"/>
                </a:cubicBezTo>
                <a:cubicBezTo>
                  <a:pt x="78" y="31"/>
                  <a:pt x="75" y="27"/>
                  <a:pt x="72" y="26"/>
                </a:cubicBezTo>
                <a:cubicBezTo>
                  <a:pt x="68" y="25"/>
                  <a:pt x="65" y="28"/>
                  <a:pt x="65" y="32"/>
                </a:cubicBezTo>
                <a:close/>
                <a:moveTo>
                  <a:pt x="106" y="95"/>
                </a:moveTo>
                <a:cubicBezTo>
                  <a:pt x="106" y="99"/>
                  <a:pt x="106" y="99"/>
                  <a:pt x="106" y="99"/>
                </a:cubicBezTo>
                <a:cubicBezTo>
                  <a:pt x="118" y="96"/>
                  <a:pt x="131" y="95"/>
                  <a:pt x="144" y="95"/>
                </a:cubicBezTo>
                <a:cubicBezTo>
                  <a:pt x="144" y="91"/>
                  <a:pt x="144" y="91"/>
                  <a:pt x="144" y="91"/>
                </a:cubicBezTo>
                <a:cubicBezTo>
                  <a:pt x="131" y="90"/>
                  <a:pt x="118" y="92"/>
                  <a:pt x="106" y="95"/>
                </a:cubicBezTo>
                <a:close/>
                <a:moveTo>
                  <a:pt x="106" y="68"/>
                </a:moveTo>
                <a:cubicBezTo>
                  <a:pt x="106" y="72"/>
                  <a:pt x="106" y="72"/>
                  <a:pt x="106" y="72"/>
                </a:cubicBezTo>
                <a:cubicBezTo>
                  <a:pt x="126" y="66"/>
                  <a:pt x="150" y="66"/>
                  <a:pt x="170" y="72"/>
                </a:cubicBezTo>
                <a:cubicBezTo>
                  <a:pt x="170" y="68"/>
                  <a:pt x="170" y="68"/>
                  <a:pt x="170" y="68"/>
                </a:cubicBezTo>
                <a:cubicBezTo>
                  <a:pt x="149" y="62"/>
                  <a:pt x="127" y="62"/>
                  <a:pt x="106" y="68"/>
                </a:cubicBezTo>
                <a:close/>
                <a:moveTo>
                  <a:pt x="126" y="24"/>
                </a:moveTo>
                <a:cubicBezTo>
                  <a:pt x="126" y="28"/>
                  <a:pt x="126" y="28"/>
                  <a:pt x="126" y="28"/>
                </a:cubicBezTo>
                <a:cubicBezTo>
                  <a:pt x="140" y="26"/>
                  <a:pt x="156" y="27"/>
                  <a:pt x="170" y="31"/>
                </a:cubicBezTo>
                <a:cubicBezTo>
                  <a:pt x="170" y="27"/>
                  <a:pt x="170" y="27"/>
                  <a:pt x="170" y="27"/>
                </a:cubicBezTo>
                <a:cubicBezTo>
                  <a:pt x="156" y="23"/>
                  <a:pt x="140" y="22"/>
                  <a:pt x="126" y="24"/>
                </a:cubicBezTo>
                <a:close/>
                <a:moveTo>
                  <a:pt x="106" y="41"/>
                </a:moveTo>
                <a:cubicBezTo>
                  <a:pt x="106" y="45"/>
                  <a:pt x="106" y="45"/>
                  <a:pt x="106" y="45"/>
                </a:cubicBezTo>
                <a:cubicBezTo>
                  <a:pt x="126" y="39"/>
                  <a:pt x="150" y="39"/>
                  <a:pt x="170" y="45"/>
                </a:cubicBezTo>
                <a:cubicBezTo>
                  <a:pt x="170" y="40"/>
                  <a:pt x="170" y="40"/>
                  <a:pt x="170" y="40"/>
                </a:cubicBezTo>
                <a:cubicBezTo>
                  <a:pt x="149" y="35"/>
                  <a:pt x="127" y="35"/>
                  <a:pt x="106" y="41"/>
                </a:cubicBezTo>
                <a:close/>
                <a:moveTo>
                  <a:pt x="106" y="81"/>
                </a:moveTo>
                <a:cubicBezTo>
                  <a:pt x="106" y="86"/>
                  <a:pt x="106" y="86"/>
                  <a:pt x="106" y="86"/>
                </a:cubicBezTo>
                <a:cubicBezTo>
                  <a:pt x="126" y="80"/>
                  <a:pt x="150" y="80"/>
                  <a:pt x="170" y="86"/>
                </a:cubicBezTo>
                <a:cubicBezTo>
                  <a:pt x="170" y="81"/>
                  <a:pt x="170" y="81"/>
                  <a:pt x="170" y="81"/>
                </a:cubicBezTo>
                <a:cubicBezTo>
                  <a:pt x="149" y="76"/>
                  <a:pt x="127" y="76"/>
                  <a:pt x="106" y="81"/>
                </a:cubicBezTo>
                <a:close/>
                <a:moveTo>
                  <a:pt x="106" y="54"/>
                </a:moveTo>
                <a:cubicBezTo>
                  <a:pt x="106" y="59"/>
                  <a:pt x="106" y="59"/>
                  <a:pt x="106" y="59"/>
                </a:cubicBezTo>
                <a:cubicBezTo>
                  <a:pt x="126" y="53"/>
                  <a:pt x="150" y="53"/>
                  <a:pt x="170" y="59"/>
                </a:cubicBezTo>
                <a:cubicBezTo>
                  <a:pt x="170" y="54"/>
                  <a:pt x="170" y="54"/>
                  <a:pt x="170" y="54"/>
                </a:cubicBezTo>
                <a:cubicBezTo>
                  <a:pt x="149" y="48"/>
                  <a:pt x="127" y="49"/>
                  <a:pt x="106" y="54"/>
                </a:cubicBezTo>
                <a:close/>
                <a:moveTo>
                  <a:pt x="186" y="9"/>
                </a:moveTo>
                <a:cubicBezTo>
                  <a:pt x="186" y="126"/>
                  <a:pt x="186" y="126"/>
                  <a:pt x="186" y="126"/>
                </a:cubicBezTo>
                <a:cubicBezTo>
                  <a:pt x="186" y="134"/>
                  <a:pt x="186" y="134"/>
                  <a:pt x="186" y="134"/>
                </a:cubicBezTo>
                <a:cubicBezTo>
                  <a:pt x="184" y="136"/>
                  <a:pt x="182" y="136"/>
                  <a:pt x="180" y="135"/>
                </a:cubicBezTo>
                <a:cubicBezTo>
                  <a:pt x="168" y="131"/>
                  <a:pt x="155" y="128"/>
                  <a:pt x="142" y="128"/>
                </a:cubicBezTo>
                <a:cubicBezTo>
                  <a:pt x="126" y="128"/>
                  <a:pt x="110" y="132"/>
                  <a:pt x="96" y="139"/>
                </a:cubicBezTo>
                <a:cubicBezTo>
                  <a:pt x="95" y="140"/>
                  <a:pt x="94" y="140"/>
                  <a:pt x="93" y="140"/>
                </a:cubicBezTo>
                <a:cubicBezTo>
                  <a:pt x="92" y="140"/>
                  <a:pt x="91" y="140"/>
                  <a:pt x="91" y="139"/>
                </a:cubicBezTo>
                <a:cubicBezTo>
                  <a:pt x="76" y="132"/>
                  <a:pt x="60" y="128"/>
                  <a:pt x="44" y="128"/>
                </a:cubicBezTo>
                <a:cubicBezTo>
                  <a:pt x="31" y="128"/>
                  <a:pt x="18" y="131"/>
                  <a:pt x="6" y="135"/>
                </a:cubicBezTo>
                <a:cubicBezTo>
                  <a:pt x="4" y="136"/>
                  <a:pt x="2" y="136"/>
                  <a:pt x="0" y="134"/>
                </a:cubicBezTo>
                <a:cubicBezTo>
                  <a:pt x="0" y="126"/>
                  <a:pt x="0" y="126"/>
                  <a:pt x="0" y="126"/>
                </a:cubicBezTo>
                <a:cubicBezTo>
                  <a:pt x="0" y="9"/>
                  <a:pt x="0" y="9"/>
                  <a:pt x="0" y="9"/>
                </a:cubicBezTo>
                <a:cubicBezTo>
                  <a:pt x="3" y="8"/>
                  <a:pt x="3" y="8"/>
                  <a:pt x="3" y="8"/>
                </a:cubicBezTo>
                <a:cubicBezTo>
                  <a:pt x="16" y="3"/>
                  <a:pt x="30" y="0"/>
                  <a:pt x="44" y="0"/>
                </a:cubicBezTo>
                <a:cubicBezTo>
                  <a:pt x="61" y="0"/>
                  <a:pt x="78" y="4"/>
                  <a:pt x="93" y="11"/>
                </a:cubicBezTo>
                <a:cubicBezTo>
                  <a:pt x="108" y="4"/>
                  <a:pt x="125" y="0"/>
                  <a:pt x="142" y="0"/>
                </a:cubicBezTo>
                <a:cubicBezTo>
                  <a:pt x="157" y="0"/>
                  <a:pt x="170" y="3"/>
                  <a:pt x="183" y="8"/>
                </a:cubicBezTo>
                <a:lnTo>
                  <a:pt x="186" y="9"/>
                </a:lnTo>
                <a:close/>
                <a:moveTo>
                  <a:pt x="89" y="18"/>
                </a:moveTo>
                <a:cubicBezTo>
                  <a:pt x="75" y="11"/>
                  <a:pt x="60" y="8"/>
                  <a:pt x="44" y="8"/>
                </a:cubicBezTo>
                <a:cubicBezTo>
                  <a:pt x="31" y="8"/>
                  <a:pt x="19" y="10"/>
                  <a:pt x="8" y="14"/>
                </a:cubicBezTo>
                <a:cubicBezTo>
                  <a:pt x="8" y="118"/>
                  <a:pt x="8" y="118"/>
                  <a:pt x="8" y="118"/>
                </a:cubicBezTo>
                <a:cubicBezTo>
                  <a:pt x="19" y="114"/>
                  <a:pt x="31" y="112"/>
                  <a:pt x="44" y="112"/>
                </a:cubicBezTo>
                <a:cubicBezTo>
                  <a:pt x="60" y="112"/>
                  <a:pt x="75" y="115"/>
                  <a:pt x="89" y="121"/>
                </a:cubicBezTo>
                <a:lnTo>
                  <a:pt x="89" y="18"/>
                </a:lnTo>
                <a:close/>
                <a:moveTo>
                  <a:pt x="178" y="14"/>
                </a:moveTo>
                <a:cubicBezTo>
                  <a:pt x="167" y="10"/>
                  <a:pt x="155" y="8"/>
                  <a:pt x="142" y="8"/>
                </a:cubicBezTo>
                <a:cubicBezTo>
                  <a:pt x="126" y="8"/>
                  <a:pt x="111" y="11"/>
                  <a:pt x="97" y="18"/>
                </a:cubicBezTo>
                <a:cubicBezTo>
                  <a:pt x="97" y="121"/>
                  <a:pt x="97" y="121"/>
                  <a:pt x="97" y="121"/>
                </a:cubicBezTo>
                <a:cubicBezTo>
                  <a:pt x="111" y="115"/>
                  <a:pt x="127" y="112"/>
                  <a:pt x="142" y="112"/>
                </a:cubicBezTo>
                <a:cubicBezTo>
                  <a:pt x="155" y="112"/>
                  <a:pt x="167" y="114"/>
                  <a:pt x="178" y="118"/>
                </a:cubicBezTo>
                <a:lnTo>
                  <a:pt x="178" y="14"/>
                </a:lnTo>
                <a:close/>
              </a:path>
            </a:pathLst>
          </a:custGeom>
          <a:solidFill>
            <a:schemeClr val="bg2">
              <a:lumMod val="50000"/>
            </a:schemeClr>
          </a:solidFill>
          <a:ln>
            <a:noFill/>
          </a:ln>
          <a:extLst/>
        </p:spPr>
        <p:txBody>
          <a:bodyPr vert="horz" wrap="square" lIns="182880" tIns="91440" rIns="182880" bIns="91440" numCol="1" anchor="t" anchorCtr="0" compatLnSpc="1">
            <a:prstTxWarp prst="textNoShape">
              <a:avLst/>
            </a:prstTxWarp>
          </a:bodyPr>
          <a:lstStyle/>
          <a:p>
            <a:endParaRPr lang="en-US" sz="7200"/>
          </a:p>
        </p:txBody>
      </p:sp>
    </p:spTree>
    <p:extLst>
      <p:ext uri="{BB962C8B-B14F-4D97-AF65-F5344CB8AC3E}">
        <p14:creationId xmlns:p14="http://schemas.microsoft.com/office/powerpoint/2010/main" val="4197535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Knowledge Resources (external)</a:t>
            </a:r>
            <a:endParaRPr lang="en-US" dirty="0"/>
          </a:p>
        </p:txBody>
      </p:sp>
      <p:sp>
        <p:nvSpPr>
          <p:cNvPr id="4" name="Content Placeholder 3"/>
          <p:cNvSpPr>
            <a:spLocks noGrp="1"/>
          </p:cNvSpPr>
          <p:nvPr>
            <p:ph idx="1"/>
          </p:nvPr>
        </p:nvSpPr>
        <p:spPr>
          <a:xfrm>
            <a:off x="1358153" y="1239915"/>
            <a:ext cx="10729739" cy="4951693"/>
          </a:xfrm>
        </p:spPr>
        <p:txBody>
          <a:bodyPr>
            <a:noAutofit/>
          </a:bodyPr>
          <a:lstStyle/>
          <a:p>
            <a:pPr lvl="1">
              <a:lnSpc>
                <a:spcPct val="150000"/>
              </a:lnSpc>
              <a:spcBef>
                <a:spcPct val="0"/>
              </a:spcBef>
              <a:spcAft>
                <a:spcPct val="0"/>
              </a:spcAft>
              <a:buFont typeface="Wingdings" charset="2"/>
              <a:buChar char="ü"/>
            </a:pPr>
            <a:r>
              <a:rPr lang="en-US" altLang="en-US" sz="2000" b="1" dirty="0">
                <a:latin typeface="Calibri" charset="0"/>
              </a:rPr>
              <a:t>Who are your experts? Leveraging existing experts.</a:t>
            </a:r>
          </a:p>
          <a:p>
            <a:pPr lvl="2">
              <a:lnSpc>
                <a:spcPct val="150000"/>
              </a:lnSpc>
              <a:spcBef>
                <a:spcPct val="0"/>
              </a:spcBef>
              <a:spcAft>
                <a:spcPct val="0"/>
              </a:spcAft>
              <a:buFont typeface="Arial" panose="020B0604020202020204" pitchFamily="34" charset="0"/>
              <a:buChar char="•"/>
            </a:pPr>
            <a:r>
              <a:rPr lang="en-US" altLang="en-US" sz="1600" dirty="0">
                <a:latin typeface="Calibri" charset="0"/>
              </a:rPr>
              <a:t>Current community partners and organizations</a:t>
            </a:r>
          </a:p>
          <a:p>
            <a:pPr lvl="2">
              <a:lnSpc>
                <a:spcPct val="150000"/>
              </a:lnSpc>
              <a:spcBef>
                <a:spcPct val="0"/>
              </a:spcBef>
              <a:spcAft>
                <a:spcPct val="0"/>
              </a:spcAft>
              <a:buFont typeface="Arial" panose="020B0604020202020204" pitchFamily="34" charset="0"/>
              <a:buChar char="•"/>
            </a:pPr>
            <a:r>
              <a:rPr lang="en-US" altLang="en-US" sz="1600" dirty="0">
                <a:latin typeface="Calibri" charset="0"/>
              </a:rPr>
              <a:t>Known speakers and movement leaders</a:t>
            </a:r>
          </a:p>
          <a:p>
            <a:pPr lvl="2">
              <a:lnSpc>
                <a:spcPct val="150000"/>
              </a:lnSpc>
              <a:spcBef>
                <a:spcPct val="0"/>
              </a:spcBef>
              <a:spcAft>
                <a:spcPct val="0"/>
              </a:spcAft>
              <a:buFont typeface="Arial" panose="020B0604020202020204" pitchFamily="34" charset="0"/>
              <a:buChar char="•"/>
            </a:pPr>
            <a:r>
              <a:rPr lang="en-US" altLang="en-US" sz="1600" dirty="0">
                <a:latin typeface="Calibri" charset="0"/>
              </a:rPr>
              <a:t>Academic professionals</a:t>
            </a:r>
          </a:p>
          <a:p>
            <a:pPr lvl="2">
              <a:lnSpc>
                <a:spcPct val="150000"/>
              </a:lnSpc>
              <a:spcBef>
                <a:spcPct val="0"/>
              </a:spcBef>
              <a:spcAft>
                <a:spcPct val="0"/>
              </a:spcAft>
              <a:buFont typeface="Arial" panose="020B0604020202020204" pitchFamily="34" charset="0"/>
              <a:buChar char="•"/>
            </a:pPr>
            <a:r>
              <a:rPr lang="en-US" altLang="en-US" sz="1600" dirty="0">
                <a:latin typeface="Calibri" charset="0"/>
              </a:rPr>
              <a:t>Personally known (through ERG network – Family, friends, </a:t>
            </a:r>
            <a:r>
              <a:rPr lang="en-US" altLang="en-US" sz="1600" dirty="0" smtClean="0">
                <a:latin typeface="Calibri" charset="0"/>
              </a:rPr>
              <a:t>colleagues)</a:t>
            </a:r>
            <a:endParaRPr lang="en-US" altLang="en-US" sz="1600" dirty="0">
              <a:latin typeface="Calibri" charset="0"/>
            </a:endParaRPr>
          </a:p>
          <a:p>
            <a:pPr lvl="1">
              <a:lnSpc>
                <a:spcPct val="150000"/>
              </a:lnSpc>
              <a:spcBef>
                <a:spcPct val="0"/>
              </a:spcBef>
              <a:spcAft>
                <a:spcPct val="0"/>
              </a:spcAft>
              <a:buFont typeface="Wingdings" charset="2"/>
              <a:buChar char="ü"/>
            </a:pPr>
            <a:r>
              <a:rPr lang="en-US" altLang="en-US" sz="2000" b="1" dirty="0">
                <a:latin typeface="Calibri" charset="0"/>
              </a:rPr>
              <a:t>Ensuring professionalism and accuracy.</a:t>
            </a:r>
          </a:p>
          <a:p>
            <a:pPr lvl="2">
              <a:lnSpc>
                <a:spcPct val="150000"/>
              </a:lnSpc>
              <a:spcBef>
                <a:spcPct val="0"/>
              </a:spcBef>
              <a:spcAft>
                <a:spcPct val="0"/>
              </a:spcAft>
              <a:buFont typeface="Arial" panose="020B0604020202020204" pitchFamily="34" charset="0"/>
              <a:buChar char="•"/>
            </a:pPr>
            <a:r>
              <a:rPr lang="en-US" altLang="en-US" sz="1600" dirty="0">
                <a:latin typeface="Calibri" charset="0"/>
              </a:rPr>
              <a:t>Cross-check your resources and references</a:t>
            </a:r>
          </a:p>
          <a:p>
            <a:pPr lvl="2">
              <a:lnSpc>
                <a:spcPct val="150000"/>
              </a:lnSpc>
              <a:spcBef>
                <a:spcPct val="0"/>
              </a:spcBef>
              <a:spcAft>
                <a:spcPct val="0"/>
              </a:spcAft>
              <a:buFont typeface="Arial" panose="020B0604020202020204" pitchFamily="34" charset="0"/>
              <a:buChar char="•"/>
            </a:pPr>
            <a:r>
              <a:rPr lang="en-US" altLang="en-US" sz="1600" dirty="0">
                <a:latin typeface="Calibri" charset="0"/>
              </a:rPr>
              <a:t>Validate resource/expert with known channel/authority</a:t>
            </a:r>
          </a:p>
          <a:p>
            <a:pPr lvl="2">
              <a:lnSpc>
                <a:spcPct val="150000"/>
              </a:lnSpc>
              <a:spcBef>
                <a:spcPct val="0"/>
              </a:spcBef>
              <a:spcAft>
                <a:spcPct val="0"/>
              </a:spcAft>
              <a:buFont typeface="Arial" panose="020B0604020202020204" pitchFamily="34" charset="0"/>
              <a:buChar char="•"/>
            </a:pPr>
            <a:r>
              <a:rPr lang="en-US" altLang="en-US" sz="1600" dirty="0">
                <a:latin typeface="Calibri" charset="0"/>
              </a:rPr>
              <a:t>Conduct review/interview of material/person(s) before fully engaging</a:t>
            </a:r>
          </a:p>
          <a:p>
            <a:pPr lvl="1">
              <a:lnSpc>
                <a:spcPct val="150000"/>
              </a:lnSpc>
              <a:spcBef>
                <a:spcPct val="0"/>
              </a:spcBef>
              <a:spcAft>
                <a:spcPct val="0"/>
              </a:spcAft>
              <a:buFont typeface="Wingdings" charset="2"/>
              <a:buChar char="ü"/>
            </a:pPr>
            <a:r>
              <a:rPr lang="en-US" altLang="en-US" sz="2000" b="1" dirty="0">
                <a:latin typeface="Calibri" charset="0"/>
              </a:rPr>
              <a:t>Shelf Life QC.</a:t>
            </a:r>
          </a:p>
          <a:p>
            <a:pPr lvl="2">
              <a:lnSpc>
                <a:spcPct val="150000"/>
              </a:lnSpc>
              <a:spcBef>
                <a:spcPct val="0"/>
              </a:spcBef>
              <a:spcAft>
                <a:spcPct val="0"/>
              </a:spcAft>
              <a:buFont typeface="Arial" panose="020B0604020202020204" pitchFamily="34" charset="0"/>
              <a:buChar char="•"/>
            </a:pPr>
            <a:r>
              <a:rPr lang="en-US" altLang="en-US" sz="1600" dirty="0">
                <a:latin typeface="Calibri" charset="0"/>
              </a:rPr>
              <a:t>Determine shelf-life of content</a:t>
            </a:r>
          </a:p>
          <a:p>
            <a:pPr lvl="2">
              <a:lnSpc>
                <a:spcPct val="150000"/>
              </a:lnSpc>
              <a:spcBef>
                <a:spcPct val="0"/>
              </a:spcBef>
              <a:spcAft>
                <a:spcPct val="0"/>
              </a:spcAft>
              <a:buFont typeface="Arial" panose="020B0604020202020204" pitchFamily="34" charset="0"/>
              <a:buChar char="•"/>
            </a:pPr>
            <a:r>
              <a:rPr lang="en-US" altLang="en-US" sz="1600" dirty="0">
                <a:latin typeface="Calibri" charset="0"/>
              </a:rPr>
              <a:t>Schedule review of material </a:t>
            </a:r>
          </a:p>
          <a:p>
            <a:pPr lvl="2">
              <a:lnSpc>
                <a:spcPct val="150000"/>
              </a:lnSpc>
              <a:spcBef>
                <a:spcPct val="0"/>
              </a:spcBef>
              <a:spcAft>
                <a:spcPct val="0"/>
              </a:spcAft>
              <a:buFont typeface="Arial" panose="020B0604020202020204" pitchFamily="34" charset="0"/>
              <a:buChar char="•"/>
            </a:pPr>
            <a:r>
              <a:rPr lang="en-US" altLang="en-US" sz="1600" dirty="0">
                <a:latin typeface="Calibri" charset="0"/>
              </a:rPr>
              <a:t>Utilize multiple reviewers/approvers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99" y="1447246"/>
            <a:ext cx="1073441" cy="107344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590" y="3281058"/>
            <a:ext cx="1036459" cy="10364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263" y="4947379"/>
            <a:ext cx="817112" cy="1019397"/>
          </a:xfrm>
          <a:prstGeom prst="rect">
            <a:avLst/>
          </a:prstGeom>
        </p:spPr>
      </p:pic>
      <p:sp>
        <p:nvSpPr>
          <p:cNvPr id="7" name="Slide Number Placeholder 6"/>
          <p:cNvSpPr>
            <a:spLocks noGrp="1"/>
          </p:cNvSpPr>
          <p:nvPr>
            <p:ph type="sldNum" sz="quarter" idx="12"/>
          </p:nvPr>
        </p:nvSpPr>
        <p:spPr/>
        <p:txBody>
          <a:bodyPr/>
          <a:lstStyle/>
          <a:p>
            <a:fld id="{5FB82C68-21B0-4D10-9FE3-8B3C5F565363}" type="slidenum">
              <a:rPr lang="en-US" smtClean="0"/>
              <a:pPr/>
              <a:t>46</a:t>
            </a:fld>
            <a:endParaRPr lang="en-US"/>
          </a:p>
        </p:txBody>
      </p:sp>
      <p:sp>
        <p:nvSpPr>
          <p:cNvPr id="15" name="Freeform 14"/>
          <p:cNvSpPr>
            <a:spLocks noEditPoints="1"/>
          </p:cNvSpPr>
          <p:nvPr/>
        </p:nvSpPr>
        <p:spPr bwMode="auto">
          <a:xfrm>
            <a:off x="10327341" y="225139"/>
            <a:ext cx="1026459" cy="809659"/>
          </a:xfrm>
          <a:custGeom>
            <a:avLst/>
            <a:gdLst>
              <a:gd name="T0" fmla="*/ 56 w 186"/>
              <a:gd name="T1" fmla="*/ 67 h 140"/>
              <a:gd name="T2" fmla="*/ 34 w 186"/>
              <a:gd name="T3" fmla="*/ 77 h 140"/>
              <a:gd name="T4" fmla="*/ 15 w 186"/>
              <a:gd name="T5" fmla="*/ 87 h 140"/>
              <a:gd name="T6" fmla="*/ 50 w 186"/>
              <a:gd name="T7" fmla="*/ 61 h 140"/>
              <a:gd name="T8" fmla="*/ 68 w 186"/>
              <a:gd name="T9" fmla="*/ 67 h 140"/>
              <a:gd name="T10" fmla="*/ 59 w 186"/>
              <a:gd name="T11" fmla="*/ 81 h 140"/>
              <a:gd name="T12" fmla="*/ 82 w 186"/>
              <a:gd name="T13" fmla="*/ 68 h 140"/>
              <a:gd name="T14" fmla="*/ 68 w 186"/>
              <a:gd name="T15" fmla="*/ 67 h 140"/>
              <a:gd name="T16" fmla="*/ 82 w 186"/>
              <a:gd name="T17" fmla="*/ 27 h 140"/>
              <a:gd name="T18" fmla="*/ 64 w 186"/>
              <a:gd name="T19" fmla="*/ 40 h 140"/>
              <a:gd name="T20" fmla="*/ 36 w 186"/>
              <a:gd name="T21" fmla="*/ 36 h 140"/>
              <a:gd name="T22" fmla="*/ 15 w 186"/>
              <a:gd name="T23" fmla="*/ 27 h 140"/>
              <a:gd name="T24" fmla="*/ 72 w 186"/>
              <a:gd name="T25" fmla="*/ 40 h 140"/>
              <a:gd name="T26" fmla="*/ 72 w 186"/>
              <a:gd name="T27" fmla="*/ 26 h 140"/>
              <a:gd name="T28" fmla="*/ 106 w 186"/>
              <a:gd name="T29" fmla="*/ 95 h 140"/>
              <a:gd name="T30" fmla="*/ 144 w 186"/>
              <a:gd name="T31" fmla="*/ 95 h 140"/>
              <a:gd name="T32" fmla="*/ 106 w 186"/>
              <a:gd name="T33" fmla="*/ 95 h 140"/>
              <a:gd name="T34" fmla="*/ 106 w 186"/>
              <a:gd name="T35" fmla="*/ 72 h 140"/>
              <a:gd name="T36" fmla="*/ 170 w 186"/>
              <a:gd name="T37" fmla="*/ 68 h 140"/>
              <a:gd name="T38" fmla="*/ 126 w 186"/>
              <a:gd name="T39" fmla="*/ 24 h 140"/>
              <a:gd name="T40" fmla="*/ 170 w 186"/>
              <a:gd name="T41" fmla="*/ 31 h 140"/>
              <a:gd name="T42" fmla="*/ 126 w 186"/>
              <a:gd name="T43" fmla="*/ 24 h 140"/>
              <a:gd name="T44" fmla="*/ 106 w 186"/>
              <a:gd name="T45" fmla="*/ 45 h 140"/>
              <a:gd name="T46" fmla="*/ 170 w 186"/>
              <a:gd name="T47" fmla="*/ 40 h 140"/>
              <a:gd name="T48" fmla="*/ 106 w 186"/>
              <a:gd name="T49" fmla="*/ 81 h 140"/>
              <a:gd name="T50" fmla="*/ 170 w 186"/>
              <a:gd name="T51" fmla="*/ 86 h 140"/>
              <a:gd name="T52" fmla="*/ 106 w 186"/>
              <a:gd name="T53" fmla="*/ 81 h 140"/>
              <a:gd name="T54" fmla="*/ 106 w 186"/>
              <a:gd name="T55" fmla="*/ 59 h 140"/>
              <a:gd name="T56" fmla="*/ 170 w 186"/>
              <a:gd name="T57" fmla="*/ 54 h 140"/>
              <a:gd name="T58" fmla="*/ 186 w 186"/>
              <a:gd name="T59" fmla="*/ 9 h 140"/>
              <a:gd name="T60" fmla="*/ 186 w 186"/>
              <a:gd name="T61" fmla="*/ 134 h 140"/>
              <a:gd name="T62" fmla="*/ 142 w 186"/>
              <a:gd name="T63" fmla="*/ 128 h 140"/>
              <a:gd name="T64" fmla="*/ 93 w 186"/>
              <a:gd name="T65" fmla="*/ 140 h 140"/>
              <a:gd name="T66" fmla="*/ 44 w 186"/>
              <a:gd name="T67" fmla="*/ 128 h 140"/>
              <a:gd name="T68" fmla="*/ 0 w 186"/>
              <a:gd name="T69" fmla="*/ 134 h 140"/>
              <a:gd name="T70" fmla="*/ 0 w 186"/>
              <a:gd name="T71" fmla="*/ 9 h 140"/>
              <a:gd name="T72" fmla="*/ 44 w 186"/>
              <a:gd name="T73" fmla="*/ 0 h 140"/>
              <a:gd name="T74" fmla="*/ 142 w 186"/>
              <a:gd name="T75" fmla="*/ 0 h 140"/>
              <a:gd name="T76" fmla="*/ 186 w 186"/>
              <a:gd name="T77" fmla="*/ 9 h 140"/>
              <a:gd name="T78" fmla="*/ 44 w 186"/>
              <a:gd name="T79" fmla="*/ 8 h 140"/>
              <a:gd name="T80" fmla="*/ 8 w 186"/>
              <a:gd name="T81" fmla="*/ 118 h 140"/>
              <a:gd name="T82" fmla="*/ 89 w 186"/>
              <a:gd name="T83" fmla="*/ 121 h 140"/>
              <a:gd name="T84" fmla="*/ 178 w 186"/>
              <a:gd name="T85" fmla="*/ 14 h 140"/>
              <a:gd name="T86" fmla="*/ 97 w 186"/>
              <a:gd name="T87" fmla="*/ 18 h 140"/>
              <a:gd name="T88" fmla="*/ 142 w 186"/>
              <a:gd name="T89" fmla="*/ 112 h 140"/>
              <a:gd name="T90" fmla="*/ 178 w 186"/>
              <a:gd name="T91" fmla="*/ 1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40">
                <a:moveTo>
                  <a:pt x="56" y="66"/>
                </a:moveTo>
                <a:cubicBezTo>
                  <a:pt x="56" y="66"/>
                  <a:pt x="56" y="67"/>
                  <a:pt x="56" y="67"/>
                </a:cubicBezTo>
                <a:cubicBezTo>
                  <a:pt x="54" y="69"/>
                  <a:pt x="50" y="70"/>
                  <a:pt x="46" y="71"/>
                </a:cubicBezTo>
                <a:cubicBezTo>
                  <a:pt x="41" y="72"/>
                  <a:pt x="37" y="73"/>
                  <a:pt x="34" y="77"/>
                </a:cubicBezTo>
                <a:cubicBezTo>
                  <a:pt x="32" y="79"/>
                  <a:pt x="31" y="80"/>
                  <a:pt x="29" y="82"/>
                </a:cubicBezTo>
                <a:cubicBezTo>
                  <a:pt x="24" y="83"/>
                  <a:pt x="19" y="85"/>
                  <a:pt x="15" y="87"/>
                </a:cubicBezTo>
                <a:cubicBezTo>
                  <a:pt x="15" y="80"/>
                  <a:pt x="15" y="74"/>
                  <a:pt x="15" y="68"/>
                </a:cubicBezTo>
                <a:cubicBezTo>
                  <a:pt x="26" y="63"/>
                  <a:pt x="38" y="61"/>
                  <a:pt x="50" y="61"/>
                </a:cubicBezTo>
                <a:cubicBezTo>
                  <a:pt x="52" y="62"/>
                  <a:pt x="56" y="64"/>
                  <a:pt x="56" y="66"/>
                </a:cubicBezTo>
                <a:close/>
                <a:moveTo>
                  <a:pt x="68" y="67"/>
                </a:moveTo>
                <a:cubicBezTo>
                  <a:pt x="70" y="73"/>
                  <a:pt x="67" y="75"/>
                  <a:pt x="62" y="77"/>
                </a:cubicBezTo>
                <a:cubicBezTo>
                  <a:pt x="60" y="78"/>
                  <a:pt x="59" y="80"/>
                  <a:pt x="59" y="81"/>
                </a:cubicBezTo>
                <a:cubicBezTo>
                  <a:pt x="67" y="82"/>
                  <a:pt x="74" y="84"/>
                  <a:pt x="82" y="87"/>
                </a:cubicBezTo>
                <a:cubicBezTo>
                  <a:pt x="82" y="80"/>
                  <a:pt x="82" y="74"/>
                  <a:pt x="82" y="68"/>
                </a:cubicBezTo>
                <a:cubicBezTo>
                  <a:pt x="76" y="66"/>
                  <a:pt x="71" y="64"/>
                  <a:pt x="65" y="63"/>
                </a:cubicBezTo>
                <a:cubicBezTo>
                  <a:pt x="66" y="64"/>
                  <a:pt x="67" y="66"/>
                  <a:pt x="68" y="67"/>
                </a:cubicBezTo>
                <a:close/>
                <a:moveTo>
                  <a:pt x="15" y="27"/>
                </a:moveTo>
                <a:cubicBezTo>
                  <a:pt x="36" y="19"/>
                  <a:pt x="60" y="19"/>
                  <a:pt x="82" y="27"/>
                </a:cubicBezTo>
                <a:cubicBezTo>
                  <a:pt x="82" y="39"/>
                  <a:pt x="82" y="51"/>
                  <a:pt x="82" y="63"/>
                </a:cubicBezTo>
                <a:cubicBezTo>
                  <a:pt x="76" y="55"/>
                  <a:pt x="70" y="47"/>
                  <a:pt x="64" y="40"/>
                </a:cubicBezTo>
                <a:cubicBezTo>
                  <a:pt x="60" y="43"/>
                  <a:pt x="55" y="47"/>
                  <a:pt x="51" y="51"/>
                </a:cubicBezTo>
                <a:cubicBezTo>
                  <a:pt x="46" y="45"/>
                  <a:pt x="41" y="41"/>
                  <a:pt x="36" y="36"/>
                </a:cubicBezTo>
                <a:cubicBezTo>
                  <a:pt x="29" y="44"/>
                  <a:pt x="22" y="53"/>
                  <a:pt x="15" y="63"/>
                </a:cubicBezTo>
                <a:cubicBezTo>
                  <a:pt x="15" y="51"/>
                  <a:pt x="15" y="39"/>
                  <a:pt x="15" y="27"/>
                </a:cubicBezTo>
                <a:close/>
                <a:moveTo>
                  <a:pt x="65" y="32"/>
                </a:moveTo>
                <a:cubicBezTo>
                  <a:pt x="65" y="35"/>
                  <a:pt x="68" y="39"/>
                  <a:pt x="72" y="40"/>
                </a:cubicBezTo>
                <a:cubicBezTo>
                  <a:pt x="75" y="41"/>
                  <a:pt x="78" y="39"/>
                  <a:pt x="78" y="35"/>
                </a:cubicBezTo>
                <a:cubicBezTo>
                  <a:pt x="78" y="31"/>
                  <a:pt x="75" y="27"/>
                  <a:pt x="72" y="26"/>
                </a:cubicBezTo>
                <a:cubicBezTo>
                  <a:pt x="68" y="25"/>
                  <a:pt x="65" y="28"/>
                  <a:pt x="65" y="32"/>
                </a:cubicBezTo>
                <a:close/>
                <a:moveTo>
                  <a:pt x="106" y="95"/>
                </a:moveTo>
                <a:cubicBezTo>
                  <a:pt x="106" y="99"/>
                  <a:pt x="106" y="99"/>
                  <a:pt x="106" y="99"/>
                </a:cubicBezTo>
                <a:cubicBezTo>
                  <a:pt x="118" y="96"/>
                  <a:pt x="131" y="95"/>
                  <a:pt x="144" y="95"/>
                </a:cubicBezTo>
                <a:cubicBezTo>
                  <a:pt x="144" y="91"/>
                  <a:pt x="144" y="91"/>
                  <a:pt x="144" y="91"/>
                </a:cubicBezTo>
                <a:cubicBezTo>
                  <a:pt x="131" y="90"/>
                  <a:pt x="118" y="92"/>
                  <a:pt x="106" y="95"/>
                </a:cubicBezTo>
                <a:close/>
                <a:moveTo>
                  <a:pt x="106" y="68"/>
                </a:moveTo>
                <a:cubicBezTo>
                  <a:pt x="106" y="72"/>
                  <a:pt x="106" y="72"/>
                  <a:pt x="106" y="72"/>
                </a:cubicBezTo>
                <a:cubicBezTo>
                  <a:pt x="126" y="66"/>
                  <a:pt x="150" y="66"/>
                  <a:pt x="170" y="72"/>
                </a:cubicBezTo>
                <a:cubicBezTo>
                  <a:pt x="170" y="68"/>
                  <a:pt x="170" y="68"/>
                  <a:pt x="170" y="68"/>
                </a:cubicBezTo>
                <a:cubicBezTo>
                  <a:pt x="149" y="62"/>
                  <a:pt x="127" y="62"/>
                  <a:pt x="106" y="68"/>
                </a:cubicBezTo>
                <a:close/>
                <a:moveTo>
                  <a:pt x="126" y="24"/>
                </a:moveTo>
                <a:cubicBezTo>
                  <a:pt x="126" y="28"/>
                  <a:pt x="126" y="28"/>
                  <a:pt x="126" y="28"/>
                </a:cubicBezTo>
                <a:cubicBezTo>
                  <a:pt x="140" y="26"/>
                  <a:pt x="156" y="27"/>
                  <a:pt x="170" y="31"/>
                </a:cubicBezTo>
                <a:cubicBezTo>
                  <a:pt x="170" y="27"/>
                  <a:pt x="170" y="27"/>
                  <a:pt x="170" y="27"/>
                </a:cubicBezTo>
                <a:cubicBezTo>
                  <a:pt x="156" y="23"/>
                  <a:pt x="140" y="22"/>
                  <a:pt x="126" y="24"/>
                </a:cubicBezTo>
                <a:close/>
                <a:moveTo>
                  <a:pt x="106" y="41"/>
                </a:moveTo>
                <a:cubicBezTo>
                  <a:pt x="106" y="45"/>
                  <a:pt x="106" y="45"/>
                  <a:pt x="106" y="45"/>
                </a:cubicBezTo>
                <a:cubicBezTo>
                  <a:pt x="126" y="39"/>
                  <a:pt x="150" y="39"/>
                  <a:pt x="170" y="45"/>
                </a:cubicBezTo>
                <a:cubicBezTo>
                  <a:pt x="170" y="40"/>
                  <a:pt x="170" y="40"/>
                  <a:pt x="170" y="40"/>
                </a:cubicBezTo>
                <a:cubicBezTo>
                  <a:pt x="149" y="35"/>
                  <a:pt x="127" y="35"/>
                  <a:pt x="106" y="41"/>
                </a:cubicBezTo>
                <a:close/>
                <a:moveTo>
                  <a:pt x="106" y="81"/>
                </a:moveTo>
                <a:cubicBezTo>
                  <a:pt x="106" y="86"/>
                  <a:pt x="106" y="86"/>
                  <a:pt x="106" y="86"/>
                </a:cubicBezTo>
                <a:cubicBezTo>
                  <a:pt x="126" y="80"/>
                  <a:pt x="150" y="80"/>
                  <a:pt x="170" y="86"/>
                </a:cubicBezTo>
                <a:cubicBezTo>
                  <a:pt x="170" y="81"/>
                  <a:pt x="170" y="81"/>
                  <a:pt x="170" y="81"/>
                </a:cubicBezTo>
                <a:cubicBezTo>
                  <a:pt x="149" y="76"/>
                  <a:pt x="127" y="76"/>
                  <a:pt x="106" y="81"/>
                </a:cubicBezTo>
                <a:close/>
                <a:moveTo>
                  <a:pt x="106" y="54"/>
                </a:moveTo>
                <a:cubicBezTo>
                  <a:pt x="106" y="59"/>
                  <a:pt x="106" y="59"/>
                  <a:pt x="106" y="59"/>
                </a:cubicBezTo>
                <a:cubicBezTo>
                  <a:pt x="126" y="53"/>
                  <a:pt x="150" y="53"/>
                  <a:pt x="170" y="59"/>
                </a:cubicBezTo>
                <a:cubicBezTo>
                  <a:pt x="170" y="54"/>
                  <a:pt x="170" y="54"/>
                  <a:pt x="170" y="54"/>
                </a:cubicBezTo>
                <a:cubicBezTo>
                  <a:pt x="149" y="48"/>
                  <a:pt x="127" y="49"/>
                  <a:pt x="106" y="54"/>
                </a:cubicBezTo>
                <a:close/>
                <a:moveTo>
                  <a:pt x="186" y="9"/>
                </a:moveTo>
                <a:cubicBezTo>
                  <a:pt x="186" y="126"/>
                  <a:pt x="186" y="126"/>
                  <a:pt x="186" y="126"/>
                </a:cubicBezTo>
                <a:cubicBezTo>
                  <a:pt x="186" y="134"/>
                  <a:pt x="186" y="134"/>
                  <a:pt x="186" y="134"/>
                </a:cubicBezTo>
                <a:cubicBezTo>
                  <a:pt x="184" y="136"/>
                  <a:pt x="182" y="136"/>
                  <a:pt x="180" y="135"/>
                </a:cubicBezTo>
                <a:cubicBezTo>
                  <a:pt x="168" y="131"/>
                  <a:pt x="155" y="128"/>
                  <a:pt x="142" y="128"/>
                </a:cubicBezTo>
                <a:cubicBezTo>
                  <a:pt x="126" y="128"/>
                  <a:pt x="110" y="132"/>
                  <a:pt x="96" y="139"/>
                </a:cubicBezTo>
                <a:cubicBezTo>
                  <a:pt x="95" y="140"/>
                  <a:pt x="94" y="140"/>
                  <a:pt x="93" y="140"/>
                </a:cubicBezTo>
                <a:cubicBezTo>
                  <a:pt x="92" y="140"/>
                  <a:pt x="91" y="140"/>
                  <a:pt x="91" y="139"/>
                </a:cubicBezTo>
                <a:cubicBezTo>
                  <a:pt x="76" y="132"/>
                  <a:pt x="60" y="128"/>
                  <a:pt x="44" y="128"/>
                </a:cubicBezTo>
                <a:cubicBezTo>
                  <a:pt x="31" y="128"/>
                  <a:pt x="18" y="131"/>
                  <a:pt x="6" y="135"/>
                </a:cubicBezTo>
                <a:cubicBezTo>
                  <a:pt x="4" y="136"/>
                  <a:pt x="2" y="136"/>
                  <a:pt x="0" y="134"/>
                </a:cubicBezTo>
                <a:cubicBezTo>
                  <a:pt x="0" y="126"/>
                  <a:pt x="0" y="126"/>
                  <a:pt x="0" y="126"/>
                </a:cubicBezTo>
                <a:cubicBezTo>
                  <a:pt x="0" y="9"/>
                  <a:pt x="0" y="9"/>
                  <a:pt x="0" y="9"/>
                </a:cubicBezTo>
                <a:cubicBezTo>
                  <a:pt x="3" y="8"/>
                  <a:pt x="3" y="8"/>
                  <a:pt x="3" y="8"/>
                </a:cubicBezTo>
                <a:cubicBezTo>
                  <a:pt x="16" y="3"/>
                  <a:pt x="30" y="0"/>
                  <a:pt x="44" y="0"/>
                </a:cubicBezTo>
                <a:cubicBezTo>
                  <a:pt x="61" y="0"/>
                  <a:pt x="78" y="4"/>
                  <a:pt x="93" y="11"/>
                </a:cubicBezTo>
                <a:cubicBezTo>
                  <a:pt x="108" y="4"/>
                  <a:pt x="125" y="0"/>
                  <a:pt x="142" y="0"/>
                </a:cubicBezTo>
                <a:cubicBezTo>
                  <a:pt x="157" y="0"/>
                  <a:pt x="170" y="3"/>
                  <a:pt x="183" y="8"/>
                </a:cubicBezTo>
                <a:lnTo>
                  <a:pt x="186" y="9"/>
                </a:lnTo>
                <a:close/>
                <a:moveTo>
                  <a:pt x="89" y="18"/>
                </a:moveTo>
                <a:cubicBezTo>
                  <a:pt x="75" y="11"/>
                  <a:pt x="60" y="8"/>
                  <a:pt x="44" y="8"/>
                </a:cubicBezTo>
                <a:cubicBezTo>
                  <a:pt x="31" y="8"/>
                  <a:pt x="19" y="10"/>
                  <a:pt x="8" y="14"/>
                </a:cubicBezTo>
                <a:cubicBezTo>
                  <a:pt x="8" y="118"/>
                  <a:pt x="8" y="118"/>
                  <a:pt x="8" y="118"/>
                </a:cubicBezTo>
                <a:cubicBezTo>
                  <a:pt x="19" y="114"/>
                  <a:pt x="31" y="112"/>
                  <a:pt x="44" y="112"/>
                </a:cubicBezTo>
                <a:cubicBezTo>
                  <a:pt x="60" y="112"/>
                  <a:pt x="75" y="115"/>
                  <a:pt x="89" y="121"/>
                </a:cubicBezTo>
                <a:lnTo>
                  <a:pt x="89" y="18"/>
                </a:lnTo>
                <a:close/>
                <a:moveTo>
                  <a:pt x="178" y="14"/>
                </a:moveTo>
                <a:cubicBezTo>
                  <a:pt x="167" y="10"/>
                  <a:pt x="155" y="8"/>
                  <a:pt x="142" y="8"/>
                </a:cubicBezTo>
                <a:cubicBezTo>
                  <a:pt x="126" y="8"/>
                  <a:pt x="111" y="11"/>
                  <a:pt x="97" y="18"/>
                </a:cubicBezTo>
                <a:cubicBezTo>
                  <a:pt x="97" y="121"/>
                  <a:pt x="97" y="121"/>
                  <a:pt x="97" y="121"/>
                </a:cubicBezTo>
                <a:cubicBezTo>
                  <a:pt x="111" y="115"/>
                  <a:pt x="127" y="112"/>
                  <a:pt x="142" y="112"/>
                </a:cubicBezTo>
                <a:cubicBezTo>
                  <a:pt x="155" y="112"/>
                  <a:pt x="167" y="114"/>
                  <a:pt x="178" y="118"/>
                </a:cubicBezTo>
                <a:lnTo>
                  <a:pt x="178" y="14"/>
                </a:lnTo>
                <a:close/>
              </a:path>
            </a:pathLst>
          </a:custGeom>
          <a:solidFill>
            <a:schemeClr val="bg2">
              <a:lumMod val="50000"/>
            </a:schemeClr>
          </a:solidFill>
          <a:ln>
            <a:noFill/>
          </a:ln>
          <a:extLst/>
        </p:spPr>
        <p:txBody>
          <a:bodyPr vert="horz" wrap="square" lIns="182880" tIns="91440" rIns="182880" bIns="91440" numCol="1" anchor="t" anchorCtr="0" compatLnSpc="1">
            <a:prstTxWarp prst="textNoShape">
              <a:avLst/>
            </a:prstTxWarp>
          </a:bodyPr>
          <a:lstStyle/>
          <a:p>
            <a:endParaRPr lang="en-US" sz="7200"/>
          </a:p>
        </p:txBody>
      </p:sp>
    </p:spTree>
    <p:extLst>
      <p:ext uri="{BB962C8B-B14F-4D97-AF65-F5344CB8AC3E}">
        <p14:creationId xmlns:p14="http://schemas.microsoft.com/office/powerpoint/2010/main" val="1890078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fade">
                                      <p:cBhvr>
                                        <p:cTn id="33" dur="500"/>
                                        <p:tgtEl>
                                          <p:spTgt spid="4">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8" end="8"/>
                                            </p:txEl>
                                          </p:spTgt>
                                        </p:tgtEl>
                                        <p:attrNameLst>
                                          <p:attrName>style.visibility</p:attrName>
                                        </p:attrNameLst>
                                      </p:cBhvr>
                                      <p:to>
                                        <p:strVal val="visible"/>
                                      </p:to>
                                    </p:set>
                                    <p:animEffect transition="in" filter="fade">
                                      <p:cBhvr>
                                        <p:cTn id="36" dur="500"/>
                                        <p:tgtEl>
                                          <p:spTgt spid="4">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xEl>
                                              <p:pRg st="9" end="9"/>
                                            </p:txEl>
                                          </p:spTgt>
                                        </p:tgtEl>
                                        <p:attrNameLst>
                                          <p:attrName>style.visibility</p:attrName>
                                        </p:attrNameLst>
                                      </p:cBhvr>
                                      <p:to>
                                        <p:strVal val="visible"/>
                                      </p:to>
                                    </p:set>
                                    <p:animEffect transition="in" filter="fade">
                                      <p:cBhvr>
                                        <p:cTn id="44" dur="500"/>
                                        <p:tgtEl>
                                          <p:spTgt spid="4">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4">
                                            <p:txEl>
                                              <p:pRg st="11" end="11"/>
                                            </p:txEl>
                                          </p:spTgt>
                                        </p:tgtEl>
                                        <p:attrNameLst>
                                          <p:attrName>style.visibility</p:attrName>
                                        </p:attrNameLst>
                                      </p:cBhvr>
                                      <p:to>
                                        <p:strVal val="visible"/>
                                      </p:to>
                                    </p:set>
                                    <p:animEffect transition="in" filter="fade">
                                      <p:cBhvr>
                                        <p:cTn id="50" dur="500"/>
                                        <p:tgtEl>
                                          <p:spTgt spid="4">
                                            <p:txEl>
                                              <p:pRg st="11" end="1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
                                            <p:txEl>
                                              <p:pRg st="12" end="12"/>
                                            </p:txEl>
                                          </p:spTgt>
                                        </p:tgtEl>
                                        <p:attrNameLst>
                                          <p:attrName>style.visibility</p:attrName>
                                        </p:attrNameLst>
                                      </p:cBhvr>
                                      <p:to>
                                        <p:strVal val="visible"/>
                                      </p:to>
                                    </p:set>
                                    <p:animEffect transition="in" filter="fade">
                                      <p:cBhvr>
                                        <p:cTn id="53" dur="500"/>
                                        <p:tgtEl>
                                          <p:spTgt spid="4">
                                            <p:txEl>
                                              <p:pRg st="12" end="1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Your Roadmap</a:t>
            </a:r>
            <a:endParaRPr lang="en-US" dirty="0"/>
          </a:p>
        </p:txBody>
      </p:sp>
      <p:sp>
        <p:nvSpPr>
          <p:cNvPr id="7" name="Slide Number Placeholder 6"/>
          <p:cNvSpPr>
            <a:spLocks noGrp="1"/>
          </p:cNvSpPr>
          <p:nvPr>
            <p:ph type="sldNum" sz="quarter" idx="12"/>
          </p:nvPr>
        </p:nvSpPr>
        <p:spPr/>
        <p:txBody>
          <a:bodyPr/>
          <a:lstStyle/>
          <a:p>
            <a:fld id="{5FB82C68-21B0-4D10-9FE3-8B3C5F565363}" type="slidenum">
              <a:rPr lang="en-US" smtClean="0"/>
              <a:pPr/>
              <a:t>47</a:t>
            </a:fld>
            <a:endParaRPr lang="en-US"/>
          </a:p>
        </p:txBody>
      </p:sp>
      <p:sp>
        <p:nvSpPr>
          <p:cNvPr id="8" name="Content Placeholder 7"/>
          <p:cNvSpPr>
            <a:spLocks noGrp="1"/>
          </p:cNvSpPr>
          <p:nvPr>
            <p:ph idx="1"/>
          </p:nvPr>
        </p:nvSpPr>
        <p:spPr>
          <a:xfrm>
            <a:off x="726141" y="1398494"/>
            <a:ext cx="11055042" cy="4778469"/>
          </a:xfrm>
        </p:spPr>
        <p:txBody>
          <a:bodyPr>
            <a:normAutofit/>
          </a:bodyPr>
          <a:lstStyle/>
          <a:p>
            <a:pPr marL="0" indent="0">
              <a:spcAft>
                <a:spcPts val="1200"/>
              </a:spcAft>
              <a:buNone/>
            </a:pPr>
            <a:r>
              <a:rPr lang="en-US" sz="3600" b="1" dirty="0" smtClean="0"/>
              <a:t>Take 5 minutes</a:t>
            </a:r>
          </a:p>
          <a:p>
            <a:pPr lvl="1">
              <a:spcAft>
                <a:spcPts val="1200"/>
              </a:spcAft>
            </a:pPr>
            <a:r>
              <a:rPr lang="en-US" sz="3200" dirty="0" smtClean="0"/>
              <a:t>List the top ACTIONABLE items you can do immediately</a:t>
            </a:r>
          </a:p>
          <a:p>
            <a:pPr lvl="1">
              <a:spcAft>
                <a:spcPts val="1200"/>
              </a:spcAft>
            </a:pPr>
            <a:r>
              <a:rPr lang="en-US" sz="3200" dirty="0" smtClean="0"/>
              <a:t>List the top FUTURE (next 2 years+) items you can do</a:t>
            </a:r>
          </a:p>
          <a:p>
            <a:pPr lvl="1">
              <a:spcAft>
                <a:spcPts val="1200"/>
              </a:spcAft>
            </a:pPr>
            <a:r>
              <a:rPr lang="en-US" sz="3200" dirty="0" smtClean="0"/>
              <a:t>Top challenges</a:t>
            </a:r>
          </a:p>
          <a:p>
            <a:pPr lvl="1">
              <a:spcAft>
                <a:spcPts val="1200"/>
              </a:spcAft>
            </a:pPr>
            <a:r>
              <a:rPr lang="en-US" sz="3200" dirty="0" smtClean="0"/>
              <a:t>Biggest insights for the day</a:t>
            </a:r>
          </a:p>
          <a:p>
            <a:pPr lvl="1">
              <a:spcAft>
                <a:spcPts val="1200"/>
              </a:spcAft>
            </a:pPr>
            <a:endParaRPr lang="en-US" sz="3200" dirty="0"/>
          </a:p>
        </p:txBody>
      </p:sp>
    </p:spTree>
    <p:extLst>
      <p:ext uri="{BB962C8B-B14F-4D97-AF65-F5344CB8AC3E}">
        <p14:creationId xmlns:p14="http://schemas.microsoft.com/office/powerpoint/2010/main" val="3484392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Research &amp; References</a:t>
            </a:r>
            <a:endParaRPr lang="en-US" dirty="0"/>
          </a:p>
        </p:txBody>
      </p:sp>
      <p:sp>
        <p:nvSpPr>
          <p:cNvPr id="6" name="TextBox 5"/>
          <p:cNvSpPr txBox="1">
            <a:spLocks noChangeArrowheads="1"/>
          </p:cNvSpPr>
          <p:nvPr/>
        </p:nvSpPr>
        <p:spPr bwMode="auto">
          <a:xfrm>
            <a:off x="337933" y="1239915"/>
            <a:ext cx="7285193"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buChar char="•"/>
              <a:defRPr>
                <a:solidFill>
                  <a:srgbClr val="404040"/>
                </a:solidFill>
                <a:latin typeface="Arial" charset="0"/>
                <a:ea typeface="MS PGothic" pitchFamily="34"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pitchFamily="34"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pitchFamily="34"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pitchFamily="34"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pitchFamily="34"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9pPr>
          </a:lstStyle>
          <a:p>
            <a:pPr algn="just" eaLnBrk="1" hangingPunct="1">
              <a:spcBef>
                <a:spcPct val="0"/>
              </a:spcBef>
              <a:spcAft>
                <a:spcPct val="0"/>
              </a:spcAft>
              <a:buFontTx/>
              <a:buNone/>
              <a:defRPr/>
            </a:pPr>
            <a:r>
              <a:rPr lang="en-US" altLang="en-US" sz="1000" b="1" dirty="0">
                <a:solidFill>
                  <a:schemeClr val="tx1"/>
                </a:solidFill>
                <a:latin typeface="Calibri" panose="020F0502020204030204" pitchFamily="34" charset="0"/>
              </a:rPr>
              <a:t>Building Your Company’s Vision (Harvard Business Review | 1996)</a:t>
            </a:r>
          </a:p>
          <a:p>
            <a:pPr algn="just" eaLnBrk="1" hangingPunct="1">
              <a:spcBef>
                <a:spcPct val="0"/>
              </a:spcBef>
              <a:spcAft>
                <a:spcPct val="0"/>
              </a:spcAft>
              <a:buFontTx/>
              <a:buNone/>
              <a:defRPr/>
            </a:pPr>
            <a:r>
              <a:rPr lang="en-US" altLang="en-US" sz="900" dirty="0">
                <a:solidFill>
                  <a:schemeClr val="tx1"/>
                </a:solidFill>
                <a:latin typeface="Calibri" panose="020F0502020204030204" pitchFamily="34" charset="0"/>
              </a:rPr>
              <a:t>By James C. Collins and Jerry I. Porras</a:t>
            </a:r>
          </a:p>
          <a:p>
            <a:pPr algn="just" eaLnBrk="1" hangingPunct="1">
              <a:spcBef>
                <a:spcPct val="0"/>
              </a:spcBef>
              <a:spcAft>
                <a:spcPct val="0"/>
              </a:spcAft>
              <a:buFontTx/>
              <a:buNone/>
              <a:defRPr/>
            </a:pPr>
            <a:r>
              <a:rPr lang="en-US" altLang="en-US" sz="1000" dirty="0">
                <a:solidFill>
                  <a:schemeClr val="tx1"/>
                </a:solidFill>
                <a:latin typeface="Calibri" panose="020F0502020204030204" pitchFamily="34" charset="0"/>
                <a:hlinkClick r:id="rId2" invalidUrl="https://hbr.org/1996/09/building-your-companys-vision&amp;cm_sp=Article-_-Links-_-Top of Page Recirculation"/>
              </a:rPr>
              <a:t>https://hbr.org/1996/09/building-your-companys-vision&amp;cm_sp=Article-_-Links-_-Top%20of%20Page%20Recirculation</a:t>
            </a:r>
            <a:r>
              <a:rPr lang="en-US" altLang="en-US" sz="1000" dirty="0">
                <a:solidFill>
                  <a:schemeClr val="tx1"/>
                </a:solidFill>
                <a:latin typeface="Calibri" panose="020F0502020204030204" pitchFamily="34" charset="0"/>
              </a:rPr>
              <a:t> </a:t>
            </a:r>
          </a:p>
        </p:txBody>
      </p:sp>
      <p:sp>
        <p:nvSpPr>
          <p:cNvPr id="7" name="TextBox 6"/>
          <p:cNvSpPr txBox="1">
            <a:spLocks noChangeArrowheads="1"/>
          </p:cNvSpPr>
          <p:nvPr/>
        </p:nvSpPr>
        <p:spPr bwMode="auto">
          <a:xfrm>
            <a:off x="337933" y="1901606"/>
            <a:ext cx="7286550"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buChar char="•"/>
              <a:defRPr>
                <a:solidFill>
                  <a:srgbClr val="404040"/>
                </a:solidFill>
                <a:latin typeface="Arial" charset="0"/>
                <a:ea typeface="MS PGothic" pitchFamily="34"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pitchFamily="34"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pitchFamily="34"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pitchFamily="34"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pitchFamily="34"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9pPr>
          </a:lstStyle>
          <a:p>
            <a:pPr algn="just" eaLnBrk="1" hangingPunct="1">
              <a:spcBef>
                <a:spcPct val="0"/>
              </a:spcBef>
              <a:spcAft>
                <a:spcPct val="0"/>
              </a:spcAft>
              <a:buFontTx/>
              <a:buNone/>
              <a:defRPr/>
            </a:pPr>
            <a:r>
              <a:rPr lang="en-US" altLang="en-US" sz="1000" b="1" dirty="0">
                <a:solidFill>
                  <a:schemeClr val="tx1"/>
                </a:solidFill>
                <a:latin typeface="Calibri" panose="020F0502020204030204" pitchFamily="34" charset="0"/>
              </a:rPr>
              <a:t>Vision and Mission – What’s the difference and why does it matter? (Psychology Today | 2010)</a:t>
            </a:r>
          </a:p>
          <a:p>
            <a:pPr algn="just" eaLnBrk="1" hangingPunct="1">
              <a:spcBef>
                <a:spcPct val="0"/>
              </a:spcBef>
              <a:spcAft>
                <a:spcPct val="0"/>
              </a:spcAft>
              <a:buFontTx/>
              <a:buNone/>
              <a:defRPr/>
            </a:pPr>
            <a:r>
              <a:rPr lang="en-US" altLang="en-US" sz="900" dirty="0">
                <a:solidFill>
                  <a:schemeClr val="tx1"/>
                </a:solidFill>
                <a:latin typeface="Calibri" panose="020F0502020204030204" pitchFamily="34" charset="0"/>
              </a:rPr>
              <a:t>By </a:t>
            </a:r>
            <a:r>
              <a:rPr lang="en-US" altLang="en-US" sz="900" dirty="0" err="1">
                <a:solidFill>
                  <a:schemeClr val="tx1"/>
                </a:solidFill>
                <a:latin typeface="Calibri" panose="020F0502020204030204" pitchFamily="34" charset="0"/>
              </a:rPr>
              <a:t>Jennell</a:t>
            </a:r>
            <a:r>
              <a:rPr lang="en-US" altLang="en-US" sz="900" dirty="0">
                <a:solidFill>
                  <a:schemeClr val="tx1"/>
                </a:solidFill>
                <a:latin typeface="Calibri" panose="020F0502020204030204" pitchFamily="34" charset="0"/>
              </a:rPr>
              <a:t> Evens</a:t>
            </a:r>
          </a:p>
          <a:p>
            <a:pPr algn="just" eaLnBrk="1" hangingPunct="1">
              <a:spcBef>
                <a:spcPct val="0"/>
              </a:spcBef>
              <a:spcAft>
                <a:spcPct val="0"/>
              </a:spcAft>
              <a:buFontTx/>
              <a:buNone/>
              <a:defRPr/>
            </a:pPr>
            <a:r>
              <a:rPr lang="en-US" altLang="en-US" sz="1000" dirty="0">
                <a:solidFill>
                  <a:schemeClr val="tx1"/>
                </a:solidFill>
                <a:latin typeface="Calibri" panose="020F0502020204030204" pitchFamily="34" charset="0"/>
                <a:hlinkClick r:id="rId3"/>
              </a:rPr>
              <a:t>https://www.psychologytoday.com/blog/smartwork/201004/vision-and-mission-whats-the-difference-and-why-does-it-matter</a:t>
            </a:r>
            <a:r>
              <a:rPr lang="en-US" altLang="en-US" sz="1000" dirty="0">
                <a:solidFill>
                  <a:schemeClr val="tx1"/>
                </a:solidFill>
                <a:latin typeface="Calibri" panose="020F0502020204030204" pitchFamily="34" charset="0"/>
              </a:rPr>
              <a:t> </a:t>
            </a:r>
          </a:p>
        </p:txBody>
      </p:sp>
      <p:sp>
        <p:nvSpPr>
          <p:cNvPr id="8" name="TextBox 7"/>
          <p:cNvSpPr txBox="1">
            <a:spLocks noChangeArrowheads="1"/>
          </p:cNvSpPr>
          <p:nvPr/>
        </p:nvSpPr>
        <p:spPr bwMode="auto">
          <a:xfrm>
            <a:off x="337933" y="2563297"/>
            <a:ext cx="7285193"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buChar char="•"/>
              <a:defRPr>
                <a:solidFill>
                  <a:srgbClr val="404040"/>
                </a:solidFill>
                <a:latin typeface="Arial" charset="0"/>
                <a:ea typeface="MS PGothic" pitchFamily="34"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pitchFamily="34"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pitchFamily="34"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pitchFamily="34"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pitchFamily="34"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9pPr>
          </a:lstStyle>
          <a:p>
            <a:pPr algn="just" eaLnBrk="1" hangingPunct="1">
              <a:spcBef>
                <a:spcPct val="0"/>
              </a:spcBef>
              <a:spcAft>
                <a:spcPct val="0"/>
              </a:spcAft>
              <a:buFontTx/>
              <a:buNone/>
              <a:defRPr/>
            </a:pPr>
            <a:r>
              <a:rPr lang="en-US" altLang="en-US" sz="1000" b="1" dirty="0">
                <a:solidFill>
                  <a:schemeClr val="tx1"/>
                </a:solidFill>
                <a:latin typeface="Calibri" panose="020F0502020204030204" pitchFamily="34" charset="0"/>
              </a:rPr>
              <a:t>How to Write Your Mission Statement (Entrepreneur | 2003)</a:t>
            </a:r>
          </a:p>
          <a:p>
            <a:pPr algn="just" eaLnBrk="1" hangingPunct="1">
              <a:spcBef>
                <a:spcPct val="0"/>
              </a:spcBef>
              <a:spcAft>
                <a:spcPct val="0"/>
              </a:spcAft>
              <a:buFontTx/>
              <a:buNone/>
              <a:defRPr/>
            </a:pPr>
            <a:r>
              <a:rPr lang="en-US" altLang="en-US" sz="900" dirty="0">
                <a:solidFill>
                  <a:schemeClr val="tx1"/>
                </a:solidFill>
                <a:latin typeface="Calibri" panose="020F0502020204030204" pitchFamily="34" charset="0"/>
              </a:rPr>
              <a:t>By N/A</a:t>
            </a:r>
          </a:p>
          <a:p>
            <a:pPr algn="just" eaLnBrk="1" hangingPunct="1">
              <a:spcBef>
                <a:spcPct val="0"/>
              </a:spcBef>
              <a:spcAft>
                <a:spcPct val="0"/>
              </a:spcAft>
              <a:buFontTx/>
              <a:buNone/>
              <a:defRPr/>
            </a:pPr>
            <a:r>
              <a:rPr lang="en-US" altLang="en-US" sz="1000" dirty="0">
                <a:solidFill>
                  <a:schemeClr val="tx1"/>
                </a:solidFill>
                <a:latin typeface="Calibri" panose="020F0502020204030204" pitchFamily="34" charset="0"/>
                <a:hlinkClick r:id="rId4"/>
              </a:rPr>
              <a:t>http://www.entrepreneur.com/article/65230</a:t>
            </a:r>
            <a:r>
              <a:rPr lang="en-US" altLang="en-US" sz="1000" dirty="0">
                <a:solidFill>
                  <a:schemeClr val="tx1"/>
                </a:solidFill>
                <a:latin typeface="Calibri" panose="020F0502020204030204" pitchFamily="34" charset="0"/>
              </a:rPr>
              <a:t> </a:t>
            </a:r>
          </a:p>
        </p:txBody>
      </p:sp>
      <p:sp>
        <p:nvSpPr>
          <p:cNvPr id="9" name="TextBox 8"/>
          <p:cNvSpPr txBox="1">
            <a:spLocks noChangeArrowheads="1"/>
          </p:cNvSpPr>
          <p:nvPr/>
        </p:nvSpPr>
        <p:spPr bwMode="auto">
          <a:xfrm>
            <a:off x="337933" y="3224988"/>
            <a:ext cx="7285193"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buChar char="•"/>
              <a:defRPr>
                <a:solidFill>
                  <a:srgbClr val="404040"/>
                </a:solidFill>
                <a:latin typeface="Arial" charset="0"/>
                <a:ea typeface="MS PGothic" pitchFamily="34"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pitchFamily="34"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pitchFamily="34"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pitchFamily="34"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pitchFamily="34"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9pPr>
          </a:lstStyle>
          <a:p>
            <a:pPr algn="just" eaLnBrk="1" hangingPunct="1">
              <a:spcBef>
                <a:spcPct val="0"/>
              </a:spcBef>
              <a:spcAft>
                <a:spcPct val="0"/>
              </a:spcAft>
              <a:buFontTx/>
              <a:buNone/>
              <a:defRPr/>
            </a:pPr>
            <a:r>
              <a:rPr lang="en-US" altLang="en-US" sz="1000" b="1" dirty="0">
                <a:solidFill>
                  <a:schemeClr val="tx1"/>
                </a:solidFill>
                <a:latin typeface="Calibri" panose="020F0502020204030204" pitchFamily="34" charset="0"/>
              </a:rPr>
              <a:t>How to Establish a Vision Statement Employees Will Get Behind (Entrepreneur | 2015)</a:t>
            </a:r>
          </a:p>
          <a:p>
            <a:pPr algn="just" eaLnBrk="1" hangingPunct="1">
              <a:spcBef>
                <a:spcPct val="0"/>
              </a:spcBef>
              <a:spcAft>
                <a:spcPct val="0"/>
              </a:spcAft>
              <a:buFontTx/>
              <a:buNone/>
              <a:defRPr/>
            </a:pPr>
            <a:r>
              <a:rPr lang="en-US" altLang="en-US" sz="900" dirty="0">
                <a:solidFill>
                  <a:schemeClr val="tx1"/>
                </a:solidFill>
                <a:latin typeface="Calibri" panose="020F0502020204030204" pitchFamily="34" charset="0"/>
              </a:rPr>
              <a:t>By Andre Lavoie</a:t>
            </a:r>
          </a:p>
          <a:p>
            <a:pPr algn="just" eaLnBrk="1" hangingPunct="1">
              <a:spcBef>
                <a:spcPct val="0"/>
              </a:spcBef>
              <a:spcAft>
                <a:spcPct val="0"/>
              </a:spcAft>
              <a:buFontTx/>
              <a:buNone/>
              <a:defRPr/>
            </a:pPr>
            <a:r>
              <a:rPr lang="en-US" altLang="en-US" sz="1000" dirty="0">
                <a:solidFill>
                  <a:schemeClr val="tx1"/>
                </a:solidFill>
                <a:latin typeface="Calibri" panose="020F0502020204030204" pitchFamily="34" charset="0"/>
                <a:hlinkClick r:id="rId5"/>
              </a:rPr>
              <a:t>http://www.entrepreneur.com/article/245249</a:t>
            </a:r>
            <a:r>
              <a:rPr lang="en-US" altLang="en-US" sz="1000" dirty="0">
                <a:solidFill>
                  <a:schemeClr val="tx1"/>
                </a:solidFill>
                <a:latin typeface="Calibri" panose="020F0502020204030204" pitchFamily="34" charset="0"/>
              </a:rPr>
              <a:t> </a:t>
            </a:r>
          </a:p>
        </p:txBody>
      </p:sp>
      <p:sp>
        <p:nvSpPr>
          <p:cNvPr id="13" name="TextBox 12"/>
          <p:cNvSpPr txBox="1">
            <a:spLocks noChangeArrowheads="1"/>
          </p:cNvSpPr>
          <p:nvPr/>
        </p:nvSpPr>
        <p:spPr bwMode="auto">
          <a:xfrm>
            <a:off x="337933" y="3886679"/>
            <a:ext cx="7285193"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buChar char="•"/>
              <a:defRPr>
                <a:solidFill>
                  <a:srgbClr val="404040"/>
                </a:solidFill>
                <a:latin typeface="Arial" charset="0"/>
                <a:ea typeface="MS PGothic" pitchFamily="34"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pitchFamily="34"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pitchFamily="34"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pitchFamily="34"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pitchFamily="34"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9pPr>
          </a:lstStyle>
          <a:p>
            <a:pPr algn="just" eaLnBrk="1" hangingPunct="1">
              <a:spcBef>
                <a:spcPct val="0"/>
              </a:spcBef>
              <a:spcAft>
                <a:spcPct val="0"/>
              </a:spcAft>
              <a:buFontTx/>
              <a:buNone/>
              <a:defRPr/>
            </a:pPr>
            <a:r>
              <a:rPr lang="en-US" altLang="en-US" sz="1000" b="1" dirty="0">
                <a:solidFill>
                  <a:schemeClr val="tx1"/>
                </a:solidFill>
                <a:latin typeface="Calibri" panose="020F0502020204030204" pitchFamily="34" charset="0"/>
              </a:rPr>
              <a:t>Your Company Vision: If It's Complicated, It Shouldn't Be (Forbes | 2013)</a:t>
            </a:r>
          </a:p>
          <a:p>
            <a:pPr algn="just" eaLnBrk="1" hangingPunct="1">
              <a:spcBef>
                <a:spcPct val="0"/>
              </a:spcBef>
              <a:spcAft>
                <a:spcPct val="0"/>
              </a:spcAft>
              <a:buFontTx/>
              <a:buNone/>
              <a:defRPr/>
            </a:pPr>
            <a:r>
              <a:rPr lang="en-US" altLang="en-US" sz="900" dirty="0">
                <a:solidFill>
                  <a:schemeClr val="tx1"/>
                </a:solidFill>
                <a:latin typeface="Calibri" panose="020F0502020204030204" pitchFamily="34" charset="0"/>
              </a:rPr>
              <a:t>By Shaun </a:t>
            </a:r>
            <a:r>
              <a:rPr lang="en-US" altLang="en-US" sz="900" dirty="0" err="1">
                <a:solidFill>
                  <a:schemeClr val="tx1"/>
                </a:solidFill>
                <a:latin typeface="Calibri" panose="020F0502020204030204" pitchFamily="34" charset="0"/>
              </a:rPr>
              <a:t>Spearmon</a:t>
            </a:r>
            <a:endParaRPr lang="en-US" altLang="en-US" sz="900" dirty="0">
              <a:solidFill>
                <a:schemeClr val="tx1"/>
              </a:solidFill>
              <a:latin typeface="Calibri" panose="020F0502020204030204" pitchFamily="34" charset="0"/>
            </a:endParaRPr>
          </a:p>
          <a:p>
            <a:pPr algn="just" eaLnBrk="1" hangingPunct="1">
              <a:spcBef>
                <a:spcPct val="0"/>
              </a:spcBef>
              <a:spcAft>
                <a:spcPct val="0"/>
              </a:spcAft>
              <a:buFontTx/>
              <a:buNone/>
              <a:defRPr/>
            </a:pPr>
            <a:r>
              <a:rPr lang="en-US" altLang="en-US" sz="1000" dirty="0">
                <a:solidFill>
                  <a:schemeClr val="tx1"/>
                </a:solidFill>
                <a:latin typeface="Calibri" panose="020F0502020204030204" pitchFamily="34" charset="0"/>
                <a:hlinkClick r:id="rId6"/>
              </a:rPr>
              <a:t>http://www.forbes.com/sites/johnkotter/2013/10/14/the-reason-most-company-vision-statements-arent-effective/</a:t>
            </a:r>
            <a:r>
              <a:rPr lang="en-US" altLang="en-US" sz="1000" dirty="0">
                <a:solidFill>
                  <a:schemeClr val="tx1"/>
                </a:solidFill>
                <a:latin typeface="Calibri" panose="020F0502020204030204" pitchFamily="34" charset="0"/>
              </a:rPr>
              <a:t>  </a:t>
            </a:r>
          </a:p>
        </p:txBody>
      </p:sp>
      <p:sp>
        <p:nvSpPr>
          <p:cNvPr id="14" name="TextBox 13"/>
          <p:cNvSpPr txBox="1">
            <a:spLocks noChangeArrowheads="1"/>
          </p:cNvSpPr>
          <p:nvPr/>
        </p:nvSpPr>
        <p:spPr bwMode="auto">
          <a:xfrm>
            <a:off x="337933" y="4548370"/>
            <a:ext cx="7285193" cy="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buChar char="•"/>
              <a:defRPr>
                <a:solidFill>
                  <a:srgbClr val="404040"/>
                </a:solidFill>
                <a:latin typeface="Arial" charset="0"/>
                <a:ea typeface="MS PGothic" pitchFamily="34"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pitchFamily="34"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pitchFamily="34"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pitchFamily="34"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pitchFamily="34"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9pPr>
          </a:lstStyle>
          <a:p>
            <a:pPr algn="just" eaLnBrk="1" hangingPunct="1">
              <a:spcBef>
                <a:spcPct val="0"/>
              </a:spcBef>
              <a:spcAft>
                <a:spcPct val="0"/>
              </a:spcAft>
              <a:buFontTx/>
              <a:buNone/>
              <a:defRPr/>
            </a:pPr>
            <a:r>
              <a:rPr lang="en-US" altLang="en-US" sz="1000" b="1" dirty="0">
                <a:solidFill>
                  <a:schemeClr val="tx1"/>
                </a:solidFill>
                <a:latin typeface="Calibri" panose="020F0502020204030204" pitchFamily="34" charset="0"/>
              </a:rPr>
              <a:t>How To Write a Good Vision Statement (Executive Strategy – Cascade Blog| 2014)</a:t>
            </a:r>
          </a:p>
          <a:p>
            <a:pPr algn="just" eaLnBrk="1" hangingPunct="1">
              <a:spcBef>
                <a:spcPct val="0"/>
              </a:spcBef>
              <a:spcAft>
                <a:spcPct val="0"/>
              </a:spcAft>
              <a:buFontTx/>
              <a:buNone/>
              <a:defRPr/>
            </a:pPr>
            <a:r>
              <a:rPr lang="en-US" altLang="en-US" sz="900" dirty="0">
                <a:solidFill>
                  <a:schemeClr val="tx1"/>
                </a:solidFill>
                <a:latin typeface="Calibri" panose="020F0502020204030204" pitchFamily="34" charset="0"/>
              </a:rPr>
              <a:t>By Tom Wright</a:t>
            </a:r>
          </a:p>
          <a:p>
            <a:pPr algn="just" eaLnBrk="1" hangingPunct="1">
              <a:spcBef>
                <a:spcPct val="0"/>
              </a:spcBef>
              <a:spcAft>
                <a:spcPct val="0"/>
              </a:spcAft>
              <a:buFontTx/>
              <a:buNone/>
              <a:defRPr/>
            </a:pPr>
            <a:r>
              <a:rPr lang="en-US" altLang="en-US" sz="1000" dirty="0">
                <a:solidFill>
                  <a:schemeClr val="tx1"/>
                </a:solidFill>
                <a:latin typeface="Calibri" panose="020F0502020204030204" pitchFamily="34" charset="0"/>
                <a:hlinkClick r:id="rId7"/>
              </a:rPr>
              <a:t>https://www.executestrategy.net/blog/write-good-vision-statement/</a:t>
            </a:r>
            <a:r>
              <a:rPr lang="en-US" altLang="en-US" sz="1000" dirty="0">
                <a:solidFill>
                  <a:schemeClr val="tx1"/>
                </a:solidFill>
                <a:latin typeface="Calibri" panose="020F0502020204030204" pitchFamily="34" charset="0"/>
              </a:rPr>
              <a:t> </a:t>
            </a:r>
          </a:p>
        </p:txBody>
      </p:sp>
      <p:sp>
        <p:nvSpPr>
          <p:cNvPr id="15" name="TextBox 14"/>
          <p:cNvSpPr txBox="1">
            <a:spLocks noChangeArrowheads="1"/>
          </p:cNvSpPr>
          <p:nvPr/>
        </p:nvSpPr>
        <p:spPr bwMode="auto">
          <a:xfrm>
            <a:off x="337933" y="5210062"/>
            <a:ext cx="72851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buChar char="•"/>
              <a:defRPr>
                <a:solidFill>
                  <a:srgbClr val="404040"/>
                </a:solidFill>
                <a:latin typeface="Arial" charset="0"/>
                <a:ea typeface="MS PGothic" pitchFamily="34"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pitchFamily="34"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pitchFamily="34"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pitchFamily="34"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pitchFamily="34"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pitchFamily="34" charset="-128"/>
                <a:cs typeface="Arial" charset="0"/>
              </a:defRPr>
            </a:lvl9pPr>
          </a:lstStyle>
          <a:p>
            <a:pPr algn="just" eaLnBrk="1" hangingPunct="1">
              <a:spcBef>
                <a:spcPct val="0"/>
              </a:spcBef>
              <a:spcAft>
                <a:spcPct val="0"/>
              </a:spcAft>
              <a:buFontTx/>
              <a:buNone/>
              <a:defRPr/>
            </a:pPr>
            <a:r>
              <a:rPr lang="en-US" altLang="en-US" sz="1000" b="1" dirty="0">
                <a:solidFill>
                  <a:schemeClr val="tx1"/>
                </a:solidFill>
                <a:latin typeface="Calibri" panose="020F0502020204030204" pitchFamily="34" charset="0"/>
              </a:rPr>
              <a:t>Network and Affinity Leadership Handbook – The Definitive Guide for Forming, Launching and Engaging Employee Resource Groups</a:t>
            </a:r>
          </a:p>
          <a:p>
            <a:pPr algn="just" eaLnBrk="1" hangingPunct="1">
              <a:spcBef>
                <a:spcPct val="0"/>
              </a:spcBef>
              <a:spcAft>
                <a:spcPct val="0"/>
              </a:spcAft>
              <a:buFontTx/>
              <a:buNone/>
              <a:defRPr/>
            </a:pPr>
            <a:r>
              <a:rPr lang="en-US" altLang="en-US" sz="900" dirty="0">
                <a:solidFill>
                  <a:schemeClr val="tx1"/>
                </a:solidFill>
                <a:latin typeface="Calibri" panose="020F0502020204030204" pitchFamily="34" charset="0"/>
              </a:rPr>
              <a:t>By </a:t>
            </a:r>
            <a:r>
              <a:rPr lang="en-US" altLang="en-US" sz="900" dirty="0" err="1">
                <a:solidFill>
                  <a:schemeClr val="tx1"/>
                </a:solidFill>
                <a:latin typeface="Calibri" panose="020F0502020204030204" pitchFamily="34" charset="0"/>
              </a:rPr>
              <a:t>Mesha</a:t>
            </a:r>
            <a:r>
              <a:rPr lang="en-US" altLang="en-US" sz="900" dirty="0">
                <a:solidFill>
                  <a:schemeClr val="tx1"/>
                </a:solidFill>
                <a:latin typeface="Calibri" panose="020F0502020204030204" pitchFamily="34" charset="0"/>
              </a:rPr>
              <a:t> Mott and Andres T. Tapia</a:t>
            </a:r>
          </a:p>
          <a:p>
            <a:pPr algn="just" eaLnBrk="1" hangingPunct="1">
              <a:spcBef>
                <a:spcPct val="0"/>
              </a:spcBef>
              <a:spcAft>
                <a:spcPct val="0"/>
              </a:spcAft>
              <a:buFontTx/>
              <a:buNone/>
              <a:defRPr/>
            </a:pPr>
            <a:r>
              <a:rPr lang="en-US" altLang="en-US" sz="900" dirty="0">
                <a:solidFill>
                  <a:schemeClr val="tx1"/>
                </a:solidFill>
                <a:latin typeface="Calibri" panose="020F0502020204030204" pitchFamily="34" charset="0"/>
                <a:hlinkClick r:id="rId8"/>
              </a:rPr>
              <a:t>www.DiversityBestPractices.com</a:t>
            </a:r>
            <a:r>
              <a:rPr lang="en-US" altLang="en-US" sz="900" dirty="0">
                <a:solidFill>
                  <a:schemeClr val="tx1"/>
                </a:solidFill>
                <a:latin typeface="Calibri" panose="020F0502020204030204" pitchFamily="34" charset="0"/>
              </a:rPr>
              <a:t> </a:t>
            </a:r>
          </a:p>
        </p:txBody>
      </p:sp>
      <p:sp>
        <p:nvSpPr>
          <p:cNvPr id="5" name="Slide Number Placeholder 4"/>
          <p:cNvSpPr>
            <a:spLocks noGrp="1"/>
          </p:cNvSpPr>
          <p:nvPr>
            <p:ph type="sldNum" sz="quarter" idx="12"/>
          </p:nvPr>
        </p:nvSpPr>
        <p:spPr/>
        <p:txBody>
          <a:bodyPr/>
          <a:lstStyle/>
          <a:p>
            <a:fld id="{5FB82C68-21B0-4D10-9FE3-8B3C5F565363}" type="slidenum">
              <a:rPr lang="en-US" smtClean="0"/>
              <a:pPr/>
              <a:t>48</a:t>
            </a:fld>
            <a:endParaRPr lang="en-US"/>
          </a:p>
        </p:txBody>
      </p:sp>
      <p:sp>
        <p:nvSpPr>
          <p:cNvPr id="17" name="Freeform 16"/>
          <p:cNvSpPr>
            <a:spLocks noEditPoints="1"/>
          </p:cNvSpPr>
          <p:nvPr/>
        </p:nvSpPr>
        <p:spPr bwMode="auto">
          <a:xfrm>
            <a:off x="10536890" y="174451"/>
            <a:ext cx="870698" cy="866542"/>
          </a:xfrm>
          <a:custGeom>
            <a:avLst/>
            <a:gdLst>
              <a:gd name="T0" fmla="*/ 149 w 177"/>
              <a:gd name="T1" fmla="*/ 6 h 176"/>
              <a:gd name="T2" fmla="*/ 15 w 177"/>
              <a:gd name="T3" fmla="*/ 122 h 176"/>
              <a:gd name="T4" fmla="*/ 7 w 177"/>
              <a:gd name="T5" fmla="*/ 154 h 176"/>
              <a:gd name="T6" fmla="*/ 9 w 177"/>
              <a:gd name="T7" fmla="*/ 174 h 176"/>
              <a:gd name="T8" fmla="*/ 54 w 177"/>
              <a:gd name="T9" fmla="*/ 162 h 176"/>
              <a:gd name="T10" fmla="*/ 171 w 177"/>
              <a:gd name="T11" fmla="*/ 45 h 176"/>
              <a:gd name="T12" fmla="*/ 44 w 177"/>
              <a:gd name="T13" fmla="*/ 157 h 176"/>
              <a:gd name="T14" fmla="*/ 15 w 177"/>
              <a:gd name="T15" fmla="*/ 151 h 176"/>
              <a:gd name="T16" fmla="*/ 21 w 177"/>
              <a:gd name="T17" fmla="*/ 128 h 176"/>
              <a:gd name="T18" fmla="*/ 44 w 177"/>
              <a:gd name="T19" fmla="*/ 157 h 176"/>
              <a:gd name="T20" fmla="*/ 25 w 177"/>
              <a:gd name="T21" fmla="*/ 122 h 176"/>
              <a:gd name="T22" fmla="*/ 110 w 177"/>
              <a:gd name="T23" fmla="*/ 47 h 176"/>
              <a:gd name="T24" fmla="*/ 54 w 177"/>
              <a:gd name="T25" fmla="*/ 152 h 176"/>
              <a:gd name="T26" fmla="*/ 153 w 177"/>
              <a:gd name="T27" fmla="*/ 53 h 176"/>
              <a:gd name="T28" fmla="*/ 163 w 177"/>
              <a:gd name="T29" fmla="*/ 40 h 176"/>
              <a:gd name="T30" fmla="*/ 161 w 177"/>
              <a:gd name="T31" fmla="*/ 29 h 176"/>
              <a:gd name="T32" fmla="*/ 160 w 177"/>
              <a:gd name="T33" fmla="*/ 35 h 176"/>
              <a:gd name="T34" fmla="*/ 148 w 177"/>
              <a:gd name="T35" fmla="*/ 48 h 176"/>
              <a:gd name="T36" fmla="*/ 137 w 177"/>
              <a:gd name="T37" fmla="*/ 11 h 176"/>
              <a:gd name="T38" fmla="*/ 166 w 177"/>
              <a:gd name="T39" fmla="*/ 32 h 176"/>
              <a:gd name="T40" fmla="*/ 6 w 177"/>
              <a:gd name="T41" fmla="*/ 46 h 176"/>
              <a:gd name="T42" fmla="*/ 6 w 177"/>
              <a:gd name="T43" fmla="*/ 36 h 176"/>
              <a:gd name="T44" fmla="*/ 42 w 177"/>
              <a:gd name="T45" fmla="*/ 0 h 176"/>
              <a:gd name="T46" fmla="*/ 86 w 177"/>
              <a:gd name="T47" fmla="*/ 44 h 176"/>
              <a:gd name="T48" fmla="*/ 80 w 177"/>
              <a:gd name="T49" fmla="*/ 49 h 176"/>
              <a:gd name="T50" fmla="*/ 71 w 177"/>
              <a:gd name="T51" fmla="*/ 53 h 176"/>
              <a:gd name="T52" fmla="*/ 73 w 177"/>
              <a:gd name="T53" fmla="*/ 41 h 176"/>
              <a:gd name="T54" fmla="*/ 63 w 177"/>
              <a:gd name="T55" fmla="*/ 46 h 176"/>
              <a:gd name="T56" fmla="*/ 65 w 177"/>
              <a:gd name="T57" fmla="*/ 34 h 176"/>
              <a:gd name="T58" fmla="*/ 56 w 177"/>
              <a:gd name="T59" fmla="*/ 38 h 176"/>
              <a:gd name="T60" fmla="*/ 58 w 177"/>
              <a:gd name="T61" fmla="*/ 27 h 176"/>
              <a:gd name="T62" fmla="*/ 49 w 177"/>
              <a:gd name="T63" fmla="*/ 31 h 176"/>
              <a:gd name="T64" fmla="*/ 52 w 177"/>
              <a:gd name="T65" fmla="*/ 21 h 176"/>
              <a:gd name="T66" fmla="*/ 35 w 177"/>
              <a:gd name="T67" fmla="*/ 28 h 176"/>
              <a:gd name="T68" fmla="*/ 42 w 177"/>
              <a:gd name="T69" fmla="*/ 10 h 176"/>
              <a:gd name="T70" fmla="*/ 57 w 177"/>
              <a:gd name="T71" fmla="*/ 73 h 176"/>
              <a:gd name="T72" fmla="*/ 6 w 177"/>
              <a:gd name="T73" fmla="*/ 46 h 176"/>
              <a:gd name="T74" fmla="*/ 172 w 177"/>
              <a:gd name="T75" fmla="*/ 140 h 176"/>
              <a:gd name="T76" fmla="*/ 136 w 177"/>
              <a:gd name="T77" fmla="*/ 176 h 176"/>
              <a:gd name="T78" fmla="*/ 92 w 177"/>
              <a:gd name="T79" fmla="*/ 132 h 176"/>
              <a:gd name="T80" fmla="*/ 143 w 177"/>
              <a:gd name="T81" fmla="*/ 159 h 176"/>
              <a:gd name="T82" fmla="*/ 161 w 177"/>
              <a:gd name="T83" fmla="*/ 130 h 176"/>
              <a:gd name="T84" fmla="*/ 144 w 177"/>
              <a:gd name="T85" fmla="*/ 136 h 176"/>
              <a:gd name="T86" fmla="*/ 153 w 177"/>
              <a:gd name="T87" fmla="*/ 121 h 176"/>
              <a:gd name="T88" fmla="*/ 143 w 177"/>
              <a:gd name="T89" fmla="*/ 125 h 176"/>
              <a:gd name="T90" fmla="*/ 145 w 177"/>
              <a:gd name="T91" fmla="*/ 114 h 176"/>
              <a:gd name="T92" fmla="*/ 136 w 177"/>
              <a:gd name="T93" fmla="*/ 118 h 176"/>
              <a:gd name="T94" fmla="*/ 138 w 177"/>
              <a:gd name="T95" fmla="*/ 107 h 176"/>
              <a:gd name="T96" fmla="*/ 129 w 177"/>
              <a:gd name="T97" fmla="*/ 111 h 176"/>
              <a:gd name="T98" fmla="*/ 131 w 177"/>
              <a:gd name="T99" fmla="*/ 99 h 176"/>
              <a:gd name="T100" fmla="*/ 121 w 177"/>
              <a:gd name="T101" fmla="*/ 104 h 176"/>
              <a:gd name="T102" fmla="*/ 128 w 177"/>
              <a:gd name="T103" fmla="*/ 96 h 176"/>
              <a:gd name="T104" fmla="*/ 172 w 177"/>
              <a:gd name="T105" fmla="*/ 13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176">
                <a:moveTo>
                  <a:pt x="171" y="27"/>
                </a:moveTo>
                <a:cubicBezTo>
                  <a:pt x="149" y="6"/>
                  <a:pt x="149" y="6"/>
                  <a:pt x="149" y="6"/>
                </a:cubicBezTo>
                <a:cubicBezTo>
                  <a:pt x="145" y="1"/>
                  <a:pt x="137" y="1"/>
                  <a:pt x="132" y="6"/>
                </a:cubicBezTo>
                <a:cubicBezTo>
                  <a:pt x="15" y="122"/>
                  <a:pt x="15" y="122"/>
                  <a:pt x="15" y="122"/>
                </a:cubicBezTo>
                <a:cubicBezTo>
                  <a:pt x="15" y="123"/>
                  <a:pt x="15" y="123"/>
                  <a:pt x="15" y="123"/>
                </a:cubicBezTo>
                <a:cubicBezTo>
                  <a:pt x="15" y="123"/>
                  <a:pt x="7" y="154"/>
                  <a:pt x="7" y="154"/>
                </a:cubicBezTo>
                <a:cubicBezTo>
                  <a:pt x="3" y="168"/>
                  <a:pt x="3" y="168"/>
                  <a:pt x="3" y="168"/>
                </a:cubicBezTo>
                <a:cubicBezTo>
                  <a:pt x="2" y="173"/>
                  <a:pt x="4" y="175"/>
                  <a:pt x="9" y="174"/>
                </a:cubicBezTo>
                <a:cubicBezTo>
                  <a:pt x="23" y="170"/>
                  <a:pt x="23" y="170"/>
                  <a:pt x="23" y="170"/>
                </a:cubicBezTo>
                <a:cubicBezTo>
                  <a:pt x="23" y="170"/>
                  <a:pt x="54" y="162"/>
                  <a:pt x="54" y="162"/>
                </a:cubicBezTo>
                <a:cubicBezTo>
                  <a:pt x="54" y="162"/>
                  <a:pt x="54" y="162"/>
                  <a:pt x="54" y="162"/>
                </a:cubicBezTo>
                <a:cubicBezTo>
                  <a:pt x="171" y="45"/>
                  <a:pt x="171" y="45"/>
                  <a:pt x="171" y="45"/>
                </a:cubicBezTo>
                <a:cubicBezTo>
                  <a:pt x="176" y="40"/>
                  <a:pt x="176" y="32"/>
                  <a:pt x="171" y="27"/>
                </a:cubicBezTo>
                <a:close/>
                <a:moveTo>
                  <a:pt x="44" y="157"/>
                </a:moveTo>
                <a:cubicBezTo>
                  <a:pt x="25" y="162"/>
                  <a:pt x="25" y="162"/>
                  <a:pt x="25" y="162"/>
                </a:cubicBezTo>
                <a:cubicBezTo>
                  <a:pt x="15" y="151"/>
                  <a:pt x="15" y="151"/>
                  <a:pt x="15" y="151"/>
                </a:cubicBezTo>
                <a:cubicBezTo>
                  <a:pt x="20" y="133"/>
                  <a:pt x="20" y="133"/>
                  <a:pt x="20" y="133"/>
                </a:cubicBezTo>
                <a:cubicBezTo>
                  <a:pt x="20" y="131"/>
                  <a:pt x="20" y="129"/>
                  <a:pt x="21" y="128"/>
                </a:cubicBezTo>
                <a:cubicBezTo>
                  <a:pt x="49" y="156"/>
                  <a:pt x="49" y="156"/>
                  <a:pt x="49" y="156"/>
                </a:cubicBezTo>
                <a:cubicBezTo>
                  <a:pt x="47" y="156"/>
                  <a:pt x="46" y="157"/>
                  <a:pt x="44" y="157"/>
                </a:cubicBezTo>
                <a:close/>
                <a:moveTo>
                  <a:pt x="54" y="152"/>
                </a:moveTo>
                <a:cubicBezTo>
                  <a:pt x="25" y="122"/>
                  <a:pt x="25" y="122"/>
                  <a:pt x="25" y="122"/>
                </a:cubicBezTo>
                <a:cubicBezTo>
                  <a:pt x="105" y="42"/>
                  <a:pt x="105" y="42"/>
                  <a:pt x="105" y="42"/>
                </a:cubicBezTo>
                <a:cubicBezTo>
                  <a:pt x="110" y="47"/>
                  <a:pt x="110" y="47"/>
                  <a:pt x="110" y="47"/>
                </a:cubicBezTo>
                <a:cubicBezTo>
                  <a:pt x="134" y="72"/>
                  <a:pt x="134" y="72"/>
                  <a:pt x="134" y="72"/>
                </a:cubicBezTo>
                <a:lnTo>
                  <a:pt x="54" y="152"/>
                </a:lnTo>
                <a:close/>
                <a:moveTo>
                  <a:pt x="166" y="40"/>
                </a:moveTo>
                <a:cubicBezTo>
                  <a:pt x="153" y="53"/>
                  <a:pt x="153" y="53"/>
                  <a:pt x="153" y="53"/>
                </a:cubicBezTo>
                <a:cubicBezTo>
                  <a:pt x="151" y="52"/>
                  <a:pt x="151" y="52"/>
                  <a:pt x="151" y="52"/>
                </a:cubicBezTo>
                <a:cubicBezTo>
                  <a:pt x="163" y="40"/>
                  <a:pt x="163" y="40"/>
                  <a:pt x="163" y="40"/>
                </a:cubicBezTo>
                <a:cubicBezTo>
                  <a:pt x="164" y="39"/>
                  <a:pt x="165" y="37"/>
                  <a:pt x="165" y="35"/>
                </a:cubicBezTo>
                <a:cubicBezTo>
                  <a:pt x="165" y="32"/>
                  <a:pt x="162" y="29"/>
                  <a:pt x="161" y="29"/>
                </a:cubicBezTo>
                <a:cubicBezTo>
                  <a:pt x="158" y="33"/>
                  <a:pt x="158" y="33"/>
                  <a:pt x="158" y="33"/>
                </a:cubicBezTo>
                <a:cubicBezTo>
                  <a:pt x="159" y="34"/>
                  <a:pt x="160" y="35"/>
                  <a:pt x="160" y="35"/>
                </a:cubicBezTo>
                <a:cubicBezTo>
                  <a:pt x="160" y="36"/>
                  <a:pt x="160" y="36"/>
                  <a:pt x="159" y="36"/>
                </a:cubicBezTo>
                <a:cubicBezTo>
                  <a:pt x="148" y="48"/>
                  <a:pt x="148" y="48"/>
                  <a:pt x="148" y="48"/>
                </a:cubicBezTo>
                <a:cubicBezTo>
                  <a:pt x="124" y="24"/>
                  <a:pt x="124" y="24"/>
                  <a:pt x="124" y="24"/>
                </a:cubicBezTo>
                <a:cubicBezTo>
                  <a:pt x="137" y="11"/>
                  <a:pt x="137" y="11"/>
                  <a:pt x="137" y="11"/>
                </a:cubicBezTo>
                <a:cubicBezTo>
                  <a:pt x="139" y="9"/>
                  <a:pt x="142" y="9"/>
                  <a:pt x="144" y="11"/>
                </a:cubicBezTo>
                <a:cubicBezTo>
                  <a:pt x="166" y="32"/>
                  <a:pt x="166" y="32"/>
                  <a:pt x="166" y="32"/>
                </a:cubicBezTo>
                <a:cubicBezTo>
                  <a:pt x="168" y="34"/>
                  <a:pt x="168" y="38"/>
                  <a:pt x="166" y="40"/>
                </a:cubicBezTo>
                <a:close/>
                <a:moveTo>
                  <a:pt x="6" y="46"/>
                </a:moveTo>
                <a:cubicBezTo>
                  <a:pt x="0" y="41"/>
                  <a:pt x="0" y="41"/>
                  <a:pt x="0" y="41"/>
                </a:cubicBezTo>
                <a:cubicBezTo>
                  <a:pt x="6" y="36"/>
                  <a:pt x="6" y="36"/>
                  <a:pt x="6" y="36"/>
                </a:cubicBezTo>
                <a:cubicBezTo>
                  <a:pt x="36" y="5"/>
                  <a:pt x="36" y="5"/>
                  <a:pt x="36" y="5"/>
                </a:cubicBezTo>
                <a:cubicBezTo>
                  <a:pt x="42" y="0"/>
                  <a:pt x="42" y="0"/>
                  <a:pt x="42" y="0"/>
                </a:cubicBezTo>
                <a:cubicBezTo>
                  <a:pt x="47" y="5"/>
                  <a:pt x="47" y="5"/>
                  <a:pt x="47" y="5"/>
                </a:cubicBezTo>
                <a:cubicBezTo>
                  <a:pt x="86" y="44"/>
                  <a:pt x="86" y="44"/>
                  <a:pt x="86" y="44"/>
                </a:cubicBezTo>
                <a:cubicBezTo>
                  <a:pt x="81" y="49"/>
                  <a:pt x="81" y="49"/>
                  <a:pt x="81" y="49"/>
                </a:cubicBezTo>
                <a:cubicBezTo>
                  <a:pt x="80" y="49"/>
                  <a:pt x="80" y="49"/>
                  <a:pt x="80" y="49"/>
                </a:cubicBezTo>
                <a:cubicBezTo>
                  <a:pt x="73" y="55"/>
                  <a:pt x="73" y="55"/>
                  <a:pt x="73" y="55"/>
                </a:cubicBezTo>
                <a:cubicBezTo>
                  <a:pt x="71" y="53"/>
                  <a:pt x="71" y="53"/>
                  <a:pt x="71" y="53"/>
                </a:cubicBezTo>
                <a:cubicBezTo>
                  <a:pt x="77" y="46"/>
                  <a:pt x="77" y="46"/>
                  <a:pt x="77" y="46"/>
                </a:cubicBezTo>
                <a:cubicBezTo>
                  <a:pt x="73" y="41"/>
                  <a:pt x="73" y="41"/>
                  <a:pt x="73" y="41"/>
                </a:cubicBezTo>
                <a:cubicBezTo>
                  <a:pt x="66" y="48"/>
                  <a:pt x="66" y="48"/>
                  <a:pt x="66" y="48"/>
                </a:cubicBezTo>
                <a:cubicBezTo>
                  <a:pt x="63" y="46"/>
                  <a:pt x="63" y="46"/>
                  <a:pt x="63" y="46"/>
                </a:cubicBezTo>
                <a:cubicBezTo>
                  <a:pt x="70" y="39"/>
                  <a:pt x="70" y="39"/>
                  <a:pt x="70" y="39"/>
                </a:cubicBezTo>
                <a:cubicBezTo>
                  <a:pt x="65" y="34"/>
                  <a:pt x="65" y="34"/>
                  <a:pt x="65" y="34"/>
                </a:cubicBezTo>
                <a:cubicBezTo>
                  <a:pt x="59" y="41"/>
                  <a:pt x="59" y="41"/>
                  <a:pt x="59" y="41"/>
                </a:cubicBezTo>
                <a:cubicBezTo>
                  <a:pt x="56" y="38"/>
                  <a:pt x="56" y="38"/>
                  <a:pt x="56" y="38"/>
                </a:cubicBezTo>
                <a:cubicBezTo>
                  <a:pt x="63" y="32"/>
                  <a:pt x="63" y="32"/>
                  <a:pt x="63" y="32"/>
                </a:cubicBezTo>
                <a:cubicBezTo>
                  <a:pt x="58" y="27"/>
                  <a:pt x="58" y="27"/>
                  <a:pt x="58" y="27"/>
                </a:cubicBezTo>
                <a:cubicBezTo>
                  <a:pt x="51" y="34"/>
                  <a:pt x="51" y="34"/>
                  <a:pt x="51" y="34"/>
                </a:cubicBezTo>
                <a:cubicBezTo>
                  <a:pt x="49" y="31"/>
                  <a:pt x="49" y="31"/>
                  <a:pt x="49" y="31"/>
                </a:cubicBezTo>
                <a:cubicBezTo>
                  <a:pt x="56" y="24"/>
                  <a:pt x="56" y="24"/>
                  <a:pt x="56" y="24"/>
                </a:cubicBezTo>
                <a:cubicBezTo>
                  <a:pt x="52" y="21"/>
                  <a:pt x="52" y="21"/>
                  <a:pt x="52" y="21"/>
                </a:cubicBezTo>
                <a:cubicBezTo>
                  <a:pt x="40" y="33"/>
                  <a:pt x="40" y="33"/>
                  <a:pt x="40" y="33"/>
                </a:cubicBezTo>
                <a:cubicBezTo>
                  <a:pt x="35" y="28"/>
                  <a:pt x="35" y="28"/>
                  <a:pt x="35" y="28"/>
                </a:cubicBezTo>
                <a:cubicBezTo>
                  <a:pt x="47" y="16"/>
                  <a:pt x="47" y="16"/>
                  <a:pt x="47" y="16"/>
                </a:cubicBezTo>
                <a:cubicBezTo>
                  <a:pt x="42" y="10"/>
                  <a:pt x="42" y="10"/>
                  <a:pt x="42" y="10"/>
                </a:cubicBezTo>
                <a:cubicBezTo>
                  <a:pt x="18" y="34"/>
                  <a:pt x="18" y="34"/>
                  <a:pt x="18" y="34"/>
                </a:cubicBezTo>
                <a:cubicBezTo>
                  <a:pt x="57" y="73"/>
                  <a:pt x="57" y="73"/>
                  <a:pt x="57" y="73"/>
                </a:cubicBezTo>
                <a:cubicBezTo>
                  <a:pt x="45" y="85"/>
                  <a:pt x="45" y="85"/>
                  <a:pt x="45" y="85"/>
                </a:cubicBezTo>
                <a:lnTo>
                  <a:pt x="6" y="46"/>
                </a:lnTo>
                <a:close/>
                <a:moveTo>
                  <a:pt x="177" y="135"/>
                </a:moveTo>
                <a:cubicBezTo>
                  <a:pt x="172" y="140"/>
                  <a:pt x="172" y="140"/>
                  <a:pt x="172" y="140"/>
                </a:cubicBezTo>
                <a:cubicBezTo>
                  <a:pt x="141" y="171"/>
                  <a:pt x="141" y="171"/>
                  <a:pt x="141" y="171"/>
                </a:cubicBezTo>
                <a:cubicBezTo>
                  <a:pt x="136" y="176"/>
                  <a:pt x="136" y="176"/>
                  <a:pt x="136" y="176"/>
                </a:cubicBezTo>
                <a:cubicBezTo>
                  <a:pt x="131" y="171"/>
                  <a:pt x="131" y="171"/>
                  <a:pt x="131" y="171"/>
                </a:cubicBezTo>
                <a:cubicBezTo>
                  <a:pt x="92" y="132"/>
                  <a:pt x="92" y="132"/>
                  <a:pt x="92" y="132"/>
                </a:cubicBezTo>
                <a:cubicBezTo>
                  <a:pt x="104" y="120"/>
                  <a:pt x="104" y="120"/>
                  <a:pt x="104" y="120"/>
                </a:cubicBezTo>
                <a:cubicBezTo>
                  <a:pt x="143" y="159"/>
                  <a:pt x="143" y="159"/>
                  <a:pt x="143" y="159"/>
                </a:cubicBezTo>
                <a:cubicBezTo>
                  <a:pt x="167" y="135"/>
                  <a:pt x="167" y="135"/>
                  <a:pt x="167" y="135"/>
                </a:cubicBezTo>
                <a:cubicBezTo>
                  <a:pt x="161" y="130"/>
                  <a:pt x="161" y="130"/>
                  <a:pt x="161" y="130"/>
                </a:cubicBezTo>
                <a:cubicBezTo>
                  <a:pt x="149" y="142"/>
                  <a:pt x="149" y="142"/>
                  <a:pt x="149" y="142"/>
                </a:cubicBezTo>
                <a:cubicBezTo>
                  <a:pt x="144" y="136"/>
                  <a:pt x="144" y="136"/>
                  <a:pt x="144" y="136"/>
                </a:cubicBezTo>
                <a:cubicBezTo>
                  <a:pt x="156" y="125"/>
                  <a:pt x="156" y="125"/>
                  <a:pt x="156" y="125"/>
                </a:cubicBezTo>
                <a:cubicBezTo>
                  <a:pt x="153" y="121"/>
                  <a:pt x="153" y="121"/>
                  <a:pt x="153" y="121"/>
                </a:cubicBezTo>
                <a:cubicBezTo>
                  <a:pt x="146" y="128"/>
                  <a:pt x="146" y="128"/>
                  <a:pt x="146" y="128"/>
                </a:cubicBezTo>
                <a:cubicBezTo>
                  <a:pt x="143" y="125"/>
                  <a:pt x="143" y="125"/>
                  <a:pt x="143" y="125"/>
                </a:cubicBezTo>
                <a:cubicBezTo>
                  <a:pt x="150" y="119"/>
                  <a:pt x="150" y="119"/>
                  <a:pt x="150" y="119"/>
                </a:cubicBezTo>
                <a:cubicBezTo>
                  <a:pt x="145" y="114"/>
                  <a:pt x="145" y="114"/>
                  <a:pt x="145" y="114"/>
                </a:cubicBezTo>
                <a:cubicBezTo>
                  <a:pt x="138" y="121"/>
                  <a:pt x="138" y="121"/>
                  <a:pt x="138" y="121"/>
                </a:cubicBezTo>
                <a:cubicBezTo>
                  <a:pt x="136" y="118"/>
                  <a:pt x="136" y="118"/>
                  <a:pt x="136" y="118"/>
                </a:cubicBezTo>
                <a:cubicBezTo>
                  <a:pt x="143" y="111"/>
                  <a:pt x="143" y="111"/>
                  <a:pt x="143" y="111"/>
                </a:cubicBezTo>
                <a:cubicBezTo>
                  <a:pt x="138" y="107"/>
                  <a:pt x="138" y="107"/>
                  <a:pt x="138" y="107"/>
                </a:cubicBezTo>
                <a:cubicBezTo>
                  <a:pt x="131" y="113"/>
                  <a:pt x="131" y="113"/>
                  <a:pt x="131" y="113"/>
                </a:cubicBezTo>
                <a:cubicBezTo>
                  <a:pt x="129" y="111"/>
                  <a:pt x="129" y="111"/>
                  <a:pt x="129" y="111"/>
                </a:cubicBezTo>
                <a:cubicBezTo>
                  <a:pt x="135" y="104"/>
                  <a:pt x="135" y="104"/>
                  <a:pt x="135" y="104"/>
                </a:cubicBezTo>
                <a:cubicBezTo>
                  <a:pt x="131" y="99"/>
                  <a:pt x="131" y="99"/>
                  <a:pt x="131" y="99"/>
                </a:cubicBezTo>
                <a:cubicBezTo>
                  <a:pt x="124" y="106"/>
                  <a:pt x="124" y="106"/>
                  <a:pt x="124" y="106"/>
                </a:cubicBezTo>
                <a:cubicBezTo>
                  <a:pt x="121" y="104"/>
                  <a:pt x="121" y="104"/>
                  <a:pt x="121" y="104"/>
                </a:cubicBezTo>
                <a:cubicBezTo>
                  <a:pt x="128" y="97"/>
                  <a:pt x="128" y="97"/>
                  <a:pt x="128" y="97"/>
                </a:cubicBezTo>
                <a:cubicBezTo>
                  <a:pt x="128" y="96"/>
                  <a:pt x="128" y="96"/>
                  <a:pt x="128" y="96"/>
                </a:cubicBezTo>
                <a:cubicBezTo>
                  <a:pt x="133" y="91"/>
                  <a:pt x="133" y="91"/>
                  <a:pt x="133" y="91"/>
                </a:cubicBezTo>
                <a:cubicBezTo>
                  <a:pt x="172" y="130"/>
                  <a:pt x="172" y="130"/>
                  <a:pt x="172" y="130"/>
                </a:cubicBezTo>
                <a:lnTo>
                  <a:pt x="177" y="135"/>
                </a:lnTo>
                <a:close/>
              </a:path>
            </a:pathLst>
          </a:custGeom>
          <a:solidFill>
            <a:schemeClr val="bg2">
              <a:lumMod val="75000"/>
            </a:schemeClr>
          </a:solidFill>
          <a:ln>
            <a:noFill/>
          </a:ln>
          <a:extLst/>
        </p:spPr>
        <p:txBody>
          <a:bodyPr vert="horz" wrap="square" lIns="182880" tIns="91440" rIns="182880" bIns="91440" numCol="1" anchor="t" anchorCtr="0" compatLnSpc="1">
            <a:prstTxWarp prst="textNoShape">
              <a:avLst/>
            </a:prstTxWarp>
          </a:bodyPr>
          <a:lstStyle/>
          <a:p>
            <a:endParaRPr lang="en-US" sz="7200"/>
          </a:p>
        </p:txBody>
      </p:sp>
    </p:spTree>
    <p:extLst>
      <p:ext uri="{BB962C8B-B14F-4D97-AF65-F5344CB8AC3E}">
        <p14:creationId xmlns:p14="http://schemas.microsoft.com/office/powerpoint/2010/main" val="3470495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 Speak Out In Support…</a:t>
            </a:r>
            <a:endParaRPr lang="en-US" dirty="0"/>
          </a:p>
        </p:txBody>
      </p:sp>
      <p:sp>
        <p:nvSpPr>
          <p:cNvPr id="4" name="Slide Number Placeholder 3"/>
          <p:cNvSpPr>
            <a:spLocks noGrp="1"/>
          </p:cNvSpPr>
          <p:nvPr>
            <p:ph type="sldNum" sz="quarter" idx="12"/>
          </p:nvPr>
        </p:nvSpPr>
        <p:spPr/>
        <p:txBody>
          <a:bodyPr/>
          <a:lstStyle/>
          <a:p>
            <a:fld id="{5FB82C68-21B0-4D10-9FE3-8B3C5F565363}" type="slidenum">
              <a:rPr lang="en-US" smtClean="0"/>
              <a:pPr/>
              <a:t>5</a:t>
            </a:fld>
            <a:endParaRPr lang="en-US"/>
          </a:p>
        </p:txBody>
      </p:sp>
      <p:grpSp>
        <p:nvGrpSpPr>
          <p:cNvPr id="8" name="Group 7"/>
          <p:cNvGrpSpPr/>
          <p:nvPr/>
        </p:nvGrpSpPr>
        <p:grpSpPr>
          <a:xfrm>
            <a:off x="9976052" y="101288"/>
            <a:ext cx="1485326" cy="935987"/>
            <a:chOff x="539136" y="1200150"/>
            <a:chExt cx="2507400" cy="1828800"/>
          </a:xfrm>
        </p:grpSpPr>
        <p:sp>
          <p:nvSpPr>
            <p:cNvPr id="9" name="Freeform 223"/>
            <p:cNvSpPr>
              <a:spLocks noChangeAspect="1" noEditPoints="1"/>
            </p:cNvSpPr>
            <p:nvPr userDrawn="1"/>
          </p:nvSpPr>
          <p:spPr bwMode="auto">
            <a:xfrm>
              <a:off x="539136" y="1200150"/>
              <a:ext cx="2507400" cy="1828800"/>
            </a:xfrm>
            <a:custGeom>
              <a:avLst/>
              <a:gdLst>
                <a:gd name="T0" fmla="*/ 14054 w 16072"/>
                <a:gd name="T1" fmla="*/ 2237 h 11788"/>
                <a:gd name="T2" fmla="*/ 14849 w 16072"/>
                <a:gd name="T3" fmla="*/ 4513 h 11788"/>
                <a:gd name="T4" fmla="*/ 14901 w 16072"/>
                <a:gd name="T5" fmla="*/ 6902 h 11788"/>
                <a:gd name="T6" fmla="*/ 14213 w 16072"/>
                <a:gd name="T7" fmla="*/ 9213 h 11788"/>
                <a:gd name="T8" fmla="*/ 13833 w 16072"/>
                <a:gd name="T9" fmla="*/ 11788 h 11788"/>
                <a:gd name="T10" fmla="*/ 15366 w 16072"/>
                <a:gd name="T11" fmla="*/ 9444 h 11788"/>
                <a:gd name="T12" fmla="*/ 16038 w 16072"/>
                <a:gd name="T13" fmla="*/ 6703 h 11788"/>
                <a:gd name="T14" fmla="*/ 15849 w 16072"/>
                <a:gd name="T15" fmla="*/ 3874 h 11788"/>
                <a:gd name="T16" fmla="*/ 14800 w 16072"/>
                <a:gd name="T17" fmla="*/ 1269 h 11788"/>
                <a:gd name="T18" fmla="*/ 7767 w 16072"/>
                <a:gd name="T19" fmla="*/ 3325 h 11788"/>
                <a:gd name="T20" fmla="*/ 6908 w 16072"/>
                <a:gd name="T21" fmla="*/ 3567 h 11788"/>
                <a:gd name="T22" fmla="*/ 6199 w 16072"/>
                <a:gd name="T23" fmla="*/ 4072 h 11788"/>
                <a:gd name="T24" fmla="*/ 5696 w 16072"/>
                <a:gd name="T25" fmla="*/ 4782 h 11788"/>
                <a:gd name="T26" fmla="*/ 5453 w 16072"/>
                <a:gd name="T27" fmla="*/ 5641 h 11788"/>
                <a:gd name="T28" fmla="*/ 5522 w 16072"/>
                <a:gd name="T29" fmla="*/ 6554 h 11788"/>
                <a:gd name="T30" fmla="*/ 5882 w 16072"/>
                <a:gd name="T31" fmla="*/ 7356 h 11788"/>
                <a:gd name="T32" fmla="*/ 6481 w 16072"/>
                <a:gd name="T33" fmla="*/ 7984 h 11788"/>
                <a:gd name="T34" fmla="*/ 7261 w 16072"/>
                <a:gd name="T35" fmla="*/ 8383 h 11788"/>
                <a:gd name="T36" fmla="*/ 8166 w 16072"/>
                <a:gd name="T37" fmla="*/ 8497 h 11788"/>
                <a:gd name="T38" fmla="*/ 9041 w 16072"/>
                <a:gd name="T39" fmla="*/ 8296 h 11788"/>
                <a:gd name="T40" fmla="*/ 9775 w 16072"/>
                <a:gd name="T41" fmla="*/ 7827 h 11788"/>
                <a:gd name="T42" fmla="*/ 10311 w 16072"/>
                <a:gd name="T43" fmla="*/ 7142 h 11788"/>
                <a:gd name="T44" fmla="*/ 10594 w 16072"/>
                <a:gd name="T45" fmla="*/ 6301 h 11788"/>
                <a:gd name="T46" fmla="*/ 10571 w 16072"/>
                <a:gd name="T47" fmla="*/ 5383 h 11788"/>
                <a:gd name="T48" fmla="*/ 10249 w 16072"/>
                <a:gd name="T49" fmla="*/ 4561 h 11788"/>
                <a:gd name="T50" fmla="*/ 9681 w 16072"/>
                <a:gd name="T51" fmla="*/ 3904 h 11788"/>
                <a:gd name="T52" fmla="*/ 8923 w 16072"/>
                <a:gd name="T53" fmla="*/ 3470 h 11788"/>
                <a:gd name="T54" fmla="*/ 8032 w 16072"/>
                <a:gd name="T55" fmla="*/ 3312 h 11788"/>
                <a:gd name="T56" fmla="*/ 3166 w 16072"/>
                <a:gd name="T57" fmla="*/ 3235 h 11788"/>
                <a:gd name="T58" fmla="*/ 2630 w 16072"/>
                <a:gd name="T59" fmla="*/ 5065 h 11788"/>
                <a:gd name="T60" fmla="*/ 2671 w 16072"/>
                <a:gd name="T61" fmla="*/ 6959 h 11788"/>
                <a:gd name="T62" fmla="*/ 3290 w 16072"/>
                <a:gd name="T63" fmla="*/ 8774 h 11788"/>
                <a:gd name="T64" fmla="*/ 4743 w 16072"/>
                <a:gd name="T65" fmla="*/ 8961 h 11788"/>
                <a:gd name="T66" fmla="*/ 4003 w 16072"/>
                <a:gd name="T67" fmla="*/ 7592 h 11788"/>
                <a:gd name="T68" fmla="*/ 3715 w 16072"/>
                <a:gd name="T69" fmla="*/ 6100 h 11788"/>
                <a:gd name="T70" fmla="*/ 3877 w 16072"/>
                <a:gd name="T71" fmla="*/ 4593 h 11788"/>
                <a:gd name="T72" fmla="*/ 4491 w 16072"/>
                <a:gd name="T73" fmla="*/ 3182 h 11788"/>
                <a:gd name="T74" fmla="*/ 1986 w 16072"/>
                <a:gd name="T75" fmla="*/ 298 h 11788"/>
                <a:gd name="T76" fmla="*/ 567 w 16072"/>
                <a:gd name="T77" fmla="*/ 2712 h 11788"/>
                <a:gd name="T78" fmla="*/ 9 w 16072"/>
                <a:gd name="T79" fmla="*/ 5483 h 11788"/>
                <a:gd name="T80" fmla="*/ 312 w 16072"/>
                <a:gd name="T81" fmla="*/ 8300 h 11788"/>
                <a:gd name="T82" fmla="*/ 1477 w 16072"/>
                <a:gd name="T83" fmla="*/ 10852 h 11788"/>
                <a:gd name="T84" fmla="*/ 2381 w 16072"/>
                <a:gd name="T85" fmla="*/ 10132 h 11788"/>
                <a:gd name="T86" fmla="*/ 1375 w 16072"/>
                <a:gd name="T87" fmla="*/ 7913 h 11788"/>
                <a:gd name="T88" fmla="*/ 1110 w 16072"/>
                <a:gd name="T89" fmla="*/ 5535 h 11788"/>
                <a:gd name="T90" fmla="*/ 1587 w 16072"/>
                <a:gd name="T91" fmla="*/ 3186 h 11788"/>
                <a:gd name="T92" fmla="*/ 2806 w 16072"/>
                <a:gd name="T93" fmla="*/ 1057 h 11788"/>
                <a:gd name="T94" fmla="*/ 11696 w 16072"/>
                <a:gd name="T95" fmla="*/ 3374 h 11788"/>
                <a:gd name="T96" fmla="*/ 12246 w 16072"/>
                <a:gd name="T97" fmla="*/ 4805 h 11788"/>
                <a:gd name="T98" fmla="*/ 12343 w 16072"/>
                <a:gd name="T99" fmla="*/ 6316 h 11788"/>
                <a:gd name="T100" fmla="*/ 11991 w 16072"/>
                <a:gd name="T101" fmla="*/ 7798 h 11788"/>
                <a:gd name="T102" fmla="*/ 11187 w 16072"/>
                <a:gd name="T103" fmla="*/ 9140 h 11788"/>
                <a:gd name="T104" fmla="*/ 12906 w 16072"/>
                <a:gd name="T105" fmla="*/ 8525 h 11788"/>
                <a:gd name="T106" fmla="*/ 13442 w 16072"/>
                <a:gd name="T107" fmla="*/ 6691 h 11788"/>
                <a:gd name="T108" fmla="*/ 13401 w 16072"/>
                <a:gd name="T109" fmla="*/ 4796 h 11788"/>
                <a:gd name="T110" fmla="*/ 12782 w 16072"/>
                <a:gd name="T111" fmla="*/ 2987 h 1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2" h="11788">
                  <a:moveTo>
                    <a:pt x="13814" y="0"/>
                  </a:moveTo>
                  <a:lnTo>
                    <a:pt x="13031" y="782"/>
                  </a:lnTo>
                  <a:lnTo>
                    <a:pt x="13266" y="1057"/>
                  </a:lnTo>
                  <a:lnTo>
                    <a:pt x="13485" y="1341"/>
                  </a:lnTo>
                  <a:lnTo>
                    <a:pt x="13690" y="1632"/>
                  </a:lnTo>
                  <a:lnTo>
                    <a:pt x="13879" y="1931"/>
                  </a:lnTo>
                  <a:lnTo>
                    <a:pt x="14054" y="2237"/>
                  </a:lnTo>
                  <a:lnTo>
                    <a:pt x="14213" y="2547"/>
                  </a:lnTo>
                  <a:lnTo>
                    <a:pt x="14356" y="2865"/>
                  </a:lnTo>
                  <a:lnTo>
                    <a:pt x="14485" y="3186"/>
                  </a:lnTo>
                  <a:lnTo>
                    <a:pt x="14598" y="3513"/>
                  </a:lnTo>
                  <a:lnTo>
                    <a:pt x="14697" y="3844"/>
                  </a:lnTo>
                  <a:lnTo>
                    <a:pt x="14780" y="4178"/>
                  </a:lnTo>
                  <a:lnTo>
                    <a:pt x="14849" y="4513"/>
                  </a:lnTo>
                  <a:lnTo>
                    <a:pt x="14901" y="4852"/>
                  </a:lnTo>
                  <a:lnTo>
                    <a:pt x="14939" y="5193"/>
                  </a:lnTo>
                  <a:lnTo>
                    <a:pt x="14962" y="5535"/>
                  </a:lnTo>
                  <a:lnTo>
                    <a:pt x="14969" y="5877"/>
                  </a:lnTo>
                  <a:lnTo>
                    <a:pt x="14961" y="6219"/>
                  </a:lnTo>
                  <a:lnTo>
                    <a:pt x="14939" y="6561"/>
                  </a:lnTo>
                  <a:lnTo>
                    <a:pt x="14901" y="6902"/>
                  </a:lnTo>
                  <a:lnTo>
                    <a:pt x="14848" y="7241"/>
                  </a:lnTo>
                  <a:lnTo>
                    <a:pt x="14780" y="7578"/>
                  </a:lnTo>
                  <a:lnTo>
                    <a:pt x="14697" y="7913"/>
                  </a:lnTo>
                  <a:lnTo>
                    <a:pt x="14598" y="8244"/>
                  </a:lnTo>
                  <a:lnTo>
                    <a:pt x="14485" y="8571"/>
                  </a:lnTo>
                  <a:lnTo>
                    <a:pt x="14356" y="8895"/>
                  </a:lnTo>
                  <a:lnTo>
                    <a:pt x="14213" y="9213"/>
                  </a:lnTo>
                  <a:lnTo>
                    <a:pt x="14054" y="9525"/>
                  </a:lnTo>
                  <a:lnTo>
                    <a:pt x="13880" y="9832"/>
                  </a:lnTo>
                  <a:lnTo>
                    <a:pt x="13690" y="10132"/>
                  </a:lnTo>
                  <a:lnTo>
                    <a:pt x="13486" y="10425"/>
                  </a:lnTo>
                  <a:lnTo>
                    <a:pt x="13267" y="10710"/>
                  </a:lnTo>
                  <a:lnTo>
                    <a:pt x="13032" y="10988"/>
                  </a:lnTo>
                  <a:lnTo>
                    <a:pt x="13833" y="11788"/>
                  </a:lnTo>
                  <a:lnTo>
                    <a:pt x="14104" y="11489"/>
                  </a:lnTo>
                  <a:lnTo>
                    <a:pt x="14358" y="11177"/>
                  </a:lnTo>
                  <a:lnTo>
                    <a:pt x="14595" y="10852"/>
                  </a:lnTo>
                  <a:lnTo>
                    <a:pt x="14814" y="10515"/>
                  </a:lnTo>
                  <a:lnTo>
                    <a:pt x="15015" y="10168"/>
                  </a:lnTo>
                  <a:lnTo>
                    <a:pt x="15199" y="9811"/>
                  </a:lnTo>
                  <a:lnTo>
                    <a:pt x="15366" y="9444"/>
                  </a:lnTo>
                  <a:lnTo>
                    <a:pt x="15515" y="9070"/>
                  </a:lnTo>
                  <a:lnTo>
                    <a:pt x="15646" y="8688"/>
                  </a:lnTo>
                  <a:lnTo>
                    <a:pt x="15760" y="8300"/>
                  </a:lnTo>
                  <a:lnTo>
                    <a:pt x="15855" y="7907"/>
                  </a:lnTo>
                  <a:lnTo>
                    <a:pt x="15933" y="7509"/>
                  </a:lnTo>
                  <a:lnTo>
                    <a:pt x="15995" y="7107"/>
                  </a:lnTo>
                  <a:lnTo>
                    <a:pt x="16038" y="6703"/>
                  </a:lnTo>
                  <a:lnTo>
                    <a:pt x="16064" y="6297"/>
                  </a:lnTo>
                  <a:lnTo>
                    <a:pt x="16072" y="5889"/>
                  </a:lnTo>
                  <a:lnTo>
                    <a:pt x="16063" y="5483"/>
                  </a:lnTo>
                  <a:lnTo>
                    <a:pt x="16036" y="5077"/>
                  </a:lnTo>
                  <a:lnTo>
                    <a:pt x="15991" y="4673"/>
                  </a:lnTo>
                  <a:lnTo>
                    <a:pt x="15929" y="4272"/>
                  </a:lnTo>
                  <a:lnTo>
                    <a:pt x="15849" y="3874"/>
                  </a:lnTo>
                  <a:lnTo>
                    <a:pt x="15753" y="3481"/>
                  </a:lnTo>
                  <a:lnTo>
                    <a:pt x="15637" y="3093"/>
                  </a:lnTo>
                  <a:lnTo>
                    <a:pt x="15505" y="2712"/>
                  </a:lnTo>
                  <a:lnTo>
                    <a:pt x="15355" y="2338"/>
                  </a:lnTo>
                  <a:lnTo>
                    <a:pt x="15188" y="1972"/>
                  </a:lnTo>
                  <a:lnTo>
                    <a:pt x="15002" y="1615"/>
                  </a:lnTo>
                  <a:lnTo>
                    <a:pt x="14800" y="1269"/>
                  </a:lnTo>
                  <a:lnTo>
                    <a:pt x="14579" y="933"/>
                  </a:lnTo>
                  <a:lnTo>
                    <a:pt x="14342" y="609"/>
                  </a:lnTo>
                  <a:lnTo>
                    <a:pt x="14086" y="298"/>
                  </a:lnTo>
                  <a:lnTo>
                    <a:pt x="13814" y="0"/>
                  </a:lnTo>
                  <a:close/>
                  <a:moveTo>
                    <a:pt x="8032" y="3312"/>
                  </a:moveTo>
                  <a:lnTo>
                    <a:pt x="7898" y="3315"/>
                  </a:lnTo>
                  <a:lnTo>
                    <a:pt x="7767" y="3325"/>
                  </a:lnTo>
                  <a:lnTo>
                    <a:pt x="7637" y="3342"/>
                  </a:lnTo>
                  <a:lnTo>
                    <a:pt x="7510" y="3364"/>
                  </a:lnTo>
                  <a:lnTo>
                    <a:pt x="7384" y="3394"/>
                  </a:lnTo>
                  <a:lnTo>
                    <a:pt x="7261" y="3429"/>
                  </a:lnTo>
                  <a:lnTo>
                    <a:pt x="7141" y="3470"/>
                  </a:lnTo>
                  <a:lnTo>
                    <a:pt x="7022" y="3516"/>
                  </a:lnTo>
                  <a:lnTo>
                    <a:pt x="6908" y="3567"/>
                  </a:lnTo>
                  <a:lnTo>
                    <a:pt x="6796" y="3625"/>
                  </a:lnTo>
                  <a:lnTo>
                    <a:pt x="6688" y="3688"/>
                  </a:lnTo>
                  <a:lnTo>
                    <a:pt x="6582" y="3755"/>
                  </a:lnTo>
                  <a:lnTo>
                    <a:pt x="6481" y="3828"/>
                  </a:lnTo>
                  <a:lnTo>
                    <a:pt x="6383" y="3904"/>
                  </a:lnTo>
                  <a:lnTo>
                    <a:pt x="6289" y="3986"/>
                  </a:lnTo>
                  <a:lnTo>
                    <a:pt x="6199" y="4072"/>
                  </a:lnTo>
                  <a:lnTo>
                    <a:pt x="6113" y="4162"/>
                  </a:lnTo>
                  <a:lnTo>
                    <a:pt x="6032" y="4256"/>
                  </a:lnTo>
                  <a:lnTo>
                    <a:pt x="5955" y="4355"/>
                  </a:lnTo>
                  <a:lnTo>
                    <a:pt x="5882" y="4456"/>
                  </a:lnTo>
                  <a:lnTo>
                    <a:pt x="5815" y="4561"/>
                  </a:lnTo>
                  <a:lnTo>
                    <a:pt x="5753" y="4669"/>
                  </a:lnTo>
                  <a:lnTo>
                    <a:pt x="5696" y="4782"/>
                  </a:lnTo>
                  <a:lnTo>
                    <a:pt x="5643" y="4896"/>
                  </a:lnTo>
                  <a:lnTo>
                    <a:pt x="5597" y="5014"/>
                  </a:lnTo>
                  <a:lnTo>
                    <a:pt x="5556" y="5135"/>
                  </a:lnTo>
                  <a:lnTo>
                    <a:pt x="5522" y="5258"/>
                  </a:lnTo>
                  <a:lnTo>
                    <a:pt x="5493" y="5383"/>
                  </a:lnTo>
                  <a:lnTo>
                    <a:pt x="5470" y="5511"/>
                  </a:lnTo>
                  <a:lnTo>
                    <a:pt x="5453" y="5641"/>
                  </a:lnTo>
                  <a:lnTo>
                    <a:pt x="5443" y="5773"/>
                  </a:lnTo>
                  <a:lnTo>
                    <a:pt x="5439" y="5906"/>
                  </a:lnTo>
                  <a:lnTo>
                    <a:pt x="5443" y="6039"/>
                  </a:lnTo>
                  <a:lnTo>
                    <a:pt x="5453" y="6171"/>
                  </a:lnTo>
                  <a:lnTo>
                    <a:pt x="5470" y="6301"/>
                  </a:lnTo>
                  <a:lnTo>
                    <a:pt x="5493" y="6428"/>
                  </a:lnTo>
                  <a:lnTo>
                    <a:pt x="5522" y="6554"/>
                  </a:lnTo>
                  <a:lnTo>
                    <a:pt x="5556" y="6678"/>
                  </a:lnTo>
                  <a:lnTo>
                    <a:pt x="5597" y="6798"/>
                  </a:lnTo>
                  <a:lnTo>
                    <a:pt x="5643" y="6916"/>
                  </a:lnTo>
                  <a:lnTo>
                    <a:pt x="5696" y="7030"/>
                  </a:lnTo>
                  <a:lnTo>
                    <a:pt x="5753" y="7142"/>
                  </a:lnTo>
                  <a:lnTo>
                    <a:pt x="5815" y="7251"/>
                  </a:lnTo>
                  <a:lnTo>
                    <a:pt x="5882" y="7356"/>
                  </a:lnTo>
                  <a:lnTo>
                    <a:pt x="5955" y="7458"/>
                  </a:lnTo>
                  <a:lnTo>
                    <a:pt x="6032" y="7556"/>
                  </a:lnTo>
                  <a:lnTo>
                    <a:pt x="6113" y="7651"/>
                  </a:lnTo>
                  <a:lnTo>
                    <a:pt x="6199" y="7740"/>
                  </a:lnTo>
                  <a:lnTo>
                    <a:pt x="6289" y="7827"/>
                  </a:lnTo>
                  <a:lnTo>
                    <a:pt x="6383" y="7908"/>
                  </a:lnTo>
                  <a:lnTo>
                    <a:pt x="6481" y="7984"/>
                  </a:lnTo>
                  <a:lnTo>
                    <a:pt x="6582" y="8057"/>
                  </a:lnTo>
                  <a:lnTo>
                    <a:pt x="6688" y="8125"/>
                  </a:lnTo>
                  <a:lnTo>
                    <a:pt x="6796" y="8187"/>
                  </a:lnTo>
                  <a:lnTo>
                    <a:pt x="6908" y="8245"/>
                  </a:lnTo>
                  <a:lnTo>
                    <a:pt x="7022" y="8296"/>
                  </a:lnTo>
                  <a:lnTo>
                    <a:pt x="7141" y="8343"/>
                  </a:lnTo>
                  <a:lnTo>
                    <a:pt x="7261" y="8383"/>
                  </a:lnTo>
                  <a:lnTo>
                    <a:pt x="7384" y="8419"/>
                  </a:lnTo>
                  <a:lnTo>
                    <a:pt x="7510" y="8448"/>
                  </a:lnTo>
                  <a:lnTo>
                    <a:pt x="7637" y="8471"/>
                  </a:lnTo>
                  <a:lnTo>
                    <a:pt x="7767" y="8487"/>
                  </a:lnTo>
                  <a:lnTo>
                    <a:pt x="7898" y="8497"/>
                  </a:lnTo>
                  <a:lnTo>
                    <a:pt x="8032" y="8500"/>
                  </a:lnTo>
                  <a:lnTo>
                    <a:pt x="8166" y="8497"/>
                  </a:lnTo>
                  <a:lnTo>
                    <a:pt x="8297" y="8487"/>
                  </a:lnTo>
                  <a:lnTo>
                    <a:pt x="8427" y="8471"/>
                  </a:lnTo>
                  <a:lnTo>
                    <a:pt x="8554" y="8448"/>
                  </a:lnTo>
                  <a:lnTo>
                    <a:pt x="8680" y="8419"/>
                  </a:lnTo>
                  <a:lnTo>
                    <a:pt x="8802" y="8383"/>
                  </a:lnTo>
                  <a:lnTo>
                    <a:pt x="8923" y="8343"/>
                  </a:lnTo>
                  <a:lnTo>
                    <a:pt x="9041" y="8296"/>
                  </a:lnTo>
                  <a:lnTo>
                    <a:pt x="9156" y="8245"/>
                  </a:lnTo>
                  <a:lnTo>
                    <a:pt x="9268" y="8187"/>
                  </a:lnTo>
                  <a:lnTo>
                    <a:pt x="9376" y="8125"/>
                  </a:lnTo>
                  <a:lnTo>
                    <a:pt x="9481" y="8057"/>
                  </a:lnTo>
                  <a:lnTo>
                    <a:pt x="9583" y="7984"/>
                  </a:lnTo>
                  <a:lnTo>
                    <a:pt x="9681" y="7908"/>
                  </a:lnTo>
                  <a:lnTo>
                    <a:pt x="9775" y="7827"/>
                  </a:lnTo>
                  <a:lnTo>
                    <a:pt x="9865" y="7740"/>
                  </a:lnTo>
                  <a:lnTo>
                    <a:pt x="9951" y="7651"/>
                  </a:lnTo>
                  <a:lnTo>
                    <a:pt x="10032" y="7556"/>
                  </a:lnTo>
                  <a:lnTo>
                    <a:pt x="10109" y="7458"/>
                  </a:lnTo>
                  <a:lnTo>
                    <a:pt x="10182" y="7356"/>
                  </a:lnTo>
                  <a:lnTo>
                    <a:pt x="10249" y="7251"/>
                  </a:lnTo>
                  <a:lnTo>
                    <a:pt x="10311" y="7142"/>
                  </a:lnTo>
                  <a:lnTo>
                    <a:pt x="10368" y="7030"/>
                  </a:lnTo>
                  <a:lnTo>
                    <a:pt x="10421" y="6916"/>
                  </a:lnTo>
                  <a:lnTo>
                    <a:pt x="10467" y="6798"/>
                  </a:lnTo>
                  <a:lnTo>
                    <a:pt x="10508" y="6678"/>
                  </a:lnTo>
                  <a:lnTo>
                    <a:pt x="10542" y="6554"/>
                  </a:lnTo>
                  <a:lnTo>
                    <a:pt x="10571" y="6428"/>
                  </a:lnTo>
                  <a:lnTo>
                    <a:pt x="10594" y="6301"/>
                  </a:lnTo>
                  <a:lnTo>
                    <a:pt x="10611" y="6171"/>
                  </a:lnTo>
                  <a:lnTo>
                    <a:pt x="10621" y="6039"/>
                  </a:lnTo>
                  <a:lnTo>
                    <a:pt x="10625" y="5906"/>
                  </a:lnTo>
                  <a:lnTo>
                    <a:pt x="10621" y="5773"/>
                  </a:lnTo>
                  <a:lnTo>
                    <a:pt x="10611" y="5641"/>
                  </a:lnTo>
                  <a:lnTo>
                    <a:pt x="10594" y="5511"/>
                  </a:lnTo>
                  <a:lnTo>
                    <a:pt x="10571" y="5383"/>
                  </a:lnTo>
                  <a:lnTo>
                    <a:pt x="10542" y="5258"/>
                  </a:lnTo>
                  <a:lnTo>
                    <a:pt x="10508" y="5135"/>
                  </a:lnTo>
                  <a:lnTo>
                    <a:pt x="10467" y="5014"/>
                  </a:lnTo>
                  <a:lnTo>
                    <a:pt x="10421" y="4896"/>
                  </a:lnTo>
                  <a:lnTo>
                    <a:pt x="10368" y="4782"/>
                  </a:lnTo>
                  <a:lnTo>
                    <a:pt x="10311" y="4669"/>
                  </a:lnTo>
                  <a:lnTo>
                    <a:pt x="10249" y="4561"/>
                  </a:lnTo>
                  <a:lnTo>
                    <a:pt x="10182" y="4456"/>
                  </a:lnTo>
                  <a:lnTo>
                    <a:pt x="10109" y="4355"/>
                  </a:lnTo>
                  <a:lnTo>
                    <a:pt x="10032" y="4256"/>
                  </a:lnTo>
                  <a:lnTo>
                    <a:pt x="9951" y="4162"/>
                  </a:lnTo>
                  <a:lnTo>
                    <a:pt x="9865" y="4072"/>
                  </a:lnTo>
                  <a:lnTo>
                    <a:pt x="9775" y="3986"/>
                  </a:lnTo>
                  <a:lnTo>
                    <a:pt x="9681" y="3904"/>
                  </a:lnTo>
                  <a:lnTo>
                    <a:pt x="9583" y="3828"/>
                  </a:lnTo>
                  <a:lnTo>
                    <a:pt x="9481" y="3755"/>
                  </a:lnTo>
                  <a:lnTo>
                    <a:pt x="9376" y="3688"/>
                  </a:lnTo>
                  <a:lnTo>
                    <a:pt x="9268" y="3625"/>
                  </a:lnTo>
                  <a:lnTo>
                    <a:pt x="9156" y="3567"/>
                  </a:lnTo>
                  <a:lnTo>
                    <a:pt x="9041" y="3516"/>
                  </a:lnTo>
                  <a:lnTo>
                    <a:pt x="8923" y="3470"/>
                  </a:lnTo>
                  <a:lnTo>
                    <a:pt x="8802" y="3429"/>
                  </a:lnTo>
                  <a:lnTo>
                    <a:pt x="8680" y="3394"/>
                  </a:lnTo>
                  <a:lnTo>
                    <a:pt x="8554" y="3364"/>
                  </a:lnTo>
                  <a:lnTo>
                    <a:pt x="8427" y="3342"/>
                  </a:lnTo>
                  <a:lnTo>
                    <a:pt x="8297" y="3325"/>
                  </a:lnTo>
                  <a:lnTo>
                    <a:pt x="8166" y="3315"/>
                  </a:lnTo>
                  <a:lnTo>
                    <a:pt x="8032" y="3312"/>
                  </a:lnTo>
                  <a:close/>
                  <a:moveTo>
                    <a:pt x="4085" y="1827"/>
                  </a:moveTo>
                  <a:lnTo>
                    <a:pt x="3902" y="2048"/>
                  </a:lnTo>
                  <a:lnTo>
                    <a:pt x="3732" y="2274"/>
                  </a:lnTo>
                  <a:lnTo>
                    <a:pt x="3572" y="2507"/>
                  </a:lnTo>
                  <a:lnTo>
                    <a:pt x="3425" y="2744"/>
                  </a:lnTo>
                  <a:lnTo>
                    <a:pt x="3290" y="2987"/>
                  </a:lnTo>
                  <a:lnTo>
                    <a:pt x="3166" y="3235"/>
                  </a:lnTo>
                  <a:lnTo>
                    <a:pt x="3054" y="3487"/>
                  </a:lnTo>
                  <a:lnTo>
                    <a:pt x="2953" y="3743"/>
                  </a:lnTo>
                  <a:lnTo>
                    <a:pt x="2865" y="4003"/>
                  </a:lnTo>
                  <a:lnTo>
                    <a:pt x="2788" y="4264"/>
                  </a:lnTo>
                  <a:lnTo>
                    <a:pt x="2724" y="4529"/>
                  </a:lnTo>
                  <a:lnTo>
                    <a:pt x="2671" y="4796"/>
                  </a:lnTo>
                  <a:lnTo>
                    <a:pt x="2630" y="5065"/>
                  </a:lnTo>
                  <a:lnTo>
                    <a:pt x="2601" y="5335"/>
                  </a:lnTo>
                  <a:lnTo>
                    <a:pt x="2583" y="5606"/>
                  </a:lnTo>
                  <a:lnTo>
                    <a:pt x="2577" y="5877"/>
                  </a:lnTo>
                  <a:lnTo>
                    <a:pt x="2583" y="6149"/>
                  </a:lnTo>
                  <a:lnTo>
                    <a:pt x="2601" y="6420"/>
                  </a:lnTo>
                  <a:lnTo>
                    <a:pt x="2630" y="6691"/>
                  </a:lnTo>
                  <a:lnTo>
                    <a:pt x="2671" y="6959"/>
                  </a:lnTo>
                  <a:lnTo>
                    <a:pt x="2724" y="7227"/>
                  </a:lnTo>
                  <a:lnTo>
                    <a:pt x="2789" y="7493"/>
                  </a:lnTo>
                  <a:lnTo>
                    <a:pt x="2866" y="7755"/>
                  </a:lnTo>
                  <a:lnTo>
                    <a:pt x="2954" y="8015"/>
                  </a:lnTo>
                  <a:lnTo>
                    <a:pt x="3054" y="8272"/>
                  </a:lnTo>
                  <a:lnTo>
                    <a:pt x="3166" y="8525"/>
                  </a:lnTo>
                  <a:lnTo>
                    <a:pt x="3290" y="8774"/>
                  </a:lnTo>
                  <a:lnTo>
                    <a:pt x="3425" y="9019"/>
                  </a:lnTo>
                  <a:lnTo>
                    <a:pt x="3572" y="9258"/>
                  </a:lnTo>
                  <a:lnTo>
                    <a:pt x="3731" y="9492"/>
                  </a:lnTo>
                  <a:lnTo>
                    <a:pt x="3901" y="9720"/>
                  </a:lnTo>
                  <a:lnTo>
                    <a:pt x="4084" y="9941"/>
                  </a:lnTo>
                  <a:lnTo>
                    <a:pt x="4885" y="9140"/>
                  </a:lnTo>
                  <a:lnTo>
                    <a:pt x="4743" y="8961"/>
                  </a:lnTo>
                  <a:lnTo>
                    <a:pt x="4610" y="8777"/>
                  </a:lnTo>
                  <a:lnTo>
                    <a:pt x="4485" y="8588"/>
                  </a:lnTo>
                  <a:lnTo>
                    <a:pt x="4371" y="8396"/>
                  </a:lnTo>
                  <a:lnTo>
                    <a:pt x="4265" y="8200"/>
                  </a:lnTo>
                  <a:lnTo>
                    <a:pt x="4169" y="8000"/>
                  </a:lnTo>
                  <a:lnTo>
                    <a:pt x="4081" y="7798"/>
                  </a:lnTo>
                  <a:lnTo>
                    <a:pt x="4003" y="7592"/>
                  </a:lnTo>
                  <a:lnTo>
                    <a:pt x="3935" y="7384"/>
                  </a:lnTo>
                  <a:lnTo>
                    <a:pt x="3874" y="7173"/>
                  </a:lnTo>
                  <a:lnTo>
                    <a:pt x="3824" y="6961"/>
                  </a:lnTo>
                  <a:lnTo>
                    <a:pt x="3783" y="6747"/>
                  </a:lnTo>
                  <a:lnTo>
                    <a:pt x="3751" y="6532"/>
                  </a:lnTo>
                  <a:lnTo>
                    <a:pt x="3728" y="6316"/>
                  </a:lnTo>
                  <a:lnTo>
                    <a:pt x="3715" y="6100"/>
                  </a:lnTo>
                  <a:lnTo>
                    <a:pt x="3710" y="5882"/>
                  </a:lnTo>
                  <a:lnTo>
                    <a:pt x="3715" y="5665"/>
                  </a:lnTo>
                  <a:lnTo>
                    <a:pt x="3729" y="5449"/>
                  </a:lnTo>
                  <a:lnTo>
                    <a:pt x="3752" y="5233"/>
                  </a:lnTo>
                  <a:lnTo>
                    <a:pt x="3785" y="5018"/>
                  </a:lnTo>
                  <a:lnTo>
                    <a:pt x="3826" y="4805"/>
                  </a:lnTo>
                  <a:lnTo>
                    <a:pt x="3877" y="4593"/>
                  </a:lnTo>
                  <a:lnTo>
                    <a:pt x="3937" y="4383"/>
                  </a:lnTo>
                  <a:lnTo>
                    <a:pt x="4006" y="4176"/>
                  </a:lnTo>
                  <a:lnTo>
                    <a:pt x="4085" y="3971"/>
                  </a:lnTo>
                  <a:lnTo>
                    <a:pt x="4173" y="3769"/>
                  </a:lnTo>
                  <a:lnTo>
                    <a:pt x="4269" y="3569"/>
                  </a:lnTo>
                  <a:lnTo>
                    <a:pt x="4376" y="3374"/>
                  </a:lnTo>
                  <a:lnTo>
                    <a:pt x="4491" y="3182"/>
                  </a:lnTo>
                  <a:lnTo>
                    <a:pt x="4616" y="2996"/>
                  </a:lnTo>
                  <a:lnTo>
                    <a:pt x="4749" y="2814"/>
                  </a:lnTo>
                  <a:lnTo>
                    <a:pt x="4893" y="2636"/>
                  </a:lnTo>
                  <a:lnTo>
                    <a:pt x="4085" y="1827"/>
                  </a:lnTo>
                  <a:close/>
                  <a:moveTo>
                    <a:pt x="3041" y="782"/>
                  </a:moveTo>
                  <a:lnTo>
                    <a:pt x="2258" y="0"/>
                  </a:lnTo>
                  <a:lnTo>
                    <a:pt x="1986" y="298"/>
                  </a:lnTo>
                  <a:lnTo>
                    <a:pt x="1730" y="609"/>
                  </a:lnTo>
                  <a:lnTo>
                    <a:pt x="1493" y="933"/>
                  </a:lnTo>
                  <a:lnTo>
                    <a:pt x="1272" y="1269"/>
                  </a:lnTo>
                  <a:lnTo>
                    <a:pt x="1070" y="1615"/>
                  </a:lnTo>
                  <a:lnTo>
                    <a:pt x="884" y="1972"/>
                  </a:lnTo>
                  <a:lnTo>
                    <a:pt x="717" y="2338"/>
                  </a:lnTo>
                  <a:lnTo>
                    <a:pt x="567" y="2712"/>
                  </a:lnTo>
                  <a:lnTo>
                    <a:pt x="435" y="3093"/>
                  </a:lnTo>
                  <a:lnTo>
                    <a:pt x="319" y="3481"/>
                  </a:lnTo>
                  <a:lnTo>
                    <a:pt x="223" y="3874"/>
                  </a:lnTo>
                  <a:lnTo>
                    <a:pt x="143" y="4272"/>
                  </a:lnTo>
                  <a:lnTo>
                    <a:pt x="81" y="4673"/>
                  </a:lnTo>
                  <a:lnTo>
                    <a:pt x="36" y="5077"/>
                  </a:lnTo>
                  <a:lnTo>
                    <a:pt x="9" y="5483"/>
                  </a:lnTo>
                  <a:lnTo>
                    <a:pt x="0" y="5889"/>
                  </a:lnTo>
                  <a:lnTo>
                    <a:pt x="8" y="6297"/>
                  </a:lnTo>
                  <a:lnTo>
                    <a:pt x="34" y="6703"/>
                  </a:lnTo>
                  <a:lnTo>
                    <a:pt x="77" y="7107"/>
                  </a:lnTo>
                  <a:lnTo>
                    <a:pt x="139" y="7509"/>
                  </a:lnTo>
                  <a:lnTo>
                    <a:pt x="217" y="7907"/>
                  </a:lnTo>
                  <a:lnTo>
                    <a:pt x="312" y="8300"/>
                  </a:lnTo>
                  <a:lnTo>
                    <a:pt x="426" y="8688"/>
                  </a:lnTo>
                  <a:lnTo>
                    <a:pt x="557" y="9070"/>
                  </a:lnTo>
                  <a:lnTo>
                    <a:pt x="706" y="9444"/>
                  </a:lnTo>
                  <a:lnTo>
                    <a:pt x="873" y="9811"/>
                  </a:lnTo>
                  <a:lnTo>
                    <a:pt x="1057" y="10168"/>
                  </a:lnTo>
                  <a:lnTo>
                    <a:pt x="1258" y="10515"/>
                  </a:lnTo>
                  <a:lnTo>
                    <a:pt x="1477" y="10852"/>
                  </a:lnTo>
                  <a:lnTo>
                    <a:pt x="1714" y="11177"/>
                  </a:lnTo>
                  <a:lnTo>
                    <a:pt x="1968" y="11489"/>
                  </a:lnTo>
                  <a:lnTo>
                    <a:pt x="2239" y="11788"/>
                  </a:lnTo>
                  <a:lnTo>
                    <a:pt x="3039" y="10988"/>
                  </a:lnTo>
                  <a:lnTo>
                    <a:pt x="2805" y="10710"/>
                  </a:lnTo>
                  <a:lnTo>
                    <a:pt x="2586" y="10425"/>
                  </a:lnTo>
                  <a:lnTo>
                    <a:pt x="2381" y="10132"/>
                  </a:lnTo>
                  <a:lnTo>
                    <a:pt x="2192" y="9832"/>
                  </a:lnTo>
                  <a:lnTo>
                    <a:pt x="2018" y="9525"/>
                  </a:lnTo>
                  <a:lnTo>
                    <a:pt x="1859" y="9213"/>
                  </a:lnTo>
                  <a:lnTo>
                    <a:pt x="1716" y="8895"/>
                  </a:lnTo>
                  <a:lnTo>
                    <a:pt x="1587" y="8571"/>
                  </a:lnTo>
                  <a:lnTo>
                    <a:pt x="1474" y="8244"/>
                  </a:lnTo>
                  <a:lnTo>
                    <a:pt x="1375" y="7913"/>
                  </a:lnTo>
                  <a:lnTo>
                    <a:pt x="1292" y="7578"/>
                  </a:lnTo>
                  <a:lnTo>
                    <a:pt x="1223" y="7241"/>
                  </a:lnTo>
                  <a:lnTo>
                    <a:pt x="1170" y="6902"/>
                  </a:lnTo>
                  <a:lnTo>
                    <a:pt x="1133" y="6561"/>
                  </a:lnTo>
                  <a:lnTo>
                    <a:pt x="1110" y="6219"/>
                  </a:lnTo>
                  <a:lnTo>
                    <a:pt x="1103" y="5877"/>
                  </a:lnTo>
                  <a:lnTo>
                    <a:pt x="1110" y="5535"/>
                  </a:lnTo>
                  <a:lnTo>
                    <a:pt x="1133" y="5193"/>
                  </a:lnTo>
                  <a:lnTo>
                    <a:pt x="1170" y="4852"/>
                  </a:lnTo>
                  <a:lnTo>
                    <a:pt x="1223" y="4513"/>
                  </a:lnTo>
                  <a:lnTo>
                    <a:pt x="1292" y="4178"/>
                  </a:lnTo>
                  <a:lnTo>
                    <a:pt x="1375" y="3844"/>
                  </a:lnTo>
                  <a:lnTo>
                    <a:pt x="1474" y="3513"/>
                  </a:lnTo>
                  <a:lnTo>
                    <a:pt x="1587" y="3186"/>
                  </a:lnTo>
                  <a:lnTo>
                    <a:pt x="1716" y="2865"/>
                  </a:lnTo>
                  <a:lnTo>
                    <a:pt x="1859" y="2547"/>
                  </a:lnTo>
                  <a:lnTo>
                    <a:pt x="2018" y="2237"/>
                  </a:lnTo>
                  <a:lnTo>
                    <a:pt x="2193" y="1931"/>
                  </a:lnTo>
                  <a:lnTo>
                    <a:pt x="2382" y="1632"/>
                  </a:lnTo>
                  <a:lnTo>
                    <a:pt x="2586" y="1341"/>
                  </a:lnTo>
                  <a:lnTo>
                    <a:pt x="2806" y="1057"/>
                  </a:lnTo>
                  <a:lnTo>
                    <a:pt x="3041" y="782"/>
                  </a:lnTo>
                  <a:close/>
                  <a:moveTo>
                    <a:pt x="11987" y="1827"/>
                  </a:moveTo>
                  <a:lnTo>
                    <a:pt x="11179" y="2636"/>
                  </a:lnTo>
                  <a:lnTo>
                    <a:pt x="11322" y="2814"/>
                  </a:lnTo>
                  <a:lnTo>
                    <a:pt x="11456" y="2996"/>
                  </a:lnTo>
                  <a:lnTo>
                    <a:pt x="11581" y="3182"/>
                  </a:lnTo>
                  <a:lnTo>
                    <a:pt x="11696" y="3374"/>
                  </a:lnTo>
                  <a:lnTo>
                    <a:pt x="11802" y="3569"/>
                  </a:lnTo>
                  <a:lnTo>
                    <a:pt x="11899" y="3769"/>
                  </a:lnTo>
                  <a:lnTo>
                    <a:pt x="11987" y="3971"/>
                  </a:lnTo>
                  <a:lnTo>
                    <a:pt x="12065" y="4176"/>
                  </a:lnTo>
                  <a:lnTo>
                    <a:pt x="12134" y="4383"/>
                  </a:lnTo>
                  <a:lnTo>
                    <a:pt x="12195" y="4593"/>
                  </a:lnTo>
                  <a:lnTo>
                    <a:pt x="12246" y="4805"/>
                  </a:lnTo>
                  <a:lnTo>
                    <a:pt x="12287" y="5018"/>
                  </a:lnTo>
                  <a:lnTo>
                    <a:pt x="12320" y="5233"/>
                  </a:lnTo>
                  <a:lnTo>
                    <a:pt x="12343" y="5449"/>
                  </a:lnTo>
                  <a:lnTo>
                    <a:pt x="12357" y="5665"/>
                  </a:lnTo>
                  <a:lnTo>
                    <a:pt x="12361" y="5882"/>
                  </a:lnTo>
                  <a:lnTo>
                    <a:pt x="12357" y="6100"/>
                  </a:lnTo>
                  <a:lnTo>
                    <a:pt x="12343" y="6316"/>
                  </a:lnTo>
                  <a:lnTo>
                    <a:pt x="12321" y="6532"/>
                  </a:lnTo>
                  <a:lnTo>
                    <a:pt x="12289" y="6747"/>
                  </a:lnTo>
                  <a:lnTo>
                    <a:pt x="12248" y="6961"/>
                  </a:lnTo>
                  <a:lnTo>
                    <a:pt x="12198" y="7173"/>
                  </a:lnTo>
                  <a:lnTo>
                    <a:pt x="12137" y="7384"/>
                  </a:lnTo>
                  <a:lnTo>
                    <a:pt x="12069" y="7592"/>
                  </a:lnTo>
                  <a:lnTo>
                    <a:pt x="11991" y="7798"/>
                  </a:lnTo>
                  <a:lnTo>
                    <a:pt x="11903" y="8000"/>
                  </a:lnTo>
                  <a:lnTo>
                    <a:pt x="11807" y="8200"/>
                  </a:lnTo>
                  <a:lnTo>
                    <a:pt x="11701" y="8396"/>
                  </a:lnTo>
                  <a:lnTo>
                    <a:pt x="11587" y="8588"/>
                  </a:lnTo>
                  <a:lnTo>
                    <a:pt x="11462" y="8777"/>
                  </a:lnTo>
                  <a:lnTo>
                    <a:pt x="11329" y="8961"/>
                  </a:lnTo>
                  <a:lnTo>
                    <a:pt x="11187" y="9140"/>
                  </a:lnTo>
                  <a:lnTo>
                    <a:pt x="11988" y="9941"/>
                  </a:lnTo>
                  <a:lnTo>
                    <a:pt x="12171" y="9720"/>
                  </a:lnTo>
                  <a:lnTo>
                    <a:pt x="12340" y="9492"/>
                  </a:lnTo>
                  <a:lnTo>
                    <a:pt x="12500" y="9258"/>
                  </a:lnTo>
                  <a:lnTo>
                    <a:pt x="12647" y="9019"/>
                  </a:lnTo>
                  <a:lnTo>
                    <a:pt x="12782" y="8774"/>
                  </a:lnTo>
                  <a:lnTo>
                    <a:pt x="12906" y="8525"/>
                  </a:lnTo>
                  <a:lnTo>
                    <a:pt x="13017" y="8272"/>
                  </a:lnTo>
                  <a:lnTo>
                    <a:pt x="13118" y="8015"/>
                  </a:lnTo>
                  <a:lnTo>
                    <a:pt x="13206" y="7755"/>
                  </a:lnTo>
                  <a:lnTo>
                    <a:pt x="13283" y="7493"/>
                  </a:lnTo>
                  <a:lnTo>
                    <a:pt x="13348" y="7227"/>
                  </a:lnTo>
                  <a:lnTo>
                    <a:pt x="13401" y="6959"/>
                  </a:lnTo>
                  <a:lnTo>
                    <a:pt x="13442" y="6691"/>
                  </a:lnTo>
                  <a:lnTo>
                    <a:pt x="13471" y="6420"/>
                  </a:lnTo>
                  <a:lnTo>
                    <a:pt x="13489" y="6149"/>
                  </a:lnTo>
                  <a:lnTo>
                    <a:pt x="13495" y="5877"/>
                  </a:lnTo>
                  <a:lnTo>
                    <a:pt x="13489" y="5606"/>
                  </a:lnTo>
                  <a:lnTo>
                    <a:pt x="13471" y="5335"/>
                  </a:lnTo>
                  <a:lnTo>
                    <a:pt x="13442" y="5065"/>
                  </a:lnTo>
                  <a:lnTo>
                    <a:pt x="13401" y="4796"/>
                  </a:lnTo>
                  <a:lnTo>
                    <a:pt x="13348" y="4529"/>
                  </a:lnTo>
                  <a:lnTo>
                    <a:pt x="13284" y="4264"/>
                  </a:lnTo>
                  <a:lnTo>
                    <a:pt x="13206" y="4003"/>
                  </a:lnTo>
                  <a:lnTo>
                    <a:pt x="13118" y="3743"/>
                  </a:lnTo>
                  <a:lnTo>
                    <a:pt x="13018" y="3487"/>
                  </a:lnTo>
                  <a:lnTo>
                    <a:pt x="12906" y="3235"/>
                  </a:lnTo>
                  <a:lnTo>
                    <a:pt x="12782" y="2987"/>
                  </a:lnTo>
                  <a:lnTo>
                    <a:pt x="12647" y="2744"/>
                  </a:lnTo>
                  <a:lnTo>
                    <a:pt x="12499" y="2507"/>
                  </a:lnTo>
                  <a:lnTo>
                    <a:pt x="12340" y="2274"/>
                  </a:lnTo>
                  <a:lnTo>
                    <a:pt x="12170" y="2048"/>
                  </a:lnTo>
                  <a:lnTo>
                    <a:pt x="11987" y="1827"/>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10" name="Freeform 231"/>
            <p:cNvSpPr>
              <a:spLocks noChangeAspect="1" noEditPoints="1"/>
            </p:cNvSpPr>
            <p:nvPr userDrawn="1"/>
          </p:nvSpPr>
          <p:spPr bwMode="auto">
            <a:xfrm>
              <a:off x="1363880" y="1467227"/>
              <a:ext cx="857912" cy="1367379"/>
            </a:xfrm>
            <a:custGeom>
              <a:avLst/>
              <a:gdLst>
                <a:gd name="T0" fmla="*/ 10080 w 10080"/>
                <a:gd name="T1" fmla="*/ 7681 h 16156"/>
                <a:gd name="T2" fmla="*/ 10080 w 10080"/>
                <a:gd name="T3" fmla="*/ 6074 h 16156"/>
                <a:gd name="T4" fmla="*/ 10022 w 10080"/>
                <a:gd name="T5" fmla="*/ 5050 h 16156"/>
                <a:gd name="T6" fmla="*/ 9713 w 10080"/>
                <a:gd name="T7" fmla="*/ 4756 h 16156"/>
                <a:gd name="T8" fmla="*/ 9283 w 10080"/>
                <a:gd name="T9" fmla="*/ 4703 h 16156"/>
                <a:gd name="T10" fmla="*/ 8901 w 10080"/>
                <a:gd name="T11" fmla="*/ 4892 h 16156"/>
                <a:gd name="T12" fmla="*/ 8737 w 10080"/>
                <a:gd name="T13" fmla="*/ 5324 h 16156"/>
                <a:gd name="T14" fmla="*/ 8737 w 10080"/>
                <a:gd name="T15" fmla="*/ 7056 h 16156"/>
                <a:gd name="T16" fmla="*/ 8737 w 10080"/>
                <a:gd name="T17" fmla="*/ 8201 h 16156"/>
                <a:gd name="T18" fmla="*/ 8624 w 10080"/>
                <a:gd name="T19" fmla="*/ 9176 h 16156"/>
                <a:gd name="T20" fmla="*/ 8121 w 10080"/>
                <a:gd name="T21" fmla="*/ 10290 h 16156"/>
                <a:gd name="T22" fmla="*/ 7287 w 10080"/>
                <a:gd name="T23" fmla="*/ 11164 h 16156"/>
                <a:gd name="T24" fmla="*/ 6203 w 10080"/>
                <a:gd name="T25" fmla="*/ 11718 h 16156"/>
                <a:gd name="T26" fmla="*/ 5115 w 10080"/>
                <a:gd name="T27" fmla="*/ 11881 h 16156"/>
                <a:gd name="T28" fmla="*/ 4986 w 10080"/>
                <a:gd name="T29" fmla="*/ 11881 h 16156"/>
                <a:gd name="T30" fmla="*/ 4049 w 10080"/>
                <a:gd name="T31" fmla="*/ 11767 h 16156"/>
                <a:gd name="T32" fmla="*/ 2934 w 10080"/>
                <a:gd name="T33" fmla="*/ 11264 h 16156"/>
                <a:gd name="T34" fmla="*/ 2060 w 10080"/>
                <a:gd name="T35" fmla="*/ 10432 h 16156"/>
                <a:gd name="T36" fmla="*/ 1506 w 10080"/>
                <a:gd name="T37" fmla="*/ 9346 h 16156"/>
                <a:gd name="T38" fmla="*/ 1343 w 10080"/>
                <a:gd name="T39" fmla="*/ 8257 h 16156"/>
                <a:gd name="T40" fmla="*/ 1343 w 10080"/>
                <a:gd name="T41" fmla="*/ 7279 h 16156"/>
                <a:gd name="T42" fmla="*/ 1343 w 10080"/>
                <a:gd name="T43" fmla="*/ 5568 h 16156"/>
                <a:gd name="T44" fmla="*/ 1219 w 10080"/>
                <a:gd name="T45" fmla="*/ 4945 h 16156"/>
                <a:gd name="T46" fmla="*/ 859 w 10080"/>
                <a:gd name="T47" fmla="*/ 4720 h 16156"/>
                <a:gd name="T48" fmla="*/ 425 w 10080"/>
                <a:gd name="T49" fmla="*/ 4735 h 16156"/>
                <a:gd name="T50" fmla="*/ 88 w 10080"/>
                <a:gd name="T51" fmla="*/ 4991 h 16156"/>
                <a:gd name="T52" fmla="*/ 0 w 10080"/>
                <a:gd name="T53" fmla="*/ 5567 h 16156"/>
                <a:gd name="T54" fmla="*/ 0 w 10080"/>
                <a:gd name="T55" fmla="*/ 7206 h 16156"/>
                <a:gd name="T56" fmla="*/ 0 w 10080"/>
                <a:gd name="T57" fmla="*/ 8276 h 16156"/>
                <a:gd name="T58" fmla="*/ 251 w 10080"/>
                <a:gd name="T59" fmla="*/ 9838 h 16156"/>
                <a:gd name="T60" fmla="*/ 953 w 10080"/>
                <a:gd name="T61" fmla="*/ 11195 h 16156"/>
                <a:gd name="T62" fmla="*/ 2022 w 10080"/>
                <a:gd name="T63" fmla="*/ 12265 h 16156"/>
                <a:gd name="T64" fmla="*/ 3379 w 10080"/>
                <a:gd name="T65" fmla="*/ 12968 h 16156"/>
                <a:gd name="T66" fmla="*/ 8854 w 10080"/>
                <a:gd name="T67" fmla="*/ 16156 h 16156"/>
                <a:gd name="T68" fmla="*/ 6901 w 10080"/>
                <a:gd name="T69" fmla="*/ 12896 h 16156"/>
                <a:gd name="T70" fmla="*/ 8226 w 10080"/>
                <a:gd name="T71" fmla="*/ 12136 h 16156"/>
                <a:gd name="T72" fmla="*/ 9250 w 10080"/>
                <a:gd name="T73" fmla="*/ 11019 h 16156"/>
                <a:gd name="T74" fmla="*/ 9893 w 10080"/>
                <a:gd name="T75" fmla="*/ 9627 h 16156"/>
                <a:gd name="T76" fmla="*/ 4996 w 10080"/>
                <a:gd name="T77" fmla="*/ 10630 h 16156"/>
                <a:gd name="T78" fmla="*/ 5074 w 10080"/>
                <a:gd name="T79" fmla="*/ 10630 h 16156"/>
                <a:gd name="T80" fmla="*/ 5802 w 10080"/>
                <a:gd name="T81" fmla="*/ 10521 h 16156"/>
                <a:gd name="T82" fmla="*/ 6526 w 10080"/>
                <a:gd name="T83" fmla="*/ 10151 h 16156"/>
                <a:gd name="T84" fmla="*/ 7082 w 10080"/>
                <a:gd name="T85" fmla="*/ 9567 h 16156"/>
                <a:gd name="T86" fmla="*/ 7418 w 10080"/>
                <a:gd name="T87" fmla="*/ 8822 h 16156"/>
                <a:gd name="T88" fmla="*/ 7490 w 10080"/>
                <a:gd name="T89" fmla="*/ 2285 h 16156"/>
                <a:gd name="T90" fmla="*/ 7304 w 10080"/>
                <a:gd name="T91" fmla="*/ 1472 h 16156"/>
                <a:gd name="T92" fmla="*/ 6868 w 10080"/>
                <a:gd name="T93" fmla="*/ 790 h 16156"/>
                <a:gd name="T94" fmla="*/ 6233 w 10080"/>
                <a:gd name="T95" fmla="*/ 292 h 16156"/>
                <a:gd name="T96" fmla="*/ 5451 w 10080"/>
                <a:gd name="T97" fmla="*/ 28 h 16156"/>
                <a:gd name="T98" fmla="*/ 5040 w 10080"/>
                <a:gd name="T99" fmla="*/ 0 h 16156"/>
                <a:gd name="T100" fmla="*/ 4628 w 10080"/>
                <a:gd name="T101" fmla="*/ 29 h 16156"/>
                <a:gd name="T102" fmla="*/ 3847 w 10080"/>
                <a:gd name="T103" fmla="*/ 292 h 16156"/>
                <a:gd name="T104" fmla="*/ 3212 w 10080"/>
                <a:gd name="T105" fmla="*/ 790 h 16156"/>
                <a:gd name="T106" fmla="*/ 2776 w 10080"/>
                <a:gd name="T107" fmla="*/ 1472 h 16156"/>
                <a:gd name="T108" fmla="*/ 2590 w 10080"/>
                <a:gd name="T109" fmla="*/ 2286 h 16156"/>
                <a:gd name="T110" fmla="*/ 2662 w 10080"/>
                <a:gd name="T111" fmla="*/ 8823 h 16156"/>
                <a:gd name="T112" fmla="*/ 2998 w 10080"/>
                <a:gd name="T113" fmla="*/ 9567 h 16156"/>
                <a:gd name="T114" fmla="*/ 3554 w 10080"/>
                <a:gd name="T115" fmla="*/ 10151 h 16156"/>
                <a:gd name="T116" fmla="*/ 4279 w 10080"/>
                <a:gd name="T117" fmla="*/ 10521 h 16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80" h="16156">
                  <a:moveTo>
                    <a:pt x="10080" y="8276"/>
                  </a:moveTo>
                  <a:lnTo>
                    <a:pt x="10080" y="8257"/>
                  </a:lnTo>
                  <a:lnTo>
                    <a:pt x="10080" y="8202"/>
                  </a:lnTo>
                  <a:lnTo>
                    <a:pt x="10080" y="8113"/>
                  </a:lnTo>
                  <a:lnTo>
                    <a:pt x="10080" y="7995"/>
                  </a:lnTo>
                  <a:lnTo>
                    <a:pt x="10080" y="7850"/>
                  </a:lnTo>
                  <a:lnTo>
                    <a:pt x="10080" y="7681"/>
                  </a:lnTo>
                  <a:lnTo>
                    <a:pt x="10080" y="7490"/>
                  </a:lnTo>
                  <a:lnTo>
                    <a:pt x="10080" y="7282"/>
                  </a:lnTo>
                  <a:lnTo>
                    <a:pt x="10080" y="7058"/>
                  </a:lnTo>
                  <a:lnTo>
                    <a:pt x="10080" y="6823"/>
                  </a:lnTo>
                  <a:lnTo>
                    <a:pt x="10080" y="6579"/>
                  </a:lnTo>
                  <a:lnTo>
                    <a:pt x="10080" y="6327"/>
                  </a:lnTo>
                  <a:lnTo>
                    <a:pt x="10080" y="6074"/>
                  </a:lnTo>
                  <a:lnTo>
                    <a:pt x="10080" y="5820"/>
                  </a:lnTo>
                  <a:lnTo>
                    <a:pt x="10080" y="5570"/>
                  </a:lnTo>
                  <a:lnTo>
                    <a:pt x="10080" y="5324"/>
                  </a:lnTo>
                  <a:lnTo>
                    <a:pt x="10076" y="5249"/>
                  </a:lnTo>
                  <a:lnTo>
                    <a:pt x="10065" y="5177"/>
                  </a:lnTo>
                  <a:lnTo>
                    <a:pt x="10047" y="5111"/>
                  </a:lnTo>
                  <a:lnTo>
                    <a:pt x="10022" y="5050"/>
                  </a:lnTo>
                  <a:lnTo>
                    <a:pt x="9992" y="4993"/>
                  </a:lnTo>
                  <a:lnTo>
                    <a:pt x="9956" y="4942"/>
                  </a:lnTo>
                  <a:lnTo>
                    <a:pt x="9915" y="4894"/>
                  </a:lnTo>
                  <a:lnTo>
                    <a:pt x="9870" y="4853"/>
                  </a:lnTo>
                  <a:lnTo>
                    <a:pt x="9821" y="4815"/>
                  </a:lnTo>
                  <a:lnTo>
                    <a:pt x="9769" y="4783"/>
                  </a:lnTo>
                  <a:lnTo>
                    <a:pt x="9713" y="4756"/>
                  </a:lnTo>
                  <a:lnTo>
                    <a:pt x="9655" y="4734"/>
                  </a:lnTo>
                  <a:lnTo>
                    <a:pt x="9595" y="4717"/>
                  </a:lnTo>
                  <a:lnTo>
                    <a:pt x="9534" y="4704"/>
                  </a:lnTo>
                  <a:lnTo>
                    <a:pt x="9471" y="4696"/>
                  </a:lnTo>
                  <a:lnTo>
                    <a:pt x="9408" y="4694"/>
                  </a:lnTo>
                  <a:lnTo>
                    <a:pt x="9346" y="4696"/>
                  </a:lnTo>
                  <a:lnTo>
                    <a:pt x="9283" y="4703"/>
                  </a:lnTo>
                  <a:lnTo>
                    <a:pt x="9221" y="4716"/>
                  </a:lnTo>
                  <a:lnTo>
                    <a:pt x="9162" y="4733"/>
                  </a:lnTo>
                  <a:lnTo>
                    <a:pt x="9104" y="4755"/>
                  </a:lnTo>
                  <a:lnTo>
                    <a:pt x="9049" y="4782"/>
                  </a:lnTo>
                  <a:lnTo>
                    <a:pt x="8996" y="4813"/>
                  </a:lnTo>
                  <a:lnTo>
                    <a:pt x="8947" y="4851"/>
                  </a:lnTo>
                  <a:lnTo>
                    <a:pt x="8901" y="4892"/>
                  </a:lnTo>
                  <a:lnTo>
                    <a:pt x="8861" y="4939"/>
                  </a:lnTo>
                  <a:lnTo>
                    <a:pt x="8825" y="4991"/>
                  </a:lnTo>
                  <a:lnTo>
                    <a:pt x="8794" y="5048"/>
                  </a:lnTo>
                  <a:lnTo>
                    <a:pt x="8770" y="5109"/>
                  </a:lnTo>
                  <a:lnTo>
                    <a:pt x="8752" y="5176"/>
                  </a:lnTo>
                  <a:lnTo>
                    <a:pt x="8741" y="5248"/>
                  </a:lnTo>
                  <a:lnTo>
                    <a:pt x="8737" y="5324"/>
                  </a:lnTo>
                  <a:lnTo>
                    <a:pt x="8737" y="5569"/>
                  </a:lnTo>
                  <a:lnTo>
                    <a:pt x="8737" y="5819"/>
                  </a:lnTo>
                  <a:lnTo>
                    <a:pt x="8737" y="6073"/>
                  </a:lnTo>
                  <a:lnTo>
                    <a:pt x="8737" y="6326"/>
                  </a:lnTo>
                  <a:lnTo>
                    <a:pt x="8737" y="6577"/>
                  </a:lnTo>
                  <a:lnTo>
                    <a:pt x="8737" y="6821"/>
                  </a:lnTo>
                  <a:lnTo>
                    <a:pt x="8737" y="7056"/>
                  </a:lnTo>
                  <a:lnTo>
                    <a:pt x="8737" y="7280"/>
                  </a:lnTo>
                  <a:lnTo>
                    <a:pt x="8737" y="7489"/>
                  </a:lnTo>
                  <a:lnTo>
                    <a:pt x="8737" y="7679"/>
                  </a:lnTo>
                  <a:lnTo>
                    <a:pt x="8737" y="7849"/>
                  </a:lnTo>
                  <a:lnTo>
                    <a:pt x="8737" y="7995"/>
                  </a:lnTo>
                  <a:lnTo>
                    <a:pt x="8737" y="8113"/>
                  </a:lnTo>
                  <a:lnTo>
                    <a:pt x="8737" y="8201"/>
                  </a:lnTo>
                  <a:lnTo>
                    <a:pt x="8737" y="8257"/>
                  </a:lnTo>
                  <a:lnTo>
                    <a:pt x="8737" y="8276"/>
                  </a:lnTo>
                  <a:lnTo>
                    <a:pt x="8732" y="8461"/>
                  </a:lnTo>
                  <a:lnTo>
                    <a:pt x="8718" y="8644"/>
                  </a:lnTo>
                  <a:lnTo>
                    <a:pt x="8695" y="8824"/>
                  </a:lnTo>
                  <a:lnTo>
                    <a:pt x="8663" y="9002"/>
                  </a:lnTo>
                  <a:lnTo>
                    <a:pt x="8624" y="9176"/>
                  </a:lnTo>
                  <a:lnTo>
                    <a:pt x="8574" y="9346"/>
                  </a:lnTo>
                  <a:lnTo>
                    <a:pt x="8517" y="9514"/>
                  </a:lnTo>
                  <a:lnTo>
                    <a:pt x="8453" y="9677"/>
                  </a:lnTo>
                  <a:lnTo>
                    <a:pt x="8381" y="9837"/>
                  </a:lnTo>
                  <a:lnTo>
                    <a:pt x="8301" y="9992"/>
                  </a:lnTo>
                  <a:lnTo>
                    <a:pt x="8214" y="10144"/>
                  </a:lnTo>
                  <a:lnTo>
                    <a:pt x="8121" y="10290"/>
                  </a:lnTo>
                  <a:lnTo>
                    <a:pt x="8020" y="10432"/>
                  </a:lnTo>
                  <a:lnTo>
                    <a:pt x="7912" y="10567"/>
                  </a:lnTo>
                  <a:lnTo>
                    <a:pt x="7799" y="10698"/>
                  </a:lnTo>
                  <a:lnTo>
                    <a:pt x="7680" y="10824"/>
                  </a:lnTo>
                  <a:lnTo>
                    <a:pt x="7555" y="10943"/>
                  </a:lnTo>
                  <a:lnTo>
                    <a:pt x="7424" y="11057"/>
                  </a:lnTo>
                  <a:lnTo>
                    <a:pt x="7287" y="11164"/>
                  </a:lnTo>
                  <a:lnTo>
                    <a:pt x="7146" y="11264"/>
                  </a:lnTo>
                  <a:lnTo>
                    <a:pt x="6999" y="11358"/>
                  </a:lnTo>
                  <a:lnTo>
                    <a:pt x="6849" y="11445"/>
                  </a:lnTo>
                  <a:lnTo>
                    <a:pt x="6693" y="11524"/>
                  </a:lnTo>
                  <a:lnTo>
                    <a:pt x="6534" y="11597"/>
                  </a:lnTo>
                  <a:lnTo>
                    <a:pt x="6370" y="11662"/>
                  </a:lnTo>
                  <a:lnTo>
                    <a:pt x="6203" y="11718"/>
                  </a:lnTo>
                  <a:lnTo>
                    <a:pt x="6032" y="11767"/>
                  </a:lnTo>
                  <a:lnTo>
                    <a:pt x="5857" y="11807"/>
                  </a:lnTo>
                  <a:lnTo>
                    <a:pt x="5680" y="11839"/>
                  </a:lnTo>
                  <a:lnTo>
                    <a:pt x="5500" y="11862"/>
                  </a:lnTo>
                  <a:lnTo>
                    <a:pt x="5317" y="11876"/>
                  </a:lnTo>
                  <a:lnTo>
                    <a:pt x="5132" y="11881"/>
                  </a:lnTo>
                  <a:lnTo>
                    <a:pt x="5115" y="11881"/>
                  </a:lnTo>
                  <a:lnTo>
                    <a:pt x="5097" y="11881"/>
                  </a:lnTo>
                  <a:lnTo>
                    <a:pt x="5078" y="11881"/>
                  </a:lnTo>
                  <a:lnTo>
                    <a:pt x="5060" y="11882"/>
                  </a:lnTo>
                  <a:lnTo>
                    <a:pt x="5045" y="11881"/>
                  </a:lnTo>
                  <a:lnTo>
                    <a:pt x="5022" y="11882"/>
                  </a:lnTo>
                  <a:lnTo>
                    <a:pt x="5004" y="11881"/>
                  </a:lnTo>
                  <a:lnTo>
                    <a:pt x="4986" y="11881"/>
                  </a:lnTo>
                  <a:lnTo>
                    <a:pt x="4968" y="11881"/>
                  </a:lnTo>
                  <a:lnTo>
                    <a:pt x="4949" y="11881"/>
                  </a:lnTo>
                  <a:lnTo>
                    <a:pt x="4763" y="11876"/>
                  </a:lnTo>
                  <a:lnTo>
                    <a:pt x="4580" y="11862"/>
                  </a:lnTo>
                  <a:lnTo>
                    <a:pt x="4401" y="11839"/>
                  </a:lnTo>
                  <a:lnTo>
                    <a:pt x="4223" y="11807"/>
                  </a:lnTo>
                  <a:lnTo>
                    <a:pt x="4049" y="11767"/>
                  </a:lnTo>
                  <a:lnTo>
                    <a:pt x="3877" y="11718"/>
                  </a:lnTo>
                  <a:lnTo>
                    <a:pt x="3711" y="11662"/>
                  </a:lnTo>
                  <a:lnTo>
                    <a:pt x="3547" y="11597"/>
                  </a:lnTo>
                  <a:lnTo>
                    <a:pt x="3387" y="11524"/>
                  </a:lnTo>
                  <a:lnTo>
                    <a:pt x="3232" y="11445"/>
                  </a:lnTo>
                  <a:lnTo>
                    <a:pt x="3081" y="11358"/>
                  </a:lnTo>
                  <a:lnTo>
                    <a:pt x="2934" y="11264"/>
                  </a:lnTo>
                  <a:lnTo>
                    <a:pt x="2793" y="11164"/>
                  </a:lnTo>
                  <a:lnTo>
                    <a:pt x="2656" y="11057"/>
                  </a:lnTo>
                  <a:lnTo>
                    <a:pt x="2526" y="10943"/>
                  </a:lnTo>
                  <a:lnTo>
                    <a:pt x="2401" y="10824"/>
                  </a:lnTo>
                  <a:lnTo>
                    <a:pt x="2281" y="10698"/>
                  </a:lnTo>
                  <a:lnTo>
                    <a:pt x="2168" y="10567"/>
                  </a:lnTo>
                  <a:lnTo>
                    <a:pt x="2060" y="10432"/>
                  </a:lnTo>
                  <a:lnTo>
                    <a:pt x="1959" y="10290"/>
                  </a:lnTo>
                  <a:lnTo>
                    <a:pt x="1866" y="10144"/>
                  </a:lnTo>
                  <a:lnTo>
                    <a:pt x="1779" y="9992"/>
                  </a:lnTo>
                  <a:lnTo>
                    <a:pt x="1699" y="9837"/>
                  </a:lnTo>
                  <a:lnTo>
                    <a:pt x="1627" y="9677"/>
                  </a:lnTo>
                  <a:lnTo>
                    <a:pt x="1563" y="9514"/>
                  </a:lnTo>
                  <a:lnTo>
                    <a:pt x="1506" y="9346"/>
                  </a:lnTo>
                  <a:lnTo>
                    <a:pt x="1456" y="9176"/>
                  </a:lnTo>
                  <a:lnTo>
                    <a:pt x="1417" y="9002"/>
                  </a:lnTo>
                  <a:lnTo>
                    <a:pt x="1385" y="8824"/>
                  </a:lnTo>
                  <a:lnTo>
                    <a:pt x="1362" y="8644"/>
                  </a:lnTo>
                  <a:lnTo>
                    <a:pt x="1348" y="8461"/>
                  </a:lnTo>
                  <a:lnTo>
                    <a:pt x="1343" y="8276"/>
                  </a:lnTo>
                  <a:lnTo>
                    <a:pt x="1343" y="8257"/>
                  </a:lnTo>
                  <a:lnTo>
                    <a:pt x="1343" y="8201"/>
                  </a:lnTo>
                  <a:lnTo>
                    <a:pt x="1343" y="8113"/>
                  </a:lnTo>
                  <a:lnTo>
                    <a:pt x="1343" y="7994"/>
                  </a:lnTo>
                  <a:lnTo>
                    <a:pt x="1343" y="7849"/>
                  </a:lnTo>
                  <a:lnTo>
                    <a:pt x="1343" y="7679"/>
                  </a:lnTo>
                  <a:lnTo>
                    <a:pt x="1343" y="7488"/>
                  </a:lnTo>
                  <a:lnTo>
                    <a:pt x="1343" y="7279"/>
                  </a:lnTo>
                  <a:lnTo>
                    <a:pt x="1343" y="7055"/>
                  </a:lnTo>
                  <a:lnTo>
                    <a:pt x="1343" y="6819"/>
                  </a:lnTo>
                  <a:lnTo>
                    <a:pt x="1343" y="6574"/>
                  </a:lnTo>
                  <a:lnTo>
                    <a:pt x="1343" y="6324"/>
                  </a:lnTo>
                  <a:lnTo>
                    <a:pt x="1343" y="6071"/>
                  </a:lnTo>
                  <a:lnTo>
                    <a:pt x="1343" y="5818"/>
                  </a:lnTo>
                  <a:lnTo>
                    <a:pt x="1343" y="5568"/>
                  </a:lnTo>
                  <a:lnTo>
                    <a:pt x="1343" y="5324"/>
                  </a:lnTo>
                  <a:lnTo>
                    <a:pt x="1339" y="5249"/>
                  </a:lnTo>
                  <a:lnTo>
                    <a:pt x="1328" y="5179"/>
                  </a:lnTo>
                  <a:lnTo>
                    <a:pt x="1310" y="5112"/>
                  </a:lnTo>
                  <a:lnTo>
                    <a:pt x="1286" y="5052"/>
                  </a:lnTo>
                  <a:lnTo>
                    <a:pt x="1255" y="4995"/>
                  </a:lnTo>
                  <a:lnTo>
                    <a:pt x="1219" y="4945"/>
                  </a:lnTo>
                  <a:lnTo>
                    <a:pt x="1179" y="4897"/>
                  </a:lnTo>
                  <a:lnTo>
                    <a:pt x="1133" y="4856"/>
                  </a:lnTo>
                  <a:lnTo>
                    <a:pt x="1084" y="4820"/>
                  </a:lnTo>
                  <a:lnTo>
                    <a:pt x="1031" y="4787"/>
                  </a:lnTo>
                  <a:lnTo>
                    <a:pt x="976" y="4760"/>
                  </a:lnTo>
                  <a:lnTo>
                    <a:pt x="918" y="4738"/>
                  </a:lnTo>
                  <a:lnTo>
                    <a:pt x="859" y="4720"/>
                  </a:lnTo>
                  <a:lnTo>
                    <a:pt x="797" y="4707"/>
                  </a:lnTo>
                  <a:lnTo>
                    <a:pt x="734" y="4699"/>
                  </a:lnTo>
                  <a:lnTo>
                    <a:pt x="672" y="4697"/>
                  </a:lnTo>
                  <a:lnTo>
                    <a:pt x="609" y="4699"/>
                  </a:lnTo>
                  <a:lnTo>
                    <a:pt x="546" y="4706"/>
                  </a:lnTo>
                  <a:lnTo>
                    <a:pt x="485" y="4718"/>
                  </a:lnTo>
                  <a:lnTo>
                    <a:pt x="425" y="4735"/>
                  </a:lnTo>
                  <a:lnTo>
                    <a:pt x="367" y="4757"/>
                  </a:lnTo>
                  <a:lnTo>
                    <a:pt x="311" y="4783"/>
                  </a:lnTo>
                  <a:lnTo>
                    <a:pt x="259" y="4815"/>
                  </a:lnTo>
                  <a:lnTo>
                    <a:pt x="210" y="4852"/>
                  </a:lnTo>
                  <a:lnTo>
                    <a:pt x="165" y="4893"/>
                  </a:lnTo>
                  <a:lnTo>
                    <a:pt x="124" y="4940"/>
                  </a:lnTo>
                  <a:lnTo>
                    <a:pt x="88" y="4991"/>
                  </a:lnTo>
                  <a:lnTo>
                    <a:pt x="58" y="5048"/>
                  </a:lnTo>
                  <a:lnTo>
                    <a:pt x="33" y="5109"/>
                  </a:lnTo>
                  <a:lnTo>
                    <a:pt x="15" y="5176"/>
                  </a:lnTo>
                  <a:lnTo>
                    <a:pt x="4" y="5248"/>
                  </a:lnTo>
                  <a:lnTo>
                    <a:pt x="0" y="5324"/>
                  </a:lnTo>
                  <a:lnTo>
                    <a:pt x="0" y="5424"/>
                  </a:lnTo>
                  <a:lnTo>
                    <a:pt x="0" y="5567"/>
                  </a:lnTo>
                  <a:lnTo>
                    <a:pt x="0" y="5746"/>
                  </a:lnTo>
                  <a:lnTo>
                    <a:pt x="0" y="5956"/>
                  </a:lnTo>
                  <a:lnTo>
                    <a:pt x="0" y="6187"/>
                  </a:lnTo>
                  <a:lnTo>
                    <a:pt x="0" y="6435"/>
                  </a:lnTo>
                  <a:lnTo>
                    <a:pt x="0" y="6692"/>
                  </a:lnTo>
                  <a:lnTo>
                    <a:pt x="0" y="6951"/>
                  </a:lnTo>
                  <a:lnTo>
                    <a:pt x="0" y="7206"/>
                  </a:lnTo>
                  <a:lnTo>
                    <a:pt x="0" y="7448"/>
                  </a:lnTo>
                  <a:lnTo>
                    <a:pt x="0" y="7672"/>
                  </a:lnTo>
                  <a:lnTo>
                    <a:pt x="0" y="7871"/>
                  </a:lnTo>
                  <a:lnTo>
                    <a:pt x="0" y="8038"/>
                  </a:lnTo>
                  <a:lnTo>
                    <a:pt x="0" y="8166"/>
                  </a:lnTo>
                  <a:lnTo>
                    <a:pt x="0" y="8248"/>
                  </a:lnTo>
                  <a:lnTo>
                    <a:pt x="0" y="8276"/>
                  </a:lnTo>
                  <a:lnTo>
                    <a:pt x="5" y="8508"/>
                  </a:lnTo>
                  <a:lnTo>
                    <a:pt x="21" y="8738"/>
                  </a:lnTo>
                  <a:lnTo>
                    <a:pt x="47" y="8966"/>
                  </a:lnTo>
                  <a:lnTo>
                    <a:pt x="84" y="9189"/>
                  </a:lnTo>
                  <a:lnTo>
                    <a:pt x="130" y="9409"/>
                  </a:lnTo>
                  <a:lnTo>
                    <a:pt x="187" y="9626"/>
                  </a:lnTo>
                  <a:lnTo>
                    <a:pt x="251" y="9838"/>
                  </a:lnTo>
                  <a:lnTo>
                    <a:pt x="326" y="10046"/>
                  </a:lnTo>
                  <a:lnTo>
                    <a:pt x="410" y="10250"/>
                  </a:lnTo>
                  <a:lnTo>
                    <a:pt x="502" y="10449"/>
                  </a:lnTo>
                  <a:lnTo>
                    <a:pt x="603" y="10644"/>
                  </a:lnTo>
                  <a:lnTo>
                    <a:pt x="711" y="10833"/>
                  </a:lnTo>
                  <a:lnTo>
                    <a:pt x="828" y="11016"/>
                  </a:lnTo>
                  <a:lnTo>
                    <a:pt x="953" y="11195"/>
                  </a:lnTo>
                  <a:lnTo>
                    <a:pt x="1085" y="11367"/>
                  </a:lnTo>
                  <a:lnTo>
                    <a:pt x="1224" y="11533"/>
                  </a:lnTo>
                  <a:lnTo>
                    <a:pt x="1371" y="11693"/>
                  </a:lnTo>
                  <a:lnTo>
                    <a:pt x="1524" y="11846"/>
                  </a:lnTo>
                  <a:lnTo>
                    <a:pt x="1684" y="11993"/>
                  </a:lnTo>
                  <a:lnTo>
                    <a:pt x="1850" y="12133"/>
                  </a:lnTo>
                  <a:lnTo>
                    <a:pt x="2022" y="12265"/>
                  </a:lnTo>
                  <a:lnTo>
                    <a:pt x="2201" y="12390"/>
                  </a:lnTo>
                  <a:lnTo>
                    <a:pt x="2385" y="12507"/>
                  </a:lnTo>
                  <a:lnTo>
                    <a:pt x="2574" y="12616"/>
                  </a:lnTo>
                  <a:lnTo>
                    <a:pt x="2767" y="12717"/>
                  </a:lnTo>
                  <a:lnTo>
                    <a:pt x="2966" y="12810"/>
                  </a:lnTo>
                  <a:lnTo>
                    <a:pt x="3170" y="12893"/>
                  </a:lnTo>
                  <a:lnTo>
                    <a:pt x="3379" y="12968"/>
                  </a:lnTo>
                  <a:lnTo>
                    <a:pt x="3592" y="13034"/>
                  </a:lnTo>
                  <a:lnTo>
                    <a:pt x="3808" y="13089"/>
                  </a:lnTo>
                  <a:lnTo>
                    <a:pt x="4028" y="13137"/>
                  </a:lnTo>
                  <a:lnTo>
                    <a:pt x="4251" y="13173"/>
                  </a:lnTo>
                  <a:lnTo>
                    <a:pt x="4251" y="15304"/>
                  </a:lnTo>
                  <a:lnTo>
                    <a:pt x="1236" y="16156"/>
                  </a:lnTo>
                  <a:lnTo>
                    <a:pt x="8854" y="16156"/>
                  </a:lnTo>
                  <a:lnTo>
                    <a:pt x="5819" y="15292"/>
                  </a:lnTo>
                  <a:lnTo>
                    <a:pt x="5819" y="13174"/>
                  </a:lnTo>
                  <a:lnTo>
                    <a:pt x="6043" y="13138"/>
                  </a:lnTo>
                  <a:lnTo>
                    <a:pt x="6263" y="13091"/>
                  </a:lnTo>
                  <a:lnTo>
                    <a:pt x="6480" y="13036"/>
                  </a:lnTo>
                  <a:lnTo>
                    <a:pt x="6693" y="12970"/>
                  </a:lnTo>
                  <a:lnTo>
                    <a:pt x="6901" y="12896"/>
                  </a:lnTo>
                  <a:lnTo>
                    <a:pt x="7107" y="12813"/>
                  </a:lnTo>
                  <a:lnTo>
                    <a:pt x="7305" y="12720"/>
                  </a:lnTo>
                  <a:lnTo>
                    <a:pt x="7500" y="12620"/>
                  </a:lnTo>
                  <a:lnTo>
                    <a:pt x="7690" y="12511"/>
                  </a:lnTo>
                  <a:lnTo>
                    <a:pt x="7874" y="12394"/>
                  </a:lnTo>
                  <a:lnTo>
                    <a:pt x="8053" y="12268"/>
                  </a:lnTo>
                  <a:lnTo>
                    <a:pt x="8226" y="12136"/>
                  </a:lnTo>
                  <a:lnTo>
                    <a:pt x="8391" y="11997"/>
                  </a:lnTo>
                  <a:lnTo>
                    <a:pt x="8552" y="11850"/>
                  </a:lnTo>
                  <a:lnTo>
                    <a:pt x="8705" y="11697"/>
                  </a:lnTo>
                  <a:lnTo>
                    <a:pt x="8853" y="11536"/>
                  </a:lnTo>
                  <a:lnTo>
                    <a:pt x="8992" y="11371"/>
                  </a:lnTo>
                  <a:lnTo>
                    <a:pt x="9125" y="11198"/>
                  </a:lnTo>
                  <a:lnTo>
                    <a:pt x="9250" y="11019"/>
                  </a:lnTo>
                  <a:lnTo>
                    <a:pt x="9367" y="10836"/>
                  </a:lnTo>
                  <a:lnTo>
                    <a:pt x="9476" y="10647"/>
                  </a:lnTo>
                  <a:lnTo>
                    <a:pt x="9577" y="10452"/>
                  </a:lnTo>
                  <a:lnTo>
                    <a:pt x="9669" y="10252"/>
                  </a:lnTo>
                  <a:lnTo>
                    <a:pt x="9753" y="10048"/>
                  </a:lnTo>
                  <a:lnTo>
                    <a:pt x="9827" y="9840"/>
                  </a:lnTo>
                  <a:lnTo>
                    <a:pt x="9893" y="9627"/>
                  </a:lnTo>
                  <a:lnTo>
                    <a:pt x="9950" y="9411"/>
                  </a:lnTo>
                  <a:lnTo>
                    <a:pt x="9996" y="9190"/>
                  </a:lnTo>
                  <a:lnTo>
                    <a:pt x="10033" y="8967"/>
                  </a:lnTo>
                  <a:lnTo>
                    <a:pt x="10059" y="8739"/>
                  </a:lnTo>
                  <a:lnTo>
                    <a:pt x="10075" y="8509"/>
                  </a:lnTo>
                  <a:lnTo>
                    <a:pt x="10080" y="8276"/>
                  </a:lnTo>
                  <a:close/>
                  <a:moveTo>
                    <a:pt x="4996" y="10630"/>
                  </a:moveTo>
                  <a:lnTo>
                    <a:pt x="5008" y="10630"/>
                  </a:lnTo>
                  <a:lnTo>
                    <a:pt x="5018" y="10630"/>
                  </a:lnTo>
                  <a:lnTo>
                    <a:pt x="5029" y="10630"/>
                  </a:lnTo>
                  <a:lnTo>
                    <a:pt x="5040" y="10630"/>
                  </a:lnTo>
                  <a:lnTo>
                    <a:pt x="5051" y="10630"/>
                  </a:lnTo>
                  <a:lnTo>
                    <a:pt x="5062" y="10630"/>
                  </a:lnTo>
                  <a:lnTo>
                    <a:pt x="5074" y="10630"/>
                  </a:lnTo>
                  <a:lnTo>
                    <a:pt x="5084" y="10630"/>
                  </a:lnTo>
                  <a:lnTo>
                    <a:pt x="5209" y="10627"/>
                  </a:lnTo>
                  <a:lnTo>
                    <a:pt x="5331" y="10617"/>
                  </a:lnTo>
                  <a:lnTo>
                    <a:pt x="5452" y="10601"/>
                  </a:lnTo>
                  <a:lnTo>
                    <a:pt x="5570" y="10580"/>
                  </a:lnTo>
                  <a:lnTo>
                    <a:pt x="5686" y="10554"/>
                  </a:lnTo>
                  <a:lnTo>
                    <a:pt x="5802" y="10521"/>
                  </a:lnTo>
                  <a:lnTo>
                    <a:pt x="5913" y="10483"/>
                  </a:lnTo>
                  <a:lnTo>
                    <a:pt x="6023" y="10440"/>
                  </a:lnTo>
                  <a:lnTo>
                    <a:pt x="6129" y="10391"/>
                  </a:lnTo>
                  <a:lnTo>
                    <a:pt x="6233" y="10339"/>
                  </a:lnTo>
                  <a:lnTo>
                    <a:pt x="6334" y="10280"/>
                  </a:lnTo>
                  <a:lnTo>
                    <a:pt x="6432" y="10218"/>
                  </a:lnTo>
                  <a:lnTo>
                    <a:pt x="6526" y="10151"/>
                  </a:lnTo>
                  <a:lnTo>
                    <a:pt x="6618" y="10079"/>
                  </a:lnTo>
                  <a:lnTo>
                    <a:pt x="6705" y="10004"/>
                  </a:lnTo>
                  <a:lnTo>
                    <a:pt x="6788" y="9924"/>
                  </a:lnTo>
                  <a:lnTo>
                    <a:pt x="6868" y="9840"/>
                  </a:lnTo>
                  <a:lnTo>
                    <a:pt x="6944" y="9753"/>
                  </a:lnTo>
                  <a:lnTo>
                    <a:pt x="7016" y="9661"/>
                  </a:lnTo>
                  <a:lnTo>
                    <a:pt x="7082" y="9567"/>
                  </a:lnTo>
                  <a:lnTo>
                    <a:pt x="7145" y="9469"/>
                  </a:lnTo>
                  <a:lnTo>
                    <a:pt x="7203" y="9368"/>
                  </a:lnTo>
                  <a:lnTo>
                    <a:pt x="7256" y="9264"/>
                  </a:lnTo>
                  <a:lnTo>
                    <a:pt x="7304" y="9158"/>
                  </a:lnTo>
                  <a:lnTo>
                    <a:pt x="7348" y="9048"/>
                  </a:lnTo>
                  <a:lnTo>
                    <a:pt x="7385" y="8937"/>
                  </a:lnTo>
                  <a:lnTo>
                    <a:pt x="7418" y="8822"/>
                  </a:lnTo>
                  <a:lnTo>
                    <a:pt x="7445" y="8706"/>
                  </a:lnTo>
                  <a:lnTo>
                    <a:pt x="7466" y="8588"/>
                  </a:lnTo>
                  <a:lnTo>
                    <a:pt x="7481" y="8467"/>
                  </a:lnTo>
                  <a:lnTo>
                    <a:pt x="7490" y="8345"/>
                  </a:lnTo>
                  <a:lnTo>
                    <a:pt x="7493" y="8220"/>
                  </a:lnTo>
                  <a:lnTo>
                    <a:pt x="7493" y="2409"/>
                  </a:lnTo>
                  <a:lnTo>
                    <a:pt x="7490" y="2285"/>
                  </a:lnTo>
                  <a:lnTo>
                    <a:pt x="7481" y="2163"/>
                  </a:lnTo>
                  <a:lnTo>
                    <a:pt x="7466" y="2043"/>
                  </a:lnTo>
                  <a:lnTo>
                    <a:pt x="7445" y="1924"/>
                  </a:lnTo>
                  <a:lnTo>
                    <a:pt x="7418" y="1807"/>
                  </a:lnTo>
                  <a:lnTo>
                    <a:pt x="7385" y="1693"/>
                  </a:lnTo>
                  <a:lnTo>
                    <a:pt x="7348" y="1581"/>
                  </a:lnTo>
                  <a:lnTo>
                    <a:pt x="7304" y="1472"/>
                  </a:lnTo>
                  <a:lnTo>
                    <a:pt x="7256" y="1365"/>
                  </a:lnTo>
                  <a:lnTo>
                    <a:pt x="7203" y="1261"/>
                  </a:lnTo>
                  <a:lnTo>
                    <a:pt x="7145" y="1160"/>
                  </a:lnTo>
                  <a:lnTo>
                    <a:pt x="7082" y="1062"/>
                  </a:lnTo>
                  <a:lnTo>
                    <a:pt x="7016" y="968"/>
                  </a:lnTo>
                  <a:lnTo>
                    <a:pt x="6944" y="877"/>
                  </a:lnTo>
                  <a:lnTo>
                    <a:pt x="6868" y="790"/>
                  </a:lnTo>
                  <a:lnTo>
                    <a:pt x="6788" y="706"/>
                  </a:lnTo>
                  <a:lnTo>
                    <a:pt x="6705" y="626"/>
                  </a:lnTo>
                  <a:lnTo>
                    <a:pt x="6617" y="550"/>
                  </a:lnTo>
                  <a:lnTo>
                    <a:pt x="6526" y="480"/>
                  </a:lnTo>
                  <a:lnTo>
                    <a:pt x="6432" y="412"/>
                  </a:lnTo>
                  <a:lnTo>
                    <a:pt x="6334" y="349"/>
                  </a:lnTo>
                  <a:lnTo>
                    <a:pt x="6233" y="292"/>
                  </a:lnTo>
                  <a:lnTo>
                    <a:pt x="6129" y="238"/>
                  </a:lnTo>
                  <a:lnTo>
                    <a:pt x="6023" y="190"/>
                  </a:lnTo>
                  <a:lnTo>
                    <a:pt x="5913" y="146"/>
                  </a:lnTo>
                  <a:lnTo>
                    <a:pt x="5801" y="109"/>
                  </a:lnTo>
                  <a:lnTo>
                    <a:pt x="5686" y="77"/>
                  </a:lnTo>
                  <a:lnTo>
                    <a:pt x="5570" y="49"/>
                  </a:lnTo>
                  <a:lnTo>
                    <a:pt x="5451" y="28"/>
                  </a:lnTo>
                  <a:lnTo>
                    <a:pt x="5331" y="13"/>
                  </a:lnTo>
                  <a:lnTo>
                    <a:pt x="5209" y="4"/>
                  </a:lnTo>
                  <a:lnTo>
                    <a:pt x="5084" y="1"/>
                  </a:lnTo>
                  <a:lnTo>
                    <a:pt x="5072" y="0"/>
                  </a:lnTo>
                  <a:lnTo>
                    <a:pt x="5062" y="0"/>
                  </a:lnTo>
                  <a:lnTo>
                    <a:pt x="5051" y="0"/>
                  </a:lnTo>
                  <a:lnTo>
                    <a:pt x="5040" y="0"/>
                  </a:lnTo>
                  <a:lnTo>
                    <a:pt x="5029" y="0"/>
                  </a:lnTo>
                  <a:lnTo>
                    <a:pt x="5018" y="1"/>
                  </a:lnTo>
                  <a:lnTo>
                    <a:pt x="5006" y="1"/>
                  </a:lnTo>
                  <a:lnTo>
                    <a:pt x="4996" y="1"/>
                  </a:lnTo>
                  <a:lnTo>
                    <a:pt x="4871" y="4"/>
                  </a:lnTo>
                  <a:lnTo>
                    <a:pt x="4749" y="13"/>
                  </a:lnTo>
                  <a:lnTo>
                    <a:pt x="4628" y="29"/>
                  </a:lnTo>
                  <a:lnTo>
                    <a:pt x="4510" y="50"/>
                  </a:lnTo>
                  <a:lnTo>
                    <a:pt x="4394" y="77"/>
                  </a:lnTo>
                  <a:lnTo>
                    <a:pt x="4278" y="109"/>
                  </a:lnTo>
                  <a:lnTo>
                    <a:pt x="4167" y="147"/>
                  </a:lnTo>
                  <a:lnTo>
                    <a:pt x="4057" y="190"/>
                  </a:lnTo>
                  <a:lnTo>
                    <a:pt x="3951" y="238"/>
                  </a:lnTo>
                  <a:lnTo>
                    <a:pt x="3847" y="292"/>
                  </a:lnTo>
                  <a:lnTo>
                    <a:pt x="3746" y="349"/>
                  </a:lnTo>
                  <a:lnTo>
                    <a:pt x="3648" y="412"/>
                  </a:lnTo>
                  <a:lnTo>
                    <a:pt x="3554" y="480"/>
                  </a:lnTo>
                  <a:lnTo>
                    <a:pt x="3462" y="551"/>
                  </a:lnTo>
                  <a:lnTo>
                    <a:pt x="3375" y="627"/>
                  </a:lnTo>
                  <a:lnTo>
                    <a:pt x="3292" y="707"/>
                  </a:lnTo>
                  <a:lnTo>
                    <a:pt x="3212" y="790"/>
                  </a:lnTo>
                  <a:lnTo>
                    <a:pt x="3136" y="877"/>
                  </a:lnTo>
                  <a:lnTo>
                    <a:pt x="3064" y="968"/>
                  </a:lnTo>
                  <a:lnTo>
                    <a:pt x="2998" y="1063"/>
                  </a:lnTo>
                  <a:lnTo>
                    <a:pt x="2935" y="1160"/>
                  </a:lnTo>
                  <a:lnTo>
                    <a:pt x="2877" y="1261"/>
                  </a:lnTo>
                  <a:lnTo>
                    <a:pt x="2824" y="1365"/>
                  </a:lnTo>
                  <a:lnTo>
                    <a:pt x="2776" y="1472"/>
                  </a:lnTo>
                  <a:lnTo>
                    <a:pt x="2732" y="1581"/>
                  </a:lnTo>
                  <a:lnTo>
                    <a:pt x="2695" y="1693"/>
                  </a:lnTo>
                  <a:lnTo>
                    <a:pt x="2662" y="1807"/>
                  </a:lnTo>
                  <a:lnTo>
                    <a:pt x="2635" y="1925"/>
                  </a:lnTo>
                  <a:lnTo>
                    <a:pt x="2614" y="2043"/>
                  </a:lnTo>
                  <a:lnTo>
                    <a:pt x="2599" y="2164"/>
                  </a:lnTo>
                  <a:lnTo>
                    <a:pt x="2590" y="2286"/>
                  </a:lnTo>
                  <a:lnTo>
                    <a:pt x="2587" y="2409"/>
                  </a:lnTo>
                  <a:lnTo>
                    <a:pt x="2587" y="8220"/>
                  </a:lnTo>
                  <a:lnTo>
                    <a:pt x="2590" y="8345"/>
                  </a:lnTo>
                  <a:lnTo>
                    <a:pt x="2599" y="8467"/>
                  </a:lnTo>
                  <a:lnTo>
                    <a:pt x="2614" y="8588"/>
                  </a:lnTo>
                  <a:lnTo>
                    <a:pt x="2635" y="8706"/>
                  </a:lnTo>
                  <a:lnTo>
                    <a:pt x="2662" y="8823"/>
                  </a:lnTo>
                  <a:lnTo>
                    <a:pt x="2695" y="8937"/>
                  </a:lnTo>
                  <a:lnTo>
                    <a:pt x="2732" y="9049"/>
                  </a:lnTo>
                  <a:lnTo>
                    <a:pt x="2776" y="9158"/>
                  </a:lnTo>
                  <a:lnTo>
                    <a:pt x="2824" y="9265"/>
                  </a:lnTo>
                  <a:lnTo>
                    <a:pt x="2877" y="9368"/>
                  </a:lnTo>
                  <a:lnTo>
                    <a:pt x="2935" y="9469"/>
                  </a:lnTo>
                  <a:lnTo>
                    <a:pt x="2998" y="9567"/>
                  </a:lnTo>
                  <a:lnTo>
                    <a:pt x="3064" y="9662"/>
                  </a:lnTo>
                  <a:lnTo>
                    <a:pt x="3136" y="9753"/>
                  </a:lnTo>
                  <a:lnTo>
                    <a:pt x="3212" y="9840"/>
                  </a:lnTo>
                  <a:lnTo>
                    <a:pt x="3292" y="9924"/>
                  </a:lnTo>
                  <a:lnTo>
                    <a:pt x="3375" y="10004"/>
                  </a:lnTo>
                  <a:lnTo>
                    <a:pt x="3463" y="10079"/>
                  </a:lnTo>
                  <a:lnTo>
                    <a:pt x="3554" y="10151"/>
                  </a:lnTo>
                  <a:lnTo>
                    <a:pt x="3648" y="10218"/>
                  </a:lnTo>
                  <a:lnTo>
                    <a:pt x="3746" y="10280"/>
                  </a:lnTo>
                  <a:lnTo>
                    <a:pt x="3847" y="10339"/>
                  </a:lnTo>
                  <a:lnTo>
                    <a:pt x="3951" y="10391"/>
                  </a:lnTo>
                  <a:lnTo>
                    <a:pt x="4057" y="10440"/>
                  </a:lnTo>
                  <a:lnTo>
                    <a:pt x="4167" y="10483"/>
                  </a:lnTo>
                  <a:lnTo>
                    <a:pt x="4279" y="10521"/>
                  </a:lnTo>
                  <a:lnTo>
                    <a:pt x="4394" y="10554"/>
                  </a:lnTo>
                  <a:lnTo>
                    <a:pt x="4510" y="10580"/>
                  </a:lnTo>
                  <a:lnTo>
                    <a:pt x="4629" y="10601"/>
                  </a:lnTo>
                  <a:lnTo>
                    <a:pt x="4749" y="10617"/>
                  </a:lnTo>
                  <a:lnTo>
                    <a:pt x="4871" y="10627"/>
                  </a:lnTo>
                  <a:lnTo>
                    <a:pt x="4996" y="10630"/>
                  </a:lnTo>
                  <a:close/>
                </a:path>
              </a:pathLst>
            </a:custGeom>
            <a:solidFill>
              <a:srgbClr val="009977"/>
            </a:solidFill>
            <a:ln>
              <a:noFill/>
            </a:ln>
            <a:extLst/>
          </p:spPr>
          <p:txBody>
            <a:bodyPr vert="horz" wrap="square" lIns="91440" tIns="45720" rIns="91440" bIns="45720" numCol="1" anchor="t" anchorCtr="0" compatLnSpc="1">
              <a:prstTxWarp prst="textNoShape">
                <a:avLst/>
              </a:prstTxWarp>
            </a:bodyPr>
            <a:lstStyle/>
            <a:p>
              <a:endParaRPr lang="id-ID"/>
            </a:p>
          </p:txBody>
        </p:sp>
      </p:grpSp>
      <p:sp>
        <p:nvSpPr>
          <p:cNvPr id="11" name="Freeform 6">
            <a:hlinkClick r:id="rId2" action="ppaction://hlinkfile"/>
          </p:cNvPr>
          <p:cNvSpPr>
            <a:spLocks noEditPoints="1"/>
          </p:cNvSpPr>
          <p:nvPr/>
        </p:nvSpPr>
        <p:spPr bwMode="auto">
          <a:xfrm>
            <a:off x="3876100" y="1683087"/>
            <a:ext cx="3803852" cy="3171301"/>
          </a:xfrm>
          <a:custGeom>
            <a:avLst/>
            <a:gdLst>
              <a:gd name="T0" fmla="*/ 216 w 216"/>
              <a:gd name="T1" fmla="*/ 211 h 211"/>
              <a:gd name="T2" fmla="*/ 0 w 216"/>
              <a:gd name="T3" fmla="*/ 0 h 211"/>
              <a:gd name="T4" fmla="*/ 31 w 216"/>
              <a:gd name="T5" fmla="*/ 192 h 211"/>
              <a:gd name="T6" fmla="*/ 11 w 216"/>
              <a:gd name="T7" fmla="*/ 177 h 211"/>
              <a:gd name="T8" fmla="*/ 31 w 216"/>
              <a:gd name="T9" fmla="*/ 192 h 211"/>
              <a:gd name="T10" fmla="*/ 11 w 216"/>
              <a:gd name="T11" fmla="*/ 160 h 211"/>
              <a:gd name="T12" fmla="*/ 31 w 216"/>
              <a:gd name="T13" fmla="*/ 146 h 211"/>
              <a:gd name="T14" fmla="*/ 31 w 216"/>
              <a:gd name="T15" fmla="*/ 129 h 211"/>
              <a:gd name="T16" fmla="*/ 11 w 216"/>
              <a:gd name="T17" fmla="*/ 114 h 211"/>
              <a:gd name="T18" fmla="*/ 31 w 216"/>
              <a:gd name="T19" fmla="*/ 129 h 211"/>
              <a:gd name="T20" fmla="*/ 11 w 216"/>
              <a:gd name="T21" fmla="*/ 97 h 211"/>
              <a:gd name="T22" fmla="*/ 31 w 216"/>
              <a:gd name="T23" fmla="*/ 82 h 211"/>
              <a:gd name="T24" fmla="*/ 31 w 216"/>
              <a:gd name="T25" fmla="*/ 66 h 211"/>
              <a:gd name="T26" fmla="*/ 11 w 216"/>
              <a:gd name="T27" fmla="*/ 51 h 211"/>
              <a:gd name="T28" fmla="*/ 31 w 216"/>
              <a:gd name="T29" fmla="*/ 66 h 211"/>
              <a:gd name="T30" fmla="*/ 11 w 216"/>
              <a:gd name="T31" fmla="*/ 34 h 211"/>
              <a:gd name="T32" fmla="*/ 31 w 216"/>
              <a:gd name="T33" fmla="*/ 19 h 211"/>
              <a:gd name="T34" fmla="*/ 173 w 216"/>
              <a:gd name="T35" fmla="*/ 196 h 211"/>
              <a:gd name="T36" fmla="*/ 42 w 216"/>
              <a:gd name="T37" fmla="*/ 15 h 211"/>
              <a:gd name="T38" fmla="*/ 173 w 216"/>
              <a:gd name="T39" fmla="*/ 196 h 211"/>
              <a:gd name="T40" fmla="*/ 184 w 216"/>
              <a:gd name="T41" fmla="*/ 192 h 211"/>
              <a:gd name="T42" fmla="*/ 204 w 216"/>
              <a:gd name="T43" fmla="*/ 177 h 211"/>
              <a:gd name="T44" fmla="*/ 204 w 216"/>
              <a:gd name="T45" fmla="*/ 160 h 211"/>
              <a:gd name="T46" fmla="*/ 184 w 216"/>
              <a:gd name="T47" fmla="*/ 146 h 211"/>
              <a:gd name="T48" fmla="*/ 204 w 216"/>
              <a:gd name="T49" fmla="*/ 160 h 211"/>
              <a:gd name="T50" fmla="*/ 184 w 216"/>
              <a:gd name="T51" fmla="*/ 129 h 211"/>
              <a:gd name="T52" fmla="*/ 204 w 216"/>
              <a:gd name="T53" fmla="*/ 114 h 211"/>
              <a:gd name="T54" fmla="*/ 204 w 216"/>
              <a:gd name="T55" fmla="*/ 97 h 211"/>
              <a:gd name="T56" fmla="*/ 184 w 216"/>
              <a:gd name="T57" fmla="*/ 82 h 211"/>
              <a:gd name="T58" fmla="*/ 204 w 216"/>
              <a:gd name="T59" fmla="*/ 97 h 211"/>
              <a:gd name="T60" fmla="*/ 184 w 216"/>
              <a:gd name="T61" fmla="*/ 66 h 211"/>
              <a:gd name="T62" fmla="*/ 204 w 216"/>
              <a:gd name="T63" fmla="*/ 51 h 211"/>
              <a:gd name="T64" fmla="*/ 204 w 216"/>
              <a:gd name="T65" fmla="*/ 34 h 211"/>
              <a:gd name="T66" fmla="*/ 184 w 216"/>
              <a:gd name="T67" fmla="*/ 19 h 211"/>
              <a:gd name="T68" fmla="*/ 204 w 216"/>
              <a:gd name="T69" fmla="*/ 34 h 211"/>
              <a:gd name="T70" fmla="*/ 74 w 216"/>
              <a:gd name="T71" fmla="*/ 64 h 211"/>
              <a:gd name="T72" fmla="*/ 138 w 216"/>
              <a:gd name="T73" fmla="*/ 100 h 211"/>
              <a:gd name="T74" fmla="*/ 82 w 216"/>
              <a:gd name="T75" fmla="*/ 15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11">
                <a:moveTo>
                  <a:pt x="0" y="211"/>
                </a:moveTo>
                <a:cubicBezTo>
                  <a:pt x="216" y="211"/>
                  <a:pt x="216" y="211"/>
                  <a:pt x="216" y="211"/>
                </a:cubicBezTo>
                <a:cubicBezTo>
                  <a:pt x="216" y="0"/>
                  <a:pt x="216" y="0"/>
                  <a:pt x="216" y="0"/>
                </a:cubicBezTo>
                <a:cubicBezTo>
                  <a:pt x="0" y="0"/>
                  <a:pt x="0" y="0"/>
                  <a:pt x="0" y="0"/>
                </a:cubicBezTo>
                <a:lnTo>
                  <a:pt x="0" y="211"/>
                </a:lnTo>
                <a:close/>
                <a:moveTo>
                  <a:pt x="31" y="192"/>
                </a:moveTo>
                <a:cubicBezTo>
                  <a:pt x="11" y="192"/>
                  <a:pt x="11" y="192"/>
                  <a:pt x="11" y="192"/>
                </a:cubicBezTo>
                <a:cubicBezTo>
                  <a:pt x="11" y="177"/>
                  <a:pt x="11" y="177"/>
                  <a:pt x="11" y="177"/>
                </a:cubicBezTo>
                <a:cubicBezTo>
                  <a:pt x="31" y="177"/>
                  <a:pt x="31" y="177"/>
                  <a:pt x="31" y="177"/>
                </a:cubicBezTo>
                <a:lnTo>
                  <a:pt x="31" y="192"/>
                </a:lnTo>
                <a:close/>
                <a:moveTo>
                  <a:pt x="31" y="160"/>
                </a:moveTo>
                <a:cubicBezTo>
                  <a:pt x="11" y="160"/>
                  <a:pt x="11" y="160"/>
                  <a:pt x="11" y="160"/>
                </a:cubicBezTo>
                <a:cubicBezTo>
                  <a:pt x="11" y="146"/>
                  <a:pt x="11" y="146"/>
                  <a:pt x="11" y="146"/>
                </a:cubicBezTo>
                <a:cubicBezTo>
                  <a:pt x="31" y="146"/>
                  <a:pt x="31" y="146"/>
                  <a:pt x="31" y="146"/>
                </a:cubicBezTo>
                <a:lnTo>
                  <a:pt x="31" y="160"/>
                </a:lnTo>
                <a:close/>
                <a:moveTo>
                  <a:pt x="31" y="129"/>
                </a:moveTo>
                <a:cubicBezTo>
                  <a:pt x="11" y="129"/>
                  <a:pt x="11" y="129"/>
                  <a:pt x="11" y="129"/>
                </a:cubicBezTo>
                <a:cubicBezTo>
                  <a:pt x="11" y="114"/>
                  <a:pt x="11" y="114"/>
                  <a:pt x="11" y="114"/>
                </a:cubicBezTo>
                <a:cubicBezTo>
                  <a:pt x="31" y="114"/>
                  <a:pt x="31" y="114"/>
                  <a:pt x="31" y="114"/>
                </a:cubicBezTo>
                <a:lnTo>
                  <a:pt x="31" y="129"/>
                </a:lnTo>
                <a:close/>
                <a:moveTo>
                  <a:pt x="31" y="97"/>
                </a:moveTo>
                <a:cubicBezTo>
                  <a:pt x="11" y="97"/>
                  <a:pt x="11" y="97"/>
                  <a:pt x="11" y="97"/>
                </a:cubicBezTo>
                <a:cubicBezTo>
                  <a:pt x="11" y="82"/>
                  <a:pt x="11" y="82"/>
                  <a:pt x="11" y="82"/>
                </a:cubicBezTo>
                <a:cubicBezTo>
                  <a:pt x="31" y="82"/>
                  <a:pt x="31" y="82"/>
                  <a:pt x="31" y="82"/>
                </a:cubicBezTo>
                <a:lnTo>
                  <a:pt x="31" y="97"/>
                </a:lnTo>
                <a:close/>
                <a:moveTo>
                  <a:pt x="31" y="66"/>
                </a:moveTo>
                <a:cubicBezTo>
                  <a:pt x="11" y="66"/>
                  <a:pt x="11" y="66"/>
                  <a:pt x="11" y="66"/>
                </a:cubicBezTo>
                <a:cubicBezTo>
                  <a:pt x="11" y="51"/>
                  <a:pt x="11" y="51"/>
                  <a:pt x="11" y="51"/>
                </a:cubicBezTo>
                <a:cubicBezTo>
                  <a:pt x="31" y="51"/>
                  <a:pt x="31" y="51"/>
                  <a:pt x="31" y="51"/>
                </a:cubicBezTo>
                <a:lnTo>
                  <a:pt x="31" y="66"/>
                </a:lnTo>
                <a:close/>
                <a:moveTo>
                  <a:pt x="31" y="34"/>
                </a:moveTo>
                <a:cubicBezTo>
                  <a:pt x="11" y="34"/>
                  <a:pt x="11" y="34"/>
                  <a:pt x="11" y="34"/>
                </a:cubicBezTo>
                <a:cubicBezTo>
                  <a:pt x="11" y="19"/>
                  <a:pt x="11" y="19"/>
                  <a:pt x="11" y="19"/>
                </a:cubicBezTo>
                <a:cubicBezTo>
                  <a:pt x="31" y="19"/>
                  <a:pt x="31" y="19"/>
                  <a:pt x="31" y="19"/>
                </a:cubicBezTo>
                <a:lnTo>
                  <a:pt x="31" y="34"/>
                </a:lnTo>
                <a:close/>
                <a:moveTo>
                  <a:pt x="173" y="196"/>
                </a:moveTo>
                <a:cubicBezTo>
                  <a:pt x="42" y="196"/>
                  <a:pt x="42" y="196"/>
                  <a:pt x="42" y="196"/>
                </a:cubicBezTo>
                <a:cubicBezTo>
                  <a:pt x="42" y="15"/>
                  <a:pt x="42" y="15"/>
                  <a:pt x="42" y="15"/>
                </a:cubicBezTo>
                <a:cubicBezTo>
                  <a:pt x="173" y="15"/>
                  <a:pt x="173" y="15"/>
                  <a:pt x="173" y="15"/>
                </a:cubicBezTo>
                <a:lnTo>
                  <a:pt x="173" y="196"/>
                </a:lnTo>
                <a:close/>
                <a:moveTo>
                  <a:pt x="204" y="192"/>
                </a:moveTo>
                <a:cubicBezTo>
                  <a:pt x="184" y="192"/>
                  <a:pt x="184" y="192"/>
                  <a:pt x="184" y="192"/>
                </a:cubicBezTo>
                <a:cubicBezTo>
                  <a:pt x="184" y="177"/>
                  <a:pt x="184" y="177"/>
                  <a:pt x="184" y="177"/>
                </a:cubicBezTo>
                <a:cubicBezTo>
                  <a:pt x="204" y="177"/>
                  <a:pt x="204" y="177"/>
                  <a:pt x="204" y="177"/>
                </a:cubicBezTo>
                <a:lnTo>
                  <a:pt x="204" y="192"/>
                </a:lnTo>
                <a:close/>
                <a:moveTo>
                  <a:pt x="204" y="160"/>
                </a:moveTo>
                <a:cubicBezTo>
                  <a:pt x="184" y="160"/>
                  <a:pt x="184" y="160"/>
                  <a:pt x="184" y="160"/>
                </a:cubicBezTo>
                <a:cubicBezTo>
                  <a:pt x="184" y="146"/>
                  <a:pt x="184" y="146"/>
                  <a:pt x="184" y="146"/>
                </a:cubicBezTo>
                <a:cubicBezTo>
                  <a:pt x="204" y="146"/>
                  <a:pt x="204" y="146"/>
                  <a:pt x="204" y="146"/>
                </a:cubicBezTo>
                <a:lnTo>
                  <a:pt x="204" y="160"/>
                </a:lnTo>
                <a:close/>
                <a:moveTo>
                  <a:pt x="204" y="129"/>
                </a:moveTo>
                <a:cubicBezTo>
                  <a:pt x="184" y="129"/>
                  <a:pt x="184" y="129"/>
                  <a:pt x="184" y="129"/>
                </a:cubicBezTo>
                <a:cubicBezTo>
                  <a:pt x="184" y="114"/>
                  <a:pt x="184" y="114"/>
                  <a:pt x="184" y="114"/>
                </a:cubicBezTo>
                <a:cubicBezTo>
                  <a:pt x="204" y="114"/>
                  <a:pt x="204" y="114"/>
                  <a:pt x="204" y="114"/>
                </a:cubicBezTo>
                <a:lnTo>
                  <a:pt x="204" y="129"/>
                </a:lnTo>
                <a:close/>
                <a:moveTo>
                  <a:pt x="204" y="97"/>
                </a:moveTo>
                <a:cubicBezTo>
                  <a:pt x="184" y="97"/>
                  <a:pt x="184" y="97"/>
                  <a:pt x="184" y="97"/>
                </a:cubicBezTo>
                <a:cubicBezTo>
                  <a:pt x="184" y="82"/>
                  <a:pt x="184" y="82"/>
                  <a:pt x="184" y="82"/>
                </a:cubicBezTo>
                <a:cubicBezTo>
                  <a:pt x="204" y="82"/>
                  <a:pt x="204" y="82"/>
                  <a:pt x="204" y="82"/>
                </a:cubicBezTo>
                <a:lnTo>
                  <a:pt x="204" y="97"/>
                </a:lnTo>
                <a:close/>
                <a:moveTo>
                  <a:pt x="204" y="66"/>
                </a:moveTo>
                <a:cubicBezTo>
                  <a:pt x="184" y="66"/>
                  <a:pt x="184" y="66"/>
                  <a:pt x="184" y="66"/>
                </a:cubicBezTo>
                <a:cubicBezTo>
                  <a:pt x="184" y="51"/>
                  <a:pt x="184" y="51"/>
                  <a:pt x="184" y="51"/>
                </a:cubicBezTo>
                <a:cubicBezTo>
                  <a:pt x="204" y="51"/>
                  <a:pt x="204" y="51"/>
                  <a:pt x="204" y="51"/>
                </a:cubicBezTo>
                <a:lnTo>
                  <a:pt x="204" y="66"/>
                </a:lnTo>
                <a:close/>
                <a:moveTo>
                  <a:pt x="204" y="34"/>
                </a:moveTo>
                <a:cubicBezTo>
                  <a:pt x="184" y="34"/>
                  <a:pt x="184" y="34"/>
                  <a:pt x="184" y="34"/>
                </a:cubicBezTo>
                <a:cubicBezTo>
                  <a:pt x="184" y="19"/>
                  <a:pt x="184" y="19"/>
                  <a:pt x="184" y="19"/>
                </a:cubicBezTo>
                <a:cubicBezTo>
                  <a:pt x="204" y="19"/>
                  <a:pt x="204" y="19"/>
                  <a:pt x="204" y="19"/>
                </a:cubicBezTo>
                <a:lnTo>
                  <a:pt x="204" y="34"/>
                </a:lnTo>
                <a:close/>
                <a:moveTo>
                  <a:pt x="74" y="147"/>
                </a:moveTo>
                <a:cubicBezTo>
                  <a:pt x="74" y="64"/>
                  <a:pt x="74" y="64"/>
                  <a:pt x="74" y="64"/>
                </a:cubicBezTo>
                <a:cubicBezTo>
                  <a:pt x="74" y="59"/>
                  <a:pt x="77" y="57"/>
                  <a:pt x="82" y="60"/>
                </a:cubicBezTo>
                <a:cubicBezTo>
                  <a:pt x="138" y="100"/>
                  <a:pt x="138" y="100"/>
                  <a:pt x="138" y="100"/>
                </a:cubicBezTo>
                <a:cubicBezTo>
                  <a:pt x="142" y="103"/>
                  <a:pt x="142" y="108"/>
                  <a:pt x="138" y="111"/>
                </a:cubicBezTo>
                <a:cubicBezTo>
                  <a:pt x="82" y="151"/>
                  <a:pt x="82" y="151"/>
                  <a:pt x="82" y="151"/>
                </a:cubicBezTo>
                <a:cubicBezTo>
                  <a:pt x="77" y="154"/>
                  <a:pt x="74" y="152"/>
                  <a:pt x="74" y="147"/>
                </a:cubicBezTo>
              </a:path>
            </a:pathLst>
          </a:custGeom>
          <a:solidFill>
            <a:srgbClr val="009977"/>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876100" y="5028889"/>
            <a:ext cx="3803852" cy="461665"/>
          </a:xfrm>
          <a:prstGeom prst="rect">
            <a:avLst/>
          </a:prstGeom>
          <a:solidFill>
            <a:schemeClr val="bg1">
              <a:lumMod val="85000"/>
            </a:schemeClr>
          </a:solidFill>
        </p:spPr>
        <p:txBody>
          <a:bodyPr wrap="square" rtlCol="0">
            <a:spAutoFit/>
          </a:bodyPr>
          <a:lstStyle/>
          <a:p>
            <a:pPr algn="ctr"/>
            <a:r>
              <a:rPr lang="en-US" sz="2400" b="1" dirty="0" smtClean="0"/>
              <a:t>EVP - Garen</a:t>
            </a:r>
            <a:endParaRPr lang="en-US" sz="2400" b="1" dirty="0"/>
          </a:p>
        </p:txBody>
      </p:sp>
    </p:spTree>
    <p:extLst>
      <p:ext uri="{BB962C8B-B14F-4D97-AF65-F5344CB8AC3E}">
        <p14:creationId xmlns:p14="http://schemas.microsoft.com/office/powerpoint/2010/main" val="1129270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Title 1"/>
          <p:cNvSpPr txBox="1">
            <a:spLocks/>
          </p:cNvSpPr>
          <p:nvPr/>
        </p:nvSpPr>
        <p:spPr>
          <a:xfrm>
            <a:off x="289181" y="3877674"/>
            <a:ext cx="3549777" cy="4250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smtClean="0">
                <a:solidFill>
                  <a:schemeClr val="tx1">
                    <a:lumMod val="65000"/>
                    <a:lumOff val="35000"/>
                  </a:schemeClr>
                </a:solidFill>
              </a:rPr>
              <a:t>Senior Management Presentation</a:t>
            </a:r>
            <a:endParaRPr lang="en-US" sz="1800" b="1" dirty="0">
              <a:solidFill>
                <a:schemeClr val="tx1">
                  <a:lumMod val="65000"/>
                  <a:lumOff val="35000"/>
                </a:schemeClr>
              </a:solidFill>
            </a:endParaRPr>
          </a:p>
        </p:txBody>
      </p:sp>
      <p:pic>
        <p:nvPicPr>
          <p:cNvPr id="30" name="Picture Placeholder 15"/>
          <p:cNvPicPr>
            <a:picLocks noChangeAspect="1"/>
          </p:cNvPicPr>
          <p:nvPr/>
        </p:nvPicPr>
        <p:blipFill>
          <a:blip r:embed="rId2" cstate="print">
            <a:extLst>
              <a:ext uri="{28A0092B-C50C-407E-A947-70E740481C1C}">
                <a14:useLocalDpi xmlns:a14="http://schemas.microsoft.com/office/drawing/2010/main" val="0"/>
              </a:ext>
            </a:extLst>
          </a:blip>
          <a:srcRect t="14970" b="14970"/>
          <a:stretch>
            <a:fillRect/>
          </a:stretch>
        </p:blipFill>
        <p:spPr>
          <a:xfrm>
            <a:off x="297239" y="1399691"/>
            <a:ext cx="3548620" cy="2408143"/>
          </a:xfrm>
          <a:prstGeom prst="rect">
            <a:avLst/>
          </a:prstGeom>
        </p:spPr>
      </p:pic>
      <p:sp>
        <p:nvSpPr>
          <p:cNvPr id="31" name="Text Placeholder 3"/>
          <p:cNvSpPr txBox="1">
            <a:spLocks/>
          </p:cNvSpPr>
          <p:nvPr/>
        </p:nvSpPr>
        <p:spPr>
          <a:xfrm>
            <a:off x="297238" y="4386715"/>
            <a:ext cx="3541719" cy="1397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400" dirty="0"/>
              <a:t>Kicking them out of the Corporate Closet, this event presented the opportunity for OUTWest leadership to speak to a group of senior executives about who we are, what we do and why it is different from all other ERG’s.</a:t>
            </a:r>
          </a:p>
        </p:txBody>
      </p:sp>
      <p:sp>
        <p:nvSpPr>
          <p:cNvPr id="32" name="Picture Placeholder 2"/>
          <p:cNvSpPr txBox="1">
            <a:spLocks/>
          </p:cNvSpPr>
          <p:nvPr/>
        </p:nvSpPr>
        <p:spPr>
          <a:xfrm>
            <a:off x="4271679" y="1382138"/>
            <a:ext cx="3574002" cy="2425696"/>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effectLst>
            <a:outerShdw blurRad="127000" sx="102000" sy="102000" algn="ctr" rotWithShape="0">
              <a:schemeClr val="bg2">
                <a:lumMod val="25000"/>
                <a:alpha val="20000"/>
              </a:schemeClr>
            </a:outerShdw>
          </a:effectLst>
        </p:spPr>
      </p:sp>
      <p:sp>
        <p:nvSpPr>
          <p:cNvPr id="34" name="Title 1"/>
          <p:cNvSpPr txBox="1">
            <a:spLocks/>
          </p:cNvSpPr>
          <p:nvPr/>
        </p:nvSpPr>
        <p:spPr>
          <a:xfrm>
            <a:off x="8207182" y="3703473"/>
            <a:ext cx="2667000" cy="425054"/>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accent1">
                    <a:lumMod val="75000"/>
                  </a:schemeClr>
                </a:solidFill>
                <a:latin typeface="+mj-lt"/>
                <a:ea typeface="+mj-ea"/>
                <a:cs typeface="+mj-cs"/>
              </a:defRPr>
            </a:lvl1pPr>
          </a:lstStyle>
          <a:p>
            <a:endParaRPr lang="en-US" sz="1400"/>
          </a:p>
        </p:txBody>
      </p:sp>
      <p:sp>
        <p:nvSpPr>
          <p:cNvPr id="35" name="Picture Placeholder 2"/>
          <p:cNvSpPr txBox="1">
            <a:spLocks/>
          </p:cNvSpPr>
          <p:nvPr/>
        </p:nvSpPr>
        <p:spPr>
          <a:xfrm>
            <a:off x="8207181" y="1382138"/>
            <a:ext cx="3574002" cy="2425696"/>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effectLst>
            <a:outerShdw blurRad="127000" sx="102000" sy="102000" algn="ctr" rotWithShape="0">
              <a:schemeClr val="bg2">
                <a:lumMod val="25000"/>
                <a:alpha val="20000"/>
              </a:schemeClr>
            </a:outerShdw>
          </a:effectLst>
        </p:spPr>
      </p:sp>
      <p:sp>
        <p:nvSpPr>
          <p:cNvPr id="36" name="Text Placeholder 3"/>
          <p:cNvSpPr txBox="1">
            <a:spLocks/>
          </p:cNvSpPr>
          <p:nvPr/>
        </p:nvSpPr>
        <p:spPr>
          <a:xfrm>
            <a:off x="8207182" y="4128526"/>
            <a:ext cx="2667000" cy="603647"/>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3"/>
              </a:buClr>
              <a:buSzPct val="80000"/>
              <a:buFont typeface="Wingdings" panose="05000000000000000000" pitchFamily="2" charset="2"/>
              <a:buNone/>
              <a:defRPr lang="en-US" sz="1400" kern="1200">
                <a:solidFill>
                  <a:schemeClr val="tx1"/>
                </a:solidFill>
                <a:latin typeface="+mn-lt"/>
                <a:ea typeface="+mn-ea"/>
                <a:cs typeface="+mn-cs"/>
              </a:defRPr>
            </a:lvl1pPr>
            <a:lvl2pPr marL="457200" indent="0" algn="l" defTabSz="914400" rtl="0" eaLnBrk="1" latinLnBrk="0" hangingPunct="1">
              <a:spcBef>
                <a:spcPct val="20000"/>
              </a:spcBef>
              <a:buClr>
                <a:schemeClr val="accent3"/>
              </a:buClr>
              <a:buSzPct val="80000"/>
              <a:buFont typeface="Wingdings" panose="05000000000000000000" pitchFamily="2" charset="2"/>
              <a:buNone/>
              <a:defRPr lang="en-US" sz="1200"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SzPct val="80000"/>
              <a:buFont typeface="Wingdings" panose="05000000000000000000" pitchFamily="2" charset="2"/>
              <a:buNone/>
              <a:defRPr lang="en-US" sz="1000" kern="1200">
                <a:solidFill>
                  <a:schemeClr val="tx1"/>
                </a:solidFill>
                <a:latin typeface="+mn-lt"/>
                <a:ea typeface="+mn-ea"/>
                <a:cs typeface="+mn-cs"/>
              </a:defRPr>
            </a:lvl3pPr>
            <a:lvl4pPr marL="1371600" indent="0" algn="l" defTabSz="914400" rtl="0" eaLnBrk="1" latinLnBrk="0" hangingPunct="1">
              <a:spcBef>
                <a:spcPct val="20000"/>
              </a:spcBef>
              <a:buClr>
                <a:schemeClr val="accent3"/>
              </a:buClr>
              <a:buSzPct val="80000"/>
              <a:buFont typeface="Wingdings" panose="05000000000000000000" pitchFamily="2" charset="2"/>
              <a:buNone/>
              <a:defRPr lang="en-US" sz="900" kern="1200">
                <a:solidFill>
                  <a:schemeClr val="tx1"/>
                </a:solidFill>
                <a:latin typeface="+mn-lt"/>
                <a:ea typeface="+mn-ea"/>
                <a:cs typeface="+mn-cs"/>
              </a:defRPr>
            </a:lvl4pPr>
            <a:lvl5pPr marL="1828800" indent="0" algn="l" defTabSz="914400" rtl="0" eaLnBrk="1" latinLnBrk="0" hangingPunct="1">
              <a:spcBef>
                <a:spcPct val="20000"/>
              </a:spcBef>
              <a:buClr>
                <a:schemeClr val="accent3"/>
              </a:buClr>
              <a:buSzPct val="80000"/>
              <a:buFont typeface="Wingdings" panose="05000000000000000000" pitchFamily="2" charset="2"/>
              <a:buNone/>
              <a:defRPr lang="en-US"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endParaRPr lang="en-US" sz="1050"/>
          </a:p>
        </p:txBody>
      </p:sp>
      <p:sp>
        <p:nvSpPr>
          <p:cNvPr id="37" name="Title 1"/>
          <p:cNvSpPr txBox="1">
            <a:spLocks/>
          </p:cNvSpPr>
          <p:nvPr/>
        </p:nvSpPr>
        <p:spPr>
          <a:xfrm>
            <a:off x="4260599" y="3877674"/>
            <a:ext cx="3549777" cy="425054"/>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accent1">
                    <a:lumMod val="75000"/>
                  </a:schemeClr>
                </a:solidFill>
                <a:latin typeface="+mj-lt"/>
                <a:ea typeface="+mj-ea"/>
                <a:cs typeface="+mj-cs"/>
              </a:defRPr>
            </a:lvl1pPr>
          </a:lstStyle>
          <a:p>
            <a:pPr algn="ctr"/>
            <a:r>
              <a:rPr lang="en-US" sz="1800" dirty="0" smtClean="0">
                <a:solidFill>
                  <a:schemeClr val="tx1">
                    <a:lumMod val="65000"/>
                    <a:lumOff val="35000"/>
                  </a:schemeClr>
                </a:solidFill>
              </a:rPr>
              <a:t>TELL US LGBTA Survey</a:t>
            </a:r>
            <a:endParaRPr lang="en-US" sz="1800" dirty="0">
              <a:solidFill>
                <a:schemeClr val="tx1">
                  <a:lumMod val="65000"/>
                  <a:lumOff val="35000"/>
                </a:schemeClr>
              </a:solidFill>
            </a:endParaRPr>
          </a:p>
        </p:txBody>
      </p:sp>
      <p:sp>
        <p:nvSpPr>
          <p:cNvPr id="38" name="Text Placeholder 3"/>
          <p:cNvSpPr txBox="1">
            <a:spLocks/>
          </p:cNvSpPr>
          <p:nvPr/>
        </p:nvSpPr>
        <p:spPr>
          <a:xfrm>
            <a:off x="4177270" y="4386715"/>
            <a:ext cx="3633106" cy="1411386"/>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3"/>
              </a:buClr>
              <a:buSzPct val="80000"/>
              <a:buFont typeface="Wingdings" panose="05000000000000000000" pitchFamily="2" charset="2"/>
              <a:buNone/>
              <a:defRPr lang="en-US" sz="1400" kern="1200">
                <a:solidFill>
                  <a:schemeClr val="tx1"/>
                </a:solidFill>
                <a:latin typeface="+mn-lt"/>
                <a:ea typeface="+mn-ea"/>
                <a:cs typeface="+mn-cs"/>
              </a:defRPr>
            </a:lvl1pPr>
            <a:lvl2pPr marL="457200" indent="0" algn="l" defTabSz="914400" rtl="0" eaLnBrk="1" latinLnBrk="0" hangingPunct="1">
              <a:spcBef>
                <a:spcPct val="20000"/>
              </a:spcBef>
              <a:buClr>
                <a:schemeClr val="accent3"/>
              </a:buClr>
              <a:buSzPct val="80000"/>
              <a:buFont typeface="Wingdings" panose="05000000000000000000" pitchFamily="2" charset="2"/>
              <a:buNone/>
              <a:defRPr lang="en-US" sz="1200"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SzPct val="80000"/>
              <a:buFont typeface="Wingdings" panose="05000000000000000000" pitchFamily="2" charset="2"/>
              <a:buNone/>
              <a:defRPr lang="en-US" sz="1000" kern="1200">
                <a:solidFill>
                  <a:schemeClr val="tx1"/>
                </a:solidFill>
                <a:latin typeface="+mn-lt"/>
                <a:ea typeface="+mn-ea"/>
                <a:cs typeface="+mn-cs"/>
              </a:defRPr>
            </a:lvl3pPr>
            <a:lvl4pPr marL="1371600" indent="0" algn="l" defTabSz="914400" rtl="0" eaLnBrk="1" latinLnBrk="0" hangingPunct="1">
              <a:spcBef>
                <a:spcPct val="20000"/>
              </a:spcBef>
              <a:buClr>
                <a:schemeClr val="accent3"/>
              </a:buClr>
              <a:buSzPct val="80000"/>
              <a:buFont typeface="Wingdings" panose="05000000000000000000" pitchFamily="2" charset="2"/>
              <a:buNone/>
              <a:defRPr lang="en-US" sz="900" kern="1200">
                <a:solidFill>
                  <a:schemeClr val="tx1"/>
                </a:solidFill>
                <a:latin typeface="+mn-lt"/>
                <a:ea typeface="+mn-ea"/>
                <a:cs typeface="+mn-cs"/>
              </a:defRPr>
            </a:lvl4pPr>
            <a:lvl5pPr marL="1828800" indent="0" algn="l" defTabSz="914400" rtl="0" eaLnBrk="1" latinLnBrk="0" hangingPunct="1">
              <a:spcBef>
                <a:spcPct val="20000"/>
              </a:spcBef>
              <a:buClr>
                <a:schemeClr val="accent3"/>
              </a:buClr>
              <a:buSzPct val="80000"/>
              <a:buFont typeface="Wingdings" panose="05000000000000000000" pitchFamily="2" charset="2"/>
              <a:buNone/>
              <a:defRPr lang="en-US"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just"/>
            <a:r>
              <a:rPr lang="en-US" dirty="0"/>
              <a:t>Uncovering the good, the bad and the ugly, this first survey provided a wake up call of the reality of what our employees thought and opinions on what we should be doing (in support of our LGBTA employees.) </a:t>
            </a:r>
          </a:p>
        </p:txBody>
      </p:sp>
      <p:sp>
        <p:nvSpPr>
          <p:cNvPr id="39" name="Title 1"/>
          <p:cNvSpPr txBox="1">
            <a:spLocks/>
          </p:cNvSpPr>
          <p:nvPr/>
        </p:nvSpPr>
        <p:spPr>
          <a:xfrm>
            <a:off x="8212218" y="3877674"/>
            <a:ext cx="3549777" cy="425054"/>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accent1">
                    <a:lumMod val="75000"/>
                  </a:schemeClr>
                </a:solidFill>
                <a:latin typeface="+mj-lt"/>
                <a:ea typeface="+mj-ea"/>
                <a:cs typeface="+mj-cs"/>
              </a:defRPr>
            </a:lvl1pPr>
          </a:lstStyle>
          <a:p>
            <a:pPr algn="ctr"/>
            <a:r>
              <a:rPr lang="en-US" sz="1800" dirty="0" smtClean="0">
                <a:solidFill>
                  <a:schemeClr val="tx1">
                    <a:lumMod val="65000"/>
                    <a:lumOff val="35000"/>
                  </a:schemeClr>
                </a:solidFill>
              </a:rPr>
              <a:t>Film Screening and Fundraiser</a:t>
            </a:r>
            <a:endParaRPr lang="en-US" sz="1800" dirty="0">
              <a:solidFill>
                <a:schemeClr val="tx1">
                  <a:lumMod val="65000"/>
                  <a:lumOff val="35000"/>
                </a:schemeClr>
              </a:solidFill>
            </a:endParaRPr>
          </a:p>
        </p:txBody>
      </p:sp>
      <p:sp>
        <p:nvSpPr>
          <p:cNvPr id="40" name="Text Placeholder 3"/>
          <p:cNvSpPr txBox="1">
            <a:spLocks/>
          </p:cNvSpPr>
          <p:nvPr/>
        </p:nvSpPr>
        <p:spPr>
          <a:xfrm>
            <a:off x="8202476" y="4386715"/>
            <a:ext cx="3559519" cy="1506402"/>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3"/>
              </a:buClr>
              <a:buSzPct val="80000"/>
              <a:buFont typeface="Wingdings" panose="05000000000000000000" pitchFamily="2" charset="2"/>
              <a:buNone/>
              <a:defRPr lang="en-US" sz="1400" kern="1200">
                <a:solidFill>
                  <a:schemeClr val="tx1"/>
                </a:solidFill>
                <a:latin typeface="+mn-lt"/>
                <a:ea typeface="+mn-ea"/>
                <a:cs typeface="+mn-cs"/>
              </a:defRPr>
            </a:lvl1pPr>
            <a:lvl2pPr marL="457200" indent="0" algn="l" defTabSz="914400" rtl="0" eaLnBrk="1" latinLnBrk="0" hangingPunct="1">
              <a:spcBef>
                <a:spcPct val="20000"/>
              </a:spcBef>
              <a:buClr>
                <a:schemeClr val="accent3"/>
              </a:buClr>
              <a:buSzPct val="80000"/>
              <a:buFont typeface="Wingdings" panose="05000000000000000000" pitchFamily="2" charset="2"/>
              <a:buNone/>
              <a:defRPr lang="en-US" sz="1200"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SzPct val="80000"/>
              <a:buFont typeface="Wingdings" panose="05000000000000000000" pitchFamily="2" charset="2"/>
              <a:buNone/>
              <a:defRPr lang="en-US" sz="1000" kern="1200">
                <a:solidFill>
                  <a:schemeClr val="tx1"/>
                </a:solidFill>
                <a:latin typeface="+mn-lt"/>
                <a:ea typeface="+mn-ea"/>
                <a:cs typeface="+mn-cs"/>
              </a:defRPr>
            </a:lvl3pPr>
            <a:lvl4pPr marL="1371600" indent="0" algn="l" defTabSz="914400" rtl="0" eaLnBrk="1" latinLnBrk="0" hangingPunct="1">
              <a:spcBef>
                <a:spcPct val="20000"/>
              </a:spcBef>
              <a:buClr>
                <a:schemeClr val="accent3"/>
              </a:buClr>
              <a:buSzPct val="80000"/>
              <a:buFont typeface="Wingdings" panose="05000000000000000000" pitchFamily="2" charset="2"/>
              <a:buNone/>
              <a:defRPr lang="en-US" sz="900" kern="1200">
                <a:solidFill>
                  <a:schemeClr val="tx1"/>
                </a:solidFill>
                <a:latin typeface="+mn-lt"/>
                <a:ea typeface="+mn-ea"/>
                <a:cs typeface="+mn-cs"/>
              </a:defRPr>
            </a:lvl4pPr>
            <a:lvl5pPr marL="1828800" indent="0" algn="l" defTabSz="914400" rtl="0" eaLnBrk="1" latinLnBrk="0" hangingPunct="1">
              <a:spcBef>
                <a:spcPct val="20000"/>
              </a:spcBef>
              <a:buClr>
                <a:schemeClr val="accent3"/>
              </a:buClr>
              <a:buSzPct val="80000"/>
              <a:buFont typeface="Wingdings" panose="05000000000000000000" pitchFamily="2" charset="2"/>
              <a:buNone/>
              <a:defRPr lang="en-US"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algn="just"/>
            <a:r>
              <a:rPr lang="en-US" dirty="0"/>
              <a:t>Bringing together the community for education, celebration and fundraising at this unique and successful film screening event of a new documentary about the AIDS Quilt, that included the Producer/Director of the film, benefiting a local AIDS organization.  </a:t>
            </a:r>
          </a:p>
        </p:txBody>
      </p:sp>
      <p:grpSp>
        <p:nvGrpSpPr>
          <p:cNvPr id="41" name="Group 40"/>
          <p:cNvGrpSpPr/>
          <p:nvPr/>
        </p:nvGrpSpPr>
        <p:grpSpPr>
          <a:xfrm>
            <a:off x="297239" y="1366086"/>
            <a:ext cx="3548620" cy="2441748"/>
            <a:chOff x="304800" y="907727"/>
            <a:chExt cx="2667000" cy="1854651"/>
          </a:xfrm>
        </p:grpSpPr>
        <p:sp>
          <p:nvSpPr>
            <p:cNvPr id="42" name="Rectangle 41"/>
            <p:cNvSpPr/>
            <p:nvPr/>
          </p:nvSpPr>
          <p:spPr>
            <a:xfrm>
              <a:off x="304800" y="907727"/>
              <a:ext cx="2667000" cy="310896"/>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Rectangle 42"/>
            <p:cNvSpPr/>
            <p:nvPr/>
          </p:nvSpPr>
          <p:spPr>
            <a:xfrm>
              <a:off x="304800" y="1216478"/>
              <a:ext cx="2667000" cy="310896"/>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4" name="Rectangle 43"/>
            <p:cNvSpPr/>
            <p:nvPr/>
          </p:nvSpPr>
          <p:spPr>
            <a:xfrm>
              <a:off x="304800" y="1525229"/>
              <a:ext cx="2667000" cy="310896"/>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5" name="Rectangle 44"/>
            <p:cNvSpPr/>
            <p:nvPr/>
          </p:nvSpPr>
          <p:spPr>
            <a:xfrm>
              <a:off x="304800" y="1833980"/>
              <a:ext cx="2667000" cy="31089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6" name="Rectangle 45"/>
            <p:cNvSpPr/>
            <p:nvPr/>
          </p:nvSpPr>
          <p:spPr>
            <a:xfrm>
              <a:off x="304800" y="2142731"/>
              <a:ext cx="2667000" cy="310896"/>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7" name="Rectangle 46"/>
            <p:cNvSpPr/>
            <p:nvPr/>
          </p:nvSpPr>
          <p:spPr>
            <a:xfrm>
              <a:off x="304800" y="2451482"/>
              <a:ext cx="2667000" cy="310896"/>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48" name="Group 47"/>
          <p:cNvGrpSpPr/>
          <p:nvPr/>
        </p:nvGrpSpPr>
        <p:grpSpPr>
          <a:xfrm>
            <a:off x="4271679" y="1399691"/>
            <a:ext cx="3574002" cy="2408143"/>
            <a:chOff x="304800" y="907727"/>
            <a:chExt cx="2667000" cy="1854651"/>
          </a:xfrm>
        </p:grpSpPr>
        <p:sp>
          <p:nvSpPr>
            <p:cNvPr id="49" name="Rectangle 48"/>
            <p:cNvSpPr/>
            <p:nvPr/>
          </p:nvSpPr>
          <p:spPr>
            <a:xfrm>
              <a:off x="304800" y="907727"/>
              <a:ext cx="2667000" cy="310896"/>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0" name="Rectangle 49"/>
            <p:cNvSpPr/>
            <p:nvPr/>
          </p:nvSpPr>
          <p:spPr>
            <a:xfrm>
              <a:off x="304800" y="1216478"/>
              <a:ext cx="2667000" cy="310896"/>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1" name="Rectangle 50"/>
            <p:cNvSpPr/>
            <p:nvPr/>
          </p:nvSpPr>
          <p:spPr>
            <a:xfrm>
              <a:off x="304800" y="1525229"/>
              <a:ext cx="2667000" cy="310896"/>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2" name="Rectangle 51"/>
            <p:cNvSpPr/>
            <p:nvPr/>
          </p:nvSpPr>
          <p:spPr>
            <a:xfrm>
              <a:off x="304800" y="1833980"/>
              <a:ext cx="2667000" cy="31089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3" name="Rectangle 52"/>
            <p:cNvSpPr/>
            <p:nvPr/>
          </p:nvSpPr>
          <p:spPr>
            <a:xfrm>
              <a:off x="304800" y="2142731"/>
              <a:ext cx="2667000" cy="310896"/>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4" name="Rectangle 53"/>
            <p:cNvSpPr/>
            <p:nvPr/>
          </p:nvSpPr>
          <p:spPr>
            <a:xfrm>
              <a:off x="304800" y="2451482"/>
              <a:ext cx="2667000" cy="310896"/>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nvGrpSpPr>
          <p:cNvPr id="55" name="Group 54"/>
          <p:cNvGrpSpPr/>
          <p:nvPr/>
        </p:nvGrpSpPr>
        <p:grpSpPr>
          <a:xfrm>
            <a:off x="8207181" y="1366086"/>
            <a:ext cx="3574002" cy="2441748"/>
            <a:chOff x="304800" y="907727"/>
            <a:chExt cx="2667000" cy="1854651"/>
          </a:xfrm>
        </p:grpSpPr>
        <p:sp>
          <p:nvSpPr>
            <p:cNvPr id="56" name="Rectangle 55"/>
            <p:cNvSpPr/>
            <p:nvPr/>
          </p:nvSpPr>
          <p:spPr>
            <a:xfrm>
              <a:off x="304800" y="907727"/>
              <a:ext cx="2667000" cy="310896"/>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7" name="Rectangle 56"/>
            <p:cNvSpPr/>
            <p:nvPr/>
          </p:nvSpPr>
          <p:spPr>
            <a:xfrm>
              <a:off x="304800" y="1216478"/>
              <a:ext cx="2667000" cy="310896"/>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8" name="Rectangle 57"/>
            <p:cNvSpPr/>
            <p:nvPr/>
          </p:nvSpPr>
          <p:spPr>
            <a:xfrm>
              <a:off x="304800" y="1525229"/>
              <a:ext cx="2667000" cy="310896"/>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9" name="Rectangle 58"/>
            <p:cNvSpPr/>
            <p:nvPr/>
          </p:nvSpPr>
          <p:spPr>
            <a:xfrm>
              <a:off x="304800" y="1833980"/>
              <a:ext cx="2667000" cy="310896"/>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0" name="Rectangle 59"/>
            <p:cNvSpPr/>
            <p:nvPr/>
          </p:nvSpPr>
          <p:spPr>
            <a:xfrm>
              <a:off x="304800" y="2142731"/>
              <a:ext cx="2667000" cy="310896"/>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1" name="Rectangle 60"/>
            <p:cNvSpPr/>
            <p:nvPr/>
          </p:nvSpPr>
          <p:spPr>
            <a:xfrm>
              <a:off x="304800" y="2451482"/>
              <a:ext cx="2667000" cy="310896"/>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3" name="Title 2"/>
          <p:cNvSpPr>
            <a:spLocks noGrp="1"/>
          </p:cNvSpPr>
          <p:nvPr>
            <p:ph type="title"/>
          </p:nvPr>
        </p:nvSpPr>
        <p:spPr/>
        <p:txBody>
          <a:bodyPr/>
          <a:lstStyle/>
          <a:p>
            <a:r>
              <a:rPr lang="en-US" dirty="0" smtClean="0"/>
              <a:t>What We </a:t>
            </a:r>
            <a:r>
              <a:rPr lang="en-US" dirty="0"/>
              <a:t>D</a:t>
            </a:r>
            <a:r>
              <a:rPr lang="en-US" dirty="0" smtClean="0"/>
              <a:t>id To Engage…</a:t>
            </a:r>
            <a:endParaRPr lang="en-US" dirty="0"/>
          </a:p>
        </p:txBody>
      </p:sp>
      <p:sp>
        <p:nvSpPr>
          <p:cNvPr id="2" name="Slide Number Placeholder 1"/>
          <p:cNvSpPr>
            <a:spLocks noGrp="1"/>
          </p:cNvSpPr>
          <p:nvPr>
            <p:ph type="sldNum" sz="quarter" idx="12"/>
          </p:nvPr>
        </p:nvSpPr>
        <p:spPr/>
        <p:txBody>
          <a:bodyPr/>
          <a:lstStyle/>
          <a:p>
            <a:fld id="{5FB82C68-21B0-4D10-9FE3-8B3C5F565363}" type="slidenum">
              <a:rPr lang="en-US" smtClean="0"/>
              <a:t>6</a:t>
            </a:fld>
            <a:endParaRPr lang="en-US"/>
          </a:p>
        </p:txBody>
      </p:sp>
      <p:sp>
        <p:nvSpPr>
          <p:cNvPr id="64" name="Freeform 8"/>
          <p:cNvSpPr>
            <a:spLocks noEditPoints="1"/>
          </p:cNvSpPr>
          <p:nvPr/>
        </p:nvSpPr>
        <p:spPr bwMode="auto">
          <a:xfrm>
            <a:off x="10694715" y="235285"/>
            <a:ext cx="823059" cy="810108"/>
          </a:xfrm>
          <a:custGeom>
            <a:avLst/>
            <a:gdLst>
              <a:gd name="T0" fmla="*/ 121 w 242"/>
              <a:gd name="T1" fmla="*/ 0 h 238"/>
              <a:gd name="T2" fmla="*/ 121 w 242"/>
              <a:gd name="T3" fmla="*/ 122 h 238"/>
              <a:gd name="T4" fmla="*/ 101 w 242"/>
              <a:gd name="T5" fmla="*/ 11 h 238"/>
              <a:gd name="T6" fmla="*/ 82 w 242"/>
              <a:gd name="T7" fmla="*/ 24 h 238"/>
              <a:gd name="T8" fmla="*/ 79 w 242"/>
              <a:gd name="T9" fmla="*/ 28 h 238"/>
              <a:gd name="T10" fmla="*/ 85 w 242"/>
              <a:gd name="T11" fmla="*/ 59 h 238"/>
              <a:gd name="T12" fmla="*/ 79 w 242"/>
              <a:gd name="T13" fmla="*/ 28 h 238"/>
              <a:gd name="T14" fmla="*/ 85 w 242"/>
              <a:gd name="T15" fmla="*/ 64 h 238"/>
              <a:gd name="T16" fmla="*/ 79 w 242"/>
              <a:gd name="T17" fmla="*/ 94 h 238"/>
              <a:gd name="T18" fmla="*/ 82 w 242"/>
              <a:gd name="T19" fmla="*/ 98 h 238"/>
              <a:gd name="T20" fmla="*/ 101 w 242"/>
              <a:gd name="T21" fmla="*/ 111 h 238"/>
              <a:gd name="T22" fmla="*/ 118 w 242"/>
              <a:gd name="T23" fmla="*/ 115 h 238"/>
              <a:gd name="T24" fmla="*/ 96 w 242"/>
              <a:gd name="T25" fmla="*/ 93 h 238"/>
              <a:gd name="T26" fmla="*/ 118 w 242"/>
              <a:gd name="T27" fmla="*/ 115 h 238"/>
              <a:gd name="T28" fmla="*/ 94 w 242"/>
              <a:gd name="T29" fmla="*/ 88 h 238"/>
              <a:gd name="T30" fmla="*/ 118 w 242"/>
              <a:gd name="T31" fmla="*/ 64 h 238"/>
              <a:gd name="T32" fmla="*/ 118 w 242"/>
              <a:gd name="T33" fmla="*/ 59 h 238"/>
              <a:gd name="T34" fmla="*/ 94 w 242"/>
              <a:gd name="T35" fmla="*/ 34 h 238"/>
              <a:gd name="T36" fmla="*/ 118 w 242"/>
              <a:gd name="T37" fmla="*/ 59 h 238"/>
              <a:gd name="T38" fmla="*/ 96 w 242"/>
              <a:gd name="T39" fmla="*/ 30 h 238"/>
              <a:gd name="T40" fmla="*/ 118 w 242"/>
              <a:gd name="T41" fmla="*/ 8 h 238"/>
              <a:gd name="T42" fmla="*/ 174 w 242"/>
              <a:gd name="T43" fmla="*/ 59 h 238"/>
              <a:gd name="T44" fmla="*/ 152 w 242"/>
              <a:gd name="T45" fmla="*/ 33 h 238"/>
              <a:gd name="T46" fmla="*/ 174 w 242"/>
              <a:gd name="T47" fmla="*/ 59 h 238"/>
              <a:gd name="T48" fmla="*/ 150 w 242"/>
              <a:gd name="T49" fmla="*/ 28 h 238"/>
              <a:gd name="T50" fmla="*/ 159 w 242"/>
              <a:gd name="T51" fmla="*/ 24 h 238"/>
              <a:gd name="T52" fmla="*/ 128 w 242"/>
              <a:gd name="T53" fmla="*/ 8 h 238"/>
              <a:gd name="T54" fmla="*/ 123 w 242"/>
              <a:gd name="T55" fmla="*/ 33 h 238"/>
              <a:gd name="T56" fmla="*/ 123 w 242"/>
              <a:gd name="T57" fmla="*/ 38 h 238"/>
              <a:gd name="T58" fmla="*/ 151 w 242"/>
              <a:gd name="T59" fmla="*/ 59 h 238"/>
              <a:gd name="T60" fmla="*/ 123 w 242"/>
              <a:gd name="T61" fmla="*/ 38 h 238"/>
              <a:gd name="T62" fmla="*/ 151 w 242"/>
              <a:gd name="T63" fmla="*/ 64 h 238"/>
              <a:gd name="T64" fmla="*/ 123 w 242"/>
              <a:gd name="T65" fmla="*/ 84 h 238"/>
              <a:gd name="T66" fmla="*/ 128 w 242"/>
              <a:gd name="T67" fmla="*/ 114 h 238"/>
              <a:gd name="T68" fmla="*/ 123 w 242"/>
              <a:gd name="T69" fmla="*/ 89 h 238"/>
              <a:gd name="T70" fmla="*/ 128 w 242"/>
              <a:gd name="T71" fmla="*/ 114 h 238"/>
              <a:gd name="T72" fmla="*/ 150 w 242"/>
              <a:gd name="T73" fmla="*/ 94 h 238"/>
              <a:gd name="T74" fmla="*/ 140 w 242"/>
              <a:gd name="T75" fmla="*/ 111 h 238"/>
              <a:gd name="T76" fmla="*/ 156 w 242"/>
              <a:gd name="T77" fmla="*/ 64 h 238"/>
              <a:gd name="T78" fmla="*/ 163 w 242"/>
              <a:gd name="T79" fmla="*/ 94 h 238"/>
              <a:gd name="T80" fmla="*/ 99 w 242"/>
              <a:gd name="T81" fmla="*/ 175 h 238"/>
              <a:gd name="T82" fmla="*/ 101 w 242"/>
              <a:gd name="T83" fmla="*/ 217 h 238"/>
              <a:gd name="T84" fmla="*/ 43 w 242"/>
              <a:gd name="T85" fmla="*/ 238 h 238"/>
              <a:gd name="T86" fmla="*/ 14 w 242"/>
              <a:gd name="T87" fmla="*/ 166 h 238"/>
              <a:gd name="T88" fmla="*/ 5 w 242"/>
              <a:gd name="T89" fmla="*/ 92 h 238"/>
              <a:gd name="T90" fmla="*/ 36 w 242"/>
              <a:gd name="T91" fmla="*/ 66 h 238"/>
              <a:gd name="T92" fmla="*/ 33 w 242"/>
              <a:gd name="T93" fmla="*/ 130 h 238"/>
              <a:gd name="T94" fmla="*/ 57 w 242"/>
              <a:gd name="T95" fmla="*/ 157 h 238"/>
              <a:gd name="T96" fmla="*/ 37 w 242"/>
              <a:gd name="T97" fmla="*/ 127 h 238"/>
              <a:gd name="T98" fmla="*/ 61 w 242"/>
              <a:gd name="T99" fmla="*/ 120 h 238"/>
              <a:gd name="T100" fmla="*/ 99 w 242"/>
              <a:gd name="T101" fmla="*/ 175 h 238"/>
              <a:gd name="T102" fmla="*/ 228 w 242"/>
              <a:gd name="T103" fmla="*/ 166 h 238"/>
              <a:gd name="T104" fmla="*/ 198 w 242"/>
              <a:gd name="T105" fmla="*/ 238 h 238"/>
              <a:gd name="T106" fmla="*/ 141 w 242"/>
              <a:gd name="T107" fmla="*/ 217 h 238"/>
              <a:gd name="T108" fmla="*/ 142 w 242"/>
              <a:gd name="T109" fmla="*/ 175 h 238"/>
              <a:gd name="T110" fmla="*/ 181 w 242"/>
              <a:gd name="T111" fmla="*/ 120 h 238"/>
              <a:gd name="T112" fmla="*/ 205 w 242"/>
              <a:gd name="T113" fmla="*/ 127 h 238"/>
              <a:gd name="T114" fmla="*/ 185 w 242"/>
              <a:gd name="T115" fmla="*/ 157 h 238"/>
              <a:gd name="T116" fmla="*/ 209 w 242"/>
              <a:gd name="T117" fmla="*/ 130 h 238"/>
              <a:gd name="T118" fmla="*/ 205 w 242"/>
              <a:gd name="T119" fmla="*/ 66 h 238"/>
              <a:gd name="T120" fmla="*/ 236 w 242"/>
              <a:gd name="T121" fmla="*/ 9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2" h="238">
                <a:moveTo>
                  <a:pt x="182" y="61"/>
                </a:moveTo>
                <a:cubicBezTo>
                  <a:pt x="182" y="27"/>
                  <a:pt x="154" y="0"/>
                  <a:pt x="121" y="0"/>
                </a:cubicBezTo>
                <a:cubicBezTo>
                  <a:pt x="87" y="0"/>
                  <a:pt x="60" y="27"/>
                  <a:pt x="60" y="61"/>
                </a:cubicBezTo>
                <a:cubicBezTo>
                  <a:pt x="60" y="95"/>
                  <a:pt x="87" y="122"/>
                  <a:pt x="121" y="122"/>
                </a:cubicBezTo>
                <a:cubicBezTo>
                  <a:pt x="154" y="122"/>
                  <a:pt x="182" y="95"/>
                  <a:pt x="182" y="61"/>
                </a:cubicBezTo>
                <a:close/>
                <a:moveTo>
                  <a:pt x="101" y="11"/>
                </a:moveTo>
                <a:cubicBezTo>
                  <a:pt x="97" y="16"/>
                  <a:pt x="94" y="21"/>
                  <a:pt x="91" y="28"/>
                </a:cubicBezTo>
                <a:cubicBezTo>
                  <a:pt x="88" y="27"/>
                  <a:pt x="85" y="26"/>
                  <a:pt x="82" y="24"/>
                </a:cubicBezTo>
                <a:cubicBezTo>
                  <a:pt x="87" y="18"/>
                  <a:pt x="94" y="14"/>
                  <a:pt x="101" y="11"/>
                </a:cubicBezTo>
                <a:close/>
                <a:moveTo>
                  <a:pt x="79" y="28"/>
                </a:moveTo>
                <a:cubicBezTo>
                  <a:pt x="82" y="30"/>
                  <a:pt x="86" y="31"/>
                  <a:pt x="90" y="33"/>
                </a:cubicBezTo>
                <a:cubicBezTo>
                  <a:pt x="87" y="41"/>
                  <a:pt x="86" y="49"/>
                  <a:pt x="85" y="59"/>
                </a:cubicBezTo>
                <a:cubicBezTo>
                  <a:pt x="67" y="59"/>
                  <a:pt x="67" y="59"/>
                  <a:pt x="67" y="59"/>
                </a:cubicBezTo>
                <a:cubicBezTo>
                  <a:pt x="68" y="47"/>
                  <a:pt x="72" y="36"/>
                  <a:pt x="79" y="28"/>
                </a:cubicBezTo>
                <a:close/>
                <a:moveTo>
                  <a:pt x="67" y="64"/>
                </a:moveTo>
                <a:cubicBezTo>
                  <a:pt x="85" y="64"/>
                  <a:pt x="85" y="64"/>
                  <a:pt x="85" y="64"/>
                </a:cubicBezTo>
                <a:cubicBezTo>
                  <a:pt x="86" y="73"/>
                  <a:pt x="87" y="82"/>
                  <a:pt x="90" y="89"/>
                </a:cubicBezTo>
                <a:cubicBezTo>
                  <a:pt x="86" y="91"/>
                  <a:pt x="82" y="92"/>
                  <a:pt x="79" y="94"/>
                </a:cubicBezTo>
                <a:cubicBezTo>
                  <a:pt x="72" y="86"/>
                  <a:pt x="68" y="75"/>
                  <a:pt x="67" y="64"/>
                </a:cubicBezTo>
                <a:close/>
                <a:moveTo>
                  <a:pt x="82" y="98"/>
                </a:moveTo>
                <a:cubicBezTo>
                  <a:pt x="85" y="97"/>
                  <a:pt x="88" y="95"/>
                  <a:pt x="91" y="94"/>
                </a:cubicBezTo>
                <a:cubicBezTo>
                  <a:pt x="94" y="101"/>
                  <a:pt x="97" y="107"/>
                  <a:pt x="101" y="111"/>
                </a:cubicBezTo>
                <a:cubicBezTo>
                  <a:pt x="94" y="108"/>
                  <a:pt x="87" y="104"/>
                  <a:pt x="82" y="98"/>
                </a:cubicBezTo>
                <a:close/>
                <a:moveTo>
                  <a:pt x="118" y="115"/>
                </a:moveTo>
                <a:cubicBezTo>
                  <a:pt x="116" y="115"/>
                  <a:pt x="115" y="114"/>
                  <a:pt x="113" y="114"/>
                </a:cubicBezTo>
                <a:cubicBezTo>
                  <a:pt x="106" y="111"/>
                  <a:pt x="100" y="103"/>
                  <a:pt x="96" y="93"/>
                </a:cubicBezTo>
                <a:cubicBezTo>
                  <a:pt x="103" y="91"/>
                  <a:pt x="110" y="89"/>
                  <a:pt x="118" y="89"/>
                </a:cubicBezTo>
                <a:lnTo>
                  <a:pt x="118" y="115"/>
                </a:lnTo>
                <a:close/>
                <a:moveTo>
                  <a:pt x="118" y="84"/>
                </a:moveTo>
                <a:cubicBezTo>
                  <a:pt x="110" y="85"/>
                  <a:pt x="102" y="86"/>
                  <a:pt x="94" y="88"/>
                </a:cubicBezTo>
                <a:cubicBezTo>
                  <a:pt x="92" y="81"/>
                  <a:pt x="91" y="72"/>
                  <a:pt x="90" y="64"/>
                </a:cubicBezTo>
                <a:cubicBezTo>
                  <a:pt x="118" y="64"/>
                  <a:pt x="118" y="64"/>
                  <a:pt x="118" y="64"/>
                </a:cubicBezTo>
                <a:lnTo>
                  <a:pt x="118" y="84"/>
                </a:lnTo>
                <a:close/>
                <a:moveTo>
                  <a:pt x="118" y="59"/>
                </a:moveTo>
                <a:cubicBezTo>
                  <a:pt x="90" y="59"/>
                  <a:pt x="90" y="59"/>
                  <a:pt x="90" y="59"/>
                </a:cubicBezTo>
                <a:cubicBezTo>
                  <a:pt x="91" y="50"/>
                  <a:pt x="92" y="42"/>
                  <a:pt x="94" y="34"/>
                </a:cubicBezTo>
                <a:cubicBezTo>
                  <a:pt x="102" y="36"/>
                  <a:pt x="110" y="38"/>
                  <a:pt x="118" y="38"/>
                </a:cubicBezTo>
                <a:lnTo>
                  <a:pt x="118" y="59"/>
                </a:lnTo>
                <a:close/>
                <a:moveTo>
                  <a:pt x="118" y="33"/>
                </a:moveTo>
                <a:cubicBezTo>
                  <a:pt x="110" y="33"/>
                  <a:pt x="103" y="32"/>
                  <a:pt x="96" y="30"/>
                </a:cubicBezTo>
                <a:cubicBezTo>
                  <a:pt x="100" y="19"/>
                  <a:pt x="106" y="11"/>
                  <a:pt x="113" y="8"/>
                </a:cubicBezTo>
                <a:cubicBezTo>
                  <a:pt x="115" y="8"/>
                  <a:pt x="116" y="8"/>
                  <a:pt x="118" y="8"/>
                </a:cubicBezTo>
                <a:lnTo>
                  <a:pt x="118" y="33"/>
                </a:lnTo>
                <a:close/>
                <a:moveTo>
                  <a:pt x="174" y="59"/>
                </a:moveTo>
                <a:cubicBezTo>
                  <a:pt x="156" y="59"/>
                  <a:pt x="156" y="59"/>
                  <a:pt x="156" y="59"/>
                </a:cubicBezTo>
                <a:cubicBezTo>
                  <a:pt x="156" y="49"/>
                  <a:pt x="154" y="41"/>
                  <a:pt x="152" y="33"/>
                </a:cubicBezTo>
                <a:cubicBezTo>
                  <a:pt x="156" y="31"/>
                  <a:pt x="159" y="30"/>
                  <a:pt x="163" y="28"/>
                </a:cubicBezTo>
                <a:cubicBezTo>
                  <a:pt x="169" y="36"/>
                  <a:pt x="174" y="47"/>
                  <a:pt x="174" y="59"/>
                </a:cubicBezTo>
                <a:close/>
                <a:moveTo>
                  <a:pt x="159" y="24"/>
                </a:moveTo>
                <a:cubicBezTo>
                  <a:pt x="156" y="26"/>
                  <a:pt x="153" y="27"/>
                  <a:pt x="150" y="28"/>
                </a:cubicBezTo>
                <a:cubicBezTo>
                  <a:pt x="147" y="21"/>
                  <a:pt x="144" y="16"/>
                  <a:pt x="140" y="11"/>
                </a:cubicBezTo>
                <a:cubicBezTo>
                  <a:pt x="147" y="14"/>
                  <a:pt x="154" y="18"/>
                  <a:pt x="159" y="24"/>
                </a:cubicBezTo>
                <a:close/>
                <a:moveTo>
                  <a:pt x="123" y="8"/>
                </a:moveTo>
                <a:cubicBezTo>
                  <a:pt x="125" y="8"/>
                  <a:pt x="127" y="8"/>
                  <a:pt x="128" y="8"/>
                </a:cubicBezTo>
                <a:cubicBezTo>
                  <a:pt x="135" y="11"/>
                  <a:pt x="141" y="19"/>
                  <a:pt x="145" y="30"/>
                </a:cubicBezTo>
                <a:cubicBezTo>
                  <a:pt x="139" y="32"/>
                  <a:pt x="131" y="33"/>
                  <a:pt x="123" y="33"/>
                </a:cubicBezTo>
                <a:lnTo>
                  <a:pt x="123" y="8"/>
                </a:lnTo>
                <a:close/>
                <a:moveTo>
                  <a:pt x="123" y="38"/>
                </a:moveTo>
                <a:cubicBezTo>
                  <a:pt x="132" y="38"/>
                  <a:pt x="140" y="36"/>
                  <a:pt x="147" y="34"/>
                </a:cubicBezTo>
                <a:cubicBezTo>
                  <a:pt x="149" y="42"/>
                  <a:pt x="151" y="50"/>
                  <a:pt x="151" y="59"/>
                </a:cubicBezTo>
                <a:cubicBezTo>
                  <a:pt x="123" y="59"/>
                  <a:pt x="123" y="59"/>
                  <a:pt x="123" y="59"/>
                </a:cubicBezTo>
                <a:lnTo>
                  <a:pt x="123" y="38"/>
                </a:lnTo>
                <a:close/>
                <a:moveTo>
                  <a:pt x="123" y="64"/>
                </a:moveTo>
                <a:cubicBezTo>
                  <a:pt x="151" y="64"/>
                  <a:pt x="151" y="64"/>
                  <a:pt x="151" y="64"/>
                </a:cubicBezTo>
                <a:cubicBezTo>
                  <a:pt x="151" y="72"/>
                  <a:pt x="149" y="81"/>
                  <a:pt x="147" y="88"/>
                </a:cubicBezTo>
                <a:cubicBezTo>
                  <a:pt x="140" y="86"/>
                  <a:pt x="132" y="85"/>
                  <a:pt x="123" y="84"/>
                </a:cubicBezTo>
                <a:lnTo>
                  <a:pt x="123" y="64"/>
                </a:lnTo>
                <a:close/>
                <a:moveTo>
                  <a:pt x="128" y="114"/>
                </a:moveTo>
                <a:cubicBezTo>
                  <a:pt x="127" y="114"/>
                  <a:pt x="125" y="115"/>
                  <a:pt x="123" y="115"/>
                </a:cubicBezTo>
                <a:cubicBezTo>
                  <a:pt x="123" y="89"/>
                  <a:pt x="123" y="89"/>
                  <a:pt x="123" y="89"/>
                </a:cubicBezTo>
                <a:cubicBezTo>
                  <a:pt x="131" y="89"/>
                  <a:pt x="139" y="91"/>
                  <a:pt x="145" y="93"/>
                </a:cubicBezTo>
                <a:cubicBezTo>
                  <a:pt x="141" y="103"/>
                  <a:pt x="135" y="111"/>
                  <a:pt x="128" y="114"/>
                </a:cubicBezTo>
                <a:close/>
                <a:moveTo>
                  <a:pt x="140" y="111"/>
                </a:moveTo>
                <a:cubicBezTo>
                  <a:pt x="144" y="107"/>
                  <a:pt x="147" y="101"/>
                  <a:pt x="150" y="94"/>
                </a:cubicBezTo>
                <a:cubicBezTo>
                  <a:pt x="153" y="95"/>
                  <a:pt x="156" y="97"/>
                  <a:pt x="159" y="98"/>
                </a:cubicBezTo>
                <a:cubicBezTo>
                  <a:pt x="154" y="104"/>
                  <a:pt x="147" y="108"/>
                  <a:pt x="140" y="111"/>
                </a:cubicBezTo>
                <a:close/>
                <a:moveTo>
                  <a:pt x="152" y="89"/>
                </a:moveTo>
                <a:cubicBezTo>
                  <a:pt x="154" y="82"/>
                  <a:pt x="156" y="73"/>
                  <a:pt x="156" y="64"/>
                </a:cubicBezTo>
                <a:cubicBezTo>
                  <a:pt x="174" y="64"/>
                  <a:pt x="174" y="64"/>
                  <a:pt x="174" y="64"/>
                </a:cubicBezTo>
                <a:cubicBezTo>
                  <a:pt x="174" y="75"/>
                  <a:pt x="169" y="86"/>
                  <a:pt x="163" y="94"/>
                </a:cubicBezTo>
                <a:cubicBezTo>
                  <a:pt x="159" y="92"/>
                  <a:pt x="156" y="91"/>
                  <a:pt x="152" y="89"/>
                </a:cubicBezTo>
                <a:close/>
                <a:moveTo>
                  <a:pt x="99" y="175"/>
                </a:moveTo>
                <a:cubicBezTo>
                  <a:pt x="99" y="196"/>
                  <a:pt x="103" y="196"/>
                  <a:pt x="103" y="202"/>
                </a:cubicBezTo>
                <a:cubicBezTo>
                  <a:pt x="103" y="208"/>
                  <a:pt x="101" y="211"/>
                  <a:pt x="101" y="217"/>
                </a:cubicBezTo>
                <a:cubicBezTo>
                  <a:pt x="101" y="238"/>
                  <a:pt x="101" y="238"/>
                  <a:pt x="101" y="238"/>
                </a:cubicBezTo>
                <a:cubicBezTo>
                  <a:pt x="43" y="238"/>
                  <a:pt x="43" y="238"/>
                  <a:pt x="43" y="238"/>
                </a:cubicBezTo>
                <a:cubicBezTo>
                  <a:pt x="43" y="214"/>
                  <a:pt x="43" y="214"/>
                  <a:pt x="43" y="214"/>
                </a:cubicBezTo>
                <a:cubicBezTo>
                  <a:pt x="41" y="205"/>
                  <a:pt x="22" y="176"/>
                  <a:pt x="14" y="166"/>
                </a:cubicBezTo>
                <a:cubicBezTo>
                  <a:pt x="5" y="155"/>
                  <a:pt x="0" y="146"/>
                  <a:pt x="0" y="139"/>
                </a:cubicBezTo>
                <a:cubicBezTo>
                  <a:pt x="0" y="131"/>
                  <a:pt x="4" y="98"/>
                  <a:pt x="5" y="92"/>
                </a:cubicBezTo>
                <a:cubicBezTo>
                  <a:pt x="7" y="86"/>
                  <a:pt x="19" y="58"/>
                  <a:pt x="21" y="52"/>
                </a:cubicBezTo>
                <a:cubicBezTo>
                  <a:pt x="23" y="47"/>
                  <a:pt x="35" y="55"/>
                  <a:pt x="36" y="66"/>
                </a:cubicBezTo>
                <a:cubicBezTo>
                  <a:pt x="37" y="80"/>
                  <a:pt x="32" y="87"/>
                  <a:pt x="31" y="101"/>
                </a:cubicBezTo>
                <a:cubicBezTo>
                  <a:pt x="29" y="115"/>
                  <a:pt x="30" y="124"/>
                  <a:pt x="33" y="130"/>
                </a:cubicBezTo>
                <a:cubicBezTo>
                  <a:pt x="34" y="133"/>
                  <a:pt x="42" y="142"/>
                  <a:pt x="47" y="147"/>
                </a:cubicBezTo>
                <a:cubicBezTo>
                  <a:pt x="53" y="152"/>
                  <a:pt x="57" y="157"/>
                  <a:pt x="57" y="157"/>
                </a:cubicBezTo>
                <a:cubicBezTo>
                  <a:pt x="57" y="157"/>
                  <a:pt x="57" y="151"/>
                  <a:pt x="52" y="145"/>
                </a:cubicBezTo>
                <a:cubicBezTo>
                  <a:pt x="44" y="137"/>
                  <a:pt x="38" y="132"/>
                  <a:pt x="37" y="127"/>
                </a:cubicBezTo>
                <a:cubicBezTo>
                  <a:pt x="33" y="114"/>
                  <a:pt x="39" y="106"/>
                  <a:pt x="42" y="105"/>
                </a:cubicBezTo>
                <a:cubicBezTo>
                  <a:pt x="45" y="104"/>
                  <a:pt x="57" y="118"/>
                  <a:pt x="61" y="120"/>
                </a:cubicBezTo>
                <a:cubicBezTo>
                  <a:pt x="64" y="122"/>
                  <a:pt x="78" y="132"/>
                  <a:pt x="83" y="139"/>
                </a:cubicBezTo>
                <a:cubicBezTo>
                  <a:pt x="88" y="147"/>
                  <a:pt x="99" y="164"/>
                  <a:pt x="99" y="175"/>
                </a:cubicBezTo>
                <a:close/>
                <a:moveTo>
                  <a:pt x="241" y="139"/>
                </a:moveTo>
                <a:cubicBezTo>
                  <a:pt x="242" y="146"/>
                  <a:pt x="236" y="155"/>
                  <a:pt x="228" y="166"/>
                </a:cubicBezTo>
                <a:cubicBezTo>
                  <a:pt x="219" y="176"/>
                  <a:pt x="200" y="205"/>
                  <a:pt x="198" y="214"/>
                </a:cubicBezTo>
                <a:cubicBezTo>
                  <a:pt x="198" y="238"/>
                  <a:pt x="198" y="238"/>
                  <a:pt x="198" y="238"/>
                </a:cubicBezTo>
                <a:cubicBezTo>
                  <a:pt x="141" y="238"/>
                  <a:pt x="141" y="238"/>
                  <a:pt x="141" y="238"/>
                </a:cubicBezTo>
                <a:cubicBezTo>
                  <a:pt x="141" y="217"/>
                  <a:pt x="141" y="217"/>
                  <a:pt x="141" y="217"/>
                </a:cubicBezTo>
                <a:cubicBezTo>
                  <a:pt x="141" y="211"/>
                  <a:pt x="139" y="208"/>
                  <a:pt x="139" y="202"/>
                </a:cubicBezTo>
                <a:cubicBezTo>
                  <a:pt x="139" y="196"/>
                  <a:pt x="142" y="196"/>
                  <a:pt x="142" y="175"/>
                </a:cubicBezTo>
                <a:cubicBezTo>
                  <a:pt x="142" y="164"/>
                  <a:pt x="153" y="147"/>
                  <a:pt x="158" y="139"/>
                </a:cubicBezTo>
                <a:cubicBezTo>
                  <a:pt x="164" y="132"/>
                  <a:pt x="177" y="122"/>
                  <a:pt x="181" y="120"/>
                </a:cubicBezTo>
                <a:cubicBezTo>
                  <a:pt x="184" y="118"/>
                  <a:pt x="196" y="104"/>
                  <a:pt x="199" y="105"/>
                </a:cubicBezTo>
                <a:cubicBezTo>
                  <a:pt x="202" y="106"/>
                  <a:pt x="208" y="114"/>
                  <a:pt x="205" y="127"/>
                </a:cubicBezTo>
                <a:cubicBezTo>
                  <a:pt x="203" y="132"/>
                  <a:pt x="197" y="137"/>
                  <a:pt x="189" y="145"/>
                </a:cubicBezTo>
                <a:cubicBezTo>
                  <a:pt x="184" y="151"/>
                  <a:pt x="185" y="157"/>
                  <a:pt x="185" y="157"/>
                </a:cubicBezTo>
                <a:cubicBezTo>
                  <a:pt x="185" y="157"/>
                  <a:pt x="188" y="152"/>
                  <a:pt x="194" y="147"/>
                </a:cubicBezTo>
                <a:cubicBezTo>
                  <a:pt x="199" y="142"/>
                  <a:pt x="207" y="133"/>
                  <a:pt x="209" y="130"/>
                </a:cubicBezTo>
                <a:cubicBezTo>
                  <a:pt x="211" y="124"/>
                  <a:pt x="212" y="115"/>
                  <a:pt x="211" y="101"/>
                </a:cubicBezTo>
                <a:cubicBezTo>
                  <a:pt x="209" y="87"/>
                  <a:pt x="204" y="80"/>
                  <a:pt x="205" y="66"/>
                </a:cubicBezTo>
                <a:cubicBezTo>
                  <a:pt x="206" y="55"/>
                  <a:pt x="218" y="47"/>
                  <a:pt x="220" y="52"/>
                </a:cubicBezTo>
                <a:cubicBezTo>
                  <a:pt x="222" y="58"/>
                  <a:pt x="234" y="86"/>
                  <a:pt x="236" y="92"/>
                </a:cubicBezTo>
                <a:cubicBezTo>
                  <a:pt x="238" y="98"/>
                  <a:pt x="241" y="131"/>
                  <a:pt x="241" y="139"/>
                </a:cubicBezTo>
                <a:close/>
              </a:path>
            </a:pathLst>
          </a:custGeom>
          <a:solidFill>
            <a:schemeClr val="bg2">
              <a:lumMod val="7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89894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t>ERG PROCESS CHART*</a:t>
            </a:r>
            <a:endParaRPr lang="en-US" sz="3200" b="1" dirty="0"/>
          </a:p>
        </p:txBody>
      </p:sp>
      <p:graphicFrame>
        <p:nvGraphicFramePr>
          <p:cNvPr id="11" name="Content Placeholder 10"/>
          <p:cNvGraphicFramePr>
            <a:graphicFrameLocks noGrp="1"/>
          </p:cNvGraphicFramePr>
          <p:nvPr>
            <p:ph idx="1"/>
            <p:extLst/>
          </p:nvPr>
        </p:nvGraphicFramePr>
        <p:xfrm>
          <a:off x="838200" y="1825625"/>
          <a:ext cx="10514861" cy="4168772"/>
        </p:xfrm>
        <a:graphic>
          <a:graphicData uri="http://schemas.openxmlformats.org/drawingml/2006/table">
            <a:tbl>
              <a:tblPr firstRow="1" bandRow="1">
                <a:tableStyleId>{5C22544A-7EE6-4342-B048-85BDC9FD1C3A}</a:tableStyleId>
              </a:tblPr>
              <a:tblGrid>
                <a:gridCol w="1277396"/>
                <a:gridCol w="242469"/>
                <a:gridCol w="1277396"/>
                <a:gridCol w="244834"/>
                <a:gridCol w="1277396"/>
                <a:gridCol w="244834"/>
                <a:gridCol w="1383846"/>
                <a:gridCol w="244834"/>
                <a:gridCol w="1277396"/>
                <a:gridCol w="244834"/>
                <a:gridCol w="1277396"/>
                <a:gridCol w="244834"/>
                <a:gridCol w="1277396"/>
              </a:tblGrid>
              <a:tr h="844912">
                <a:tc>
                  <a:txBody>
                    <a:bodyPr/>
                    <a:lstStyle/>
                    <a:p>
                      <a:pPr algn="ctr"/>
                      <a:r>
                        <a:rPr lang="en-US" sz="1050" dirty="0" smtClean="0"/>
                        <a:t>PHASE 1:</a:t>
                      </a:r>
                    </a:p>
                    <a:p>
                      <a:pPr algn="ctr"/>
                      <a:r>
                        <a:rPr lang="en-US" sz="1050" b="0" dirty="0" smtClean="0"/>
                        <a:t>Assess</a:t>
                      </a:r>
                      <a:r>
                        <a:rPr lang="en-US" sz="1050" b="0" baseline="0" dirty="0" smtClean="0"/>
                        <a:t> Your Organization’s ERG Readiness</a:t>
                      </a:r>
                      <a:br>
                        <a:rPr lang="en-US" sz="1050" b="0" baseline="0" dirty="0" smtClean="0"/>
                      </a:br>
                      <a:r>
                        <a:rPr lang="en-US" sz="1050" b="0" baseline="0" dirty="0" smtClean="0"/>
                        <a:t>(1-3 months)</a:t>
                      </a:r>
                      <a:endParaRPr lang="en-US" sz="1050" b="0" dirty="0" smtClean="0"/>
                    </a:p>
                  </a:txBody>
                  <a:tcPr marL="106450" marR="10645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50" b="0" dirty="0" smtClean="0"/>
                    </a:p>
                  </a:txBody>
                  <a:tcPr marL="106450" marR="10645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smtClean="0"/>
                        <a:t>PHASE</a:t>
                      </a:r>
                      <a:r>
                        <a:rPr lang="en-US" sz="1050" baseline="0" dirty="0" smtClean="0"/>
                        <a:t> 2:</a:t>
                      </a:r>
                    </a:p>
                    <a:p>
                      <a:pPr algn="ctr"/>
                      <a:r>
                        <a:rPr lang="en-US" sz="1050" b="0" baseline="0" dirty="0" smtClean="0"/>
                        <a:t>Make and Sell Your ERG Business Case</a:t>
                      </a:r>
                    </a:p>
                    <a:p>
                      <a:pPr algn="ctr"/>
                      <a:r>
                        <a:rPr lang="en-US" sz="1050" b="0" baseline="0" dirty="0" smtClean="0"/>
                        <a:t>(1-2 months)</a:t>
                      </a:r>
                      <a:endParaRPr lang="en-US" sz="1050" b="0" dirty="0"/>
                    </a:p>
                  </a:txBody>
                  <a:tcPr marL="106450" marR="10645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50" b="0" dirty="0"/>
                    </a:p>
                  </a:txBody>
                  <a:tcPr marL="106450" marR="10645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smtClean="0"/>
                        <a:t>PHASE 3:</a:t>
                      </a:r>
                    </a:p>
                    <a:p>
                      <a:pPr algn="ctr"/>
                      <a:r>
                        <a:rPr lang="en-US" sz="1050" b="0" dirty="0" smtClean="0"/>
                        <a:t>Determine Governance &amp; Member Structure</a:t>
                      </a:r>
                    </a:p>
                    <a:p>
                      <a:pPr algn="ctr"/>
                      <a:r>
                        <a:rPr lang="en-US" sz="1050" b="0" dirty="0" smtClean="0"/>
                        <a:t>(1-2</a:t>
                      </a:r>
                      <a:r>
                        <a:rPr lang="en-US" sz="1050" b="0" baseline="0" dirty="0" smtClean="0"/>
                        <a:t> months)</a:t>
                      </a:r>
                      <a:endParaRPr lang="en-US" sz="1050" b="0" dirty="0"/>
                    </a:p>
                  </a:txBody>
                  <a:tcPr marL="106450" marR="10645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endParaRPr lang="en-US" sz="1050" b="0" dirty="0"/>
                    </a:p>
                  </a:txBody>
                  <a:tcPr marL="106450" marR="10645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smtClean="0"/>
                        <a:t>PHASE</a:t>
                      </a:r>
                      <a:r>
                        <a:rPr lang="en-US" sz="1050" baseline="0" dirty="0" smtClean="0"/>
                        <a:t> 4:</a:t>
                      </a:r>
                    </a:p>
                    <a:p>
                      <a:pPr algn="ctr"/>
                      <a:r>
                        <a:rPr lang="en-US" sz="1050" b="0" baseline="0" dirty="0" smtClean="0"/>
                        <a:t>Launch Your ERG</a:t>
                      </a:r>
                    </a:p>
                    <a:p>
                      <a:pPr algn="ctr"/>
                      <a:r>
                        <a:rPr lang="en-US" sz="1050" b="0" baseline="0" dirty="0" smtClean="0"/>
                        <a:t>(1-2 months)</a:t>
                      </a:r>
                      <a:endParaRPr lang="en-US" sz="1050" b="0" dirty="0"/>
                    </a:p>
                  </a:txBody>
                  <a:tcPr marL="106450" marR="10645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endParaRPr lang="en-US" sz="1050" b="0" dirty="0"/>
                    </a:p>
                  </a:txBody>
                  <a:tcPr marL="106450" marR="10645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smtClean="0"/>
                        <a:t>PHASE</a:t>
                      </a:r>
                      <a:r>
                        <a:rPr lang="en-US" sz="1050" baseline="0" dirty="0" smtClean="0"/>
                        <a:t> 5:</a:t>
                      </a:r>
                    </a:p>
                    <a:p>
                      <a:pPr algn="ctr"/>
                      <a:r>
                        <a:rPr lang="en-US" sz="1050" b="0" baseline="0" dirty="0" smtClean="0"/>
                        <a:t>Win Support, Attract Members &amp; Build Teams</a:t>
                      </a:r>
                    </a:p>
                    <a:p>
                      <a:pPr algn="ctr"/>
                      <a:r>
                        <a:rPr lang="en-US" sz="1050" b="0" baseline="0" dirty="0" smtClean="0"/>
                        <a:t>(1-2 months)</a:t>
                      </a:r>
                      <a:endParaRPr lang="en-US" sz="1050" b="0" dirty="0"/>
                    </a:p>
                  </a:txBody>
                  <a:tcPr marL="106450" marR="10645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endParaRPr lang="en-US" sz="1050" b="0" dirty="0"/>
                    </a:p>
                  </a:txBody>
                  <a:tcPr marL="106450" marR="10645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smtClean="0"/>
                        <a:t>PHASE</a:t>
                      </a:r>
                      <a:r>
                        <a:rPr lang="en-US" sz="1050" b="1" baseline="0" dirty="0" smtClean="0"/>
                        <a:t> 6:</a:t>
                      </a:r>
                    </a:p>
                    <a:p>
                      <a:pPr algn="ctr"/>
                      <a:r>
                        <a:rPr lang="en-US" sz="1050" b="0" baseline="0" dirty="0" smtClean="0"/>
                        <a:t>Generate Value</a:t>
                      </a:r>
                    </a:p>
                    <a:p>
                      <a:pPr algn="ctr"/>
                      <a:r>
                        <a:rPr lang="en-US" sz="1050" b="0" baseline="0" dirty="0" smtClean="0"/>
                        <a:t>(Ongoing)</a:t>
                      </a:r>
                      <a:endParaRPr lang="en-US" sz="1050" b="0" dirty="0"/>
                    </a:p>
                  </a:txBody>
                  <a:tcPr marL="106450" marR="106450">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endParaRPr lang="en-US" sz="1050" b="0" dirty="0"/>
                    </a:p>
                  </a:txBody>
                  <a:tcPr marL="106450" marR="10645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smtClean="0"/>
                        <a:t>PHASE</a:t>
                      </a:r>
                      <a:r>
                        <a:rPr lang="en-US" sz="1050" baseline="0" dirty="0" smtClean="0"/>
                        <a:t> 7:</a:t>
                      </a:r>
                    </a:p>
                    <a:p>
                      <a:pPr algn="ctr"/>
                      <a:r>
                        <a:rPr lang="en-US" sz="1050" b="0" baseline="0" dirty="0" smtClean="0"/>
                        <a:t>Measure Effectiveness</a:t>
                      </a:r>
                    </a:p>
                    <a:p>
                      <a:pPr algn="ctr"/>
                      <a:r>
                        <a:rPr lang="en-US" sz="1050" b="0" baseline="0" dirty="0" smtClean="0"/>
                        <a:t>(Ongoing)</a:t>
                      </a:r>
                      <a:endParaRPr lang="en-US" sz="1050" b="0" dirty="0"/>
                    </a:p>
                  </a:txBody>
                  <a:tcPr marL="106450" marR="106450">
                    <a:lnL w="12700" cmpd="sng">
                      <a:noFill/>
                    </a:lnL>
                    <a:lnR w="12700" cmpd="sng">
                      <a:noFill/>
                    </a:lnR>
                    <a:lnT w="12700" cmpd="sng">
                      <a:noFill/>
                    </a:lnT>
                    <a:lnB w="38100" cmpd="sng">
                      <a:noFill/>
                    </a:lnB>
                    <a:lnTlToBr w="12700" cmpd="sng">
                      <a:noFill/>
                      <a:prstDash val="solid"/>
                    </a:lnTlToBr>
                    <a:lnBlToTr w="12700" cmpd="sng">
                      <a:noFill/>
                      <a:prstDash val="solid"/>
                    </a:lnBlToTr>
                  </a:tcPr>
                </a:tc>
              </a:tr>
              <a:tr h="128022">
                <a:tc>
                  <a:txBody>
                    <a:bodyPr/>
                    <a:lstStyle/>
                    <a:p>
                      <a:pPr algn="ctr"/>
                      <a:endParaRPr lang="en-US" sz="1050" dirty="0"/>
                    </a:p>
                  </a:txBody>
                  <a:tcPr marL="106450" marR="1064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p>
                  </a:txBody>
                  <a:tcPr marL="106450" marR="1064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p>
                  </a:txBody>
                  <a:tcPr marL="106450" marR="1064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p>
                  </a:txBody>
                  <a:tcPr marL="106450" marR="1064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p>
                  </a:txBody>
                  <a:tcPr marL="106450" marR="106450">
                    <a:lnL w="12700" cap="flat" cmpd="sng" algn="ctr">
                      <a:noFill/>
                      <a:prstDash val="solid"/>
                      <a:round/>
                      <a:headEnd type="none" w="med" len="med"/>
                      <a:tailEnd type="none" w="med" len="med"/>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p>
                  </a:txBody>
                  <a:tcPr marL="106450" marR="10645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p>
                  </a:txBody>
                  <a:tcPr marL="106450" marR="106450">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p>
                  </a:txBody>
                  <a:tcPr marL="106450" marR="10645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p>
                  </a:txBody>
                  <a:tcPr marL="106450" marR="106450">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p>
                  </a:txBody>
                  <a:tcPr marL="106450" marR="10645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p>
                  </a:txBody>
                  <a:tcPr marL="106450" marR="106450">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p>
                  </a:txBody>
                  <a:tcPr marL="106450" marR="10645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p>
                  </a:txBody>
                  <a:tcPr marL="106450" marR="106450">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5827">
                <a:tc>
                  <a:txBody>
                    <a:bodyPr/>
                    <a:lstStyle/>
                    <a:p>
                      <a:pPr algn="ctr"/>
                      <a:r>
                        <a:rPr lang="en-US" sz="1050" dirty="0" smtClean="0"/>
                        <a:t>Perform</a:t>
                      </a:r>
                      <a:r>
                        <a:rPr lang="en-US" sz="1050" baseline="0" dirty="0" smtClean="0"/>
                        <a:t> an Organizational Assessment</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Build Your Business Case</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Decide on Your ERG Philosophy</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Write a Communication Plan</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Win Leadership Support</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Establish a</a:t>
                      </a:r>
                      <a:r>
                        <a:rPr lang="en-US" sz="1050" baseline="0" dirty="0" smtClean="0"/>
                        <a:t> Global Presence</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Determine What Will Be Measured</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5187">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3620">
                <a:tc>
                  <a:txBody>
                    <a:bodyPr/>
                    <a:lstStyle/>
                    <a:p>
                      <a:pPr algn="ctr"/>
                      <a:r>
                        <a:rPr lang="en-US" sz="1050" dirty="0" smtClean="0"/>
                        <a:t>Align the Business Case</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Sell Your Business Case</a:t>
                      </a:r>
                      <a:r>
                        <a:rPr lang="en-US" sz="1050" baseline="0" dirty="0" smtClean="0"/>
                        <a:t> to Key Stakeholders</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Determine Your ERG Governance</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Prepare a Handbook</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Determine the Right ERG Leader</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Cultivate a Destination</a:t>
                      </a:r>
                      <a:r>
                        <a:rPr lang="en-US" sz="1050" baseline="0" dirty="0" smtClean="0"/>
                        <a:t> for Leaders</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Gain Understanding of Measurement</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3410">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mpd="sng">
                      <a:noFill/>
                    </a:lnB>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solidFill>
                      <a:schemeClr val="bg1"/>
                    </a:solidFill>
                  </a:tcPr>
                </a:tc>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9167">
                <a:tc>
                  <a:txBody>
                    <a:bodyPr/>
                    <a:lstStyle/>
                    <a:p>
                      <a:pPr algn="ctr"/>
                      <a:r>
                        <a:rPr lang="en-US" sz="1050" dirty="0" smtClean="0"/>
                        <a:t>Link ERG Contribution</a:t>
                      </a:r>
                      <a:r>
                        <a:rPr lang="en-US" sz="1050" baseline="0" dirty="0" smtClean="0"/>
                        <a:t> in D&amp;I Strategy</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050" dirty="0"/>
                    </a:p>
                  </a:txBody>
                  <a:tcPr marL="106450" marR="106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050" dirty="0" smtClean="0"/>
                        <a:t>Shape Your Membership Structure</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Invite</a:t>
                      </a:r>
                      <a:r>
                        <a:rPr lang="en-US" sz="1050" baseline="0" dirty="0" smtClean="0"/>
                        <a:t> Employees to Submit an Application to Start and ERG</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Drive Membership Growth</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Drive Commerce</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050" dirty="0" smtClean="0"/>
                        <a:t>Consider the 4C ERG Assessment Model</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5415">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solidFill>
                      <a:schemeClr val="bg1"/>
                    </a:solidFill>
                  </a:tcPr>
                </a:tc>
                <a:tc>
                  <a:txBody>
                    <a:bodyPr/>
                    <a:lstStyle/>
                    <a:p>
                      <a:pPr algn="ctr"/>
                      <a:endParaRPr lang="en-US" sz="1050"/>
                    </a:p>
                  </a:txBody>
                  <a:tcPr marL="106450" marR="106450">
                    <a:lnT w="12700" cap="flat" cmpd="sng" algn="ctr">
                      <a:noFill/>
                      <a:prstDash val="solid"/>
                      <a:round/>
                      <a:headEnd type="none" w="med" len="med"/>
                      <a:tailEnd type="none" w="med" len="med"/>
                    </a:lnT>
                    <a:solidFill>
                      <a:schemeClr val="bg1"/>
                    </a:solidFill>
                  </a:tcPr>
                </a:tc>
                <a:tc>
                  <a:txBody>
                    <a:bodyPr/>
                    <a:lstStyle/>
                    <a:p>
                      <a:pPr algn="ctr"/>
                      <a:endParaRPr lang="en-US" sz="1050"/>
                    </a:p>
                  </a:txBody>
                  <a:tcPr marL="106450" marR="106450">
                    <a:lnT w="12700" cmpd="sng">
                      <a:noFill/>
                    </a:lnT>
                    <a:solidFill>
                      <a:schemeClr val="bg1"/>
                    </a:solidFill>
                  </a:tcPr>
                </a:tc>
                <a:tc>
                  <a:txBody>
                    <a:bodyPr/>
                    <a:lstStyle/>
                    <a:p>
                      <a:pPr algn="ctr"/>
                      <a:endParaRPr lang="en-US" sz="1050"/>
                    </a:p>
                  </a:txBody>
                  <a:tcPr marL="106450" marR="106450">
                    <a:solidFill>
                      <a:schemeClr val="bg1"/>
                    </a:solidFill>
                  </a:tcPr>
                </a:tc>
                <a:tc>
                  <a:txBody>
                    <a:bodyPr/>
                    <a:lstStyle/>
                    <a:p>
                      <a:pPr algn="ctr"/>
                      <a:endParaRPr lang="en-US" sz="1050"/>
                    </a:p>
                  </a:txBody>
                  <a:tcPr marL="106450" marR="106450">
                    <a:lnT w="12700" cap="flat" cmpd="sng" algn="ctr">
                      <a:solidFill>
                        <a:schemeClr val="tx1"/>
                      </a:solidFill>
                      <a:prstDash val="solid"/>
                      <a:round/>
                      <a:headEnd type="none" w="med" len="med"/>
                      <a:tailEnd type="none" w="med" len="med"/>
                    </a:lnT>
                    <a:solidFill>
                      <a:schemeClr val="bg1"/>
                    </a:solidFill>
                  </a:tcPr>
                </a:tc>
                <a:tc>
                  <a:txBody>
                    <a:bodyPr/>
                    <a:lstStyle/>
                    <a:p>
                      <a:pPr algn="ctr"/>
                      <a:endParaRPr lang="en-US" sz="105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T w="12700" cap="flat" cmpd="sng" algn="ctr">
                      <a:solidFill>
                        <a:schemeClr val="tx1"/>
                      </a:solidFill>
                      <a:prstDash val="solid"/>
                      <a:round/>
                      <a:headEnd type="none" w="med" len="med"/>
                      <a:tailEnd type="none" w="med" len="med"/>
                    </a:lnT>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a:p>
                  </a:txBody>
                  <a:tcPr marL="106450" marR="106450">
                    <a:lnT w="12700" cap="flat" cmpd="sng" algn="ctr">
                      <a:solidFill>
                        <a:schemeClr val="tx1"/>
                      </a:solidFill>
                      <a:prstDash val="solid"/>
                      <a:round/>
                      <a:headEnd type="none" w="med" len="med"/>
                      <a:tailEnd type="none" w="med" len="med"/>
                    </a:lnT>
                    <a:solidFill>
                      <a:schemeClr val="bg1"/>
                    </a:solidFill>
                  </a:tcPr>
                </a:tc>
                <a:tc>
                  <a:txBody>
                    <a:bodyPr/>
                    <a:lstStyle/>
                    <a:p>
                      <a:pPr algn="ctr"/>
                      <a:endParaRPr lang="en-US" sz="105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a:p>
                  </a:txBody>
                  <a:tcPr marL="106450" marR="106450">
                    <a:lnT w="12700" cap="flat" cmpd="sng" algn="ctr">
                      <a:solidFill>
                        <a:schemeClr val="tx1"/>
                      </a:solidFill>
                      <a:prstDash val="solid"/>
                      <a:round/>
                      <a:headEnd type="none" w="med" len="med"/>
                      <a:tailEnd type="none" w="med" len="med"/>
                    </a:lnT>
                    <a:solidFill>
                      <a:schemeClr val="bg1"/>
                    </a:solidFill>
                  </a:tcPr>
                </a:tc>
              </a:tr>
              <a:tr h="307240">
                <a:tc>
                  <a:txBody>
                    <a:bodyPr/>
                    <a:lstStyle/>
                    <a:p>
                      <a:pPr algn="ctr"/>
                      <a:endParaRPr lang="en-US" sz="1050" dirty="0"/>
                    </a:p>
                  </a:txBody>
                  <a:tcPr marL="106450" marR="106450">
                    <a:solidFill>
                      <a:schemeClr val="bg1"/>
                    </a:solidFill>
                  </a:tcPr>
                </a:tc>
                <a:tc>
                  <a:txBody>
                    <a:bodyPr/>
                    <a:lstStyle/>
                    <a:p>
                      <a:pPr algn="ctr"/>
                      <a:endParaRPr lang="en-US" sz="1050" dirty="0"/>
                    </a:p>
                  </a:txBody>
                  <a:tcPr marL="106450" marR="106450">
                    <a:solidFill>
                      <a:schemeClr val="bg1"/>
                    </a:solidFill>
                  </a:tcPr>
                </a:tc>
                <a:tc>
                  <a:txBody>
                    <a:bodyPr/>
                    <a:lstStyle/>
                    <a:p>
                      <a:pPr algn="ctr"/>
                      <a:endParaRPr lang="en-US" sz="1050"/>
                    </a:p>
                  </a:txBody>
                  <a:tcPr marL="106450" marR="106450">
                    <a:solidFill>
                      <a:schemeClr val="bg1"/>
                    </a:solidFill>
                  </a:tcPr>
                </a:tc>
                <a:tc>
                  <a:txBody>
                    <a:bodyPr/>
                    <a:lstStyle/>
                    <a:p>
                      <a:pPr algn="ctr"/>
                      <a:endParaRPr lang="en-US" sz="1050" dirty="0"/>
                    </a:p>
                  </a:txBody>
                  <a:tcPr marL="106450" marR="106450">
                    <a:solidFill>
                      <a:schemeClr val="bg1"/>
                    </a:solidFill>
                  </a:tcPr>
                </a:tc>
                <a:tc>
                  <a:txBody>
                    <a:bodyPr/>
                    <a:lstStyle/>
                    <a:p>
                      <a:pPr algn="ctr"/>
                      <a:endParaRPr lang="en-US" sz="1050"/>
                    </a:p>
                  </a:txBody>
                  <a:tcPr marL="106450" marR="106450">
                    <a:lnR w="12700" cap="flat" cmpd="sng" algn="ctr">
                      <a:noFill/>
                      <a:prstDash val="solid"/>
                      <a:round/>
                      <a:headEnd type="none" w="med" len="med"/>
                      <a:tailEnd type="none" w="med" len="med"/>
                    </a:lnR>
                    <a:solidFill>
                      <a:schemeClr val="bg1"/>
                    </a:solidFill>
                  </a:tcPr>
                </a:tc>
                <a:tc>
                  <a:txBody>
                    <a:bodyPr/>
                    <a:lstStyle/>
                    <a:p>
                      <a:pPr algn="ctr"/>
                      <a:endParaRPr lang="en-US" sz="1050" dirty="0"/>
                    </a:p>
                  </a:txBody>
                  <a:tcPr marL="106450" marR="10645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r>
                        <a:rPr lang="en-US" sz="1050" dirty="0" smtClean="0"/>
                        <a:t>Have a Launch</a:t>
                      </a:r>
                      <a:r>
                        <a:rPr lang="en-US" sz="1050" baseline="0" dirty="0" smtClean="0"/>
                        <a:t> Event</a:t>
                      </a: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lnL w="12700" cap="flat" cmpd="sng" algn="ctr">
                      <a:noFill/>
                      <a:prstDash val="solid"/>
                      <a:round/>
                      <a:headEnd type="none" w="med" len="med"/>
                      <a:tailEnd type="none" w="med" len="med"/>
                    </a:lnL>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050" dirty="0"/>
                    </a:p>
                  </a:txBody>
                  <a:tcPr marL="106450" marR="106450">
                    <a:solidFill>
                      <a:schemeClr val="bg1"/>
                    </a:solidFill>
                  </a:tcPr>
                </a:tc>
                <a:tc>
                  <a:txBody>
                    <a:bodyPr/>
                    <a:lstStyle/>
                    <a:p>
                      <a:pPr algn="ctr"/>
                      <a:endParaRPr lang="en-US" sz="1050" dirty="0"/>
                    </a:p>
                  </a:txBody>
                  <a:tcPr marL="106450" marR="106450">
                    <a:lnT w="12700" cap="flat" cmpd="sng" algn="ctr">
                      <a:noFill/>
                      <a:prstDash val="solid"/>
                      <a:round/>
                      <a:headEnd type="none" w="med" len="med"/>
                      <a:tailEnd type="none" w="med" len="med"/>
                    </a:lnT>
                    <a:solidFill>
                      <a:schemeClr val="bg1"/>
                    </a:solidFill>
                  </a:tcPr>
                </a:tc>
                <a:tc>
                  <a:txBody>
                    <a:bodyPr/>
                    <a:lstStyle/>
                    <a:p>
                      <a:pPr algn="ctr"/>
                      <a:endParaRPr lang="en-US" sz="1050" dirty="0"/>
                    </a:p>
                  </a:txBody>
                  <a:tcPr marL="106450" marR="106450">
                    <a:solidFill>
                      <a:schemeClr val="bg1"/>
                    </a:solidFill>
                  </a:tcPr>
                </a:tc>
              </a:tr>
            </a:tbl>
          </a:graphicData>
        </a:graphic>
      </p:graphicFrame>
      <p:sp>
        <p:nvSpPr>
          <p:cNvPr id="26" name="Slide Number Placeholder 25"/>
          <p:cNvSpPr>
            <a:spLocks noGrp="1"/>
          </p:cNvSpPr>
          <p:nvPr>
            <p:ph type="sldNum" sz="quarter" idx="12"/>
          </p:nvPr>
        </p:nvSpPr>
        <p:spPr/>
        <p:txBody>
          <a:bodyPr/>
          <a:lstStyle/>
          <a:p>
            <a:fld id="{5FB82C68-21B0-4D10-9FE3-8B3C5F565363}" type="slidenum">
              <a:rPr lang="en-US" smtClean="0"/>
              <a:t>7</a:t>
            </a:fld>
            <a:endParaRPr lang="en-US"/>
          </a:p>
        </p:txBody>
      </p:sp>
      <p:sp>
        <p:nvSpPr>
          <p:cNvPr id="2" name="Down Arrow 1"/>
          <p:cNvSpPr/>
          <p:nvPr/>
        </p:nvSpPr>
        <p:spPr>
          <a:xfrm>
            <a:off x="1326027" y="2745865"/>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Down Arrow 4"/>
          <p:cNvSpPr/>
          <p:nvPr/>
        </p:nvSpPr>
        <p:spPr>
          <a:xfrm>
            <a:off x="2833301" y="2745865"/>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Down Arrow 5"/>
          <p:cNvSpPr/>
          <p:nvPr/>
        </p:nvSpPr>
        <p:spPr>
          <a:xfrm>
            <a:off x="4340575" y="2745865"/>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Down Arrow 6"/>
          <p:cNvSpPr/>
          <p:nvPr/>
        </p:nvSpPr>
        <p:spPr>
          <a:xfrm>
            <a:off x="5888190" y="2745865"/>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Down Arrow 7"/>
          <p:cNvSpPr/>
          <p:nvPr/>
        </p:nvSpPr>
        <p:spPr>
          <a:xfrm>
            <a:off x="7510478" y="2745865"/>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Down Arrow 8"/>
          <p:cNvSpPr/>
          <p:nvPr/>
        </p:nvSpPr>
        <p:spPr>
          <a:xfrm>
            <a:off x="9044646" y="2745865"/>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Down Arrow 9"/>
          <p:cNvSpPr/>
          <p:nvPr/>
        </p:nvSpPr>
        <p:spPr>
          <a:xfrm>
            <a:off x="10565367" y="2745865"/>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Down Arrow 11"/>
          <p:cNvSpPr/>
          <p:nvPr/>
        </p:nvSpPr>
        <p:spPr>
          <a:xfrm>
            <a:off x="1328566" y="3584427"/>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Down Arrow 12"/>
          <p:cNvSpPr/>
          <p:nvPr/>
        </p:nvSpPr>
        <p:spPr>
          <a:xfrm>
            <a:off x="2835840" y="3584427"/>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Down Arrow 13"/>
          <p:cNvSpPr/>
          <p:nvPr/>
        </p:nvSpPr>
        <p:spPr>
          <a:xfrm>
            <a:off x="4343114" y="3584427"/>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Down Arrow 14"/>
          <p:cNvSpPr/>
          <p:nvPr/>
        </p:nvSpPr>
        <p:spPr>
          <a:xfrm>
            <a:off x="5890729" y="3584427"/>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Down Arrow 15"/>
          <p:cNvSpPr/>
          <p:nvPr/>
        </p:nvSpPr>
        <p:spPr>
          <a:xfrm>
            <a:off x="7513017" y="3584427"/>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Down Arrow 16"/>
          <p:cNvSpPr/>
          <p:nvPr/>
        </p:nvSpPr>
        <p:spPr>
          <a:xfrm>
            <a:off x="9047185" y="3584427"/>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Down Arrow 17"/>
          <p:cNvSpPr/>
          <p:nvPr/>
        </p:nvSpPr>
        <p:spPr>
          <a:xfrm>
            <a:off x="10567906" y="3584427"/>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Down Arrow 18"/>
          <p:cNvSpPr/>
          <p:nvPr/>
        </p:nvSpPr>
        <p:spPr>
          <a:xfrm>
            <a:off x="1331105" y="4419255"/>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Down Arrow 20"/>
          <p:cNvSpPr/>
          <p:nvPr/>
        </p:nvSpPr>
        <p:spPr>
          <a:xfrm>
            <a:off x="4345653" y="4419255"/>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Down Arrow 21"/>
          <p:cNvSpPr/>
          <p:nvPr/>
        </p:nvSpPr>
        <p:spPr>
          <a:xfrm>
            <a:off x="5893268" y="4419255"/>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Down Arrow 22"/>
          <p:cNvSpPr/>
          <p:nvPr/>
        </p:nvSpPr>
        <p:spPr>
          <a:xfrm>
            <a:off x="7515556" y="4419255"/>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Down Arrow 23"/>
          <p:cNvSpPr/>
          <p:nvPr/>
        </p:nvSpPr>
        <p:spPr>
          <a:xfrm>
            <a:off x="9049724" y="4419255"/>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Down Arrow 24"/>
          <p:cNvSpPr/>
          <p:nvPr/>
        </p:nvSpPr>
        <p:spPr>
          <a:xfrm>
            <a:off x="10570445" y="4419255"/>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Down Arrow 28"/>
          <p:cNvSpPr/>
          <p:nvPr/>
        </p:nvSpPr>
        <p:spPr>
          <a:xfrm>
            <a:off x="5895807" y="5420125"/>
            <a:ext cx="230430" cy="209482"/>
          </a:xfrm>
          <a:prstGeom prst="downArrow">
            <a:avLst/>
          </a:prstGeom>
          <a:solidFill>
            <a:srgbClr val="FFC000"/>
          </a:solidFill>
          <a:ln>
            <a:solidFill>
              <a:schemeClr val="bg2">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TextBox 3"/>
          <p:cNvSpPr txBox="1"/>
          <p:nvPr/>
        </p:nvSpPr>
        <p:spPr>
          <a:xfrm>
            <a:off x="7370667" y="6232656"/>
            <a:ext cx="4047202" cy="253916"/>
          </a:xfrm>
          <a:prstGeom prst="rect">
            <a:avLst/>
          </a:prstGeom>
          <a:noFill/>
        </p:spPr>
        <p:txBody>
          <a:bodyPr wrap="square" rtlCol="0">
            <a:spAutoFit/>
          </a:bodyPr>
          <a:lstStyle/>
          <a:p>
            <a:pPr algn="r"/>
            <a:r>
              <a:rPr lang="en-US" sz="1050" b="1" dirty="0" smtClean="0"/>
              <a:t>*SOURCE: Network and Affinity Leadership Handbook</a:t>
            </a:r>
            <a:endParaRPr lang="en-US" sz="1050" b="1" dirty="0"/>
          </a:p>
        </p:txBody>
      </p:sp>
      <p:sp>
        <p:nvSpPr>
          <p:cNvPr id="20" name="Rectangle 19"/>
          <p:cNvSpPr/>
          <p:nvPr/>
        </p:nvSpPr>
        <p:spPr>
          <a:xfrm>
            <a:off x="5383272" y="1825624"/>
            <a:ext cx="5969789" cy="416877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112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mph" presetSubtype="0" repeatCount="indefinite" fill="hold" grpId="1" nodeType="afterEffect">
                                  <p:stCondLst>
                                    <p:cond delay="0"/>
                                  </p:stCondLst>
                                  <p:childTnLst>
                                    <p:animClr clrSpc="hsl" dir="cw">
                                      <p:cBhvr override="childStyle">
                                        <p:cTn id="11" dur="500" fill="hold"/>
                                        <p:tgtEl>
                                          <p:spTgt spid="20"/>
                                        </p:tgtEl>
                                        <p:attrNameLst>
                                          <p:attrName>style.color</p:attrName>
                                        </p:attrNameLst>
                                      </p:cBhvr>
                                      <p:by>
                                        <p:hsl h="7200000" s="0" l="0"/>
                                      </p:by>
                                    </p:animClr>
                                    <p:animClr clrSpc="hsl" dir="cw">
                                      <p:cBhvr>
                                        <p:cTn id="12" dur="500" fill="hold"/>
                                        <p:tgtEl>
                                          <p:spTgt spid="20"/>
                                        </p:tgtEl>
                                        <p:attrNameLst>
                                          <p:attrName>fillcolor</p:attrName>
                                        </p:attrNameLst>
                                      </p:cBhvr>
                                      <p:by>
                                        <p:hsl h="7200000" s="0" l="0"/>
                                      </p:by>
                                    </p:animClr>
                                    <p:animClr clrSpc="hsl" dir="cw">
                                      <p:cBhvr>
                                        <p:cTn id="13" dur="500" fill="hold"/>
                                        <p:tgtEl>
                                          <p:spTgt spid="20"/>
                                        </p:tgtEl>
                                        <p:attrNameLst>
                                          <p:attrName>stroke.color</p:attrName>
                                        </p:attrNameLst>
                                      </p:cBhvr>
                                      <p:by>
                                        <p:hsl h="7200000" s="0" l="0"/>
                                      </p:by>
                                    </p:animClr>
                                    <p:set>
                                      <p:cBhvr>
                                        <p:cTn id="14"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Communication essentials</a:t>
            </a:r>
            <a:endParaRPr lang="en-US" dirty="0"/>
          </a:p>
        </p:txBody>
      </p:sp>
      <p:sp>
        <p:nvSpPr>
          <p:cNvPr id="2" name="Slide Number Placeholder 1"/>
          <p:cNvSpPr>
            <a:spLocks noGrp="1"/>
          </p:cNvSpPr>
          <p:nvPr>
            <p:ph type="sldNum" sz="quarter" idx="12"/>
          </p:nvPr>
        </p:nvSpPr>
        <p:spPr/>
        <p:txBody>
          <a:bodyPr/>
          <a:lstStyle/>
          <a:p>
            <a:fld id="{5FB82C68-21B0-4D10-9FE3-8B3C5F565363}" type="slidenum">
              <a:rPr lang="en-US" smtClean="0"/>
              <a:t>8</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
        <p:nvSpPr>
          <p:cNvPr id="13" name="Content Placeholder 2"/>
          <p:cNvSpPr txBox="1">
            <a:spLocks/>
          </p:cNvSpPr>
          <p:nvPr/>
        </p:nvSpPr>
        <p:spPr>
          <a:xfrm>
            <a:off x="271472" y="3642779"/>
            <a:ext cx="3448760" cy="1098695"/>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0"/>
              </a:spcBef>
              <a:spcAft>
                <a:spcPts val="400"/>
              </a:spcAft>
              <a:buClr>
                <a:srgbClr val="009977"/>
              </a:buClr>
              <a:buFont typeface="+mj-lt"/>
              <a:buNone/>
              <a:defRPr sz="900" b="0" kern="1200">
                <a:solidFill>
                  <a:schemeClr val="bg2">
                    <a:lumMod val="7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smtClean="0">
                <a:solidFill>
                  <a:schemeClr val="tx1"/>
                </a:solidFill>
              </a:rPr>
              <a:t>Online vs. Live vs. Print-on-Demand</a:t>
            </a:r>
          </a:p>
          <a:p>
            <a:pPr marL="171450" indent="-171450">
              <a:lnSpc>
                <a:spcPct val="150000"/>
              </a:lnSpc>
              <a:buFont typeface="Arial" panose="020B0604020202020204" pitchFamily="34" charset="0"/>
              <a:buChar char="•"/>
            </a:pPr>
            <a:r>
              <a:rPr lang="en-US" sz="1600" dirty="0" smtClean="0">
                <a:solidFill>
                  <a:schemeClr val="tx1"/>
                </a:solidFill>
              </a:rPr>
              <a:t>Static vs. Fresh</a:t>
            </a:r>
          </a:p>
          <a:p>
            <a:pPr marL="171450" indent="-171450">
              <a:lnSpc>
                <a:spcPct val="150000"/>
              </a:lnSpc>
              <a:buFont typeface="Arial" panose="020B0604020202020204" pitchFamily="34" charset="0"/>
              <a:buChar char="•"/>
            </a:pPr>
            <a:r>
              <a:rPr lang="en-US" sz="1600" dirty="0" smtClean="0">
                <a:solidFill>
                  <a:schemeClr val="tx1"/>
                </a:solidFill>
              </a:rPr>
              <a:t>Formal vs. Informal</a:t>
            </a:r>
          </a:p>
        </p:txBody>
      </p:sp>
      <p:sp>
        <p:nvSpPr>
          <p:cNvPr id="17" name="Oval 16"/>
          <p:cNvSpPr>
            <a:spLocks noChangeAspect="1"/>
          </p:cNvSpPr>
          <p:nvPr/>
        </p:nvSpPr>
        <p:spPr>
          <a:xfrm>
            <a:off x="920235" y="1312811"/>
            <a:ext cx="1828800" cy="1828800"/>
          </a:xfrm>
          <a:prstGeom prst="ellipse">
            <a:avLst/>
          </a:prstGeom>
          <a:solidFill>
            <a:srgbClr val="009977"/>
          </a:solidFill>
          <a:ln w="190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algn="ctr"/>
            <a:endParaRPr lang="id-ID" sz="2000" dirty="0">
              <a:solidFill>
                <a:schemeClr val="bg1"/>
              </a:solidFill>
              <a:latin typeface="Arial" panose="020B0604020202020204" pitchFamily="34" charset="0"/>
              <a:cs typeface="Arial" panose="020B0604020202020204" pitchFamily="34" charset="0"/>
            </a:endParaRPr>
          </a:p>
        </p:txBody>
      </p:sp>
      <p:sp>
        <p:nvSpPr>
          <p:cNvPr id="18" name="Oval 17"/>
          <p:cNvSpPr>
            <a:spLocks noChangeAspect="1"/>
          </p:cNvSpPr>
          <p:nvPr/>
        </p:nvSpPr>
        <p:spPr>
          <a:xfrm>
            <a:off x="8665798" y="1313147"/>
            <a:ext cx="1828800" cy="1828800"/>
          </a:xfrm>
          <a:prstGeom prst="ellipse">
            <a:avLst/>
          </a:prstGeom>
          <a:solidFill>
            <a:srgbClr val="C0C0C0"/>
          </a:solidFill>
          <a:ln w="19050">
            <a:solidFill>
              <a:srgbClr val="C0C0C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algn="ctr"/>
            <a:endParaRPr lang="id-ID" sz="3200" dirty="0">
              <a:solidFill>
                <a:schemeClr val="bg1"/>
              </a:solidFill>
              <a:latin typeface="Arial" panose="020B0604020202020204" pitchFamily="34" charset="0"/>
              <a:cs typeface="Arial" panose="020B0604020202020204" pitchFamily="34" charset="0"/>
            </a:endParaRPr>
          </a:p>
        </p:txBody>
      </p:sp>
      <p:sp>
        <p:nvSpPr>
          <p:cNvPr id="19" name="Oval 18"/>
          <p:cNvSpPr>
            <a:spLocks noChangeAspect="1"/>
          </p:cNvSpPr>
          <p:nvPr/>
        </p:nvSpPr>
        <p:spPr>
          <a:xfrm>
            <a:off x="4800100" y="1313147"/>
            <a:ext cx="1828800" cy="1828800"/>
          </a:xfrm>
          <a:prstGeom prst="ellipse">
            <a:avLst/>
          </a:prstGeom>
          <a:solidFill>
            <a:schemeClr val="bg1"/>
          </a:solidFill>
          <a:ln w="38100">
            <a:solidFill>
              <a:srgbClr val="009977"/>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rmAutofit/>
          </a:bodyPr>
          <a:lstStyle/>
          <a:p>
            <a:pPr algn="ctr"/>
            <a:endParaRPr lang="id-ID" sz="1400" b="1" dirty="0">
              <a:solidFill>
                <a:srgbClr val="009977"/>
              </a:solidFill>
              <a:latin typeface="Arial" panose="020B0604020202020204" pitchFamily="34" charset="0"/>
              <a:cs typeface="Arial" panose="020B0604020202020204" pitchFamily="34" charset="0"/>
            </a:endParaRPr>
          </a:p>
        </p:txBody>
      </p:sp>
      <p:cxnSp>
        <p:nvCxnSpPr>
          <p:cNvPr id="21" name="Straight Connector 20"/>
          <p:cNvCxnSpPr/>
          <p:nvPr/>
        </p:nvCxnSpPr>
        <p:spPr>
          <a:xfrm flipH="1" flipV="1">
            <a:off x="864020" y="3598811"/>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flipV="1">
            <a:off x="8665798" y="3599147"/>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flipV="1">
            <a:off x="4800100" y="3562477"/>
            <a:ext cx="1828800" cy="336"/>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sp>
        <p:nvSpPr>
          <p:cNvPr id="25" name="Content Placeholder 2"/>
          <p:cNvSpPr txBox="1">
            <a:spLocks/>
          </p:cNvSpPr>
          <p:nvPr/>
        </p:nvSpPr>
        <p:spPr>
          <a:xfrm>
            <a:off x="224666" y="3244859"/>
            <a:ext cx="3248495" cy="380664"/>
          </a:xfrm>
          <a:prstGeom prst="rect">
            <a:avLst/>
          </a:prstGeom>
        </p:spPr>
        <p:txBody>
          <a:bodyPr/>
          <a:lstStyle>
            <a:lvl1pPr marL="0" indent="0" algn="ctr" defTabSz="914400" rtl="0" eaLnBrk="1" latinLnBrk="0" hangingPunct="1">
              <a:lnSpc>
                <a:spcPct val="90000"/>
              </a:lnSpc>
              <a:spcBef>
                <a:spcPts val="0"/>
              </a:spcBef>
              <a:spcAft>
                <a:spcPts val="400"/>
              </a:spcAft>
              <a:buClr>
                <a:srgbClr val="009977"/>
              </a:buClr>
              <a:buFont typeface="+mj-lt"/>
              <a:buNone/>
              <a:defRPr sz="1050" b="1" kern="1200">
                <a:solidFill>
                  <a:schemeClr val="tx1">
                    <a:lumMod val="75000"/>
                    <a:lumOff val="2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Channels &amp; Content</a:t>
            </a:r>
          </a:p>
        </p:txBody>
      </p:sp>
      <p:sp>
        <p:nvSpPr>
          <p:cNvPr id="26" name="Content Placeholder 2"/>
          <p:cNvSpPr txBox="1">
            <a:spLocks/>
          </p:cNvSpPr>
          <p:nvPr/>
        </p:nvSpPr>
        <p:spPr>
          <a:xfrm>
            <a:off x="7566461" y="3642779"/>
            <a:ext cx="4683108" cy="1900790"/>
          </a:xfrm>
          <a:prstGeom prst="rect">
            <a:avLst/>
          </a:prstGeom>
        </p:spPr>
        <p:txBody>
          <a:bodyPr/>
          <a:lstStyle>
            <a:lvl1pPr marL="0" indent="0" algn="l" defTabSz="914400" rtl="0" eaLnBrk="1" latinLnBrk="0" hangingPunct="1">
              <a:lnSpc>
                <a:spcPct val="90000"/>
              </a:lnSpc>
              <a:spcBef>
                <a:spcPts val="0"/>
              </a:spcBef>
              <a:spcAft>
                <a:spcPts val="400"/>
              </a:spcAft>
              <a:buClr>
                <a:srgbClr val="009977"/>
              </a:buClr>
              <a:buFont typeface="+mj-lt"/>
              <a:buNone/>
              <a:defRPr sz="900" b="0" kern="1200">
                <a:solidFill>
                  <a:schemeClr val="bg2">
                    <a:lumMod val="7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a:solidFill>
                  <a:schemeClr val="tx1"/>
                </a:solidFill>
              </a:rPr>
              <a:t>Relevance to the audience and community</a:t>
            </a:r>
          </a:p>
          <a:p>
            <a:pPr marL="171450" indent="-171450">
              <a:lnSpc>
                <a:spcPct val="150000"/>
              </a:lnSpc>
              <a:buFont typeface="Arial" panose="020B0604020202020204" pitchFamily="34" charset="0"/>
              <a:buChar char="•"/>
            </a:pPr>
            <a:r>
              <a:rPr lang="en-US" sz="1600" dirty="0">
                <a:solidFill>
                  <a:schemeClr val="tx1"/>
                </a:solidFill>
              </a:rPr>
              <a:t>Topical for current events impacting the community</a:t>
            </a:r>
          </a:p>
          <a:p>
            <a:pPr marL="171450" indent="-171450">
              <a:lnSpc>
                <a:spcPct val="150000"/>
              </a:lnSpc>
              <a:buFont typeface="Arial" panose="020B0604020202020204" pitchFamily="34" charset="0"/>
              <a:buChar char="•"/>
            </a:pPr>
            <a:r>
              <a:rPr lang="en-US" sz="1600" dirty="0">
                <a:solidFill>
                  <a:schemeClr val="tx1"/>
                </a:solidFill>
              </a:rPr>
              <a:t>Politically informative but not positional</a:t>
            </a:r>
          </a:p>
          <a:p>
            <a:pPr marL="171450" indent="-171450">
              <a:lnSpc>
                <a:spcPct val="150000"/>
              </a:lnSpc>
              <a:buFont typeface="Arial" panose="020B0604020202020204" pitchFamily="34" charset="0"/>
              <a:buChar char="•"/>
            </a:pPr>
            <a:r>
              <a:rPr lang="en-US" sz="1600" dirty="0">
                <a:solidFill>
                  <a:schemeClr val="tx1"/>
                </a:solidFill>
              </a:rPr>
              <a:t>Personally connects with the audience</a:t>
            </a:r>
          </a:p>
          <a:p>
            <a:pPr marL="171450" indent="-171450">
              <a:lnSpc>
                <a:spcPct val="150000"/>
              </a:lnSpc>
              <a:buFont typeface="Arial" panose="020B0604020202020204" pitchFamily="34" charset="0"/>
              <a:buChar char="•"/>
            </a:pPr>
            <a:r>
              <a:rPr lang="en-US" sz="1600" dirty="0">
                <a:solidFill>
                  <a:schemeClr val="tx1"/>
                </a:solidFill>
              </a:rPr>
              <a:t>Engages to ignite action</a:t>
            </a:r>
          </a:p>
        </p:txBody>
      </p:sp>
      <p:sp>
        <p:nvSpPr>
          <p:cNvPr id="27" name="Content Placeholder 2"/>
          <p:cNvSpPr txBox="1">
            <a:spLocks/>
          </p:cNvSpPr>
          <p:nvPr/>
        </p:nvSpPr>
        <p:spPr>
          <a:xfrm>
            <a:off x="7970229" y="3244859"/>
            <a:ext cx="3248495" cy="380664"/>
          </a:xfrm>
          <a:prstGeom prst="rect">
            <a:avLst/>
          </a:prstGeom>
        </p:spPr>
        <p:txBody>
          <a:bodyPr/>
          <a:lstStyle>
            <a:lvl1pPr marL="0" indent="0" algn="ctr" defTabSz="914400" rtl="0" eaLnBrk="1" latinLnBrk="0" hangingPunct="1">
              <a:lnSpc>
                <a:spcPct val="90000"/>
              </a:lnSpc>
              <a:spcBef>
                <a:spcPts val="0"/>
              </a:spcBef>
              <a:spcAft>
                <a:spcPts val="400"/>
              </a:spcAft>
              <a:buClr>
                <a:srgbClr val="009977"/>
              </a:buClr>
              <a:buFont typeface="+mj-lt"/>
              <a:buNone/>
              <a:defRPr sz="1050" b="1" kern="1200">
                <a:solidFill>
                  <a:schemeClr val="tx1">
                    <a:lumMod val="75000"/>
                    <a:lumOff val="2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Relevance &amp; Reflection</a:t>
            </a:r>
          </a:p>
        </p:txBody>
      </p:sp>
      <p:sp>
        <p:nvSpPr>
          <p:cNvPr id="28" name="Content Placeholder 2"/>
          <p:cNvSpPr txBox="1">
            <a:spLocks/>
          </p:cNvSpPr>
          <p:nvPr/>
        </p:nvSpPr>
        <p:spPr>
          <a:xfrm>
            <a:off x="4089062" y="3642779"/>
            <a:ext cx="3631354" cy="1098695"/>
          </a:xfrm>
          <a:prstGeom prst="rect">
            <a:avLst/>
          </a:prstGeom>
        </p:spPr>
        <p:txBody>
          <a:bodyPr/>
          <a:lstStyle>
            <a:lvl1pPr marL="0" indent="0" algn="l" defTabSz="914400" rtl="0" eaLnBrk="1" latinLnBrk="0" hangingPunct="1">
              <a:lnSpc>
                <a:spcPct val="90000"/>
              </a:lnSpc>
              <a:spcBef>
                <a:spcPts val="0"/>
              </a:spcBef>
              <a:spcAft>
                <a:spcPts val="400"/>
              </a:spcAft>
              <a:buClr>
                <a:srgbClr val="009977"/>
              </a:buClr>
              <a:buFont typeface="+mj-lt"/>
              <a:buNone/>
              <a:defRPr sz="900" b="0" kern="1200">
                <a:solidFill>
                  <a:schemeClr val="bg2">
                    <a:lumMod val="7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smtClean="0">
                <a:solidFill>
                  <a:schemeClr val="tx1"/>
                </a:solidFill>
              </a:rPr>
              <a:t>Brevity is Key</a:t>
            </a:r>
          </a:p>
          <a:p>
            <a:pPr marL="171450" indent="-171450">
              <a:lnSpc>
                <a:spcPct val="150000"/>
              </a:lnSpc>
              <a:buFont typeface="Arial" panose="020B0604020202020204" pitchFamily="34" charset="0"/>
              <a:buChar char="•"/>
            </a:pPr>
            <a:r>
              <a:rPr lang="en-US" sz="1600" dirty="0" smtClean="0">
                <a:solidFill>
                  <a:schemeClr val="tx1"/>
                </a:solidFill>
              </a:rPr>
              <a:t>Focus for the Future</a:t>
            </a:r>
          </a:p>
          <a:p>
            <a:pPr marL="171450" indent="-171450">
              <a:lnSpc>
                <a:spcPct val="150000"/>
              </a:lnSpc>
              <a:buFont typeface="Arial" panose="020B0604020202020204" pitchFamily="34" charset="0"/>
              <a:buChar char="•"/>
            </a:pPr>
            <a:r>
              <a:rPr lang="en-US" sz="1600" dirty="0" smtClean="0">
                <a:solidFill>
                  <a:schemeClr val="tx1"/>
                </a:solidFill>
              </a:rPr>
              <a:t>Correlation of Business Objectives</a:t>
            </a:r>
          </a:p>
        </p:txBody>
      </p:sp>
      <p:sp>
        <p:nvSpPr>
          <p:cNvPr id="29" name="Content Placeholder 2"/>
          <p:cNvSpPr txBox="1">
            <a:spLocks/>
          </p:cNvSpPr>
          <p:nvPr/>
        </p:nvSpPr>
        <p:spPr>
          <a:xfrm>
            <a:off x="4104531" y="3244859"/>
            <a:ext cx="3248495" cy="380664"/>
          </a:xfrm>
          <a:prstGeom prst="rect">
            <a:avLst/>
          </a:prstGeom>
        </p:spPr>
        <p:txBody>
          <a:bodyPr/>
          <a:lstStyle>
            <a:lvl1pPr marL="0" indent="0" algn="ctr" defTabSz="914400" rtl="0" eaLnBrk="1" latinLnBrk="0" hangingPunct="1">
              <a:lnSpc>
                <a:spcPct val="90000"/>
              </a:lnSpc>
              <a:spcBef>
                <a:spcPts val="0"/>
              </a:spcBef>
              <a:spcAft>
                <a:spcPts val="400"/>
              </a:spcAft>
              <a:buClr>
                <a:srgbClr val="009977"/>
              </a:buClr>
              <a:buFont typeface="+mj-lt"/>
              <a:buNone/>
              <a:defRPr sz="1050" b="1" kern="1200">
                <a:solidFill>
                  <a:schemeClr val="tx1">
                    <a:lumMod val="75000"/>
                    <a:lumOff val="25000"/>
                  </a:schemeClr>
                </a:solidFill>
                <a:latin typeface="+mj-lt"/>
                <a:ea typeface="+mn-ea"/>
                <a:cs typeface="+mn-cs"/>
              </a:defRPr>
            </a:lvl1pPr>
            <a:lvl2pPr marL="0" indent="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None/>
              <a:defRPr sz="900" kern="1200">
                <a:solidFill>
                  <a:schemeClr val="bg2">
                    <a:lumMod val="75000"/>
                  </a:schemeClr>
                </a:solidFill>
                <a:latin typeface="Arial" panose="020B0604020202020204" pitchFamily="34" charset="0"/>
                <a:ea typeface="+mn-ea"/>
                <a:cs typeface="Arial" panose="020B0604020202020204" pitchFamily="34" charset="0"/>
              </a:defRPr>
            </a:lvl2pPr>
            <a:lvl3pPr marL="114300"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
              <a:tabLst/>
              <a:defRPr sz="800" kern="1200">
                <a:solidFill>
                  <a:srgbClr val="7F7F7F"/>
                </a:solidFill>
                <a:latin typeface="Arial" panose="020B0604020202020204" pitchFamily="34" charset="0"/>
                <a:ea typeface="+mn-ea"/>
                <a:cs typeface="Arial" panose="020B0604020202020204" pitchFamily="34" charset="0"/>
              </a:defRPr>
            </a:lvl3pPr>
            <a:lvl4pPr marL="341313" indent="-114300" algn="l" defTabSz="914400" rtl="0" eaLnBrk="1" latinLnBrk="0" hangingPunct="1">
              <a:lnSpc>
                <a:spcPct val="90000"/>
              </a:lnSpc>
              <a:spcBef>
                <a:spcPts val="0"/>
              </a:spcBef>
              <a:spcAft>
                <a:spcPts val="200"/>
              </a:spcAft>
              <a:buClr>
                <a:srgbClr val="009977"/>
              </a:buClr>
              <a:buSzPct val="100000"/>
              <a:buFont typeface="Courier New" panose="02070309020205020404" pitchFamily="49" charset="0"/>
              <a:buChar char="o"/>
              <a:tabLst/>
              <a:defRPr sz="800" kern="1200">
                <a:solidFill>
                  <a:srgbClr val="7F7F7F"/>
                </a:solidFill>
                <a:latin typeface="Arial" panose="020B0604020202020204" pitchFamily="34" charset="0"/>
                <a:ea typeface="+mn-ea"/>
                <a:cs typeface="Arial" panose="020B0604020202020204" pitchFamily="34" charset="0"/>
              </a:defRPr>
            </a:lvl4pPr>
            <a:lvl5pPr marL="571500" indent="-114300" algn="l" defTabSz="914400" rtl="0" eaLnBrk="1" latinLnBrk="0" hangingPunct="1">
              <a:lnSpc>
                <a:spcPct val="90000"/>
              </a:lnSpc>
              <a:spcBef>
                <a:spcPts val="0"/>
              </a:spcBef>
              <a:spcAft>
                <a:spcPts val="200"/>
              </a:spcAft>
              <a:buSzPct val="75000"/>
              <a:buFont typeface="Calibri" panose="020F0502020204030204" pitchFamily="34" charset="0"/>
              <a:buChar char="&gt;"/>
              <a:tabLst/>
              <a:defRPr sz="800" kern="1200">
                <a:solidFill>
                  <a:srgbClr val="7F7F7F"/>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Mission &amp; Vision</a:t>
            </a:r>
          </a:p>
        </p:txBody>
      </p:sp>
      <p:sp>
        <p:nvSpPr>
          <p:cNvPr id="12" name="Freeform 223"/>
          <p:cNvSpPr>
            <a:spLocks noChangeAspect="1" noEditPoints="1"/>
          </p:cNvSpPr>
          <p:nvPr/>
        </p:nvSpPr>
        <p:spPr bwMode="auto">
          <a:xfrm>
            <a:off x="5087650" y="1775123"/>
            <a:ext cx="1253700" cy="914400"/>
          </a:xfrm>
          <a:custGeom>
            <a:avLst/>
            <a:gdLst>
              <a:gd name="T0" fmla="*/ 14054 w 16072"/>
              <a:gd name="T1" fmla="*/ 2237 h 11788"/>
              <a:gd name="T2" fmla="*/ 14849 w 16072"/>
              <a:gd name="T3" fmla="*/ 4513 h 11788"/>
              <a:gd name="T4" fmla="*/ 14901 w 16072"/>
              <a:gd name="T5" fmla="*/ 6902 h 11788"/>
              <a:gd name="T6" fmla="*/ 14213 w 16072"/>
              <a:gd name="T7" fmla="*/ 9213 h 11788"/>
              <a:gd name="T8" fmla="*/ 13833 w 16072"/>
              <a:gd name="T9" fmla="*/ 11788 h 11788"/>
              <a:gd name="T10" fmla="*/ 15366 w 16072"/>
              <a:gd name="T11" fmla="*/ 9444 h 11788"/>
              <a:gd name="T12" fmla="*/ 16038 w 16072"/>
              <a:gd name="T13" fmla="*/ 6703 h 11788"/>
              <a:gd name="T14" fmla="*/ 15849 w 16072"/>
              <a:gd name="T15" fmla="*/ 3874 h 11788"/>
              <a:gd name="T16" fmla="*/ 14800 w 16072"/>
              <a:gd name="T17" fmla="*/ 1269 h 11788"/>
              <a:gd name="T18" fmla="*/ 7767 w 16072"/>
              <a:gd name="T19" fmla="*/ 3325 h 11788"/>
              <a:gd name="T20" fmla="*/ 6908 w 16072"/>
              <a:gd name="T21" fmla="*/ 3567 h 11788"/>
              <a:gd name="T22" fmla="*/ 6199 w 16072"/>
              <a:gd name="T23" fmla="*/ 4072 h 11788"/>
              <a:gd name="T24" fmla="*/ 5696 w 16072"/>
              <a:gd name="T25" fmla="*/ 4782 h 11788"/>
              <a:gd name="T26" fmla="*/ 5453 w 16072"/>
              <a:gd name="T27" fmla="*/ 5641 h 11788"/>
              <a:gd name="T28" fmla="*/ 5522 w 16072"/>
              <a:gd name="T29" fmla="*/ 6554 h 11788"/>
              <a:gd name="T30" fmla="*/ 5882 w 16072"/>
              <a:gd name="T31" fmla="*/ 7356 h 11788"/>
              <a:gd name="T32" fmla="*/ 6481 w 16072"/>
              <a:gd name="T33" fmla="*/ 7984 h 11788"/>
              <a:gd name="T34" fmla="*/ 7261 w 16072"/>
              <a:gd name="T35" fmla="*/ 8383 h 11788"/>
              <a:gd name="T36" fmla="*/ 8166 w 16072"/>
              <a:gd name="T37" fmla="*/ 8497 h 11788"/>
              <a:gd name="T38" fmla="*/ 9041 w 16072"/>
              <a:gd name="T39" fmla="*/ 8296 h 11788"/>
              <a:gd name="T40" fmla="*/ 9775 w 16072"/>
              <a:gd name="T41" fmla="*/ 7827 h 11788"/>
              <a:gd name="T42" fmla="*/ 10311 w 16072"/>
              <a:gd name="T43" fmla="*/ 7142 h 11788"/>
              <a:gd name="T44" fmla="*/ 10594 w 16072"/>
              <a:gd name="T45" fmla="*/ 6301 h 11788"/>
              <a:gd name="T46" fmla="*/ 10571 w 16072"/>
              <a:gd name="T47" fmla="*/ 5383 h 11788"/>
              <a:gd name="T48" fmla="*/ 10249 w 16072"/>
              <a:gd name="T49" fmla="*/ 4561 h 11788"/>
              <a:gd name="T50" fmla="*/ 9681 w 16072"/>
              <a:gd name="T51" fmla="*/ 3904 h 11788"/>
              <a:gd name="T52" fmla="*/ 8923 w 16072"/>
              <a:gd name="T53" fmla="*/ 3470 h 11788"/>
              <a:gd name="T54" fmla="*/ 8032 w 16072"/>
              <a:gd name="T55" fmla="*/ 3312 h 11788"/>
              <a:gd name="T56" fmla="*/ 3166 w 16072"/>
              <a:gd name="T57" fmla="*/ 3235 h 11788"/>
              <a:gd name="T58" fmla="*/ 2630 w 16072"/>
              <a:gd name="T59" fmla="*/ 5065 h 11788"/>
              <a:gd name="T60" fmla="*/ 2671 w 16072"/>
              <a:gd name="T61" fmla="*/ 6959 h 11788"/>
              <a:gd name="T62" fmla="*/ 3290 w 16072"/>
              <a:gd name="T63" fmla="*/ 8774 h 11788"/>
              <a:gd name="T64" fmla="*/ 4743 w 16072"/>
              <a:gd name="T65" fmla="*/ 8961 h 11788"/>
              <a:gd name="T66" fmla="*/ 4003 w 16072"/>
              <a:gd name="T67" fmla="*/ 7592 h 11788"/>
              <a:gd name="T68" fmla="*/ 3715 w 16072"/>
              <a:gd name="T69" fmla="*/ 6100 h 11788"/>
              <a:gd name="T70" fmla="*/ 3877 w 16072"/>
              <a:gd name="T71" fmla="*/ 4593 h 11788"/>
              <a:gd name="T72" fmla="*/ 4491 w 16072"/>
              <a:gd name="T73" fmla="*/ 3182 h 11788"/>
              <a:gd name="T74" fmla="*/ 1986 w 16072"/>
              <a:gd name="T75" fmla="*/ 298 h 11788"/>
              <a:gd name="T76" fmla="*/ 567 w 16072"/>
              <a:gd name="T77" fmla="*/ 2712 h 11788"/>
              <a:gd name="T78" fmla="*/ 9 w 16072"/>
              <a:gd name="T79" fmla="*/ 5483 h 11788"/>
              <a:gd name="T80" fmla="*/ 312 w 16072"/>
              <a:gd name="T81" fmla="*/ 8300 h 11788"/>
              <a:gd name="T82" fmla="*/ 1477 w 16072"/>
              <a:gd name="T83" fmla="*/ 10852 h 11788"/>
              <a:gd name="T84" fmla="*/ 2381 w 16072"/>
              <a:gd name="T85" fmla="*/ 10132 h 11788"/>
              <a:gd name="T86" fmla="*/ 1375 w 16072"/>
              <a:gd name="T87" fmla="*/ 7913 h 11788"/>
              <a:gd name="T88" fmla="*/ 1110 w 16072"/>
              <a:gd name="T89" fmla="*/ 5535 h 11788"/>
              <a:gd name="T90" fmla="*/ 1587 w 16072"/>
              <a:gd name="T91" fmla="*/ 3186 h 11788"/>
              <a:gd name="T92" fmla="*/ 2806 w 16072"/>
              <a:gd name="T93" fmla="*/ 1057 h 11788"/>
              <a:gd name="T94" fmla="*/ 11696 w 16072"/>
              <a:gd name="T95" fmla="*/ 3374 h 11788"/>
              <a:gd name="T96" fmla="*/ 12246 w 16072"/>
              <a:gd name="T97" fmla="*/ 4805 h 11788"/>
              <a:gd name="T98" fmla="*/ 12343 w 16072"/>
              <a:gd name="T99" fmla="*/ 6316 h 11788"/>
              <a:gd name="T100" fmla="*/ 11991 w 16072"/>
              <a:gd name="T101" fmla="*/ 7798 h 11788"/>
              <a:gd name="T102" fmla="*/ 11187 w 16072"/>
              <a:gd name="T103" fmla="*/ 9140 h 11788"/>
              <a:gd name="T104" fmla="*/ 12906 w 16072"/>
              <a:gd name="T105" fmla="*/ 8525 h 11788"/>
              <a:gd name="T106" fmla="*/ 13442 w 16072"/>
              <a:gd name="T107" fmla="*/ 6691 h 11788"/>
              <a:gd name="T108" fmla="*/ 13401 w 16072"/>
              <a:gd name="T109" fmla="*/ 4796 h 11788"/>
              <a:gd name="T110" fmla="*/ 12782 w 16072"/>
              <a:gd name="T111" fmla="*/ 2987 h 1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2" h="11788">
                <a:moveTo>
                  <a:pt x="13814" y="0"/>
                </a:moveTo>
                <a:lnTo>
                  <a:pt x="13031" y="782"/>
                </a:lnTo>
                <a:lnTo>
                  <a:pt x="13266" y="1057"/>
                </a:lnTo>
                <a:lnTo>
                  <a:pt x="13485" y="1341"/>
                </a:lnTo>
                <a:lnTo>
                  <a:pt x="13690" y="1632"/>
                </a:lnTo>
                <a:lnTo>
                  <a:pt x="13879" y="1931"/>
                </a:lnTo>
                <a:lnTo>
                  <a:pt x="14054" y="2237"/>
                </a:lnTo>
                <a:lnTo>
                  <a:pt x="14213" y="2547"/>
                </a:lnTo>
                <a:lnTo>
                  <a:pt x="14356" y="2865"/>
                </a:lnTo>
                <a:lnTo>
                  <a:pt x="14485" y="3186"/>
                </a:lnTo>
                <a:lnTo>
                  <a:pt x="14598" y="3513"/>
                </a:lnTo>
                <a:lnTo>
                  <a:pt x="14697" y="3844"/>
                </a:lnTo>
                <a:lnTo>
                  <a:pt x="14780" y="4178"/>
                </a:lnTo>
                <a:lnTo>
                  <a:pt x="14849" y="4513"/>
                </a:lnTo>
                <a:lnTo>
                  <a:pt x="14901" y="4852"/>
                </a:lnTo>
                <a:lnTo>
                  <a:pt x="14939" y="5193"/>
                </a:lnTo>
                <a:lnTo>
                  <a:pt x="14962" y="5535"/>
                </a:lnTo>
                <a:lnTo>
                  <a:pt x="14969" y="5877"/>
                </a:lnTo>
                <a:lnTo>
                  <a:pt x="14961" y="6219"/>
                </a:lnTo>
                <a:lnTo>
                  <a:pt x="14939" y="6561"/>
                </a:lnTo>
                <a:lnTo>
                  <a:pt x="14901" y="6902"/>
                </a:lnTo>
                <a:lnTo>
                  <a:pt x="14848" y="7241"/>
                </a:lnTo>
                <a:lnTo>
                  <a:pt x="14780" y="7578"/>
                </a:lnTo>
                <a:lnTo>
                  <a:pt x="14697" y="7913"/>
                </a:lnTo>
                <a:lnTo>
                  <a:pt x="14598" y="8244"/>
                </a:lnTo>
                <a:lnTo>
                  <a:pt x="14485" y="8571"/>
                </a:lnTo>
                <a:lnTo>
                  <a:pt x="14356" y="8895"/>
                </a:lnTo>
                <a:lnTo>
                  <a:pt x="14213" y="9213"/>
                </a:lnTo>
                <a:lnTo>
                  <a:pt x="14054" y="9525"/>
                </a:lnTo>
                <a:lnTo>
                  <a:pt x="13880" y="9832"/>
                </a:lnTo>
                <a:lnTo>
                  <a:pt x="13690" y="10132"/>
                </a:lnTo>
                <a:lnTo>
                  <a:pt x="13486" y="10425"/>
                </a:lnTo>
                <a:lnTo>
                  <a:pt x="13267" y="10710"/>
                </a:lnTo>
                <a:lnTo>
                  <a:pt x="13032" y="10988"/>
                </a:lnTo>
                <a:lnTo>
                  <a:pt x="13833" y="11788"/>
                </a:lnTo>
                <a:lnTo>
                  <a:pt x="14104" y="11489"/>
                </a:lnTo>
                <a:lnTo>
                  <a:pt x="14358" y="11177"/>
                </a:lnTo>
                <a:lnTo>
                  <a:pt x="14595" y="10852"/>
                </a:lnTo>
                <a:lnTo>
                  <a:pt x="14814" y="10515"/>
                </a:lnTo>
                <a:lnTo>
                  <a:pt x="15015" y="10168"/>
                </a:lnTo>
                <a:lnTo>
                  <a:pt x="15199" y="9811"/>
                </a:lnTo>
                <a:lnTo>
                  <a:pt x="15366" y="9444"/>
                </a:lnTo>
                <a:lnTo>
                  <a:pt x="15515" y="9070"/>
                </a:lnTo>
                <a:lnTo>
                  <a:pt x="15646" y="8688"/>
                </a:lnTo>
                <a:lnTo>
                  <a:pt x="15760" y="8300"/>
                </a:lnTo>
                <a:lnTo>
                  <a:pt x="15855" y="7907"/>
                </a:lnTo>
                <a:lnTo>
                  <a:pt x="15933" y="7509"/>
                </a:lnTo>
                <a:lnTo>
                  <a:pt x="15995" y="7107"/>
                </a:lnTo>
                <a:lnTo>
                  <a:pt x="16038" y="6703"/>
                </a:lnTo>
                <a:lnTo>
                  <a:pt x="16064" y="6297"/>
                </a:lnTo>
                <a:lnTo>
                  <a:pt x="16072" y="5889"/>
                </a:lnTo>
                <a:lnTo>
                  <a:pt x="16063" y="5483"/>
                </a:lnTo>
                <a:lnTo>
                  <a:pt x="16036" y="5077"/>
                </a:lnTo>
                <a:lnTo>
                  <a:pt x="15991" y="4673"/>
                </a:lnTo>
                <a:lnTo>
                  <a:pt x="15929" y="4272"/>
                </a:lnTo>
                <a:lnTo>
                  <a:pt x="15849" y="3874"/>
                </a:lnTo>
                <a:lnTo>
                  <a:pt x="15753" y="3481"/>
                </a:lnTo>
                <a:lnTo>
                  <a:pt x="15637" y="3093"/>
                </a:lnTo>
                <a:lnTo>
                  <a:pt x="15505" y="2712"/>
                </a:lnTo>
                <a:lnTo>
                  <a:pt x="15355" y="2338"/>
                </a:lnTo>
                <a:lnTo>
                  <a:pt x="15188" y="1972"/>
                </a:lnTo>
                <a:lnTo>
                  <a:pt x="15002" y="1615"/>
                </a:lnTo>
                <a:lnTo>
                  <a:pt x="14800" y="1269"/>
                </a:lnTo>
                <a:lnTo>
                  <a:pt x="14579" y="933"/>
                </a:lnTo>
                <a:lnTo>
                  <a:pt x="14342" y="609"/>
                </a:lnTo>
                <a:lnTo>
                  <a:pt x="14086" y="298"/>
                </a:lnTo>
                <a:lnTo>
                  <a:pt x="13814" y="0"/>
                </a:lnTo>
                <a:close/>
                <a:moveTo>
                  <a:pt x="8032" y="3312"/>
                </a:moveTo>
                <a:lnTo>
                  <a:pt x="7898" y="3315"/>
                </a:lnTo>
                <a:lnTo>
                  <a:pt x="7767" y="3325"/>
                </a:lnTo>
                <a:lnTo>
                  <a:pt x="7637" y="3342"/>
                </a:lnTo>
                <a:lnTo>
                  <a:pt x="7510" y="3364"/>
                </a:lnTo>
                <a:lnTo>
                  <a:pt x="7384" y="3394"/>
                </a:lnTo>
                <a:lnTo>
                  <a:pt x="7261" y="3429"/>
                </a:lnTo>
                <a:lnTo>
                  <a:pt x="7141" y="3470"/>
                </a:lnTo>
                <a:lnTo>
                  <a:pt x="7022" y="3516"/>
                </a:lnTo>
                <a:lnTo>
                  <a:pt x="6908" y="3567"/>
                </a:lnTo>
                <a:lnTo>
                  <a:pt x="6796" y="3625"/>
                </a:lnTo>
                <a:lnTo>
                  <a:pt x="6688" y="3688"/>
                </a:lnTo>
                <a:lnTo>
                  <a:pt x="6582" y="3755"/>
                </a:lnTo>
                <a:lnTo>
                  <a:pt x="6481" y="3828"/>
                </a:lnTo>
                <a:lnTo>
                  <a:pt x="6383" y="3904"/>
                </a:lnTo>
                <a:lnTo>
                  <a:pt x="6289" y="3986"/>
                </a:lnTo>
                <a:lnTo>
                  <a:pt x="6199" y="4072"/>
                </a:lnTo>
                <a:lnTo>
                  <a:pt x="6113" y="4162"/>
                </a:lnTo>
                <a:lnTo>
                  <a:pt x="6032" y="4256"/>
                </a:lnTo>
                <a:lnTo>
                  <a:pt x="5955" y="4355"/>
                </a:lnTo>
                <a:lnTo>
                  <a:pt x="5882" y="4456"/>
                </a:lnTo>
                <a:lnTo>
                  <a:pt x="5815" y="4561"/>
                </a:lnTo>
                <a:lnTo>
                  <a:pt x="5753" y="4669"/>
                </a:lnTo>
                <a:lnTo>
                  <a:pt x="5696" y="4782"/>
                </a:lnTo>
                <a:lnTo>
                  <a:pt x="5643" y="4896"/>
                </a:lnTo>
                <a:lnTo>
                  <a:pt x="5597" y="5014"/>
                </a:lnTo>
                <a:lnTo>
                  <a:pt x="5556" y="5135"/>
                </a:lnTo>
                <a:lnTo>
                  <a:pt x="5522" y="5258"/>
                </a:lnTo>
                <a:lnTo>
                  <a:pt x="5493" y="5383"/>
                </a:lnTo>
                <a:lnTo>
                  <a:pt x="5470" y="5511"/>
                </a:lnTo>
                <a:lnTo>
                  <a:pt x="5453" y="5641"/>
                </a:lnTo>
                <a:lnTo>
                  <a:pt x="5443" y="5773"/>
                </a:lnTo>
                <a:lnTo>
                  <a:pt x="5439" y="5906"/>
                </a:lnTo>
                <a:lnTo>
                  <a:pt x="5443" y="6039"/>
                </a:lnTo>
                <a:lnTo>
                  <a:pt x="5453" y="6171"/>
                </a:lnTo>
                <a:lnTo>
                  <a:pt x="5470" y="6301"/>
                </a:lnTo>
                <a:lnTo>
                  <a:pt x="5493" y="6428"/>
                </a:lnTo>
                <a:lnTo>
                  <a:pt x="5522" y="6554"/>
                </a:lnTo>
                <a:lnTo>
                  <a:pt x="5556" y="6678"/>
                </a:lnTo>
                <a:lnTo>
                  <a:pt x="5597" y="6798"/>
                </a:lnTo>
                <a:lnTo>
                  <a:pt x="5643" y="6916"/>
                </a:lnTo>
                <a:lnTo>
                  <a:pt x="5696" y="7030"/>
                </a:lnTo>
                <a:lnTo>
                  <a:pt x="5753" y="7142"/>
                </a:lnTo>
                <a:lnTo>
                  <a:pt x="5815" y="7251"/>
                </a:lnTo>
                <a:lnTo>
                  <a:pt x="5882" y="7356"/>
                </a:lnTo>
                <a:lnTo>
                  <a:pt x="5955" y="7458"/>
                </a:lnTo>
                <a:lnTo>
                  <a:pt x="6032" y="7556"/>
                </a:lnTo>
                <a:lnTo>
                  <a:pt x="6113" y="7651"/>
                </a:lnTo>
                <a:lnTo>
                  <a:pt x="6199" y="7740"/>
                </a:lnTo>
                <a:lnTo>
                  <a:pt x="6289" y="7827"/>
                </a:lnTo>
                <a:lnTo>
                  <a:pt x="6383" y="7908"/>
                </a:lnTo>
                <a:lnTo>
                  <a:pt x="6481" y="7984"/>
                </a:lnTo>
                <a:lnTo>
                  <a:pt x="6582" y="8057"/>
                </a:lnTo>
                <a:lnTo>
                  <a:pt x="6688" y="8125"/>
                </a:lnTo>
                <a:lnTo>
                  <a:pt x="6796" y="8187"/>
                </a:lnTo>
                <a:lnTo>
                  <a:pt x="6908" y="8245"/>
                </a:lnTo>
                <a:lnTo>
                  <a:pt x="7022" y="8296"/>
                </a:lnTo>
                <a:lnTo>
                  <a:pt x="7141" y="8343"/>
                </a:lnTo>
                <a:lnTo>
                  <a:pt x="7261" y="8383"/>
                </a:lnTo>
                <a:lnTo>
                  <a:pt x="7384" y="8419"/>
                </a:lnTo>
                <a:lnTo>
                  <a:pt x="7510" y="8448"/>
                </a:lnTo>
                <a:lnTo>
                  <a:pt x="7637" y="8471"/>
                </a:lnTo>
                <a:lnTo>
                  <a:pt x="7767" y="8487"/>
                </a:lnTo>
                <a:lnTo>
                  <a:pt x="7898" y="8497"/>
                </a:lnTo>
                <a:lnTo>
                  <a:pt x="8032" y="8500"/>
                </a:lnTo>
                <a:lnTo>
                  <a:pt x="8166" y="8497"/>
                </a:lnTo>
                <a:lnTo>
                  <a:pt x="8297" y="8487"/>
                </a:lnTo>
                <a:lnTo>
                  <a:pt x="8427" y="8471"/>
                </a:lnTo>
                <a:lnTo>
                  <a:pt x="8554" y="8448"/>
                </a:lnTo>
                <a:lnTo>
                  <a:pt x="8680" y="8419"/>
                </a:lnTo>
                <a:lnTo>
                  <a:pt x="8802" y="8383"/>
                </a:lnTo>
                <a:lnTo>
                  <a:pt x="8923" y="8343"/>
                </a:lnTo>
                <a:lnTo>
                  <a:pt x="9041" y="8296"/>
                </a:lnTo>
                <a:lnTo>
                  <a:pt x="9156" y="8245"/>
                </a:lnTo>
                <a:lnTo>
                  <a:pt x="9268" y="8187"/>
                </a:lnTo>
                <a:lnTo>
                  <a:pt x="9376" y="8125"/>
                </a:lnTo>
                <a:lnTo>
                  <a:pt x="9481" y="8057"/>
                </a:lnTo>
                <a:lnTo>
                  <a:pt x="9583" y="7984"/>
                </a:lnTo>
                <a:lnTo>
                  <a:pt x="9681" y="7908"/>
                </a:lnTo>
                <a:lnTo>
                  <a:pt x="9775" y="7827"/>
                </a:lnTo>
                <a:lnTo>
                  <a:pt x="9865" y="7740"/>
                </a:lnTo>
                <a:lnTo>
                  <a:pt x="9951" y="7651"/>
                </a:lnTo>
                <a:lnTo>
                  <a:pt x="10032" y="7556"/>
                </a:lnTo>
                <a:lnTo>
                  <a:pt x="10109" y="7458"/>
                </a:lnTo>
                <a:lnTo>
                  <a:pt x="10182" y="7356"/>
                </a:lnTo>
                <a:lnTo>
                  <a:pt x="10249" y="7251"/>
                </a:lnTo>
                <a:lnTo>
                  <a:pt x="10311" y="7142"/>
                </a:lnTo>
                <a:lnTo>
                  <a:pt x="10368" y="7030"/>
                </a:lnTo>
                <a:lnTo>
                  <a:pt x="10421" y="6916"/>
                </a:lnTo>
                <a:lnTo>
                  <a:pt x="10467" y="6798"/>
                </a:lnTo>
                <a:lnTo>
                  <a:pt x="10508" y="6678"/>
                </a:lnTo>
                <a:lnTo>
                  <a:pt x="10542" y="6554"/>
                </a:lnTo>
                <a:lnTo>
                  <a:pt x="10571" y="6428"/>
                </a:lnTo>
                <a:lnTo>
                  <a:pt x="10594" y="6301"/>
                </a:lnTo>
                <a:lnTo>
                  <a:pt x="10611" y="6171"/>
                </a:lnTo>
                <a:lnTo>
                  <a:pt x="10621" y="6039"/>
                </a:lnTo>
                <a:lnTo>
                  <a:pt x="10625" y="5906"/>
                </a:lnTo>
                <a:lnTo>
                  <a:pt x="10621" y="5773"/>
                </a:lnTo>
                <a:lnTo>
                  <a:pt x="10611" y="5641"/>
                </a:lnTo>
                <a:lnTo>
                  <a:pt x="10594" y="5511"/>
                </a:lnTo>
                <a:lnTo>
                  <a:pt x="10571" y="5383"/>
                </a:lnTo>
                <a:lnTo>
                  <a:pt x="10542" y="5258"/>
                </a:lnTo>
                <a:lnTo>
                  <a:pt x="10508" y="5135"/>
                </a:lnTo>
                <a:lnTo>
                  <a:pt x="10467" y="5014"/>
                </a:lnTo>
                <a:lnTo>
                  <a:pt x="10421" y="4896"/>
                </a:lnTo>
                <a:lnTo>
                  <a:pt x="10368" y="4782"/>
                </a:lnTo>
                <a:lnTo>
                  <a:pt x="10311" y="4669"/>
                </a:lnTo>
                <a:lnTo>
                  <a:pt x="10249" y="4561"/>
                </a:lnTo>
                <a:lnTo>
                  <a:pt x="10182" y="4456"/>
                </a:lnTo>
                <a:lnTo>
                  <a:pt x="10109" y="4355"/>
                </a:lnTo>
                <a:lnTo>
                  <a:pt x="10032" y="4256"/>
                </a:lnTo>
                <a:lnTo>
                  <a:pt x="9951" y="4162"/>
                </a:lnTo>
                <a:lnTo>
                  <a:pt x="9865" y="4072"/>
                </a:lnTo>
                <a:lnTo>
                  <a:pt x="9775" y="3986"/>
                </a:lnTo>
                <a:lnTo>
                  <a:pt x="9681" y="3904"/>
                </a:lnTo>
                <a:lnTo>
                  <a:pt x="9583" y="3828"/>
                </a:lnTo>
                <a:lnTo>
                  <a:pt x="9481" y="3755"/>
                </a:lnTo>
                <a:lnTo>
                  <a:pt x="9376" y="3688"/>
                </a:lnTo>
                <a:lnTo>
                  <a:pt x="9268" y="3625"/>
                </a:lnTo>
                <a:lnTo>
                  <a:pt x="9156" y="3567"/>
                </a:lnTo>
                <a:lnTo>
                  <a:pt x="9041" y="3516"/>
                </a:lnTo>
                <a:lnTo>
                  <a:pt x="8923" y="3470"/>
                </a:lnTo>
                <a:lnTo>
                  <a:pt x="8802" y="3429"/>
                </a:lnTo>
                <a:lnTo>
                  <a:pt x="8680" y="3394"/>
                </a:lnTo>
                <a:lnTo>
                  <a:pt x="8554" y="3364"/>
                </a:lnTo>
                <a:lnTo>
                  <a:pt x="8427" y="3342"/>
                </a:lnTo>
                <a:lnTo>
                  <a:pt x="8297" y="3325"/>
                </a:lnTo>
                <a:lnTo>
                  <a:pt x="8166" y="3315"/>
                </a:lnTo>
                <a:lnTo>
                  <a:pt x="8032" y="3312"/>
                </a:lnTo>
                <a:close/>
                <a:moveTo>
                  <a:pt x="4085" y="1827"/>
                </a:moveTo>
                <a:lnTo>
                  <a:pt x="3902" y="2048"/>
                </a:lnTo>
                <a:lnTo>
                  <a:pt x="3732" y="2274"/>
                </a:lnTo>
                <a:lnTo>
                  <a:pt x="3572" y="2507"/>
                </a:lnTo>
                <a:lnTo>
                  <a:pt x="3425" y="2744"/>
                </a:lnTo>
                <a:lnTo>
                  <a:pt x="3290" y="2987"/>
                </a:lnTo>
                <a:lnTo>
                  <a:pt x="3166" y="3235"/>
                </a:lnTo>
                <a:lnTo>
                  <a:pt x="3054" y="3487"/>
                </a:lnTo>
                <a:lnTo>
                  <a:pt x="2953" y="3743"/>
                </a:lnTo>
                <a:lnTo>
                  <a:pt x="2865" y="4003"/>
                </a:lnTo>
                <a:lnTo>
                  <a:pt x="2788" y="4264"/>
                </a:lnTo>
                <a:lnTo>
                  <a:pt x="2724" y="4529"/>
                </a:lnTo>
                <a:lnTo>
                  <a:pt x="2671" y="4796"/>
                </a:lnTo>
                <a:lnTo>
                  <a:pt x="2630" y="5065"/>
                </a:lnTo>
                <a:lnTo>
                  <a:pt x="2601" y="5335"/>
                </a:lnTo>
                <a:lnTo>
                  <a:pt x="2583" y="5606"/>
                </a:lnTo>
                <a:lnTo>
                  <a:pt x="2577" y="5877"/>
                </a:lnTo>
                <a:lnTo>
                  <a:pt x="2583" y="6149"/>
                </a:lnTo>
                <a:lnTo>
                  <a:pt x="2601" y="6420"/>
                </a:lnTo>
                <a:lnTo>
                  <a:pt x="2630" y="6691"/>
                </a:lnTo>
                <a:lnTo>
                  <a:pt x="2671" y="6959"/>
                </a:lnTo>
                <a:lnTo>
                  <a:pt x="2724" y="7227"/>
                </a:lnTo>
                <a:lnTo>
                  <a:pt x="2789" y="7493"/>
                </a:lnTo>
                <a:lnTo>
                  <a:pt x="2866" y="7755"/>
                </a:lnTo>
                <a:lnTo>
                  <a:pt x="2954" y="8015"/>
                </a:lnTo>
                <a:lnTo>
                  <a:pt x="3054" y="8272"/>
                </a:lnTo>
                <a:lnTo>
                  <a:pt x="3166" y="8525"/>
                </a:lnTo>
                <a:lnTo>
                  <a:pt x="3290" y="8774"/>
                </a:lnTo>
                <a:lnTo>
                  <a:pt x="3425" y="9019"/>
                </a:lnTo>
                <a:lnTo>
                  <a:pt x="3572" y="9258"/>
                </a:lnTo>
                <a:lnTo>
                  <a:pt x="3731" y="9492"/>
                </a:lnTo>
                <a:lnTo>
                  <a:pt x="3901" y="9720"/>
                </a:lnTo>
                <a:lnTo>
                  <a:pt x="4084" y="9941"/>
                </a:lnTo>
                <a:lnTo>
                  <a:pt x="4885" y="9140"/>
                </a:lnTo>
                <a:lnTo>
                  <a:pt x="4743" y="8961"/>
                </a:lnTo>
                <a:lnTo>
                  <a:pt x="4610" y="8777"/>
                </a:lnTo>
                <a:lnTo>
                  <a:pt x="4485" y="8588"/>
                </a:lnTo>
                <a:lnTo>
                  <a:pt x="4371" y="8396"/>
                </a:lnTo>
                <a:lnTo>
                  <a:pt x="4265" y="8200"/>
                </a:lnTo>
                <a:lnTo>
                  <a:pt x="4169" y="8000"/>
                </a:lnTo>
                <a:lnTo>
                  <a:pt x="4081" y="7798"/>
                </a:lnTo>
                <a:lnTo>
                  <a:pt x="4003" y="7592"/>
                </a:lnTo>
                <a:lnTo>
                  <a:pt x="3935" y="7384"/>
                </a:lnTo>
                <a:lnTo>
                  <a:pt x="3874" y="7173"/>
                </a:lnTo>
                <a:lnTo>
                  <a:pt x="3824" y="6961"/>
                </a:lnTo>
                <a:lnTo>
                  <a:pt x="3783" y="6747"/>
                </a:lnTo>
                <a:lnTo>
                  <a:pt x="3751" y="6532"/>
                </a:lnTo>
                <a:lnTo>
                  <a:pt x="3728" y="6316"/>
                </a:lnTo>
                <a:lnTo>
                  <a:pt x="3715" y="6100"/>
                </a:lnTo>
                <a:lnTo>
                  <a:pt x="3710" y="5882"/>
                </a:lnTo>
                <a:lnTo>
                  <a:pt x="3715" y="5665"/>
                </a:lnTo>
                <a:lnTo>
                  <a:pt x="3729" y="5449"/>
                </a:lnTo>
                <a:lnTo>
                  <a:pt x="3752" y="5233"/>
                </a:lnTo>
                <a:lnTo>
                  <a:pt x="3785" y="5018"/>
                </a:lnTo>
                <a:lnTo>
                  <a:pt x="3826" y="4805"/>
                </a:lnTo>
                <a:lnTo>
                  <a:pt x="3877" y="4593"/>
                </a:lnTo>
                <a:lnTo>
                  <a:pt x="3937" y="4383"/>
                </a:lnTo>
                <a:lnTo>
                  <a:pt x="4006" y="4176"/>
                </a:lnTo>
                <a:lnTo>
                  <a:pt x="4085" y="3971"/>
                </a:lnTo>
                <a:lnTo>
                  <a:pt x="4173" y="3769"/>
                </a:lnTo>
                <a:lnTo>
                  <a:pt x="4269" y="3569"/>
                </a:lnTo>
                <a:lnTo>
                  <a:pt x="4376" y="3374"/>
                </a:lnTo>
                <a:lnTo>
                  <a:pt x="4491" y="3182"/>
                </a:lnTo>
                <a:lnTo>
                  <a:pt x="4616" y="2996"/>
                </a:lnTo>
                <a:lnTo>
                  <a:pt x="4749" y="2814"/>
                </a:lnTo>
                <a:lnTo>
                  <a:pt x="4893" y="2636"/>
                </a:lnTo>
                <a:lnTo>
                  <a:pt x="4085" y="1827"/>
                </a:lnTo>
                <a:close/>
                <a:moveTo>
                  <a:pt x="3041" y="782"/>
                </a:moveTo>
                <a:lnTo>
                  <a:pt x="2258" y="0"/>
                </a:lnTo>
                <a:lnTo>
                  <a:pt x="1986" y="298"/>
                </a:lnTo>
                <a:lnTo>
                  <a:pt x="1730" y="609"/>
                </a:lnTo>
                <a:lnTo>
                  <a:pt x="1493" y="933"/>
                </a:lnTo>
                <a:lnTo>
                  <a:pt x="1272" y="1269"/>
                </a:lnTo>
                <a:lnTo>
                  <a:pt x="1070" y="1615"/>
                </a:lnTo>
                <a:lnTo>
                  <a:pt x="884" y="1972"/>
                </a:lnTo>
                <a:lnTo>
                  <a:pt x="717" y="2338"/>
                </a:lnTo>
                <a:lnTo>
                  <a:pt x="567" y="2712"/>
                </a:lnTo>
                <a:lnTo>
                  <a:pt x="435" y="3093"/>
                </a:lnTo>
                <a:lnTo>
                  <a:pt x="319" y="3481"/>
                </a:lnTo>
                <a:lnTo>
                  <a:pt x="223" y="3874"/>
                </a:lnTo>
                <a:lnTo>
                  <a:pt x="143" y="4272"/>
                </a:lnTo>
                <a:lnTo>
                  <a:pt x="81" y="4673"/>
                </a:lnTo>
                <a:lnTo>
                  <a:pt x="36" y="5077"/>
                </a:lnTo>
                <a:lnTo>
                  <a:pt x="9" y="5483"/>
                </a:lnTo>
                <a:lnTo>
                  <a:pt x="0" y="5889"/>
                </a:lnTo>
                <a:lnTo>
                  <a:pt x="8" y="6297"/>
                </a:lnTo>
                <a:lnTo>
                  <a:pt x="34" y="6703"/>
                </a:lnTo>
                <a:lnTo>
                  <a:pt x="77" y="7107"/>
                </a:lnTo>
                <a:lnTo>
                  <a:pt x="139" y="7509"/>
                </a:lnTo>
                <a:lnTo>
                  <a:pt x="217" y="7907"/>
                </a:lnTo>
                <a:lnTo>
                  <a:pt x="312" y="8300"/>
                </a:lnTo>
                <a:lnTo>
                  <a:pt x="426" y="8688"/>
                </a:lnTo>
                <a:lnTo>
                  <a:pt x="557" y="9070"/>
                </a:lnTo>
                <a:lnTo>
                  <a:pt x="706" y="9444"/>
                </a:lnTo>
                <a:lnTo>
                  <a:pt x="873" y="9811"/>
                </a:lnTo>
                <a:lnTo>
                  <a:pt x="1057" y="10168"/>
                </a:lnTo>
                <a:lnTo>
                  <a:pt x="1258" y="10515"/>
                </a:lnTo>
                <a:lnTo>
                  <a:pt x="1477" y="10852"/>
                </a:lnTo>
                <a:lnTo>
                  <a:pt x="1714" y="11177"/>
                </a:lnTo>
                <a:lnTo>
                  <a:pt x="1968" y="11489"/>
                </a:lnTo>
                <a:lnTo>
                  <a:pt x="2239" y="11788"/>
                </a:lnTo>
                <a:lnTo>
                  <a:pt x="3039" y="10988"/>
                </a:lnTo>
                <a:lnTo>
                  <a:pt x="2805" y="10710"/>
                </a:lnTo>
                <a:lnTo>
                  <a:pt x="2586" y="10425"/>
                </a:lnTo>
                <a:lnTo>
                  <a:pt x="2381" y="10132"/>
                </a:lnTo>
                <a:lnTo>
                  <a:pt x="2192" y="9832"/>
                </a:lnTo>
                <a:lnTo>
                  <a:pt x="2018" y="9525"/>
                </a:lnTo>
                <a:lnTo>
                  <a:pt x="1859" y="9213"/>
                </a:lnTo>
                <a:lnTo>
                  <a:pt x="1716" y="8895"/>
                </a:lnTo>
                <a:lnTo>
                  <a:pt x="1587" y="8571"/>
                </a:lnTo>
                <a:lnTo>
                  <a:pt x="1474" y="8244"/>
                </a:lnTo>
                <a:lnTo>
                  <a:pt x="1375" y="7913"/>
                </a:lnTo>
                <a:lnTo>
                  <a:pt x="1292" y="7578"/>
                </a:lnTo>
                <a:lnTo>
                  <a:pt x="1223" y="7241"/>
                </a:lnTo>
                <a:lnTo>
                  <a:pt x="1170" y="6902"/>
                </a:lnTo>
                <a:lnTo>
                  <a:pt x="1133" y="6561"/>
                </a:lnTo>
                <a:lnTo>
                  <a:pt x="1110" y="6219"/>
                </a:lnTo>
                <a:lnTo>
                  <a:pt x="1103" y="5877"/>
                </a:lnTo>
                <a:lnTo>
                  <a:pt x="1110" y="5535"/>
                </a:lnTo>
                <a:lnTo>
                  <a:pt x="1133" y="5193"/>
                </a:lnTo>
                <a:lnTo>
                  <a:pt x="1170" y="4852"/>
                </a:lnTo>
                <a:lnTo>
                  <a:pt x="1223" y="4513"/>
                </a:lnTo>
                <a:lnTo>
                  <a:pt x="1292" y="4178"/>
                </a:lnTo>
                <a:lnTo>
                  <a:pt x="1375" y="3844"/>
                </a:lnTo>
                <a:lnTo>
                  <a:pt x="1474" y="3513"/>
                </a:lnTo>
                <a:lnTo>
                  <a:pt x="1587" y="3186"/>
                </a:lnTo>
                <a:lnTo>
                  <a:pt x="1716" y="2865"/>
                </a:lnTo>
                <a:lnTo>
                  <a:pt x="1859" y="2547"/>
                </a:lnTo>
                <a:lnTo>
                  <a:pt x="2018" y="2237"/>
                </a:lnTo>
                <a:lnTo>
                  <a:pt x="2193" y="1931"/>
                </a:lnTo>
                <a:lnTo>
                  <a:pt x="2382" y="1632"/>
                </a:lnTo>
                <a:lnTo>
                  <a:pt x="2586" y="1341"/>
                </a:lnTo>
                <a:lnTo>
                  <a:pt x="2806" y="1057"/>
                </a:lnTo>
                <a:lnTo>
                  <a:pt x="3041" y="782"/>
                </a:lnTo>
                <a:close/>
                <a:moveTo>
                  <a:pt x="11987" y="1827"/>
                </a:moveTo>
                <a:lnTo>
                  <a:pt x="11179" y="2636"/>
                </a:lnTo>
                <a:lnTo>
                  <a:pt x="11322" y="2814"/>
                </a:lnTo>
                <a:lnTo>
                  <a:pt x="11456" y="2996"/>
                </a:lnTo>
                <a:lnTo>
                  <a:pt x="11581" y="3182"/>
                </a:lnTo>
                <a:lnTo>
                  <a:pt x="11696" y="3374"/>
                </a:lnTo>
                <a:lnTo>
                  <a:pt x="11802" y="3569"/>
                </a:lnTo>
                <a:lnTo>
                  <a:pt x="11899" y="3769"/>
                </a:lnTo>
                <a:lnTo>
                  <a:pt x="11987" y="3971"/>
                </a:lnTo>
                <a:lnTo>
                  <a:pt x="12065" y="4176"/>
                </a:lnTo>
                <a:lnTo>
                  <a:pt x="12134" y="4383"/>
                </a:lnTo>
                <a:lnTo>
                  <a:pt x="12195" y="4593"/>
                </a:lnTo>
                <a:lnTo>
                  <a:pt x="12246" y="4805"/>
                </a:lnTo>
                <a:lnTo>
                  <a:pt x="12287" y="5018"/>
                </a:lnTo>
                <a:lnTo>
                  <a:pt x="12320" y="5233"/>
                </a:lnTo>
                <a:lnTo>
                  <a:pt x="12343" y="5449"/>
                </a:lnTo>
                <a:lnTo>
                  <a:pt x="12357" y="5665"/>
                </a:lnTo>
                <a:lnTo>
                  <a:pt x="12361" y="5882"/>
                </a:lnTo>
                <a:lnTo>
                  <a:pt x="12357" y="6100"/>
                </a:lnTo>
                <a:lnTo>
                  <a:pt x="12343" y="6316"/>
                </a:lnTo>
                <a:lnTo>
                  <a:pt x="12321" y="6532"/>
                </a:lnTo>
                <a:lnTo>
                  <a:pt x="12289" y="6747"/>
                </a:lnTo>
                <a:lnTo>
                  <a:pt x="12248" y="6961"/>
                </a:lnTo>
                <a:lnTo>
                  <a:pt x="12198" y="7173"/>
                </a:lnTo>
                <a:lnTo>
                  <a:pt x="12137" y="7384"/>
                </a:lnTo>
                <a:lnTo>
                  <a:pt x="12069" y="7592"/>
                </a:lnTo>
                <a:lnTo>
                  <a:pt x="11991" y="7798"/>
                </a:lnTo>
                <a:lnTo>
                  <a:pt x="11903" y="8000"/>
                </a:lnTo>
                <a:lnTo>
                  <a:pt x="11807" y="8200"/>
                </a:lnTo>
                <a:lnTo>
                  <a:pt x="11701" y="8396"/>
                </a:lnTo>
                <a:lnTo>
                  <a:pt x="11587" y="8588"/>
                </a:lnTo>
                <a:lnTo>
                  <a:pt x="11462" y="8777"/>
                </a:lnTo>
                <a:lnTo>
                  <a:pt x="11329" y="8961"/>
                </a:lnTo>
                <a:lnTo>
                  <a:pt x="11187" y="9140"/>
                </a:lnTo>
                <a:lnTo>
                  <a:pt x="11988" y="9941"/>
                </a:lnTo>
                <a:lnTo>
                  <a:pt x="12171" y="9720"/>
                </a:lnTo>
                <a:lnTo>
                  <a:pt x="12340" y="9492"/>
                </a:lnTo>
                <a:lnTo>
                  <a:pt x="12500" y="9258"/>
                </a:lnTo>
                <a:lnTo>
                  <a:pt x="12647" y="9019"/>
                </a:lnTo>
                <a:lnTo>
                  <a:pt x="12782" y="8774"/>
                </a:lnTo>
                <a:lnTo>
                  <a:pt x="12906" y="8525"/>
                </a:lnTo>
                <a:lnTo>
                  <a:pt x="13017" y="8272"/>
                </a:lnTo>
                <a:lnTo>
                  <a:pt x="13118" y="8015"/>
                </a:lnTo>
                <a:lnTo>
                  <a:pt x="13206" y="7755"/>
                </a:lnTo>
                <a:lnTo>
                  <a:pt x="13283" y="7493"/>
                </a:lnTo>
                <a:lnTo>
                  <a:pt x="13348" y="7227"/>
                </a:lnTo>
                <a:lnTo>
                  <a:pt x="13401" y="6959"/>
                </a:lnTo>
                <a:lnTo>
                  <a:pt x="13442" y="6691"/>
                </a:lnTo>
                <a:lnTo>
                  <a:pt x="13471" y="6420"/>
                </a:lnTo>
                <a:lnTo>
                  <a:pt x="13489" y="6149"/>
                </a:lnTo>
                <a:lnTo>
                  <a:pt x="13495" y="5877"/>
                </a:lnTo>
                <a:lnTo>
                  <a:pt x="13489" y="5606"/>
                </a:lnTo>
                <a:lnTo>
                  <a:pt x="13471" y="5335"/>
                </a:lnTo>
                <a:lnTo>
                  <a:pt x="13442" y="5065"/>
                </a:lnTo>
                <a:lnTo>
                  <a:pt x="13401" y="4796"/>
                </a:lnTo>
                <a:lnTo>
                  <a:pt x="13348" y="4529"/>
                </a:lnTo>
                <a:lnTo>
                  <a:pt x="13284" y="4264"/>
                </a:lnTo>
                <a:lnTo>
                  <a:pt x="13206" y="4003"/>
                </a:lnTo>
                <a:lnTo>
                  <a:pt x="13118" y="3743"/>
                </a:lnTo>
                <a:lnTo>
                  <a:pt x="13018" y="3487"/>
                </a:lnTo>
                <a:lnTo>
                  <a:pt x="12906" y="3235"/>
                </a:lnTo>
                <a:lnTo>
                  <a:pt x="12782" y="2987"/>
                </a:lnTo>
                <a:lnTo>
                  <a:pt x="12647" y="2744"/>
                </a:lnTo>
                <a:lnTo>
                  <a:pt x="12499" y="2507"/>
                </a:lnTo>
                <a:lnTo>
                  <a:pt x="12340" y="2274"/>
                </a:lnTo>
                <a:lnTo>
                  <a:pt x="12170" y="2048"/>
                </a:lnTo>
                <a:lnTo>
                  <a:pt x="11987" y="1827"/>
                </a:lnTo>
                <a:close/>
              </a:path>
            </a:pathLst>
          </a:custGeom>
          <a:solidFill>
            <a:srgbClr val="009977"/>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32" name="Freeform 5"/>
          <p:cNvSpPr>
            <a:spLocks noChangeAspect="1"/>
          </p:cNvSpPr>
          <p:nvPr/>
        </p:nvSpPr>
        <p:spPr bwMode="auto">
          <a:xfrm>
            <a:off x="9060179" y="1713434"/>
            <a:ext cx="1040037" cy="914400"/>
          </a:xfrm>
          <a:custGeom>
            <a:avLst/>
            <a:gdLst>
              <a:gd name="T0" fmla="*/ 12402 w 15960"/>
              <a:gd name="T1" fmla="*/ 11806 h 16128"/>
              <a:gd name="T2" fmla="*/ 14215 w 15960"/>
              <a:gd name="T3" fmla="*/ 11686 h 16128"/>
              <a:gd name="T4" fmla="*/ 15056 w 15960"/>
              <a:gd name="T5" fmla="*/ 11210 h 16128"/>
              <a:gd name="T6" fmla="*/ 15304 w 15960"/>
              <a:gd name="T7" fmla="*/ 10648 h 16128"/>
              <a:gd name="T8" fmla="*/ 15260 w 15960"/>
              <a:gd name="T9" fmla="*/ 10152 h 16128"/>
              <a:gd name="T10" fmla="*/ 15076 w 15960"/>
              <a:gd name="T11" fmla="*/ 9845 h 16128"/>
              <a:gd name="T12" fmla="*/ 14809 w 15960"/>
              <a:gd name="T13" fmla="*/ 9846 h 16128"/>
              <a:gd name="T14" fmla="*/ 12782 w 15960"/>
              <a:gd name="T15" fmla="*/ 9763 h 16128"/>
              <a:gd name="T16" fmla="*/ 11682 w 15960"/>
              <a:gd name="T17" fmla="*/ 9384 h 16128"/>
              <a:gd name="T18" fmla="*/ 13326 w 15960"/>
              <a:gd name="T19" fmla="*/ 9266 h 16128"/>
              <a:gd name="T20" fmla="*/ 15023 w 15960"/>
              <a:gd name="T21" fmla="*/ 9158 h 16128"/>
              <a:gd name="T22" fmla="*/ 15392 w 15960"/>
              <a:gd name="T23" fmla="*/ 9153 h 16128"/>
              <a:gd name="T24" fmla="*/ 15779 w 15960"/>
              <a:gd name="T25" fmla="*/ 8711 h 16128"/>
              <a:gd name="T26" fmla="*/ 15957 w 15960"/>
              <a:gd name="T27" fmla="*/ 8226 h 16128"/>
              <a:gd name="T28" fmla="*/ 15827 w 15960"/>
              <a:gd name="T29" fmla="*/ 7713 h 16128"/>
              <a:gd name="T30" fmla="*/ 15278 w 15960"/>
              <a:gd name="T31" fmla="*/ 7235 h 16128"/>
              <a:gd name="T32" fmla="*/ 14142 w 15960"/>
              <a:gd name="T33" fmla="*/ 7005 h 16128"/>
              <a:gd name="T34" fmla="*/ 12655 w 15960"/>
              <a:gd name="T35" fmla="*/ 6943 h 16128"/>
              <a:gd name="T36" fmla="*/ 10970 w 15960"/>
              <a:gd name="T37" fmla="*/ 6936 h 16128"/>
              <a:gd name="T38" fmla="*/ 11118 w 15960"/>
              <a:gd name="T39" fmla="*/ 6934 h 16128"/>
              <a:gd name="T40" fmla="*/ 10830 w 15960"/>
              <a:gd name="T41" fmla="*/ 6918 h 16128"/>
              <a:gd name="T42" fmla="*/ 9690 w 15960"/>
              <a:gd name="T43" fmla="*/ 6875 h 16128"/>
              <a:gd name="T44" fmla="*/ 8375 w 15960"/>
              <a:gd name="T45" fmla="*/ 6865 h 16128"/>
              <a:gd name="T46" fmla="*/ 8324 w 15960"/>
              <a:gd name="T47" fmla="*/ 6702 h 16128"/>
              <a:gd name="T48" fmla="*/ 8687 w 15960"/>
              <a:gd name="T49" fmla="*/ 6674 h 16128"/>
              <a:gd name="T50" fmla="*/ 8809 w 15960"/>
              <a:gd name="T51" fmla="*/ 5926 h 16128"/>
              <a:gd name="T52" fmla="*/ 8955 w 15960"/>
              <a:gd name="T53" fmla="*/ 4847 h 16128"/>
              <a:gd name="T54" fmla="*/ 9530 w 15960"/>
              <a:gd name="T55" fmla="*/ 3801 h 16128"/>
              <a:gd name="T56" fmla="*/ 9919 w 15960"/>
              <a:gd name="T57" fmla="*/ 2705 h 16128"/>
              <a:gd name="T58" fmla="*/ 9932 w 15960"/>
              <a:gd name="T59" fmla="*/ 1030 h 16128"/>
              <a:gd name="T60" fmla="*/ 9468 w 15960"/>
              <a:gd name="T61" fmla="*/ 240 h 16128"/>
              <a:gd name="T62" fmla="*/ 9028 w 15960"/>
              <a:gd name="T63" fmla="*/ 4 h 16128"/>
              <a:gd name="T64" fmla="*/ 7747 w 15960"/>
              <a:gd name="T65" fmla="*/ 1778 h 16128"/>
              <a:gd name="T66" fmla="*/ 6044 w 15960"/>
              <a:gd name="T67" fmla="*/ 4364 h 16128"/>
              <a:gd name="T68" fmla="*/ 4801 w 15960"/>
              <a:gd name="T69" fmla="*/ 6695 h 16128"/>
              <a:gd name="T70" fmla="*/ 4343 w 15960"/>
              <a:gd name="T71" fmla="*/ 7673 h 16128"/>
              <a:gd name="T72" fmla="*/ 3577 w 15960"/>
              <a:gd name="T73" fmla="*/ 8053 h 16128"/>
              <a:gd name="T74" fmla="*/ 2744 w 15960"/>
              <a:gd name="T75" fmla="*/ 8145 h 16128"/>
              <a:gd name="T76" fmla="*/ 1350 w 15960"/>
              <a:gd name="T77" fmla="*/ 8386 h 16128"/>
              <a:gd name="T78" fmla="*/ 138 w 15960"/>
              <a:gd name="T79" fmla="*/ 10520 h 16128"/>
              <a:gd name="T80" fmla="*/ 209 w 15960"/>
              <a:gd name="T81" fmla="*/ 13404 h 16128"/>
              <a:gd name="T82" fmla="*/ 1744 w 15960"/>
              <a:gd name="T83" fmla="*/ 15295 h 16128"/>
              <a:gd name="T84" fmla="*/ 2484 w 15960"/>
              <a:gd name="T85" fmla="*/ 15342 h 16128"/>
              <a:gd name="T86" fmla="*/ 3111 w 15960"/>
              <a:gd name="T87" fmla="*/ 15193 h 16128"/>
              <a:gd name="T88" fmla="*/ 3907 w 15960"/>
              <a:gd name="T89" fmla="*/ 15171 h 16128"/>
              <a:gd name="T90" fmla="*/ 5343 w 15960"/>
              <a:gd name="T91" fmla="*/ 15650 h 16128"/>
              <a:gd name="T92" fmla="*/ 7564 w 15960"/>
              <a:gd name="T93" fmla="*/ 16086 h 16128"/>
              <a:gd name="T94" fmla="*/ 9640 w 15960"/>
              <a:gd name="T95" fmla="*/ 16101 h 16128"/>
              <a:gd name="T96" fmla="*/ 12011 w 15960"/>
              <a:gd name="T97" fmla="*/ 15973 h 16128"/>
              <a:gd name="T98" fmla="*/ 12934 w 15960"/>
              <a:gd name="T99" fmla="*/ 15731 h 16128"/>
              <a:gd name="T100" fmla="*/ 13303 w 15960"/>
              <a:gd name="T101" fmla="*/ 15203 h 16128"/>
              <a:gd name="T102" fmla="*/ 13328 w 15960"/>
              <a:gd name="T103" fmla="*/ 14603 h 16128"/>
              <a:gd name="T104" fmla="*/ 12738 w 15960"/>
              <a:gd name="T105" fmla="*/ 14291 h 16128"/>
              <a:gd name="T106" fmla="*/ 11858 w 15960"/>
              <a:gd name="T107" fmla="*/ 14261 h 16128"/>
              <a:gd name="T108" fmla="*/ 11816 w 15960"/>
              <a:gd name="T109" fmla="*/ 13918 h 16128"/>
              <a:gd name="T110" fmla="*/ 12879 w 15960"/>
              <a:gd name="T111" fmla="*/ 13853 h 16128"/>
              <a:gd name="T112" fmla="*/ 13928 w 15960"/>
              <a:gd name="T113" fmla="*/ 13583 h 16128"/>
              <a:gd name="T114" fmla="*/ 14204 w 15960"/>
              <a:gd name="T115" fmla="*/ 13123 h 16128"/>
              <a:gd name="T116" fmla="*/ 14216 w 15960"/>
              <a:gd name="T117" fmla="*/ 12695 h 16128"/>
              <a:gd name="T118" fmla="*/ 14093 w 15960"/>
              <a:gd name="T119" fmla="*/ 12315 h 16128"/>
              <a:gd name="T120" fmla="*/ 12702 w 15960"/>
              <a:gd name="T121" fmla="*/ 12208 h 16128"/>
              <a:gd name="T122" fmla="*/ 11771 w 15960"/>
              <a:gd name="T123" fmla="*/ 12167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60" h="16128">
                <a:moveTo>
                  <a:pt x="11771" y="12167"/>
                </a:moveTo>
                <a:lnTo>
                  <a:pt x="11552" y="11993"/>
                </a:lnTo>
                <a:lnTo>
                  <a:pt x="11786" y="11845"/>
                </a:lnTo>
                <a:lnTo>
                  <a:pt x="11904" y="11837"/>
                </a:lnTo>
                <a:lnTo>
                  <a:pt x="11943" y="11835"/>
                </a:lnTo>
                <a:lnTo>
                  <a:pt x="12015" y="11830"/>
                </a:lnTo>
                <a:lnTo>
                  <a:pt x="12119" y="11824"/>
                </a:lnTo>
                <a:lnTo>
                  <a:pt x="12249" y="11815"/>
                </a:lnTo>
                <a:lnTo>
                  <a:pt x="12402" y="11806"/>
                </a:lnTo>
                <a:lnTo>
                  <a:pt x="12574" y="11795"/>
                </a:lnTo>
                <a:lnTo>
                  <a:pt x="12763" y="11783"/>
                </a:lnTo>
                <a:lnTo>
                  <a:pt x="12963" y="11769"/>
                </a:lnTo>
                <a:lnTo>
                  <a:pt x="13172" y="11755"/>
                </a:lnTo>
                <a:lnTo>
                  <a:pt x="13385" y="11741"/>
                </a:lnTo>
                <a:lnTo>
                  <a:pt x="13601" y="11727"/>
                </a:lnTo>
                <a:lnTo>
                  <a:pt x="13813" y="11713"/>
                </a:lnTo>
                <a:lnTo>
                  <a:pt x="14018" y="11699"/>
                </a:lnTo>
                <a:lnTo>
                  <a:pt x="14215" y="11686"/>
                </a:lnTo>
                <a:lnTo>
                  <a:pt x="14397" y="11673"/>
                </a:lnTo>
                <a:lnTo>
                  <a:pt x="14562" y="11662"/>
                </a:lnTo>
                <a:lnTo>
                  <a:pt x="14652" y="11597"/>
                </a:lnTo>
                <a:lnTo>
                  <a:pt x="14735" y="11533"/>
                </a:lnTo>
                <a:lnTo>
                  <a:pt x="14811" y="11468"/>
                </a:lnTo>
                <a:lnTo>
                  <a:pt x="14882" y="11404"/>
                </a:lnTo>
                <a:lnTo>
                  <a:pt x="14945" y="11339"/>
                </a:lnTo>
                <a:lnTo>
                  <a:pt x="15004" y="11274"/>
                </a:lnTo>
                <a:lnTo>
                  <a:pt x="15056" y="11210"/>
                </a:lnTo>
                <a:lnTo>
                  <a:pt x="15102" y="11145"/>
                </a:lnTo>
                <a:lnTo>
                  <a:pt x="15144" y="11082"/>
                </a:lnTo>
                <a:lnTo>
                  <a:pt x="15180" y="11017"/>
                </a:lnTo>
                <a:lnTo>
                  <a:pt x="15212" y="10955"/>
                </a:lnTo>
                <a:lnTo>
                  <a:pt x="15239" y="10891"/>
                </a:lnTo>
                <a:lnTo>
                  <a:pt x="15261" y="10830"/>
                </a:lnTo>
                <a:lnTo>
                  <a:pt x="15279" y="10768"/>
                </a:lnTo>
                <a:lnTo>
                  <a:pt x="15294" y="10707"/>
                </a:lnTo>
                <a:lnTo>
                  <a:pt x="15304" y="10648"/>
                </a:lnTo>
                <a:lnTo>
                  <a:pt x="15310" y="10588"/>
                </a:lnTo>
                <a:lnTo>
                  <a:pt x="15314" y="10530"/>
                </a:lnTo>
                <a:lnTo>
                  <a:pt x="15314" y="10472"/>
                </a:lnTo>
                <a:lnTo>
                  <a:pt x="15311" y="10416"/>
                </a:lnTo>
                <a:lnTo>
                  <a:pt x="15305" y="10360"/>
                </a:lnTo>
                <a:lnTo>
                  <a:pt x="15297" y="10307"/>
                </a:lnTo>
                <a:lnTo>
                  <a:pt x="15287" y="10253"/>
                </a:lnTo>
                <a:lnTo>
                  <a:pt x="15275" y="10202"/>
                </a:lnTo>
                <a:lnTo>
                  <a:pt x="15260" y="10152"/>
                </a:lnTo>
                <a:lnTo>
                  <a:pt x="15244" y="10103"/>
                </a:lnTo>
                <a:lnTo>
                  <a:pt x="15226" y="10056"/>
                </a:lnTo>
                <a:lnTo>
                  <a:pt x="15207" y="10010"/>
                </a:lnTo>
                <a:lnTo>
                  <a:pt x="15187" y="9966"/>
                </a:lnTo>
                <a:lnTo>
                  <a:pt x="15167" y="9924"/>
                </a:lnTo>
                <a:lnTo>
                  <a:pt x="15146" y="9883"/>
                </a:lnTo>
                <a:lnTo>
                  <a:pt x="15124" y="9845"/>
                </a:lnTo>
                <a:lnTo>
                  <a:pt x="15100" y="9845"/>
                </a:lnTo>
                <a:lnTo>
                  <a:pt x="15076" y="9845"/>
                </a:lnTo>
                <a:lnTo>
                  <a:pt x="15051" y="9846"/>
                </a:lnTo>
                <a:lnTo>
                  <a:pt x="15024" y="9846"/>
                </a:lnTo>
                <a:lnTo>
                  <a:pt x="14997" y="9846"/>
                </a:lnTo>
                <a:lnTo>
                  <a:pt x="14967" y="9847"/>
                </a:lnTo>
                <a:lnTo>
                  <a:pt x="14936" y="9847"/>
                </a:lnTo>
                <a:lnTo>
                  <a:pt x="14903" y="9847"/>
                </a:lnTo>
                <a:lnTo>
                  <a:pt x="14891" y="9847"/>
                </a:lnTo>
                <a:lnTo>
                  <a:pt x="14890" y="9847"/>
                </a:lnTo>
                <a:lnTo>
                  <a:pt x="14809" y="9846"/>
                </a:lnTo>
                <a:lnTo>
                  <a:pt x="14681" y="9842"/>
                </a:lnTo>
                <a:lnTo>
                  <a:pt x="14512" y="9836"/>
                </a:lnTo>
                <a:lnTo>
                  <a:pt x="14309" y="9828"/>
                </a:lnTo>
                <a:lnTo>
                  <a:pt x="14080" y="9819"/>
                </a:lnTo>
                <a:lnTo>
                  <a:pt x="13831" y="9808"/>
                </a:lnTo>
                <a:lnTo>
                  <a:pt x="13569" y="9798"/>
                </a:lnTo>
                <a:lnTo>
                  <a:pt x="13303" y="9786"/>
                </a:lnTo>
                <a:lnTo>
                  <a:pt x="13038" y="9775"/>
                </a:lnTo>
                <a:lnTo>
                  <a:pt x="12782" y="9763"/>
                </a:lnTo>
                <a:lnTo>
                  <a:pt x="12542" y="9752"/>
                </a:lnTo>
                <a:lnTo>
                  <a:pt x="12325" y="9743"/>
                </a:lnTo>
                <a:lnTo>
                  <a:pt x="12138" y="9735"/>
                </a:lnTo>
                <a:lnTo>
                  <a:pt x="11989" y="9728"/>
                </a:lnTo>
                <a:lnTo>
                  <a:pt x="11884" y="9724"/>
                </a:lnTo>
                <a:lnTo>
                  <a:pt x="11831" y="9721"/>
                </a:lnTo>
                <a:lnTo>
                  <a:pt x="11699" y="9715"/>
                </a:lnTo>
                <a:lnTo>
                  <a:pt x="11466" y="9545"/>
                </a:lnTo>
                <a:lnTo>
                  <a:pt x="11682" y="9384"/>
                </a:lnTo>
                <a:lnTo>
                  <a:pt x="11811" y="9375"/>
                </a:lnTo>
                <a:lnTo>
                  <a:pt x="11865" y="9371"/>
                </a:lnTo>
                <a:lnTo>
                  <a:pt x="11974" y="9363"/>
                </a:lnTo>
                <a:lnTo>
                  <a:pt x="12128" y="9352"/>
                </a:lnTo>
                <a:lnTo>
                  <a:pt x="12320" y="9338"/>
                </a:lnTo>
                <a:lnTo>
                  <a:pt x="12544" y="9322"/>
                </a:lnTo>
                <a:lnTo>
                  <a:pt x="12791" y="9304"/>
                </a:lnTo>
                <a:lnTo>
                  <a:pt x="13055" y="9285"/>
                </a:lnTo>
                <a:lnTo>
                  <a:pt x="13326" y="9266"/>
                </a:lnTo>
                <a:lnTo>
                  <a:pt x="13599" y="9245"/>
                </a:lnTo>
                <a:lnTo>
                  <a:pt x="13865" y="9226"/>
                </a:lnTo>
                <a:lnTo>
                  <a:pt x="14117" y="9209"/>
                </a:lnTo>
                <a:lnTo>
                  <a:pt x="14348" y="9193"/>
                </a:lnTo>
                <a:lnTo>
                  <a:pt x="14550" y="9180"/>
                </a:lnTo>
                <a:lnTo>
                  <a:pt x="14716" y="9169"/>
                </a:lnTo>
                <a:lnTo>
                  <a:pt x="14837" y="9162"/>
                </a:lnTo>
                <a:lnTo>
                  <a:pt x="14908" y="9159"/>
                </a:lnTo>
                <a:lnTo>
                  <a:pt x="15023" y="9158"/>
                </a:lnTo>
                <a:lnTo>
                  <a:pt x="15120" y="9157"/>
                </a:lnTo>
                <a:lnTo>
                  <a:pt x="15200" y="9155"/>
                </a:lnTo>
                <a:lnTo>
                  <a:pt x="15264" y="9155"/>
                </a:lnTo>
                <a:lnTo>
                  <a:pt x="15313" y="9154"/>
                </a:lnTo>
                <a:lnTo>
                  <a:pt x="15350" y="9153"/>
                </a:lnTo>
                <a:lnTo>
                  <a:pt x="15376" y="9153"/>
                </a:lnTo>
                <a:lnTo>
                  <a:pt x="15392" y="9153"/>
                </a:lnTo>
                <a:lnTo>
                  <a:pt x="15392" y="9153"/>
                </a:lnTo>
                <a:lnTo>
                  <a:pt x="15392" y="9153"/>
                </a:lnTo>
                <a:lnTo>
                  <a:pt x="15442" y="9106"/>
                </a:lnTo>
                <a:lnTo>
                  <a:pt x="15490" y="9059"/>
                </a:lnTo>
                <a:lnTo>
                  <a:pt x="15538" y="9012"/>
                </a:lnTo>
                <a:lnTo>
                  <a:pt x="15583" y="8963"/>
                </a:lnTo>
                <a:lnTo>
                  <a:pt x="15626" y="8914"/>
                </a:lnTo>
                <a:lnTo>
                  <a:pt x="15668" y="8864"/>
                </a:lnTo>
                <a:lnTo>
                  <a:pt x="15707" y="8814"/>
                </a:lnTo>
                <a:lnTo>
                  <a:pt x="15744" y="8763"/>
                </a:lnTo>
                <a:lnTo>
                  <a:pt x="15779" y="8711"/>
                </a:lnTo>
                <a:lnTo>
                  <a:pt x="15811" y="8660"/>
                </a:lnTo>
                <a:lnTo>
                  <a:pt x="15840" y="8606"/>
                </a:lnTo>
                <a:lnTo>
                  <a:pt x="15866" y="8554"/>
                </a:lnTo>
                <a:lnTo>
                  <a:pt x="15889" y="8500"/>
                </a:lnTo>
                <a:lnTo>
                  <a:pt x="15910" y="8446"/>
                </a:lnTo>
                <a:lnTo>
                  <a:pt x="15927" y="8392"/>
                </a:lnTo>
                <a:lnTo>
                  <a:pt x="15941" y="8337"/>
                </a:lnTo>
                <a:lnTo>
                  <a:pt x="15951" y="8282"/>
                </a:lnTo>
                <a:lnTo>
                  <a:pt x="15957" y="8226"/>
                </a:lnTo>
                <a:lnTo>
                  <a:pt x="15960" y="8171"/>
                </a:lnTo>
                <a:lnTo>
                  <a:pt x="15959" y="8114"/>
                </a:lnTo>
                <a:lnTo>
                  <a:pt x="15953" y="8058"/>
                </a:lnTo>
                <a:lnTo>
                  <a:pt x="15944" y="8000"/>
                </a:lnTo>
                <a:lnTo>
                  <a:pt x="15930" y="7944"/>
                </a:lnTo>
                <a:lnTo>
                  <a:pt x="15912" y="7887"/>
                </a:lnTo>
                <a:lnTo>
                  <a:pt x="15888" y="7829"/>
                </a:lnTo>
                <a:lnTo>
                  <a:pt x="15860" y="7772"/>
                </a:lnTo>
                <a:lnTo>
                  <a:pt x="15827" y="7713"/>
                </a:lnTo>
                <a:lnTo>
                  <a:pt x="15790" y="7655"/>
                </a:lnTo>
                <a:lnTo>
                  <a:pt x="15746" y="7597"/>
                </a:lnTo>
                <a:lnTo>
                  <a:pt x="15698" y="7539"/>
                </a:lnTo>
                <a:lnTo>
                  <a:pt x="15645" y="7480"/>
                </a:lnTo>
                <a:lnTo>
                  <a:pt x="15585" y="7422"/>
                </a:lnTo>
                <a:lnTo>
                  <a:pt x="15523" y="7369"/>
                </a:lnTo>
                <a:lnTo>
                  <a:pt x="15450" y="7321"/>
                </a:lnTo>
                <a:lnTo>
                  <a:pt x="15369" y="7277"/>
                </a:lnTo>
                <a:lnTo>
                  <a:pt x="15278" y="7235"/>
                </a:lnTo>
                <a:lnTo>
                  <a:pt x="15179" y="7198"/>
                </a:lnTo>
                <a:lnTo>
                  <a:pt x="15072" y="7164"/>
                </a:lnTo>
                <a:lnTo>
                  <a:pt x="14958" y="7133"/>
                </a:lnTo>
                <a:lnTo>
                  <a:pt x="14837" y="7104"/>
                </a:lnTo>
                <a:lnTo>
                  <a:pt x="14710" y="7080"/>
                </a:lnTo>
                <a:lnTo>
                  <a:pt x="14576" y="7057"/>
                </a:lnTo>
                <a:lnTo>
                  <a:pt x="14436" y="7038"/>
                </a:lnTo>
                <a:lnTo>
                  <a:pt x="14291" y="7020"/>
                </a:lnTo>
                <a:lnTo>
                  <a:pt x="14142" y="7005"/>
                </a:lnTo>
                <a:lnTo>
                  <a:pt x="13988" y="6991"/>
                </a:lnTo>
                <a:lnTo>
                  <a:pt x="13831" y="6980"/>
                </a:lnTo>
                <a:lnTo>
                  <a:pt x="13670" y="6970"/>
                </a:lnTo>
                <a:lnTo>
                  <a:pt x="13505" y="6963"/>
                </a:lnTo>
                <a:lnTo>
                  <a:pt x="13338" y="6956"/>
                </a:lnTo>
                <a:lnTo>
                  <a:pt x="13170" y="6951"/>
                </a:lnTo>
                <a:lnTo>
                  <a:pt x="13000" y="6947"/>
                </a:lnTo>
                <a:lnTo>
                  <a:pt x="12827" y="6945"/>
                </a:lnTo>
                <a:lnTo>
                  <a:pt x="12655" y="6943"/>
                </a:lnTo>
                <a:lnTo>
                  <a:pt x="12483" y="6941"/>
                </a:lnTo>
                <a:lnTo>
                  <a:pt x="12309" y="6940"/>
                </a:lnTo>
                <a:lnTo>
                  <a:pt x="11967" y="6940"/>
                </a:lnTo>
                <a:lnTo>
                  <a:pt x="11629" y="6940"/>
                </a:lnTo>
                <a:lnTo>
                  <a:pt x="11464" y="6939"/>
                </a:lnTo>
                <a:lnTo>
                  <a:pt x="11301" y="6939"/>
                </a:lnTo>
                <a:lnTo>
                  <a:pt x="11141" y="6937"/>
                </a:lnTo>
                <a:lnTo>
                  <a:pt x="10986" y="6935"/>
                </a:lnTo>
                <a:lnTo>
                  <a:pt x="10970" y="6936"/>
                </a:lnTo>
                <a:lnTo>
                  <a:pt x="10955" y="6936"/>
                </a:lnTo>
                <a:lnTo>
                  <a:pt x="10939" y="6936"/>
                </a:lnTo>
                <a:lnTo>
                  <a:pt x="10922" y="6936"/>
                </a:lnTo>
                <a:lnTo>
                  <a:pt x="10918" y="6937"/>
                </a:lnTo>
                <a:lnTo>
                  <a:pt x="10922" y="6937"/>
                </a:lnTo>
                <a:lnTo>
                  <a:pt x="10954" y="6937"/>
                </a:lnTo>
                <a:lnTo>
                  <a:pt x="11005" y="6936"/>
                </a:lnTo>
                <a:lnTo>
                  <a:pt x="11064" y="6935"/>
                </a:lnTo>
                <a:lnTo>
                  <a:pt x="11118" y="6934"/>
                </a:lnTo>
                <a:lnTo>
                  <a:pt x="11158" y="6933"/>
                </a:lnTo>
                <a:lnTo>
                  <a:pt x="11169" y="6932"/>
                </a:lnTo>
                <a:lnTo>
                  <a:pt x="11172" y="6931"/>
                </a:lnTo>
                <a:lnTo>
                  <a:pt x="11166" y="6930"/>
                </a:lnTo>
                <a:lnTo>
                  <a:pt x="11150" y="6929"/>
                </a:lnTo>
                <a:lnTo>
                  <a:pt x="11067" y="6927"/>
                </a:lnTo>
                <a:lnTo>
                  <a:pt x="10986" y="6924"/>
                </a:lnTo>
                <a:lnTo>
                  <a:pt x="10908" y="6921"/>
                </a:lnTo>
                <a:lnTo>
                  <a:pt x="10830" y="6918"/>
                </a:lnTo>
                <a:lnTo>
                  <a:pt x="10755" y="6914"/>
                </a:lnTo>
                <a:lnTo>
                  <a:pt x="10682" y="6910"/>
                </a:lnTo>
                <a:lnTo>
                  <a:pt x="10610" y="6905"/>
                </a:lnTo>
                <a:lnTo>
                  <a:pt x="10542" y="6900"/>
                </a:lnTo>
                <a:lnTo>
                  <a:pt x="10390" y="6893"/>
                </a:lnTo>
                <a:lnTo>
                  <a:pt x="10225" y="6888"/>
                </a:lnTo>
                <a:lnTo>
                  <a:pt x="10052" y="6883"/>
                </a:lnTo>
                <a:lnTo>
                  <a:pt x="9873" y="6879"/>
                </a:lnTo>
                <a:lnTo>
                  <a:pt x="9690" y="6875"/>
                </a:lnTo>
                <a:lnTo>
                  <a:pt x="9508" y="6873"/>
                </a:lnTo>
                <a:lnTo>
                  <a:pt x="9328" y="6871"/>
                </a:lnTo>
                <a:lnTo>
                  <a:pt x="9152" y="6869"/>
                </a:lnTo>
                <a:lnTo>
                  <a:pt x="8986" y="6868"/>
                </a:lnTo>
                <a:lnTo>
                  <a:pt x="8830" y="6866"/>
                </a:lnTo>
                <a:lnTo>
                  <a:pt x="8689" y="6866"/>
                </a:lnTo>
                <a:lnTo>
                  <a:pt x="8564" y="6866"/>
                </a:lnTo>
                <a:lnTo>
                  <a:pt x="8458" y="6865"/>
                </a:lnTo>
                <a:lnTo>
                  <a:pt x="8375" y="6865"/>
                </a:lnTo>
                <a:lnTo>
                  <a:pt x="8317" y="6865"/>
                </a:lnTo>
                <a:lnTo>
                  <a:pt x="8288" y="6864"/>
                </a:lnTo>
                <a:lnTo>
                  <a:pt x="8243" y="6862"/>
                </a:lnTo>
                <a:lnTo>
                  <a:pt x="8002" y="6754"/>
                </a:lnTo>
                <a:lnTo>
                  <a:pt x="8241" y="6709"/>
                </a:lnTo>
                <a:lnTo>
                  <a:pt x="8283" y="6705"/>
                </a:lnTo>
                <a:lnTo>
                  <a:pt x="8294" y="6704"/>
                </a:lnTo>
                <a:lnTo>
                  <a:pt x="8308" y="6703"/>
                </a:lnTo>
                <a:lnTo>
                  <a:pt x="8324" y="6702"/>
                </a:lnTo>
                <a:lnTo>
                  <a:pt x="8345" y="6701"/>
                </a:lnTo>
                <a:lnTo>
                  <a:pt x="8369" y="6699"/>
                </a:lnTo>
                <a:lnTo>
                  <a:pt x="8398" y="6697"/>
                </a:lnTo>
                <a:lnTo>
                  <a:pt x="8432" y="6695"/>
                </a:lnTo>
                <a:lnTo>
                  <a:pt x="8470" y="6692"/>
                </a:lnTo>
                <a:lnTo>
                  <a:pt x="8516" y="6688"/>
                </a:lnTo>
                <a:lnTo>
                  <a:pt x="8566" y="6684"/>
                </a:lnTo>
                <a:lnTo>
                  <a:pt x="8623" y="6679"/>
                </a:lnTo>
                <a:lnTo>
                  <a:pt x="8687" y="6674"/>
                </a:lnTo>
                <a:lnTo>
                  <a:pt x="8758" y="6667"/>
                </a:lnTo>
                <a:lnTo>
                  <a:pt x="8838" y="6659"/>
                </a:lnTo>
                <a:lnTo>
                  <a:pt x="8926" y="6651"/>
                </a:lnTo>
                <a:lnTo>
                  <a:pt x="9021" y="6641"/>
                </a:lnTo>
                <a:lnTo>
                  <a:pt x="8957" y="6491"/>
                </a:lnTo>
                <a:lnTo>
                  <a:pt x="8905" y="6343"/>
                </a:lnTo>
                <a:lnTo>
                  <a:pt x="8862" y="6201"/>
                </a:lnTo>
                <a:lnTo>
                  <a:pt x="8831" y="6061"/>
                </a:lnTo>
                <a:lnTo>
                  <a:pt x="8809" y="5926"/>
                </a:lnTo>
                <a:lnTo>
                  <a:pt x="8796" y="5793"/>
                </a:lnTo>
                <a:lnTo>
                  <a:pt x="8792" y="5665"/>
                </a:lnTo>
                <a:lnTo>
                  <a:pt x="8796" y="5539"/>
                </a:lnTo>
                <a:lnTo>
                  <a:pt x="8807" y="5417"/>
                </a:lnTo>
                <a:lnTo>
                  <a:pt x="8825" y="5297"/>
                </a:lnTo>
                <a:lnTo>
                  <a:pt x="8849" y="5180"/>
                </a:lnTo>
                <a:lnTo>
                  <a:pt x="8879" y="5067"/>
                </a:lnTo>
                <a:lnTo>
                  <a:pt x="8915" y="4956"/>
                </a:lnTo>
                <a:lnTo>
                  <a:pt x="8955" y="4847"/>
                </a:lnTo>
                <a:lnTo>
                  <a:pt x="8998" y="4742"/>
                </a:lnTo>
                <a:lnTo>
                  <a:pt x="9046" y="4639"/>
                </a:lnTo>
                <a:lnTo>
                  <a:pt x="9096" y="4538"/>
                </a:lnTo>
                <a:lnTo>
                  <a:pt x="9148" y="4439"/>
                </a:lnTo>
                <a:lnTo>
                  <a:pt x="9202" y="4342"/>
                </a:lnTo>
                <a:lnTo>
                  <a:pt x="9257" y="4248"/>
                </a:lnTo>
                <a:lnTo>
                  <a:pt x="9369" y="4064"/>
                </a:lnTo>
                <a:lnTo>
                  <a:pt x="9478" y="3887"/>
                </a:lnTo>
                <a:lnTo>
                  <a:pt x="9530" y="3801"/>
                </a:lnTo>
                <a:lnTo>
                  <a:pt x="9580" y="3715"/>
                </a:lnTo>
                <a:lnTo>
                  <a:pt x="9627" y="3633"/>
                </a:lnTo>
                <a:lnTo>
                  <a:pt x="9670" y="3550"/>
                </a:lnTo>
                <a:lnTo>
                  <a:pt x="9710" y="3469"/>
                </a:lnTo>
                <a:lnTo>
                  <a:pt x="9744" y="3389"/>
                </a:lnTo>
                <a:lnTo>
                  <a:pt x="9774" y="3309"/>
                </a:lnTo>
                <a:lnTo>
                  <a:pt x="9798" y="3231"/>
                </a:lnTo>
                <a:lnTo>
                  <a:pt x="9865" y="2960"/>
                </a:lnTo>
                <a:lnTo>
                  <a:pt x="9919" y="2705"/>
                </a:lnTo>
                <a:lnTo>
                  <a:pt x="9961" y="2466"/>
                </a:lnTo>
                <a:lnTo>
                  <a:pt x="9990" y="2240"/>
                </a:lnTo>
                <a:lnTo>
                  <a:pt x="10009" y="2029"/>
                </a:lnTo>
                <a:lnTo>
                  <a:pt x="10018" y="1832"/>
                </a:lnTo>
                <a:lnTo>
                  <a:pt x="10017" y="1646"/>
                </a:lnTo>
                <a:lnTo>
                  <a:pt x="10007" y="1475"/>
                </a:lnTo>
                <a:lnTo>
                  <a:pt x="9990" y="1314"/>
                </a:lnTo>
                <a:lnTo>
                  <a:pt x="9965" y="1167"/>
                </a:lnTo>
                <a:lnTo>
                  <a:pt x="9932" y="1030"/>
                </a:lnTo>
                <a:lnTo>
                  <a:pt x="9895" y="905"/>
                </a:lnTo>
                <a:lnTo>
                  <a:pt x="9852" y="790"/>
                </a:lnTo>
                <a:lnTo>
                  <a:pt x="9804" y="684"/>
                </a:lnTo>
                <a:lnTo>
                  <a:pt x="9754" y="590"/>
                </a:lnTo>
                <a:lnTo>
                  <a:pt x="9700" y="503"/>
                </a:lnTo>
                <a:lnTo>
                  <a:pt x="9643" y="425"/>
                </a:lnTo>
                <a:lnTo>
                  <a:pt x="9586" y="356"/>
                </a:lnTo>
                <a:lnTo>
                  <a:pt x="9526" y="294"/>
                </a:lnTo>
                <a:lnTo>
                  <a:pt x="9468" y="240"/>
                </a:lnTo>
                <a:lnTo>
                  <a:pt x="9409" y="193"/>
                </a:lnTo>
                <a:lnTo>
                  <a:pt x="9352" y="152"/>
                </a:lnTo>
                <a:lnTo>
                  <a:pt x="9297" y="117"/>
                </a:lnTo>
                <a:lnTo>
                  <a:pt x="9245" y="88"/>
                </a:lnTo>
                <a:lnTo>
                  <a:pt x="9196" y="64"/>
                </a:lnTo>
                <a:lnTo>
                  <a:pt x="9151" y="44"/>
                </a:lnTo>
                <a:lnTo>
                  <a:pt x="9111" y="28"/>
                </a:lnTo>
                <a:lnTo>
                  <a:pt x="9077" y="17"/>
                </a:lnTo>
                <a:lnTo>
                  <a:pt x="9028" y="4"/>
                </a:lnTo>
                <a:lnTo>
                  <a:pt x="9011" y="0"/>
                </a:lnTo>
                <a:lnTo>
                  <a:pt x="8967" y="60"/>
                </a:lnTo>
                <a:lnTo>
                  <a:pt x="8841" y="233"/>
                </a:lnTo>
                <a:lnTo>
                  <a:pt x="8646" y="504"/>
                </a:lnTo>
                <a:lnTo>
                  <a:pt x="8391" y="860"/>
                </a:lnTo>
                <a:lnTo>
                  <a:pt x="8245" y="1066"/>
                </a:lnTo>
                <a:lnTo>
                  <a:pt x="8087" y="1289"/>
                </a:lnTo>
                <a:lnTo>
                  <a:pt x="7921" y="1527"/>
                </a:lnTo>
                <a:lnTo>
                  <a:pt x="7747" y="1778"/>
                </a:lnTo>
                <a:lnTo>
                  <a:pt x="7566" y="2041"/>
                </a:lnTo>
                <a:lnTo>
                  <a:pt x="7380" y="2313"/>
                </a:lnTo>
                <a:lnTo>
                  <a:pt x="7190" y="2595"/>
                </a:lnTo>
                <a:lnTo>
                  <a:pt x="6997" y="2883"/>
                </a:lnTo>
                <a:lnTo>
                  <a:pt x="6804" y="3175"/>
                </a:lnTo>
                <a:lnTo>
                  <a:pt x="6610" y="3472"/>
                </a:lnTo>
                <a:lnTo>
                  <a:pt x="6418" y="3769"/>
                </a:lnTo>
                <a:lnTo>
                  <a:pt x="6228" y="4067"/>
                </a:lnTo>
                <a:lnTo>
                  <a:pt x="6044" y="4364"/>
                </a:lnTo>
                <a:lnTo>
                  <a:pt x="5865" y="4657"/>
                </a:lnTo>
                <a:lnTo>
                  <a:pt x="5693" y="4945"/>
                </a:lnTo>
                <a:lnTo>
                  <a:pt x="5530" y="5227"/>
                </a:lnTo>
                <a:lnTo>
                  <a:pt x="5376" y="5502"/>
                </a:lnTo>
                <a:lnTo>
                  <a:pt x="5233" y="5767"/>
                </a:lnTo>
                <a:lnTo>
                  <a:pt x="5103" y="6020"/>
                </a:lnTo>
                <a:lnTo>
                  <a:pt x="4987" y="6260"/>
                </a:lnTo>
                <a:lnTo>
                  <a:pt x="4886" y="6485"/>
                </a:lnTo>
                <a:lnTo>
                  <a:pt x="4801" y="6695"/>
                </a:lnTo>
                <a:lnTo>
                  <a:pt x="4735" y="6887"/>
                </a:lnTo>
                <a:lnTo>
                  <a:pt x="4689" y="7059"/>
                </a:lnTo>
                <a:lnTo>
                  <a:pt x="4658" y="7167"/>
                </a:lnTo>
                <a:lnTo>
                  <a:pt x="4622" y="7268"/>
                </a:lnTo>
                <a:lnTo>
                  <a:pt x="4579" y="7362"/>
                </a:lnTo>
                <a:lnTo>
                  <a:pt x="4528" y="7449"/>
                </a:lnTo>
                <a:lnTo>
                  <a:pt x="4472" y="7530"/>
                </a:lnTo>
                <a:lnTo>
                  <a:pt x="4409" y="7604"/>
                </a:lnTo>
                <a:lnTo>
                  <a:pt x="4343" y="7673"/>
                </a:lnTo>
                <a:lnTo>
                  <a:pt x="4270" y="7734"/>
                </a:lnTo>
                <a:lnTo>
                  <a:pt x="4195" y="7792"/>
                </a:lnTo>
                <a:lnTo>
                  <a:pt x="4114" y="7843"/>
                </a:lnTo>
                <a:lnTo>
                  <a:pt x="4031" y="7890"/>
                </a:lnTo>
                <a:lnTo>
                  <a:pt x="3944" y="7931"/>
                </a:lnTo>
                <a:lnTo>
                  <a:pt x="3855" y="7967"/>
                </a:lnTo>
                <a:lnTo>
                  <a:pt x="3764" y="8000"/>
                </a:lnTo>
                <a:lnTo>
                  <a:pt x="3671" y="8029"/>
                </a:lnTo>
                <a:lnTo>
                  <a:pt x="3577" y="8053"/>
                </a:lnTo>
                <a:lnTo>
                  <a:pt x="3481" y="8074"/>
                </a:lnTo>
                <a:lnTo>
                  <a:pt x="3386" y="8092"/>
                </a:lnTo>
                <a:lnTo>
                  <a:pt x="3291" y="8106"/>
                </a:lnTo>
                <a:lnTo>
                  <a:pt x="3196" y="8118"/>
                </a:lnTo>
                <a:lnTo>
                  <a:pt x="3102" y="8128"/>
                </a:lnTo>
                <a:lnTo>
                  <a:pt x="3009" y="8135"/>
                </a:lnTo>
                <a:lnTo>
                  <a:pt x="2918" y="8140"/>
                </a:lnTo>
                <a:lnTo>
                  <a:pt x="2829" y="8143"/>
                </a:lnTo>
                <a:lnTo>
                  <a:pt x="2744" y="8145"/>
                </a:lnTo>
                <a:lnTo>
                  <a:pt x="2660" y="8145"/>
                </a:lnTo>
                <a:lnTo>
                  <a:pt x="2582" y="8144"/>
                </a:lnTo>
                <a:lnTo>
                  <a:pt x="2506" y="8142"/>
                </a:lnTo>
                <a:lnTo>
                  <a:pt x="2369" y="8138"/>
                </a:lnTo>
                <a:lnTo>
                  <a:pt x="2253" y="8133"/>
                </a:lnTo>
                <a:lnTo>
                  <a:pt x="2008" y="8141"/>
                </a:lnTo>
                <a:lnTo>
                  <a:pt x="1775" y="8188"/>
                </a:lnTo>
                <a:lnTo>
                  <a:pt x="1556" y="8270"/>
                </a:lnTo>
                <a:lnTo>
                  <a:pt x="1350" y="8386"/>
                </a:lnTo>
                <a:lnTo>
                  <a:pt x="1158" y="8532"/>
                </a:lnTo>
                <a:lnTo>
                  <a:pt x="979" y="8706"/>
                </a:lnTo>
                <a:lnTo>
                  <a:pt x="815" y="8907"/>
                </a:lnTo>
                <a:lnTo>
                  <a:pt x="665" y="9130"/>
                </a:lnTo>
                <a:lnTo>
                  <a:pt x="530" y="9375"/>
                </a:lnTo>
                <a:lnTo>
                  <a:pt x="409" y="9640"/>
                </a:lnTo>
                <a:lnTo>
                  <a:pt x="303" y="9921"/>
                </a:lnTo>
                <a:lnTo>
                  <a:pt x="213" y="10215"/>
                </a:lnTo>
                <a:lnTo>
                  <a:pt x="138" y="10520"/>
                </a:lnTo>
                <a:lnTo>
                  <a:pt x="80" y="10836"/>
                </a:lnTo>
                <a:lnTo>
                  <a:pt x="36" y="11159"/>
                </a:lnTo>
                <a:lnTo>
                  <a:pt x="10" y="11485"/>
                </a:lnTo>
                <a:lnTo>
                  <a:pt x="0" y="11814"/>
                </a:lnTo>
                <a:lnTo>
                  <a:pt x="7" y="12142"/>
                </a:lnTo>
                <a:lnTo>
                  <a:pt x="31" y="12468"/>
                </a:lnTo>
                <a:lnTo>
                  <a:pt x="73" y="12788"/>
                </a:lnTo>
                <a:lnTo>
                  <a:pt x="131" y="13101"/>
                </a:lnTo>
                <a:lnTo>
                  <a:pt x="209" y="13404"/>
                </a:lnTo>
                <a:lnTo>
                  <a:pt x="303" y="13696"/>
                </a:lnTo>
                <a:lnTo>
                  <a:pt x="416" y="13972"/>
                </a:lnTo>
                <a:lnTo>
                  <a:pt x="548" y="14231"/>
                </a:lnTo>
                <a:lnTo>
                  <a:pt x="699" y="14471"/>
                </a:lnTo>
                <a:lnTo>
                  <a:pt x="869" y="14690"/>
                </a:lnTo>
                <a:lnTo>
                  <a:pt x="1058" y="14883"/>
                </a:lnTo>
                <a:lnTo>
                  <a:pt x="1267" y="15050"/>
                </a:lnTo>
                <a:lnTo>
                  <a:pt x="1495" y="15189"/>
                </a:lnTo>
                <a:lnTo>
                  <a:pt x="1744" y="15295"/>
                </a:lnTo>
                <a:lnTo>
                  <a:pt x="2013" y="15369"/>
                </a:lnTo>
                <a:lnTo>
                  <a:pt x="2070" y="15377"/>
                </a:lnTo>
                <a:lnTo>
                  <a:pt x="2126" y="15382"/>
                </a:lnTo>
                <a:lnTo>
                  <a:pt x="2184" y="15383"/>
                </a:lnTo>
                <a:lnTo>
                  <a:pt x="2242" y="15380"/>
                </a:lnTo>
                <a:lnTo>
                  <a:pt x="2300" y="15374"/>
                </a:lnTo>
                <a:lnTo>
                  <a:pt x="2361" y="15366"/>
                </a:lnTo>
                <a:lnTo>
                  <a:pt x="2421" y="15355"/>
                </a:lnTo>
                <a:lnTo>
                  <a:pt x="2484" y="15342"/>
                </a:lnTo>
                <a:lnTo>
                  <a:pt x="2547" y="15327"/>
                </a:lnTo>
                <a:lnTo>
                  <a:pt x="2612" y="15311"/>
                </a:lnTo>
                <a:lnTo>
                  <a:pt x="2678" y="15293"/>
                </a:lnTo>
                <a:lnTo>
                  <a:pt x="2746" y="15276"/>
                </a:lnTo>
                <a:lnTo>
                  <a:pt x="2815" y="15258"/>
                </a:lnTo>
                <a:lnTo>
                  <a:pt x="2887" y="15241"/>
                </a:lnTo>
                <a:lnTo>
                  <a:pt x="2959" y="15224"/>
                </a:lnTo>
                <a:lnTo>
                  <a:pt x="3034" y="15208"/>
                </a:lnTo>
                <a:lnTo>
                  <a:pt x="3111" y="15193"/>
                </a:lnTo>
                <a:lnTo>
                  <a:pt x="3190" y="15178"/>
                </a:lnTo>
                <a:lnTo>
                  <a:pt x="3271" y="15167"/>
                </a:lnTo>
                <a:lnTo>
                  <a:pt x="3354" y="15158"/>
                </a:lnTo>
                <a:lnTo>
                  <a:pt x="3440" y="15151"/>
                </a:lnTo>
                <a:lnTo>
                  <a:pt x="3528" y="15148"/>
                </a:lnTo>
                <a:lnTo>
                  <a:pt x="3618" y="15148"/>
                </a:lnTo>
                <a:lnTo>
                  <a:pt x="3712" y="15151"/>
                </a:lnTo>
                <a:lnTo>
                  <a:pt x="3808" y="15159"/>
                </a:lnTo>
                <a:lnTo>
                  <a:pt x="3907" y="15171"/>
                </a:lnTo>
                <a:lnTo>
                  <a:pt x="4008" y="15189"/>
                </a:lnTo>
                <a:lnTo>
                  <a:pt x="4113" y="15212"/>
                </a:lnTo>
                <a:lnTo>
                  <a:pt x="4221" y="15239"/>
                </a:lnTo>
                <a:lnTo>
                  <a:pt x="4333" y="15273"/>
                </a:lnTo>
                <a:lnTo>
                  <a:pt x="4447" y="15314"/>
                </a:lnTo>
                <a:lnTo>
                  <a:pt x="4565" y="15361"/>
                </a:lnTo>
                <a:lnTo>
                  <a:pt x="4827" y="15467"/>
                </a:lnTo>
                <a:lnTo>
                  <a:pt x="5086" y="15563"/>
                </a:lnTo>
                <a:lnTo>
                  <a:pt x="5343" y="15650"/>
                </a:lnTo>
                <a:lnTo>
                  <a:pt x="5597" y="15728"/>
                </a:lnTo>
                <a:lnTo>
                  <a:pt x="5850" y="15798"/>
                </a:lnTo>
                <a:lnTo>
                  <a:pt x="6101" y="15860"/>
                </a:lnTo>
                <a:lnTo>
                  <a:pt x="6349" y="15914"/>
                </a:lnTo>
                <a:lnTo>
                  <a:pt x="6596" y="15962"/>
                </a:lnTo>
                <a:lnTo>
                  <a:pt x="6841" y="16002"/>
                </a:lnTo>
                <a:lnTo>
                  <a:pt x="7084" y="16035"/>
                </a:lnTo>
                <a:lnTo>
                  <a:pt x="7326" y="16063"/>
                </a:lnTo>
                <a:lnTo>
                  <a:pt x="7564" y="16086"/>
                </a:lnTo>
                <a:lnTo>
                  <a:pt x="7802" y="16103"/>
                </a:lnTo>
                <a:lnTo>
                  <a:pt x="8037" y="16116"/>
                </a:lnTo>
                <a:lnTo>
                  <a:pt x="8272" y="16123"/>
                </a:lnTo>
                <a:lnTo>
                  <a:pt x="8503" y="16127"/>
                </a:lnTo>
                <a:lnTo>
                  <a:pt x="8734" y="16128"/>
                </a:lnTo>
                <a:lnTo>
                  <a:pt x="8963" y="16125"/>
                </a:lnTo>
                <a:lnTo>
                  <a:pt x="9190" y="16119"/>
                </a:lnTo>
                <a:lnTo>
                  <a:pt x="9415" y="16111"/>
                </a:lnTo>
                <a:lnTo>
                  <a:pt x="9640" y="16101"/>
                </a:lnTo>
                <a:lnTo>
                  <a:pt x="9862" y="16090"/>
                </a:lnTo>
                <a:lnTo>
                  <a:pt x="10083" y="16077"/>
                </a:lnTo>
                <a:lnTo>
                  <a:pt x="10303" y="16063"/>
                </a:lnTo>
                <a:lnTo>
                  <a:pt x="10737" y="16035"/>
                </a:lnTo>
                <a:lnTo>
                  <a:pt x="11167" y="16008"/>
                </a:lnTo>
                <a:lnTo>
                  <a:pt x="11380" y="15997"/>
                </a:lnTo>
                <a:lnTo>
                  <a:pt x="11591" y="15987"/>
                </a:lnTo>
                <a:lnTo>
                  <a:pt x="11801" y="15979"/>
                </a:lnTo>
                <a:lnTo>
                  <a:pt x="12011" y="15973"/>
                </a:lnTo>
                <a:lnTo>
                  <a:pt x="12147" y="15967"/>
                </a:lnTo>
                <a:lnTo>
                  <a:pt x="12275" y="15956"/>
                </a:lnTo>
                <a:lnTo>
                  <a:pt x="12393" y="15937"/>
                </a:lnTo>
                <a:lnTo>
                  <a:pt x="12504" y="15915"/>
                </a:lnTo>
                <a:lnTo>
                  <a:pt x="12605" y="15887"/>
                </a:lnTo>
                <a:lnTo>
                  <a:pt x="12698" y="15855"/>
                </a:lnTo>
                <a:lnTo>
                  <a:pt x="12785" y="15818"/>
                </a:lnTo>
                <a:lnTo>
                  <a:pt x="12864" y="15776"/>
                </a:lnTo>
                <a:lnTo>
                  <a:pt x="12934" y="15731"/>
                </a:lnTo>
                <a:lnTo>
                  <a:pt x="12999" y="15682"/>
                </a:lnTo>
                <a:lnTo>
                  <a:pt x="13057" y="15631"/>
                </a:lnTo>
                <a:lnTo>
                  <a:pt x="13108" y="15577"/>
                </a:lnTo>
                <a:lnTo>
                  <a:pt x="13154" y="15519"/>
                </a:lnTo>
                <a:lnTo>
                  <a:pt x="13194" y="15460"/>
                </a:lnTo>
                <a:lnTo>
                  <a:pt x="13228" y="15397"/>
                </a:lnTo>
                <a:lnTo>
                  <a:pt x="13259" y="15334"/>
                </a:lnTo>
                <a:lnTo>
                  <a:pt x="13283" y="15269"/>
                </a:lnTo>
                <a:lnTo>
                  <a:pt x="13303" y="15203"/>
                </a:lnTo>
                <a:lnTo>
                  <a:pt x="13319" y="15135"/>
                </a:lnTo>
                <a:lnTo>
                  <a:pt x="13331" y="15068"/>
                </a:lnTo>
                <a:lnTo>
                  <a:pt x="13339" y="15000"/>
                </a:lnTo>
                <a:lnTo>
                  <a:pt x="13344" y="14933"/>
                </a:lnTo>
                <a:lnTo>
                  <a:pt x="13345" y="14864"/>
                </a:lnTo>
                <a:lnTo>
                  <a:pt x="13345" y="14797"/>
                </a:lnTo>
                <a:lnTo>
                  <a:pt x="13341" y="14731"/>
                </a:lnTo>
                <a:lnTo>
                  <a:pt x="13335" y="14666"/>
                </a:lnTo>
                <a:lnTo>
                  <a:pt x="13328" y="14603"/>
                </a:lnTo>
                <a:lnTo>
                  <a:pt x="13319" y="14541"/>
                </a:lnTo>
                <a:lnTo>
                  <a:pt x="13308" y="14481"/>
                </a:lnTo>
                <a:lnTo>
                  <a:pt x="13297" y="14424"/>
                </a:lnTo>
                <a:lnTo>
                  <a:pt x="13285" y="14369"/>
                </a:lnTo>
                <a:lnTo>
                  <a:pt x="13272" y="14318"/>
                </a:lnTo>
                <a:lnTo>
                  <a:pt x="13136" y="14311"/>
                </a:lnTo>
                <a:lnTo>
                  <a:pt x="13001" y="14304"/>
                </a:lnTo>
                <a:lnTo>
                  <a:pt x="12868" y="14297"/>
                </a:lnTo>
                <a:lnTo>
                  <a:pt x="12738" y="14291"/>
                </a:lnTo>
                <a:lnTo>
                  <a:pt x="12612" y="14286"/>
                </a:lnTo>
                <a:lnTo>
                  <a:pt x="12491" y="14282"/>
                </a:lnTo>
                <a:lnTo>
                  <a:pt x="12375" y="14277"/>
                </a:lnTo>
                <a:lnTo>
                  <a:pt x="12267" y="14274"/>
                </a:lnTo>
                <a:lnTo>
                  <a:pt x="12165" y="14270"/>
                </a:lnTo>
                <a:lnTo>
                  <a:pt x="12074" y="14267"/>
                </a:lnTo>
                <a:lnTo>
                  <a:pt x="11991" y="14265"/>
                </a:lnTo>
                <a:lnTo>
                  <a:pt x="11918" y="14263"/>
                </a:lnTo>
                <a:lnTo>
                  <a:pt x="11858" y="14261"/>
                </a:lnTo>
                <a:lnTo>
                  <a:pt x="11810" y="14260"/>
                </a:lnTo>
                <a:lnTo>
                  <a:pt x="11775" y="14259"/>
                </a:lnTo>
                <a:lnTo>
                  <a:pt x="11755" y="14258"/>
                </a:lnTo>
                <a:lnTo>
                  <a:pt x="11622" y="14253"/>
                </a:lnTo>
                <a:lnTo>
                  <a:pt x="11387" y="14094"/>
                </a:lnTo>
                <a:lnTo>
                  <a:pt x="11614" y="13932"/>
                </a:lnTo>
                <a:lnTo>
                  <a:pt x="11743" y="13922"/>
                </a:lnTo>
                <a:lnTo>
                  <a:pt x="11769" y="13920"/>
                </a:lnTo>
                <a:lnTo>
                  <a:pt x="11816" y="13918"/>
                </a:lnTo>
                <a:lnTo>
                  <a:pt x="11881" y="13914"/>
                </a:lnTo>
                <a:lnTo>
                  <a:pt x="11963" y="13909"/>
                </a:lnTo>
                <a:lnTo>
                  <a:pt x="12060" y="13904"/>
                </a:lnTo>
                <a:lnTo>
                  <a:pt x="12172" y="13897"/>
                </a:lnTo>
                <a:lnTo>
                  <a:pt x="12295" y="13890"/>
                </a:lnTo>
                <a:lnTo>
                  <a:pt x="12429" y="13882"/>
                </a:lnTo>
                <a:lnTo>
                  <a:pt x="12572" y="13873"/>
                </a:lnTo>
                <a:lnTo>
                  <a:pt x="12722" y="13863"/>
                </a:lnTo>
                <a:lnTo>
                  <a:pt x="12879" y="13853"/>
                </a:lnTo>
                <a:lnTo>
                  <a:pt x="13038" y="13842"/>
                </a:lnTo>
                <a:lnTo>
                  <a:pt x="13201" y="13831"/>
                </a:lnTo>
                <a:lnTo>
                  <a:pt x="13364" y="13819"/>
                </a:lnTo>
                <a:lnTo>
                  <a:pt x="13527" y="13807"/>
                </a:lnTo>
                <a:lnTo>
                  <a:pt x="13687" y="13794"/>
                </a:lnTo>
                <a:lnTo>
                  <a:pt x="13754" y="13741"/>
                </a:lnTo>
                <a:lnTo>
                  <a:pt x="13818" y="13689"/>
                </a:lnTo>
                <a:lnTo>
                  <a:pt x="13875" y="13636"/>
                </a:lnTo>
                <a:lnTo>
                  <a:pt x="13928" y="13583"/>
                </a:lnTo>
                <a:lnTo>
                  <a:pt x="13975" y="13531"/>
                </a:lnTo>
                <a:lnTo>
                  <a:pt x="14018" y="13479"/>
                </a:lnTo>
                <a:lnTo>
                  <a:pt x="14057" y="13428"/>
                </a:lnTo>
                <a:lnTo>
                  <a:pt x="14091" y="13375"/>
                </a:lnTo>
                <a:lnTo>
                  <a:pt x="14121" y="13325"/>
                </a:lnTo>
                <a:lnTo>
                  <a:pt x="14147" y="13273"/>
                </a:lnTo>
                <a:lnTo>
                  <a:pt x="14169" y="13223"/>
                </a:lnTo>
                <a:lnTo>
                  <a:pt x="14189" y="13173"/>
                </a:lnTo>
                <a:lnTo>
                  <a:pt x="14204" y="13123"/>
                </a:lnTo>
                <a:lnTo>
                  <a:pt x="14216" y="13074"/>
                </a:lnTo>
                <a:lnTo>
                  <a:pt x="14225" y="13024"/>
                </a:lnTo>
                <a:lnTo>
                  <a:pt x="14231" y="12976"/>
                </a:lnTo>
                <a:lnTo>
                  <a:pt x="14234" y="12928"/>
                </a:lnTo>
                <a:lnTo>
                  <a:pt x="14235" y="12880"/>
                </a:lnTo>
                <a:lnTo>
                  <a:pt x="14233" y="12833"/>
                </a:lnTo>
                <a:lnTo>
                  <a:pt x="14229" y="12786"/>
                </a:lnTo>
                <a:lnTo>
                  <a:pt x="14224" y="12740"/>
                </a:lnTo>
                <a:lnTo>
                  <a:pt x="14216" y="12695"/>
                </a:lnTo>
                <a:lnTo>
                  <a:pt x="14207" y="12649"/>
                </a:lnTo>
                <a:lnTo>
                  <a:pt x="14196" y="12606"/>
                </a:lnTo>
                <a:lnTo>
                  <a:pt x="14184" y="12562"/>
                </a:lnTo>
                <a:lnTo>
                  <a:pt x="14170" y="12519"/>
                </a:lnTo>
                <a:lnTo>
                  <a:pt x="14155" y="12477"/>
                </a:lnTo>
                <a:lnTo>
                  <a:pt x="14140" y="12435"/>
                </a:lnTo>
                <a:lnTo>
                  <a:pt x="14125" y="12394"/>
                </a:lnTo>
                <a:lnTo>
                  <a:pt x="14109" y="12354"/>
                </a:lnTo>
                <a:lnTo>
                  <a:pt x="14093" y="12315"/>
                </a:lnTo>
                <a:lnTo>
                  <a:pt x="14076" y="12276"/>
                </a:lnTo>
                <a:lnTo>
                  <a:pt x="13908" y="12267"/>
                </a:lnTo>
                <a:lnTo>
                  <a:pt x="13736" y="12257"/>
                </a:lnTo>
                <a:lnTo>
                  <a:pt x="13560" y="12248"/>
                </a:lnTo>
                <a:lnTo>
                  <a:pt x="13382" y="12239"/>
                </a:lnTo>
                <a:lnTo>
                  <a:pt x="13206" y="12231"/>
                </a:lnTo>
                <a:lnTo>
                  <a:pt x="13033" y="12223"/>
                </a:lnTo>
                <a:lnTo>
                  <a:pt x="12865" y="12215"/>
                </a:lnTo>
                <a:lnTo>
                  <a:pt x="12702" y="12208"/>
                </a:lnTo>
                <a:lnTo>
                  <a:pt x="12550" y="12201"/>
                </a:lnTo>
                <a:lnTo>
                  <a:pt x="12410" y="12195"/>
                </a:lnTo>
                <a:lnTo>
                  <a:pt x="12282" y="12190"/>
                </a:lnTo>
                <a:lnTo>
                  <a:pt x="12170" y="12185"/>
                </a:lnTo>
                <a:lnTo>
                  <a:pt x="12076" y="12181"/>
                </a:lnTo>
                <a:lnTo>
                  <a:pt x="12001" y="12178"/>
                </a:lnTo>
                <a:lnTo>
                  <a:pt x="11948" y="12176"/>
                </a:lnTo>
                <a:lnTo>
                  <a:pt x="11918" y="12175"/>
                </a:lnTo>
                <a:lnTo>
                  <a:pt x="11771" y="12167"/>
                </a:lnTo>
                <a:close/>
              </a:path>
            </a:pathLst>
          </a:custGeom>
          <a:solidFill>
            <a:srgbClr val="009977"/>
          </a:solidFill>
          <a:ln>
            <a:noFill/>
          </a:ln>
        </p:spPr>
        <p:txBody>
          <a:bodyPr vert="horz" wrap="square" lIns="91440" tIns="45720" rIns="91440" bIns="45720" numCol="1" anchor="t" anchorCtr="0" compatLnSpc="1">
            <a:prstTxWarp prst="textNoShape">
              <a:avLst/>
            </a:prstTxWarp>
          </a:bodyPr>
          <a:lstStyle/>
          <a:p>
            <a:endParaRPr lang="id-ID"/>
          </a:p>
        </p:txBody>
      </p:sp>
      <p:sp>
        <p:nvSpPr>
          <p:cNvPr id="33" name="Freeform 243"/>
          <p:cNvSpPr>
            <a:spLocks noChangeAspect="1" noEditPoints="1"/>
          </p:cNvSpPr>
          <p:nvPr/>
        </p:nvSpPr>
        <p:spPr bwMode="auto">
          <a:xfrm>
            <a:off x="1228027" y="1666155"/>
            <a:ext cx="1125207" cy="1122825"/>
          </a:xfrm>
          <a:custGeom>
            <a:avLst/>
            <a:gdLst>
              <a:gd name="T0" fmla="*/ 15640 w 16100"/>
              <a:gd name="T1" fmla="*/ 1190 h 16156"/>
              <a:gd name="T2" fmla="*/ 14332 w 16100"/>
              <a:gd name="T3" fmla="*/ 164 h 16156"/>
              <a:gd name="T4" fmla="*/ 12604 w 16100"/>
              <a:gd name="T5" fmla="*/ 121 h 16156"/>
              <a:gd name="T6" fmla="*/ 11246 w 16100"/>
              <a:gd name="T7" fmla="*/ 1084 h 16156"/>
              <a:gd name="T8" fmla="*/ 10712 w 16100"/>
              <a:gd name="T9" fmla="*/ 2700 h 16156"/>
              <a:gd name="T10" fmla="*/ 11100 w 16100"/>
              <a:gd name="T11" fmla="*/ 4098 h 16156"/>
              <a:gd name="T12" fmla="*/ 12117 w 16100"/>
              <a:gd name="T13" fmla="*/ 5070 h 16156"/>
              <a:gd name="T14" fmla="*/ 10465 w 16100"/>
              <a:gd name="T15" fmla="*/ 6885 h 16156"/>
              <a:gd name="T16" fmla="*/ 9531 w 16100"/>
              <a:gd name="T17" fmla="*/ 5819 h 16156"/>
              <a:gd name="T18" fmla="*/ 8153 w 16100"/>
              <a:gd name="T19" fmla="*/ 5369 h 16156"/>
              <a:gd name="T20" fmla="*/ 6727 w 16100"/>
              <a:gd name="T21" fmla="*/ 5704 h 16156"/>
              <a:gd name="T22" fmla="*/ 5710 w 16100"/>
              <a:gd name="T23" fmla="*/ 6691 h 16156"/>
              <a:gd name="T24" fmla="*/ 1573 w 16100"/>
              <a:gd name="T25" fmla="*/ 11029 h 16156"/>
              <a:gd name="T26" fmla="*/ 500 w 16100"/>
              <a:gd name="T27" fmla="*/ 11912 h 16156"/>
              <a:gd name="T28" fmla="*/ 10 w 16100"/>
              <a:gd name="T29" fmla="*/ 13242 h 16156"/>
              <a:gd name="T30" fmla="*/ 388 w 16100"/>
              <a:gd name="T31" fmla="*/ 14864 h 16156"/>
              <a:gd name="T32" fmla="*/ 1636 w 16100"/>
              <a:gd name="T33" fmla="*/ 15945 h 16156"/>
              <a:gd name="T34" fmla="*/ 3348 w 16100"/>
              <a:gd name="T35" fmla="*/ 16071 h 16156"/>
              <a:gd name="T36" fmla="*/ 4744 w 16100"/>
              <a:gd name="T37" fmla="*/ 15180 h 16156"/>
              <a:gd name="T38" fmla="*/ 5352 w 16100"/>
              <a:gd name="T39" fmla="*/ 13610 h 16156"/>
              <a:gd name="T40" fmla="*/ 5022 w 16100"/>
              <a:gd name="T41" fmla="*/ 12174 h 16156"/>
              <a:gd name="T42" fmla="*/ 4044 w 16100"/>
              <a:gd name="T43" fmla="*/ 11166 h 16156"/>
              <a:gd name="T44" fmla="*/ 5558 w 16100"/>
              <a:gd name="T45" fmla="*/ 9184 h 16156"/>
              <a:gd name="T46" fmla="*/ 6449 w 16100"/>
              <a:gd name="T47" fmla="*/ 10286 h 16156"/>
              <a:gd name="T48" fmla="*/ 7800 w 16100"/>
              <a:gd name="T49" fmla="*/ 10791 h 16156"/>
              <a:gd name="T50" fmla="*/ 9244 w 16100"/>
              <a:gd name="T51" fmla="*/ 10517 h 16156"/>
              <a:gd name="T52" fmla="*/ 10299 w 16100"/>
              <a:gd name="T53" fmla="*/ 9573 h 16156"/>
              <a:gd name="T54" fmla="*/ 14398 w 16100"/>
              <a:gd name="T55" fmla="*/ 5209 h 16156"/>
              <a:gd name="T56" fmla="*/ 15525 w 16100"/>
              <a:gd name="T57" fmla="*/ 4366 h 16156"/>
              <a:gd name="T58" fmla="*/ 16078 w 16100"/>
              <a:gd name="T59" fmla="*/ 3048 h 16156"/>
              <a:gd name="T60" fmla="*/ 3880 w 16100"/>
              <a:gd name="T61" fmla="*/ 14052 h 16156"/>
              <a:gd name="T62" fmla="*/ 3313 w 16100"/>
              <a:gd name="T63" fmla="*/ 14647 h 16156"/>
              <a:gd name="T64" fmla="*/ 2475 w 16100"/>
              <a:gd name="T65" fmla="*/ 14794 h 16156"/>
              <a:gd name="T66" fmla="*/ 1735 w 16100"/>
              <a:gd name="T67" fmla="*/ 14417 h 16156"/>
              <a:gd name="T68" fmla="*/ 1359 w 16100"/>
              <a:gd name="T69" fmla="*/ 13675 h 16156"/>
              <a:gd name="T70" fmla="*/ 1505 w 16100"/>
              <a:gd name="T71" fmla="*/ 12835 h 16156"/>
              <a:gd name="T72" fmla="*/ 2099 w 16100"/>
              <a:gd name="T73" fmla="*/ 12266 h 16156"/>
              <a:gd name="T74" fmla="*/ 2947 w 16100"/>
              <a:gd name="T75" fmla="*/ 12161 h 16156"/>
              <a:gd name="T76" fmla="*/ 3665 w 16100"/>
              <a:gd name="T77" fmla="*/ 12573 h 16156"/>
              <a:gd name="T78" fmla="*/ 4005 w 16100"/>
              <a:gd name="T79" fmla="*/ 13336 h 16156"/>
              <a:gd name="T80" fmla="*/ 7565 w 16100"/>
              <a:gd name="T81" fmla="*/ 9371 h 16156"/>
              <a:gd name="T82" fmla="*/ 6902 w 16100"/>
              <a:gd name="T83" fmla="*/ 8850 h 16156"/>
              <a:gd name="T84" fmla="*/ 6669 w 16100"/>
              <a:gd name="T85" fmla="*/ 8014 h 16156"/>
              <a:gd name="T86" fmla="*/ 6980 w 16100"/>
              <a:gd name="T87" fmla="*/ 7213 h 16156"/>
              <a:gd name="T88" fmla="*/ 7693 w 16100"/>
              <a:gd name="T89" fmla="*/ 6756 h 16156"/>
              <a:gd name="T90" fmla="*/ 8567 w 16100"/>
              <a:gd name="T91" fmla="*/ 6821 h 16156"/>
              <a:gd name="T92" fmla="*/ 9203 w 16100"/>
              <a:gd name="T93" fmla="*/ 7374 h 16156"/>
              <a:gd name="T94" fmla="*/ 9395 w 16100"/>
              <a:gd name="T95" fmla="*/ 8224 h 16156"/>
              <a:gd name="T96" fmla="*/ 9046 w 16100"/>
              <a:gd name="T97" fmla="*/ 9005 h 16156"/>
              <a:gd name="T98" fmla="*/ 8310 w 16100"/>
              <a:gd name="T99" fmla="*/ 9427 h 16156"/>
              <a:gd name="T100" fmla="*/ 12880 w 16100"/>
              <a:gd name="T101" fmla="*/ 3948 h 16156"/>
              <a:gd name="T102" fmla="*/ 12251 w 16100"/>
              <a:gd name="T103" fmla="*/ 3402 h 16156"/>
              <a:gd name="T104" fmla="*/ 12061 w 16100"/>
              <a:gd name="T105" fmla="*/ 2563 h 16156"/>
              <a:gd name="T106" fmla="*/ 12406 w 16100"/>
              <a:gd name="T107" fmla="*/ 1790 h 16156"/>
              <a:gd name="T108" fmla="*/ 13134 w 16100"/>
              <a:gd name="T109" fmla="*/ 1374 h 16156"/>
              <a:gd name="T110" fmla="*/ 13991 w 16100"/>
              <a:gd name="T111" fmla="*/ 1480 h 16156"/>
              <a:gd name="T112" fmla="*/ 14593 w 16100"/>
              <a:gd name="T113" fmla="*/ 2056 h 16156"/>
              <a:gd name="T114" fmla="*/ 14741 w 16100"/>
              <a:gd name="T115" fmla="*/ 2906 h 16156"/>
              <a:gd name="T116" fmla="*/ 14360 w 16100"/>
              <a:gd name="T117" fmla="*/ 3657 h 16156"/>
              <a:gd name="T118" fmla="*/ 13611 w 16100"/>
              <a:gd name="T119" fmla="*/ 4039 h 16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100" h="16156">
                <a:moveTo>
                  <a:pt x="16100" y="2700"/>
                </a:moveTo>
                <a:lnTo>
                  <a:pt x="16097" y="2562"/>
                </a:lnTo>
                <a:lnTo>
                  <a:pt x="16086" y="2424"/>
                </a:lnTo>
                <a:lnTo>
                  <a:pt x="16069" y="2289"/>
                </a:lnTo>
                <a:lnTo>
                  <a:pt x="16046" y="2156"/>
                </a:lnTo>
                <a:lnTo>
                  <a:pt x="16015" y="2026"/>
                </a:lnTo>
                <a:lnTo>
                  <a:pt x="15979" y="1897"/>
                </a:lnTo>
                <a:lnTo>
                  <a:pt x="15937" y="1772"/>
                </a:lnTo>
                <a:lnTo>
                  <a:pt x="15888" y="1649"/>
                </a:lnTo>
                <a:lnTo>
                  <a:pt x="15834" y="1530"/>
                </a:lnTo>
                <a:lnTo>
                  <a:pt x="15775" y="1414"/>
                </a:lnTo>
                <a:lnTo>
                  <a:pt x="15710" y="1301"/>
                </a:lnTo>
                <a:lnTo>
                  <a:pt x="15640" y="1190"/>
                </a:lnTo>
                <a:lnTo>
                  <a:pt x="15565" y="1084"/>
                </a:lnTo>
                <a:lnTo>
                  <a:pt x="15484" y="982"/>
                </a:lnTo>
                <a:lnTo>
                  <a:pt x="15400" y="885"/>
                </a:lnTo>
                <a:lnTo>
                  <a:pt x="15311" y="791"/>
                </a:lnTo>
                <a:lnTo>
                  <a:pt x="15218" y="702"/>
                </a:lnTo>
                <a:lnTo>
                  <a:pt x="15120" y="617"/>
                </a:lnTo>
                <a:lnTo>
                  <a:pt x="15018" y="536"/>
                </a:lnTo>
                <a:lnTo>
                  <a:pt x="14912" y="461"/>
                </a:lnTo>
                <a:lnTo>
                  <a:pt x="14802" y="391"/>
                </a:lnTo>
                <a:lnTo>
                  <a:pt x="14690" y="326"/>
                </a:lnTo>
                <a:lnTo>
                  <a:pt x="14574" y="267"/>
                </a:lnTo>
                <a:lnTo>
                  <a:pt x="14454" y="212"/>
                </a:lnTo>
                <a:lnTo>
                  <a:pt x="14332" y="164"/>
                </a:lnTo>
                <a:lnTo>
                  <a:pt x="14207" y="121"/>
                </a:lnTo>
                <a:lnTo>
                  <a:pt x="14079" y="85"/>
                </a:lnTo>
                <a:lnTo>
                  <a:pt x="13948" y="55"/>
                </a:lnTo>
                <a:lnTo>
                  <a:pt x="13816" y="31"/>
                </a:lnTo>
                <a:lnTo>
                  <a:pt x="13681" y="14"/>
                </a:lnTo>
                <a:lnTo>
                  <a:pt x="13544" y="3"/>
                </a:lnTo>
                <a:lnTo>
                  <a:pt x="13406" y="0"/>
                </a:lnTo>
                <a:lnTo>
                  <a:pt x="13267" y="3"/>
                </a:lnTo>
                <a:lnTo>
                  <a:pt x="13130" y="14"/>
                </a:lnTo>
                <a:lnTo>
                  <a:pt x="12995" y="31"/>
                </a:lnTo>
                <a:lnTo>
                  <a:pt x="12862" y="55"/>
                </a:lnTo>
                <a:lnTo>
                  <a:pt x="12732" y="85"/>
                </a:lnTo>
                <a:lnTo>
                  <a:pt x="12604" y="121"/>
                </a:lnTo>
                <a:lnTo>
                  <a:pt x="12479" y="164"/>
                </a:lnTo>
                <a:lnTo>
                  <a:pt x="12357" y="212"/>
                </a:lnTo>
                <a:lnTo>
                  <a:pt x="12238" y="267"/>
                </a:lnTo>
                <a:lnTo>
                  <a:pt x="12121" y="326"/>
                </a:lnTo>
                <a:lnTo>
                  <a:pt x="12008" y="391"/>
                </a:lnTo>
                <a:lnTo>
                  <a:pt x="11899" y="461"/>
                </a:lnTo>
                <a:lnTo>
                  <a:pt x="11793" y="536"/>
                </a:lnTo>
                <a:lnTo>
                  <a:pt x="11692" y="617"/>
                </a:lnTo>
                <a:lnTo>
                  <a:pt x="11594" y="702"/>
                </a:lnTo>
                <a:lnTo>
                  <a:pt x="11500" y="791"/>
                </a:lnTo>
                <a:lnTo>
                  <a:pt x="11411" y="885"/>
                </a:lnTo>
                <a:lnTo>
                  <a:pt x="11326" y="982"/>
                </a:lnTo>
                <a:lnTo>
                  <a:pt x="11246" y="1084"/>
                </a:lnTo>
                <a:lnTo>
                  <a:pt x="11171" y="1190"/>
                </a:lnTo>
                <a:lnTo>
                  <a:pt x="11101" y="1301"/>
                </a:lnTo>
                <a:lnTo>
                  <a:pt x="11036" y="1414"/>
                </a:lnTo>
                <a:lnTo>
                  <a:pt x="10976" y="1530"/>
                </a:lnTo>
                <a:lnTo>
                  <a:pt x="10923" y="1649"/>
                </a:lnTo>
                <a:lnTo>
                  <a:pt x="10875" y="1772"/>
                </a:lnTo>
                <a:lnTo>
                  <a:pt x="10832" y="1897"/>
                </a:lnTo>
                <a:lnTo>
                  <a:pt x="10796" y="2026"/>
                </a:lnTo>
                <a:lnTo>
                  <a:pt x="10766" y="2156"/>
                </a:lnTo>
                <a:lnTo>
                  <a:pt x="10743" y="2289"/>
                </a:lnTo>
                <a:lnTo>
                  <a:pt x="10725" y="2424"/>
                </a:lnTo>
                <a:lnTo>
                  <a:pt x="10715" y="2562"/>
                </a:lnTo>
                <a:lnTo>
                  <a:pt x="10712" y="2700"/>
                </a:lnTo>
                <a:lnTo>
                  <a:pt x="10714" y="2818"/>
                </a:lnTo>
                <a:lnTo>
                  <a:pt x="10722" y="2934"/>
                </a:lnTo>
                <a:lnTo>
                  <a:pt x="10734" y="3048"/>
                </a:lnTo>
                <a:lnTo>
                  <a:pt x="10751" y="3163"/>
                </a:lnTo>
                <a:lnTo>
                  <a:pt x="10772" y="3274"/>
                </a:lnTo>
                <a:lnTo>
                  <a:pt x="10798" y="3384"/>
                </a:lnTo>
                <a:lnTo>
                  <a:pt x="10829" y="3492"/>
                </a:lnTo>
                <a:lnTo>
                  <a:pt x="10864" y="3598"/>
                </a:lnTo>
                <a:lnTo>
                  <a:pt x="10903" y="3703"/>
                </a:lnTo>
                <a:lnTo>
                  <a:pt x="10946" y="3805"/>
                </a:lnTo>
                <a:lnTo>
                  <a:pt x="10994" y="3905"/>
                </a:lnTo>
                <a:lnTo>
                  <a:pt x="11045" y="4002"/>
                </a:lnTo>
                <a:lnTo>
                  <a:pt x="11100" y="4098"/>
                </a:lnTo>
                <a:lnTo>
                  <a:pt x="11159" y="4190"/>
                </a:lnTo>
                <a:lnTo>
                  <a:pt x="11221" y="4280"/>
                </a:lnTo>
                <a:lnTo>
                  <a:pt x="11287" y="4367"/>
                </a:lnTo>
                <a:lnTo>
                  <a:pt x="11356" y="4452"/>
                </a:lnTo>
                <a:lnTo>
                  <a:pt x="11429" y="4534"/>
                </a:lnTo>
                <a:lnTo>
                  <a:pt x="11505" y="4613"/>
                </a:lnTo>
                <a:lnTo>
                  <a:pt x="11584" y="4688"/>
                </a:lnTo>
                <a:lnTo>
                  <a:pt x="11665" y="4760"/>
                </a:lnTo>
                <a:lnTo>
                  <a:pt x="11751" y="4829"/>
                </a:lnTo>
                <a:lnTo>
                  <a:pt x="11839" y="4894"/>
                </a:lnTo>
                <a:lnTo>
                  <a:pt x="11928" y="4957"/>
                </a:lnTo>
                <a:lnTo>
                  <a:pt x="12021" y="5015"/>
                </a:lnTo>
                <a:lnTo>
                  <a:pt x="12117" y="5070"/>
                </a:lnTo>
                <a:lnTo>
                  <a:pt x="12215" y="5120"/>
                </a:lnTo>
                <a:lnTo>
                  <a:pt x="12314" y="5168"/>
                </a:lnTo>
                <a:lnTo>
                  <a:pt x="12417" y="5210"/>
                </a:lnTo>
                <a:lnTo>
                  <a:pt x="12522" y="5250"/>
                </a:lnTo>
                <a:lnTo>
                  <a:pt x="12628" y="5284"/>
                </a:lnTo>
                <a:lnTo>
                  <a:pt x="12735" y="5314"/>
                </a:lnTo>
                <a:lnTo>
                  <a:pt x="12735" y="7412"/>
                </a:lnTo>
                <a:lnTo>
                  <a:pt x="10658" y="7412"/>
                </a:lnTo>
                <a:lnTo>
                  <a:pt x="10628" y="7303"/>
                </a:lnTo>
                <a:lnTo>
                  <a:pt x="10594" y="7195"/>
                </a:lnTo>
                <a:lnTo>
                  <a:pt x="10554" y="7089"/>
                </a:lnTo>
                <a:lnTo>
                  <a:pt x="10512" y="6986"/>
                </a:lnTo>
                <a:lnTo>
                  <a:pt x="10465" y="6885"/>
                </a:lnTo>
                <a:lnTo>
                  <a:pt x="10413" y="6787"/>
                </a:lnTo>
                <a:lnTo>
                  <a:pt x="10359" y="6691"/>
                </a:lnTo>
                <a:lnTo>
                  <a:pt x="10300" y="6597"/>
                </a:lnTo>
                <a:lnTo>
                  <a:pt x="10238" y="6506"/>
                </a:lnTo>
                <a:lnTo>
                  <a:pt x="10173" y="6417"/>
                </a:lnTo>
                <a:lnTo>
                  <a:pt x="10103" y="6331"/>
                </a:lnTo>
                <a:lnTo>
                  <a:pt x="10031" y="6248"/>
                </a:lnTo>
                <a:lnTo>
                  <a:pt x="9955" y="6169"/>
                </a:lnTo>
                <a:lnTo>
                  <a:pt x="9875" y="6092"/>
                </a:lnTo>
                <a:lnTo>
                  <a:pt x="9794" y="6019"/>
                </a:lnTo>
                <a:lnTo>
                  <a:pt x="9709" y="5948"/>
                </a:lnTo>
                <a:lnTo>
                  <a:pt x="9622" y="5882"/>
                </a:lnTo>
                <a:lnTo>
                  <a:pt x="9531" y="5819"/>
                </a:lnTo>
                <a:lnTo>
                  <a:pt x="9437" y="5760"/>
                </a:lnTo>
                <a:lnTo>
                  <a:pt x="9342" y="5704"/>
                </a:lnTo>
                <a:lnTo>
                  <a:pt x="9244" y="5653"/>
                </a:lnTo>
                <a:lnTo>
                  <a:pt x="9144" y="5604"/>
                </a:lnTo>
                <a:lnTo>
                  <a:pt x="9041" y="5561"/>
                </a:lnTo>
                <a:lnTo>
                  <a:pt x="8936" y="5521"/>
                </a:lnTo>
                <a:lnTo>
                  <a:pt x="8830" y="5486"/>
                </a:lnTo>
                <a:lnTo>
                  <a:pt x="8721" y="5455"/>
                </a:lnTo>
                <a:lnTo>
                  <a:pt x="8610" y="5428"/>
                </a:lnTo>
                <a:lnTo>
                  <a:pt x="8498" y="5406"/>
                </a:lnTo>
                <a:lnTo>
                  <a:pt x="8384" y="5389"/>
                </a:lnTo>
                <a:lnTo>
                  <a:pt x="8270" y="5377"/>
                </a:lnTo>
                <a:lnTo>
                  <a:pt x="8153" y="5369"/>
                </a:lnTo>
                <a:lnTo>
                  <a:pt x="8035" y="5367"/>
                </a:lnTo>
                <a:lnTo>
                  <a:pt x="7917" y="5369"/>
                </a:lnTo>
                <a:lnTo>
                  <a:pt x="7800" y="5377"/>
                </a:lnTo>
                <a:lnTo>
                  <a:pt x="7684" y="5389"/>
                </a:lnTo>
                <a:lnTo>
                  <a:pt x="7570" y="5406"/>
                </a:lnTo>
                <a:lnTo>
                  <a:pt x="7459" y="5428"/>
                </a:lnTo>
                <a:lnTo>
                  <a:pt x="7349" y="5455"/>
                </a:lnTo>
                <a:lnTo>
                  <a:pt x="7240" y="5486"/>
                </a:lnTo>
                <a:lnTo>
                  <a:pt x="7133" y="5521"/>
                </a:lnTo>
                <a:lnTo>
                  <a:pt x="7029" y="5561"/>
                </a:lnTo>
                <a:lnTo>
                  <a:pt x="6926" y="5604"/>
                </a:lnTo>
                <a:lnTo>
                  <a:pt x="6825" y="5653"/>
                </a:lnTo>
                <a:lnTo>
                  <a:pt x="6727" y="5704"/>
                </a:lnTo>
                <a:lnTo>
                  <a:pt x="6632" y="5760"/>
                </a:lnTo>
                <a:lnTo>
                  <a:pt x="6539" y="5819"/>
                </a:lnTo>
                <a:lnTo>
                  <a:pt x="6448" y="5882"/>
                </a:lnTo>
                <a:lnTo>
                  <a:pt x="6361" y="5948"/>
                </a:lnTo>
                <a:lnTo>
                  <a:pt x="6275" y="6019"/>
                </a:lnTo>
                <a:lnTo>
                  <a:pt x="6193" y="6092"/>
                </a:lnTo>
                <a:lnTo>
                  <a:pt x="6115" y="6169"/>
                </a:lnTo>
                <a:lnTo>
                  <a:pt x="6038" y="6248"/>
                </a:lnTo>
                <a:lnTo>
                  <a:pt x="5966" y="6331"/>
                </a:lnTo>
                <a:lnTo>
                  <a:pt x="5897" y="6417"/>
                </a:lnTo>
                <a:lnTo>
                  <a:pt x="5831" y="6506"/>
                </a:lnTo>
                <a:lnTo>
                  <a:pt x="5769" y="6597"/>
                </a:lnTo>
                <a:lnTo>
                  <a:pt x="5710" y="6691"/>
                </a:lnTo>
                <a:lnTo>
                  <a:pt x="5655" y="6787"/>
                </a:lnTo>
                <a:lnTo>
                  <a:pt x="5604" y="6885"/>
                </a:lnTo>
                <a:lnTo>
                  <a:pt x="5558" y="6986"/>
                </a:lnTo>
                <a:lnTo>
                  <a:pt x="5514" y="7089"/>
                </a:lnTo>
                <a:lnTo>
                  <a:pt x="5475" y="7195"/>
                </a:lnTo>
                <a:lnTo>
                  <a:pt x="5441" y="7303"/>
                </a:lnTo>
                <a:lnTo>
                  <a:pt x="5411" y="7412"/>
                </a:lnTo>
                <a:lnTo>
                  <a:pt x="1986" y="7412"/>
                </a:lnTo>
                <a:lnTo>
                  <a:pt x="1986" y="10881"/>
                </a:lnTo>
                <a:lnTo>
                  <a:pt x="1880" y="10912"/>
                </a:lnTo>
                <a:lnTo>
                  <a:pt x="1775" y="10948"/>
                </a:lnTo>
                <a:lnTo>
                  <a:pt x="1673" y="10987"/>
                </a:lnTo>
                <a:lnTo>
                  <a:pt x="1573" y="11029"/>
                </a:lnTo>
                <a:lnTo>
                  <a:pt x="1474" y="11077"/>
                </a:lnTo>
                <a:lnTo>
                  <a:pt x="1378" y="11127"/>
                </a:lnTo>
                <a:lnTo>
                  <a:pt x="1284" y="11183"/>
                </a:lnTo>
                <a:lnTo>
                  <a:pt x="1194" y="11241"/>
                </a:lnTo>
                <a:lnTo>
                  <a:pt x="1105" y="11302"/>
                </a:lnTo>
                <a:lnTo>
                  <a:pt x="1018" y="11368"/>
                </a:lnTo>
                <a:lnTo>
                  <a:pt x="936" y="11436"/>
                </a:lnTo>
                <a:lnTo>
                  <a:pt x="855" y="11508"/>
                </a:lnTo>
                <a:lnTo>
                  <a:pt x="778" y="11583"/>
                </a:lnTo>
                <a:lnTo>
                  <a:pt x="703" y="11662"/>
                </a:lnTo>
                <a:lnTo>
                  <a:pt x="633" y="11742"/>
                </a:lnTo>
                <a:lnTo>
                  <a:pt x="564" y="11826"/>
                </a:lnTo>
                <a:lnTo>
                  <a:pt x="500" y="11912"/>
                </a:lnTo>
                <a:lnTo>
                  <a:pt x="438" y="12002"/>
                </a:lnTo>
                <a:lnTo>
                  <a:pt x="381" y="12093"/>
                </a:lnTo>
                <a:lnTo>
                  <a:pt x="327" y="12188"/>
                </a:lnTo>
                <a:lnTo>
                  <a:pt x="277" y="12284"/>
                </a:lnTo>
                <a:lnTo>
                  <a:pt x="231" y="12383"/>
                </a:lnTo>
                <a:lnTo>
                  <a:pt x="188" y="12484"/>
                </a:lnTo>
                <a:lnTo>
                  <a:pt x="149" y="12587"/>
                </a:lnTo>
                <a:lnTo>
                  <a:pt x="115" y="12692"/>
                </a:lnTo>
                <a:lnTo>
                  <a:pt x="86" y="12798"/>
                </a:lnTo>
                <a:lnTo>
                  <a:pt x="59" y="12907"/>
                </a:lnTo>
                <a:lnTo>
                  <a:pt x="38" y="13017"/>
                </a:lnTo>
                <a:lnTo>
                  <a:pt x="22" y="13129"/>
                </a:lnTo>
                <a:lnTo>
                  <a:pt x="10" y="13242"/>
                </a:lnTo>
                <a:lnTo>
                  <a:pt x="2" y="13356"/>
                </a:lnTo>
                <a:lnTo>
                  <a:pt x="0" y="13472"/>
                </a:lnTo>
                <a:lnTo>
                  <a:pt x="3" y="13610"/>
                </a:lnTo>
                <a:lnTo>
                  <a:pt x="14" y="13747"/>
                </a:lnTo>
                <a:lnTo>
                  <a:pt x="31" y="13881"/>
                </a:lnTo>
                <a:lnTo>
                  <a:pt x="54" y="14013"/>
                </a:lnTo>
                <a:lnTo>
                  <a:pt x="85" y="14143"/>
                </a:lnTo>
                <a:lnTo>
                  <a:pt x="121" y="14270"/>
                </a:lnTo>
                <a:lnTo>
                  <a:pt x="162" y="14395"/>
                </a:lnTo>
                <a:lnTo>
                  <a:pt x="211" y="14517"/>
                </a:lnTo>
                <a:lnTo>
                  <a:pt x="264" y="14635"/>
                </a:lnTo>
                <a:lnTo>
                  <a:pt x="323" y="14751"/>
                </a:lnTo>
                <a:lnTo>
                  <a:pt x="388" y="14864"/>
                </a:lnTo>
                <a:lnTo>
                  <a:pt x="457" y="14973"/>
                </a:lnTo>
                <a:lnTo>
                  <a:pt x="532" y="15078"/>
                </a:lnTo>
                <a:lnTo>
                  <a:pt x="611" y="15180"/>
                </a:lnTo>
                <a:lnTo>
                  <a:pt x="696" y="15277"/>
                </a:lnTo>
                <a:lnTo>
                  <a:pt x="785" y="15369"/>
                </a:lnTo>
                <a:lnTo>
                  <a:pt x="877" y="15458"/>
                </a:lnTo>
                <a:lnTo>
                  <a:pt x="974" y="15543"/>
                </a:lnTo>
                <a:lnTo>
                  <a:pt x="1076" y="15623"/>
                </a:lnTo>
                <a:lnTo>
                  <a:pt x="1181" y="15698"/>
                </a:lnTo>
                <a:lnTo>
                  <a:pt x="1289" y="15767"/>
                </a:lnTo>
                <a:lnTo>
                  <a:pt x="1401" y="15832"/>
                </a:lnTo>
                <a:lnTo>
                  <a:pt x="1517" y="15891"/>
                </a:lnTo>
                <a:lnTo>
                  <a:pt x="1636" y="15945"/>
                </a:lnTo>
                <a:lnTo>
                  <a:pt x="1757" y="15993"/>
                </a:lnTo>
                <a:lnTo>
                  <a:pt x="1882" y="16036"/>
                </a:lnTo>
                <a:lnTo>
                  <a:pt x="2009" y="16071"/>
                </a:lnTo>
                <a:lnTo>
                  <a:pt x="2139" y="16101"/>
                </a:lnTo>
                <a:lnTo>
                  <a:pt x="2270" y="16125"/>
                </a:lnTo>
                <a:lnTo>
                  <a:pt x="2404" y="16142"/>
                </a:lnTo>
                <a:lnTo>
                  <a:pt x="2540" y="16153"/>
                </a:lnTo>
                <a:lnTo>
                  <a:pt x="2678" y="16156"/>
                </a:lnTo>
                <a:lnTo>
                  <a:pt x="2816" y="16153"/>
                </a:lnTo>
                <a:lnTo>
                  <a:pt x="2952" y="16142"/>
                </a:lnTo>
                <a:lnTo>
                  <a:pt x="3086" y="16125"/>
                </a:lnTo>
                <a:lnTo>
                  <a:pt x="3218" y="16101"/>
                </a:lnTo>
                <a:lnTo>
                  <a:pt x="3348" y="16071"/>
                </a:lnTo>
                <a:lnTo>
                  <a:pt x="3474" y="16036"/>
                </a:lnTo>
                <a:lnTo>
                  <a:pt x="3598" y="15993"/>
                </a:lnTo>
                <a:lnTo>
                  <a:pt x="3720" y="15945"/>
                </a:lnTo>
                <a:lnTo>
                  <a:pt x="3839" y="15891"/>
                </a:lnTo>
                <a:lnTo>
                  <a:pt x="3954" y="15832"/>
                </a:lnTo>
                <a:lnTo>
                  <a:pt x="4067" y="15767"/>
                </a:lnTo>
                <a:lnTo>
                  <a:pt x="4175" y="15698"/>
                </a:lnTo>
                <a:lnTo>
                  <a:pt x="4280" y="15623"/>
                </a:lnTo>
                <a:lnTo>
                  <a:pt x="4381" y="15543"/>
                </a:lnTo>
                <a:lnTo>
                  <a:pt x="4479" y="15458"/>
                </a:lnTo>
                <a:lnTo>
                  <a:pt x="4572" y="15369"/>
                </a:lnTo>
                <a:lnTo>
                  <a:pt x="4660" y="15277"/>
                </a:lnTo>
                <a:lnTo>
                  <a:pt x="4744" y="15180"/>
                </a:lnTo>
                <a:lnTo>
                  <a:pt x="4823" y="15078"/>
                </a:lnTo>
                <a:lnTo>
                  <a:pt x="4899" y="14973"/>
                </a:lnTo>
                <a:lnTo>
                  <a:pt x="4968" y="14864"/>
                </a:lnTo>
                <a:lnTo>
                  <a:pt x="5033" y="14751"/>
                </a:lnTo>
                <a:lnTo>
                  <a:pt x="5091" y="14635"/>
                </a:lnTo>
                <a:lnTo>
                  <a:pt x="5146" y="14517"/>
                </a:lnTo>
                <a:lnTo>
                  <a:pt x="5193" y="14395"/>
                </a:lnTo>
                <a:lnTo>
                  <a:pt x="5235" y="14270"/>
                </a:lnTo>
                <a:lnTo>
                  <a:pt x="5272" y="14143"/>
                </a:lnTo>
                <a:lnTo>
                  <a:pt x="5302" y="14013"/>
                </a:lnTo>
                <a:lnTo>
                  <a:pt x="5325" y="13881"/>
                </a:lnTo>
                <a:lnTo>
                  <a:pt x="5342" y="13747"/>
                </a:lnTo>
                <a:lnTo>
                  <a:pt x="5352" y="13610"/>
                </a:lnTo>
                <a:lnTo>
                  <a:pt x="5356" y="13472"/>
                </a:lnTo>
                <a:lnTo>
                  <a:pt x="5353" y="13355"/>
                </a:lnTo>
                <a:lnTo>
                  <a:pt x="5346" y="13239"/>
                </a:lnTo>
                <a:lnTo>
                  <a:pt x="5333" y="13125"/>
                </a:lnTo>
                <a:lnTo>
                  <a:pt x="5317" y="13012"/>
                </a:lnTo>
                <a:lnTo>
                  <a:pt x="5295" y="12900"/>
                </a:lnTo>
                <a:lnTo>
                  <a:pt x="5269" y="12791"/>
                </a:lnTo>
                <a:lnTo>
                  <a:pt x="5237" y="12682"/>
                </a:lnTo>
                <a:lnTo>
                  <a:pt x="5203" y="12576"/>
                </a:lnTo>
                <a:lnTo>
                  <a:pt x="5164" y="12472"/>
                </a:lnTo>
                <a:lnTo>
                  <a:pt x="5121" y="12370"/>
                </a:lnTo>
                <a:lnTo>
                  <a:pt x="5073" y="12271"/>
                </a:lnTo>
                <a:lnTo>
                  <a:pt x="5022" y="12174"/>
                </a:lnTo>
                <a:lnTo>
                  <a:pt x="4966" y="12079"/>
                </a:lnTo>
                <a:lnTo>
                  <a:pt x="4908" y="11987"/>
                </a:lnTo>
                <a:lnTo>
                  <a:pt x="4846" y="11897"/>
                </a:lnTo>
                <a:lnTo>
                  <a:pt x="4779" y="11810"/>
                </a:lnTo>
                <a:lnTo>
                  <a:pt x="4710" y="11725"/>
                </a:lnTo>
                <a:lnTo>
                  <a:pt x="4637" y="11644"/>
                </a:lnTo>
                <a:lnTo>
                  <a:pt x="4561" y="11566"/>
                </a:lnTo>
                <a:lnTo>
                  <a:pt x="4482" y="11491"/>
                </a:lnTo>
                <a:lnTo>
                  <a:pt x="4400" y="11419"/>
                </a:lnTo>
                <a:lnTo>
                  <a:pt x="4315" y="11351"/>
                </a:lnTo>
                <a:lnTo>
                  <a:pt x="4227" y="11286"/>
                </a:lnTo>
                <a:lnTo>
                  <a:pt x="4137" y="11224"/>
                </a:lnTo>
                <a:lnTo>
                  <a:pt x="4044" y="11166"/>
                </a:lnTo>
                <a:lnTo>
                  <a:pt x="3949" y="11112"/>
                </a:lnTo>
                <a:lnTo>
                  <a:pt x="3851" y="11062"/>
                </a:lnTo>
                <a:lnTo>
                  <a:pt x="3750" y="11015"/>
                </a:lnTo>
                <a:lnTo>
                  <a:pt x="3649" y="10973"/>
                </a:lnTo>
                <a:lnTo>
                  <a:pt x="3544" y="10935"/>
                </a:lnTo>
                <a:lnTo>
                  <a:pt x="3438" y="10900"/>
                </a:lnTo>
                <a:lnTo>
                  <a:pt x="3329" y="10871"/>
                </a:lnTo>
                <a:lnTo>
                  <a:pt x="3329" y="8759"/>
                </a:lnTo>
                <a:lnTo>
                  <a:pt x="5412" y="8759"/>
                </a:lnTo>
                <a:lnTo>
                  <a:pt x="5442" y="8868"/>
                </a:lnTo>
                <a:lnTo>
                  <a:pt x="5476" y="8975"/>
                </a:lnTo>
                <a:lnTo>
                  <a:pt x="5515" y="9080"/>
                </a:lnTo>
                <a:lnTo>
                  <a:pt x="5558" y="9184"/>
                </a:lnTo>
                <a:lnTo>
                  <a:pt x="5605" y="9285"/>
                </a:lnTo>
                <a:lnTo>
                  <a:pt x="5656" y="9383"/>
                </a:lnTo>
                <a:lnTo>
                  <a:pt x="5711" y="9480"/>
                </a:lnTo>
                <a:lnTo>
                  <a:pt x="5769" y="9573"/>
                </a:lnTo>
                <a:lnTo>
                  <a:pt x="5832" y="9664"/>
                </a:lnTo>
                <a:lnTo>
                  <a:pt x="5898" y="9752"/>
                </a:lnTo>
                <a:lnTo>
                  <a:pt x="5967" y="9838"/>
                </a:lnTo>
                <a:lnTo>
                  <a:pt x="6039" y="9921"/>
                </a:lnTo>
                <a:lnTo>
                  <a:pt x="6115" y="10001"/>
                </a:lnTo>
                <a:lnTo>
                  <a:pt x="6194" y="10077"/>
                </a:lnTo>
                <a:lnTo>
                  <a:pt x="6276" y="10150"/>
                </a:lnTo>
                <a:lnTo>
                  <a:pt x="6361" y="10221"/>
                </a:lnTo>
                <a:lnTo>
                  <a:pt x="6449" y="10286"/>
                </a:lnTo>
                <a:lnTo>
                  <a:pt x="6539" y="10350"/>
                </a:lnTo>
                <a:lnTo>
                  <a:pt x="6633" y="10410"/>
                </a:lnTo>
                <a:lnTo>
                  <a:pt x="6728" y="10465"/>
                </a:lnTo>
                <a:lnTo>
                  <a:pt x="6826" y="10517"/>
                </a:lnTo>
                <a:lnTo>
                  <a:pt x="6926" y="10564"/>
                </a:lnTo>
                <a:lnTo>
                  <a:pt x="7029" y="10608"/>
                </a:lnTo>
                <a:lnTo>
                  <a:pt x="7133" y="10648"/>
                </a:lnTo>
                <a:lnTo>
                  <a:pt x="7240" y="10683"/>
                </a:lnTo>
                <a:lnTo>
                  <a:pt x="7349" y="10713"/>
                </a:lnTo>
                <a:lnTo>
                  <a:pt x="7459" y="10740"/>
                </a:lnTo>
                <a:lnTo>
                  <a:pt x="7571" y="10762"/>
                </a:lnTo>
                <a:lnTo>
                  <a:pt x="7685" y="10779"/>
                </a:lnTo>
                <a:lnTo>
                  <a:pt x="7800" y="10791"/>
                </a:lnTo>
                <a:lnTo>
                  <a:pt x="7917" y="10799"/>
                </a:lnTo>
                <a:lnTo>
                  <a:pt x="8035" y="10801"/>
                </a:lnTo>
                <a:lnTo>
                  <a:pt x="8153" y="10799"/>
                </a:lnTo>
                <a:lnTo>
                  <a:pt x="8270" y="10791"/>
                </a:lnTo>
                <a:lnTo>
                  <a:pt x="8384" y="10779"/>
                </a:lnTo>
                <a:lnTo>
                  <a:pt x="8498" y="10762"/>
                </a:lnTo>
                <a:lnTo>
                  <a:pt x="8610" y="10740"/>
                </a:lnTo>
                <a:lnTo>
                  <a:pt x="8721" y="10713"/>
                </a:lnTo>
                <a:lnTo>
                  <a:pt x="8829" y="10683"/>
                </a:lnTo>
                <a:lnTo>
                  <a:pt x="8935" y="10648"/>
                </a:lnTo>
                <a:lnTo>
                  <a:pt x="9040" y="10608"/>
                </a:lnTo>
                <a:lnTo>
                  <a:pt x="9143" y="10564"/>
                </a:lnTo>
                <a:lnTo>
                  <a:pt x="9244" y="10517"/>
                </a:lnTo>
                <a:lnTo>
                  <a:pt x="9341" y="10465"/>
                </a:lnTo>
                <a:lnTo>
                  <a:pt x="9437" y="10410"/>
                </a:lnTo>
                <a:lnTo>
                  <a:pt x="9530" y="10350"/>
                </a:lnTo>
                <a:lnTo>
                  <a:pt x="9621" y="10287"/>
                </a:lnTo>
                <a:lnTo>
                  <a:pt x="9708" y="10221"/>
                </a:lnTo>
                <a:lnTo>
                  <a:pt x="9793" y="10150"/>
                </a:lnTo>
                <a:lnTo>
                  <a:pt x="9874" y="10077"/>
                </a:lnTo>
                <a:lnTo>
                  <a:pt x="9954" y="10001"/>
                </a:lnTo>
                <a:lnTo>
                  <a:pt x="10030" y="9921"/>
                </a:lnTo>
                <a:lnTo>
                  <a:pt x="10102" y="9838"/>
                </a:lnTo>
                <a:lnTo>
                  <a:pt x="10172" y="9752"/>
                </a:lnTo>
                <a:lnTo>
                  <a:pt x="10237" y="9664"/>
                </a:lnTo>
                <a:lnTo>
                  <a:pt x="10299" y="9573"/>
                </a:lnTo>
                <a:lnTo>
                  <a:pt x="10358" y="9480"/>
                </a:lnTo>
                <a:lnTo>
                  <a:pt x="10413" y="9383"/>
                </a:lnTo>
                <a:lnTo>
                  <a:pt x="10464" y="9285"/>
                </a:lnTo>
                <a:lnTo>
                  <a:pt x="10511" y="9184"/>
                </a:lnTo>
                <a:lnTo>
                  <a:pt x="10554" y="9080"/>
                </a:lnTo>
                <a:lnTo>
                  <a:pt x="10593" y="8975"/>
                </a:lnTo>
                <a:lnTo>
                  <a:pt x="10628" y="8868"/>
                </a:lnTo>
                <a:lnTo>
                  <a:pt x="10658" y="8759"/>
                </a:lnTo>
                <a:lnTo>
                  <a:pt x="14079" y="8759"/>
                </a:lnTo>
                <a:lnTo>
                  <a:pt x="14079" y="5312"/>
                </a:lnTo>
                <a:lnTo>
                  <a:pt x="14188" y="5282"/>
                </a:lnTo>
                <a:lnTo>
                  <a:pt x="14294" y="5248"/>
                </a:lnTo>
                <a:lnTo>
                  <a:pt x="14398" y="5209"/>
                </a:lnTo>
                <a:lnTo>
                  <a:pt x="14499" y="5166"/>
                </a:lnTo>
                <a:lnTo>
                  <a:pt x="14600" y="5119"/>
                </a:lnTo>
                <a:lnTo>
                  <a:pt x="14697" y="5068"/>
                </a:lnTo>
                <a:lnTo>
                  <a:pt x="14792" y="5013"/>
                </a:lnTo>
                <a:lnTo>
                  <a:pt x="14885" y="4955"/>
                </a:lnTo>
                <a:lnTo>
                  <a:pt x="14975" y="4893"/>
                </a:lnTo>
                <a:lnTo>
                  <a:pt x="15062" y="4828"/>
                </a:lnTo>
                <a:lnTo>
                  <a:pt x="15147" y="4758"/>
                </a:lnTo>
                <a:lnTo>
                  <a:pt x="15230" y="4686"/>
                </a:lnTo>
                <a:lnTo>
                  <a:pt x="15308" y="4611"/>
                </a:lnTo>
                <a:lnTo>
                  <a:pt x="15384" y="4532"/>
                </a:lnTo>
                <a:lnTo>
                  <a:pt x="15456" y="4450"/>
                </a:lnTo>
                <a:lnTo>
                  <a:pt x="15525" y="4366"/>
                </a:lnTo>
                <a:lnTo>
                  <a:pt x="15591" y="4278"/>
                </a:lnTo>
                <a:lnTo>
                  <a:pt x="15654" y="4188"/>
                </a:lnTo>
                <a:lnTo>
                  <a:pt x="15712" y="4096"/>
                </a:lnTo>
                <a:lnTo>
                  <a:pt x="15767" y="4001"/>
                </a:lnTo>
                <a:lnTo>
                  <a:pt x="15818" y="3904"/>
                </a:lnTo>
                <a:lnTo>
                  <a:pt x="15865" y="3804"/>
                </a:lnTo>
                <a:lnTo>
                  <a:pt x="15909" y="3702"/>
                </a:lnTo>
                <a:lnTo>
                  <a:pt x="15948" y="3598"/>
                </a:lnTo>
                <a:lnTo>
                  <a:pt x="15982" y="3491"/>
                </a:lnTo>
                <a:lnTo>
                  <a:pt x="16013" y="3383"/>
                </a:lnTo>
                <a:lnTo>
                  <a:pt x="16040" y="3274"/>
                </a:lnTo>
                <a:lnTo>
                  <a:pt x="16061" y="3162"/>
                </a:lnTo>
                <a:lnTo>
                  <a:pt x="16078" y="3048"/>
                </a:lnTo>
                <a:lnTo>
                  <a:pt x="16090" y="2934"/>
                </a:lnTo>
                <a:lnTo>
                  <a:pt x="16098" y="2818"/>
                </a:lnTo>
                <a:lnTo>
                  <a:pt x="16100" y="2700"/>
                </a:lnTo>
                <a:close/>
                <a:moveTo>
                  <a:pt x="4012" y="13472"/>
                </a:moveTo>
                <a:lnTo>
                  <a:pt x="4010" y="13541"/>
                </a:lnTo>
                <a:lnTo>
                  <a:pt x="4005" y="13608"/>
                </a:lnTo>
                <a:lnTo>
                  <a:pt x="3996" y="13675"/>
                </a:lnTo>
                <a:lnTo>
                  <a:pt x="3985" y="13741"/>
                </a:lnTo>
                <a:lnTo>
                  <a:pt x="3970" y="13805"/>
                </a:lnTo>
                <a:lnTo>
                  <a:pt x="3952" y="13869"/>
                </a:lnTo>
                <a:lnTo>
                  <a:pt x="3931" y="13932"/>
                </a:lnTo>
                <a:lnTo>
                  <a:pt x="3907" y="13992"/>
                </a:lnTo>
                <a:lnTo>
                  <a:pt x="3880" y="14052"/>
                </a:lnTo>
                <a:lnTo>
                  <a:pt x="3851" y="14109"/>
                </a:lnTo>
                <a:lnTo>
                  <a:pt x="3819" y="14165"/>
                </a:lnTo>
                <a:lnTo>
                  <a:pt x="3784" y="14219"/>
                </a:lnTo>
                <a:lnTo>
                  <a:pt x="3746" y="14272"/>
                </a:lnTo>
                <a:lnTo>
                  <a:pt x="3707" y="14322"/>
                </a:lnTo>
                <a:lnTo>
                  <a:pt x="3665" y="14371"/>
                </a:lnTo>
                <a:lnTo>
                  <a:pt x="3621" y="14417"/>
                </a:lnTo>
                <a:lnTo>
                  <a:pt x="3574" y="14462"/>
                </a:lnTo>
                <a:lnTo>
                  <a:pt x="3526" y="14504"/>
                </a:lnTo>
                <a:lnTo>
                  <a:pt x="3475" y="14543"/>
                </a:lnTo>
                <a:lnTo>
                  <a:pt x="3423" y="14581"/>
                </a:lnTo>
                <a:lnTo>
                  <a:pt x="3370" y="14615"/>
                </a:lnTo>
                <a:lnTo>
                  <a:pt x="3313" y="14647"/>
                </a:lnTo>
                <a:lnTo>
                  <a:pt x="3256" y="14678"/>
                </a:lnTo>
                <a:lnTo>
                  <a:pt x="3196" y="14704"/>
                </a:lnTo>
                <a:lnTo>
                  <a:pt x="3136" y="14728"/>
                </a:lnTo>
                <a:lnTo>
                  <a:pt x="3075" y="14749"/>
                </a:lnTo>
                <a:lnTo>
                  <a:pt x="3011" y="14768"/>
                </a:lnTo>
                <a:lnTo>
                  <a:pt x="2947" y="14782"/>
                </a:lnTo>
                <a:lnTo>
                  <a:pt x="2881" y="14794"/>
                </a:lnTo>
                <a:lnTo>
                  <a:pt x="2814" y="14803"/>
                </a:lnTo>
                <a:lnTo>
                  <a:pt x="2746" y="14808"/>
                </a:lnTo>
                <a:lnTo>
                  <a:pt x="2678" y="14809"/>
                </a:lnTo>
                <a:lnTo>
                  <a:pt x="2609" y="14808"/>
                </a:lnTo>
                <a:lnTo>
                  <a:pt x="2542" y="14803"/>
                </a:lnTo>
                <a:lnTo>
                  <a:pt x="2475" y="14794"/>
                </a:lnTo>
                <a:lnTo>
                  <a:pt x="2410" y="14782"/>
                </a:lnTo>
                <a:lnTo>
                  <a:pt x="2345" y="14768"/>
                </a:lnTo>
                <a:lnTo>
                  <a:pt x="2282" y="14749"/>
                </a:lnTo>
                <a:lnTo>
                  <a:pt x="2219" y="14728"/>
                </a:lnTo>
                <a:lnTo>
                  <a:pt x="2159" y="14704"/>
                </a:lnTo>
                <a:lnTo>
                  <a:pt x="2099" y="14678"/>
                </a:lnTo>
                <a:lnTo>
                  <a:pt x="2042" y="14647"/>
                </a:lnTo>
                <a:lnTo>
                  <a:pt x="1987" y="14615"/>
                </a:lnTo>
                <a:lnTo>
                  <a:pt x="1932" y="14581"/>
                </a:lnTo>
                <a:lnTo>
                  <a:pt x="1880" y="14543"/>
                </a:lnTo>
                <a:lnTo>
                  <a:pt x="1829" y="14504"/>
                </a:lnTo>
                <a:lnTo>
                  <a:pt x="1781" y="14462"/>
                </a:lnTo>
                <a:lnTo>
                  <a:pt x="1735" y="14417"/>
                </a:lnTo>
                <a:lnTo>
                  <a:pt x="1690" y="14371"/>
                </a:lnTo>
                <a:lnTo>
                  <a:pt x="1649" y="14322"/>
                </a:lnTo>
                <a:lnTo>
                  <a:pt x="1609" y="14272"/>
                </a:lnTo>
                <a:lnTo>
                  <a:pt x="1572" y="14219"/>
                </a:lnTo>
                <a:lnTo>
                  <a:pt x="1537" y="14165"/>
                </a:lnTo>
                <a:lnTo>
                  <a:pt x="1505" y="14109"/>
                </a:lnTo>
                <a:lnTo>
                  <a:pt x="1475" y="14052"/>
                </a:lnTo>
                <a:lnTo>
                  <a:pt x="1449" y="13992"/>
                </a:lnTo>
                <a:lnTo>
                  <a:pt x="1424" y="13932"/>
                </a:lnTo>
                <a:lnTo>
                  <a:pt x="1403" y="13869"/>
                </a:lnTo>
                <a:lnTo>
                  <a:pt x="1385" y="13805"/>
                </a:lnTo>
                <a:lnTo>
                  <a:pt x="1371" y="13741"/>
                </a:lnTo>
                <a:lnTo>
                  <a:pt x="1359" y="13675"/>
                </a:lnTo>
                <a:lnTo>
                  <a:pt x="1351" y="13608"/>
                </a:lnTo>
                <a:lnTo>
                  <a:pt x="1345" y="13541"/>
                </a:lnTo>
                <a:lnTo>
                  <a:pt x="1344" y="13472"/>
                </a:lnTo>
                <a:lnTo>
                  <a:pt x="1345" y="13403"/>
                </a:lnTo>
                <a:lnTo>
                  <a:pt x="1351" y="13336"/>
                </a:lnTo>
                <a:lnTo>
                  <a:pt x="1359" y="13268"/>
                </a:lnTo>
                <a:lnTo>
                  <a:pt x="1371" y="13202"/>
                </a:lnTo>
                <a:lnTo>
                  <a:pt x="1385" y="13138"/>
                </a:lnTo>
                <a:lnTo>
                  <a:pt x="1403" y="13074"/>
                </a:lnTo>
                <a:lnTo>
                  <a:pt x="1424" y="13013"/>
                </a:lnTo>
                <a:lnTo>
                  <a:pt x="1449" y="12952"/>
                </a:lnTo>
                <a:lnTo>
                  <a:pt x="1475" y="12892"/>
                </a:lnTo>
                <a:lnTo>
                  <a:pt x="1505" y="12835"/>
                </a:lnTo>
                <a:lnTo>
                  <a:pt x="1537" y="12779"/>
                </a:lnTo>
                <a:lnTo>
                  <a:pt x="1572" y="12725"/>
                </a:lnTo>
                <a:lnTo>
                  <a:pt x="1609" y="12672"/>
                </a:lnTo>
                <a:lnTo>
                  <a:pt x="1649" y="12622"/>
                </a:lnTo>
                <a:lnTo>
                  <a:pt x="1690" y="12573"/>
                </a:lnTo>
                <a:lnTo>
                  <a:pt x="1735" y="12527"/>
                </a:lnTo>
                <a:lnTo>
                  <a:pt x="1781" y="12483"/>
                </a:lnTo>
                <a:lnTo>
                  <a:pt x="1829" y="12440"/>
                </a:lnTo>
                <a:lnTo>
                  <a:pt x="1880" y="12401"/>
                </a:lnTo>
                <a:lnTo>
                  <a:pt x="1932" y="12363"/>
                </a:lnTo>
                <a:lnTo>
                  <a:pt x="1987" y="12328"/>
                </a:lnTo>
                <a:lnTo>
                  <a:pt x="2042" y="12296"/>
                </a:lnTo>
                <a:lnTo>
                  <a:pt x="2099" y="12266"/>
                </a:lnTo>
                <a:lnTo>
                  <a:pt x="2159" y="12240"/>
                </a:lnTo>
                <a:lnTo>
                  <a:pt x="2219" y="12216"/>
                </a:lnTo>
                <a:lnTo>
                  <a:pt x="2282" y="12195"/>
                </a:lnTo>
                <a:lnTo>
                  <a:pt x="2345" y="12177"/>
                </a:lnTo>
                <a:lnTo>
                  <a:pt x="2410" y="12161"/>
                </a:lnTo>
                <a:lnTo>
                  <a:pt x="2475" y="12150"/>
                </a:lnTo>
                <a:lnTo>
                  <a:pt x="2542" y="12141"/>
                </a:lnTo>
                <a:lnTo>
                  <a:pt x="2609" y="12136"/>
                </a:lnTo>
                <a:lnTo>
                  <a:pt x="2678" y="12134"/>
                </a:lnTo>
                <a:lnTo>
                  <a:pt x="2746" y="12136"/>
                </a:lnTo>
                <a:lnTo>
                  <a:pt x="2814" y="12141"/>
                </a:lnTo>
                <a:lnTo>
                  <a:pt x="2881" y="12150"/>
                </a:lnTo>
                <a:lnTo>
                  <a:pt x="2947" y="12161"/>
                </a:lnTo>
                <a:lnTo>
                  <a:pt x="3011" y="12177"/>
                </a:lnTo>
                <a:lnTo>
                  <a:pt x="3075" y="12195"/>
                </a:lnTo>
                <a:lnTo>
                  <a:pt x="3136" y="12216"/>
                </a:lnTo>
                <a:lnTo>
                  <a:pt x="3196" y="12240"/>
                </a:lnTo>
                <a:lnTo>
                  <a:pt x="3256" y="12266"/>
                </a:lnTo>
                <a:lnTo>
                  <a:pt x="3313" y="12296"/>
                </a:lnTo>
                <a:lnTo>
                  <a:pt x="3370" y="12328"/>
                </a:lnTo>
                <a:lnTo>
                  <a:pt x="3423" y="12363"/>
                </a:lnTo>
                <a:lnTo>
                  <a:pt x="3475" y="12401"/>
                </a:lnTo>
                <a:lnTo>
                  <a:pt x="3526" y="12440"/>
                </a:lnTo>
                <a:lnTo>
                  <a:pt x="3574" y="12483"/>
                </a:lnTo>
                <a:lnTo>
                  <a:pt x="3621" y="12527"/>
                </a:lnTo>
                <a:lnTo>
                  <a:pt x="3665" y="12573"/>
                </a:lnTo>
                <a:lnTo>
                  <a:pt x="3707" y="12622"/>
                </a:lnTo>
                <a:lnTo>
                  <a:pt x="3746" y="12672"/>
                </a:lnTo>
                <a:lnTo>
                  <a:pt x="3784" y="12725"/>
                </a:lnTo>
                <a:lnTo>
                  <a:pt x="3819" y="12779"/>
                </a:lnTo>
                <a:lnTo>
                  <a:pt x="3851" y="12835"/>
                </a:lnTo>
                <a:lnTo>
                  <a:pt x="3880" y="12892"/>
                </a:lnTo>
                <a:lnTo>
                  <a:pt x="3907" y="12952"/>
                </a:lnTo>
                <a:lnTo>
                  <a:pt x="3931" y="13013"/>
                </a:lnTo>
                <a:lnTo>
                  <a:pt x="3952" y="13074"/>
                </a:lnTo>
                <a:lnTo>
                  <a:pt x="3970" y="13138"/>
                </a:lnTo>
                <a:lnTo>
                  <a:pt x="3985" y="13202"/>
                </a:lnTo>
                <a:lnTo>
                  <a:pt x="3996" y="13268"/>
                </a:lnTo>
                <a:lnTo>
                  <a:pt x="4005" y="13336"/>
                </a:lnTo>
                <a:lnTo>
                  <a:pt x="4010" y="13403"/>
                </a:lnTo>
                <a:lnTo>
                  <a:pt x="4012" y="13472"/>
                </a:lnTo>
                <a:close/>
                <a:moveTo>
                  <a:pt x="3329" y="11536"/>
                </a:moveTo>
                <a:lnTo>
                  <a:pt x="3329" y="11536"/>
                </a:lnTo>
                <a:lnTo>
                  <a:pt x="3329" y="11536"/>
                </a:lnTo>
                <a:close/>
                <a:moveTo>
                  <a:pt x="8035" y="9454"/>
                </a:moveTo>
                <a:lnTo>
                  <a:pt x="7964" y="9453"/>
                </a:lnTo>
                <a:lnTo>
                  <a:pt x="7895" y="9447"/>
                </a:lnTo>
                <a:lnTo>
                  <a:pt x="7826" y="9439"/>
                </a:lnTo>
                <a:lnTo>
                  <a:pt x="7760" y="9427"/>
                </a:lnTo>
                <a:lnTo>
                  <a:pt x="7693" y="9412"/>
                </a:lnTo>
                <a:lnTo>
                  <a:pt x="7629" y="9393"/>
                </a:lnTo>
                <a:lnTo>
                  <a:pt x="7565" y="9371"/>
                </a:lnTo>
                <a:lnTo>
                  <a:pt x="7503" y="9347"/>
                </a:lnTo>
                <a:lnTo>
                  <a:pt x="7443" y="9319"/>
                </a:lnTo>
                <a:lnTo>
                  <a:pt x="7383" y="9289"/>
                </a:lnTo>
                <a:lnTo>
                  <a:pt x="7327" y="9256"/>
                </a:lnTo>
                <a:lnTo>
                  <a:pt x="7271" y="9220"/>
                </a:lnTo>
                <a:lnTo>
                  <a:pt x="7217" y="9183"/>
                </a:lnTo>
                <a:lnTo>
                  <a:pt x="7166" y="9141"/>
                </a:lnTo>
                <a:lnTo>
                  <a:pt x="7116" y="9098"/>
                </a:lnTo>
                <a:lnTo>
                  <a:pt x="7069" y="9052"/>
                </a:lnTo>
                <a:lnTo>
                  <a:pt x="7023" y="9005"/>
                </a:lnTo>
                <a:lnTo>
                  <a:pt x="6980" y="8955"/>
                </a:lnTo>
                <a:lnTo>
                  <a:pt x="6940" y="8904"/>
                </a:lnTo>
                <a:lnTo>
                  <a:pt x="6902" y="8850"/>
                </a:lnTo>
                <a:lnTo>
                  <a:pt x="6865" y="8794"/>
                </a:lnTo>
                <a:lnTo>
                  <a:pt x="6833" y="8737"/>
                </a:lnTo>
                <a:lnTo>
                  <a:pt x="6803" y="8678"/>
                </a:lnTo>
                <a:lnTo>
                  <a:pt x="6775" y="8617"/>
                </a:lnTo>
                <a:lnTo>
                  <a:pt x="6750" y="8555"/>
                </a:lnTo>
                <a:lnTo>
                  <a:pt x="6729" y="8491"/>
                </a:lnTo>
                <a:lnTo>
                  <a:pt x="6710" y="8426"/>
                </a:lnTo>
                <a:lnTo>
                  <a:pt x="6695" y="8361"/>
                </a:lnTo>
                <a:lnTo>
                  <a:pt x="6683" y="8293"/>
                </a:lnTo>
                <a:lnTo>
                  <a:pt x="6675" y="8224"/>
                </a:lnTo>
                <a:lnTo>
                  <a:pt x="6669" y="8155"/>
                </a:lnTo>
                <a:lnTo>
                  <a:pt x="6668" y="8084"/>
                </a:lnTo>
                <a:lnTo>
                  <a:pt x="6669" y="8014"/>
                </a:lnTo>
                <a:lnTo>
                  <a:pt x="6675" y="7945"/>
                </a:lnTo>
                <a:lnTo>
                  <a:pt x="6683" y="7876"/>
                </a:lnTo>
                <a:lnTo>
                  <a:pt x="6695" y="7808"/>
                </a:lnTo>
                <a:lnTo>
                  <a:pt x="6710" y="7742"/>
                </a:lnTo>
                <a:lnTo>
                  <a:pt x="6729" y="7677"/>
                </a:lnTo>
                <a:lnTo>
                  <a:pt x="6750" y="7614"/>
                </a:lnTo>
                <a:lnTo>
                  <a:pt x="6775" y="7551"/>
                </a:lnTo>
                <a:lnTo>
                  <a:pt x="6803" y="7490"/>
                </a:lnTo>
                <a:lnTo>
                  <a:pt x="6833" y="7432"/>
                </a:lnTo>
                <a:lnTo>
                  <a:pt x="6865" y="7374"/>
                </a:lnTo>
                <a:lnTo>
                  <a:pt x="6902" y="7319"/>
                </a:lnTo>
                <a:lnTo>
                  <a:pt x="6940" y="7265"/>
                </a:lnTo>
                <a:lnTo>
                  <a:pt x="6980" y="7213"/>
                </a:lnTo>
                <a:lnTo>
                  <a:pt x="7023" y="7163"/>
                </a:lnTo>
                <a:lnTo>
                  <a:pt x="7069" y="7116"/>
                </a:lnTo>
                <a:lnTo>
                  <a:pt x="7116" y="7070"/>
                </a:lnTo>
                <a:lnTo>
                  <a:pt x="7166" y="7027"/>
                </a:lnTo>
                <a:lnTo>
                  <a:pt x="7217" y="6986"/>
                </a:lnTo>
                <a:lnTo>
                  <a:pt x="7271" y="6948"/>
                </a:lnTo>
                <a:lnTo>
                  <a:pt x="7327" y="6912"/>
                </a:lnTo>
                <a:lnTo>
                  <a:pt x="7383" y="6879"/>
                </a:lnTo>
                <a:lnTo>
                  <a:pt x="7443" y="6849"/>
                </a:lnTo>
                <a:lnTo>
                  <a:pt x="7503" y="6821"/>
                </a:lnTo>
                <a:lnTo>
                  <a:pt x="7565" y="6797"/>
                </a:lnTo>
                <a:lnTo>
                  <a:pt x="7629" y="6775"/>
                </a:lnTo>
                <a:lnTo>
                  <a:pt x="7693" y="6756"/>
                </a:lnTo>
                <a:lnTo>
                  <a:pt x="7760" y="6741"/>
                </a:lnTo>
                <a:lnTo>
                  <a:pt x="7826" y="6729"/>
                </a:lnTo>
                <a:lnTo>
                  <a:pt x="7895" y="6721"/>
                </a:lnTo>
                <a:lnTo>
                  <a:pt x="7964" y="6715"/>
                </a:lnTo>
                <a:lnTo>
                  <a:pt x="8035" y="6713"/>
                </a:lnTo>
                <a:lnTo>
                  <a:pt x="8105" y="6715"/>
                </a:lnTo>
                <a:lnTo>
                  <a:pt x="8174" y="6721"/>
                </a:lnTo>
                <a:lnTo>
                  <a:pt x="8242" y="6729"/>
                </a:lnTo>
                <a:lnTo>
                  <a:pt x="8310" y="6741"/>
                </a:lnTo>
                <a:lnTo>
                  <a:pt x="8376" y="6756"/>
                </a:lnTo>
                <a:lnTo>
                  <a:pt x="8441" y="6775"/>
                </a:lnTo>
                <a:lnTo>
                  <a:pt x="8504" y="6797"/>
                </a:lnTo>
                <a:lnTo>
                  <a:pt x="8567" y="6821"/>
                </a:lnTo>
                <a:lnTo>
                  <a:pt x="8627" y="6849"/>
                </a:lnTo>
                <a:lnTo>
                  <a:pt x="8686" y="6879"/>
                </a:lnTo>
                <a:lnTo>
                  <a:pt x="8743" y="6912"/>
                </a:lnTo>
                <a:lnTo>
                  <a:pt x="8798" y="6948"/>
                </a:lnTo>
                <a:lnTo>
                  <a:pt x="8852" y="6986"/>
                </a:lnTo>
                <a:lnTo>
                  <a:pt x="8904" y="7027"/>
                </a:lnTo>
                <a:lnTo>
                  <a:pt x="8954" y="7070"/>
                </a:lnTo>
                <a:lnTo>
                  <a:pt x="9001" y="7116"/>
                </a:lnTo>
                <a:lnTo>
                  <a:pt x="9046" y="7163"/>
                </a:lnTo>
                <a:lnTo>
                  <a:pt x="9090" y="7213"/>
                </a:lnTo>
                <a:lnTo>
                  <a:pt x="9130" y="7265"/>
                </a:lnTo>
                <a:lnTo>
                  <a:pt x="9168" y="7319"/>
                </a:lnTo>
                <a:lnTo>
                  <a:pt x="9203" y="7374"/>
                </a:lnTo>
                <a:lnTo>
                  <a:pt x="9237" y="7432"/>
                </a:lnTo>
                <a:lnTo>
                  <a:pt x="9267" y="7490"/>
                </a:lnTo>
                <a:lnTo>
                  <a:pt x="9294" y="7551"/>
                </a:lnTo>
                <a:lnTo>
                  <a:pt x="9318" y="7614"/>
                </a:lnTo>
                <a:lnTo>
                  <a:pt x="9340" y="7677"/>
                </a:lnTo>
                <a:lnTo>
                  <a:pt x="9359" y="7742"/>
                </a:lnTo>
                <a:lnTo>
                  <a:pt x="9374" y="7808"/>
                </a:lnTo>
                <a:lnTo>
                  <a:pt x="9386" y="7876"/>
                </a:lnTo>
                <a:lnTo>
                  <a:pt x="9395" y="7945"/>
                </a:lnTo>
                <a:lnTo>
                  <a:pt x="9400" y="8014"/>
                </a:lnTo>
                <a:lnTo>
                  <a:pt x="9402" y="8084"/>
                </a:lnTo>
                <a:lnTo>
                  <a:pt x="9400" y="8155"/>
                </a:lnTo>
                <a:lnTo>
                  <a:pt x="9395" y="8224"/>
                </a:lnTo>
                <a:lnTo>
                  <a:pt x="9386" y="8293"/>
                </a:lnTo>
                <a:lnTo>
                  <a:pt x="9374" y="8361"/>
                </a:lnTo>
                <a:lnTo>
                  <a:pt x="9359" y="8426"/>
                </a:lnTo>
                <a:lnTo>
                  <a:pt x="9340" y="8491"/>
                </a:lnTo>
                <a:lnTo>
                  <a:pt x="9318" y="8555"/>
                </a:lnTo>
                <a:lnTo>
                  <a:pt x="9294" y="8617"/>
                </a:lnTo>
                <a:lnTo>
                  <a:pt x="9267" y="8678"/>
                </a:lnTo>
                <a:lnTo>
                  <a:pt x="9237" y="8737"/>
                </a:lnTo>
                <a:lnTo>
                  <a:pt x="9203" y="8794"/>
                </a:lnTo>
                <a:lnTo>
                  <a:pt x="9168" y="8850"/>
                </a:lnTo>
                <a:lnTo>
                  <a:pt x="9130" y="8904"/>
                </a:lnTo>
                <a:lnTo>
                  <a:pt x="9090" y="8955"/>
                </a:lnTo>
                <a:lnTo>
                  <a:pt x="9046" y="9005"/>
                </a:lnTo>
                <a:lnTo>
                  <a:pt x="9001" y="9052"/>
                </a:lnTo>
                <a:lnTo>
                  <a:pt x="8954" y="9098"/>
                </a:lnTo>
                <a:lnTo>
                  <a:pt x="8904" y="9141"/>
                </a:lnTo>
                <a:lnTo>
                  <a:pt x="8852" y="9183"/>
                </a:lnTo>
                <a:lnTo>
                  <a:pt x="8798" y="9220"/>
                </a:lnTo>
                <a:lnTo>
                  <a:pt x="8743" y="9256"/>
                </a:lnTo>
                <a:lnTo>
                  <a:pt x="8686" y="9289"/>
                </a:lnTo>
                <a:lnTo>
                  <a:pt x="8627" y="9319"/>
                </a:lnTo>
                <a:lnTo>
                  <a:pt x="8567" y="9347"/>
                </a:lnTo>
                <a:lnTo>
                  <a:pt x="8504" y="9371"/>
                </a:lnTo>
                <a:lnTo>
                  <a:pt x="8441" y="9393"/>
                </a:lnTo>
                <a:lnTo>
                  <a:pt x="8376" y="9412"/>
                </a:lnTo>
                <a:lnTo>
                  <a:pt x="8310" y="9427"/>
                </a:lnTo>
                <a:lnTo>
                  <a:pt x="8242" y="9439"/>
                </a:lnTo>
                <a:lnTo>
                  <a:pt x="8174" y="9447"/>
                </a:lnTo>
                <a:lnTo>
                  <a:pt x="8105" y="9453"/>
                </a:lnTo>
                <a:lnTo>
                  <a:pt x="8035" y="9454"/>
                </a:lnTo>
                <a:close/>
                <a:moveTo>
                  <a:pt x="13406" y="4055"/>
                </a:moveTo>
                <a:lnTo>
                  <a:pt x="13337" y="4053"/>
                </a:lnTo>
                <a:lnTo>
                  <a:pt x="13268" y="4048"/>
                </a:lnTo>
                <a:lnTo>
                  <a:pt x="13201" y="4039"/>
                </a:lnTo>
                <a:lnTo>
                  <a:pt x="13134" y="4027"/>
                </a:lnTo>
                <a:lnTo>
                  <a:pt x="13069" y="4012"/>
                </a:lnTo>
                <a:lnTo>
                  <a:pt x="13004" y="3994"/>
                </a:lnTo>
                <a:lnTo>
                  <a:pt x="12942" y="3972"/>
                </a:lnTo>
                <a:lnTo>
                  <a:pt x="12880" y="3948"/>
                </a:lnTo>
                <a:lnTo>
                  <a:pt x="12821" y="3921"/>
                </a:lnTo>
                <a:lnTo>
                  <a:pt x="12763" y="3892"/>
                </a:lnTo>
                <a:lnTo>
                  <a:pt x="12706" y="3858"/>
                </a:lnTo>
                <a:lnTo>
                  <a:pt x="12651" y="3823"/>
                </a:lnTo>
                <a:lnTo>
                  <a:pt x="12598" y="3786"/>
                </a:lnTo>
                <a:lnTo>
                  <a:pt x="12547" y="3745"/>
                </a:lnTo>
                <a:lnTo>
                  <a:pt x="12498" y="3703"/>
                </a:lnTo>
                <a:lnTo>
                  <a:pt x="12451" y="3657"/>
                </a:lnTo>
                <a:lnTo>
                  <a:pt x="12406" y="3611"/>
                </a:lnTo>
                <a:lnTo>
                  <a:pt x="12364" y="3561"/>
                </a:lnTo>
                <a:lnTo>
                  <a:pt x="12323" y="3510"/>
                </a:lnTo>
                <a:lnTo>
                  <a:pt x="12286" y="3457"/>
                </a:lnTo>
                <a:lnTo>
                  <a:pt x="12251" y="3402"/>
                </a:lnTo>
                <a:lnTo>
                  <a:pt x="12219" y="3345"/>
                </a:lnTo>
                <a:lnTo>
                  <a:pt x="12188" y="3287"/>
                </a:lnTo>
                <a:lnTo>
                  <a:pt x="12161" y="3227"/>
                </a:lnTo>
                <a:lnTo>
                  <a:pt x="12137" y="3166"/>
                </a:lnTo>
                <a:lnTo>
                  <a:pt x="12116" y="3103"/>
                </a:lnTo>
                <a:lnTo>
                  <a:pt x="12098" y="3038"/>
                </a:lnTo>
                <a:lnTo>
                  <a:pt x="12083" y="2973"/>
                </a:lnTo>
                <a:lnTo>
                  <a:pt x="12070" y="2906"/>
                </a:lnTo>
                <a:lnTo>
                  <a:pt x="12061" y="2838"/>
                </a:lnTo>
                <a:lnTo>
                  <a:pt x="12056" y="2770"/>
                </a:lnTo>
                <a:lnTo>
                  <a:pt x="12055" y="2700"/>
                </a:lnTo>
                <a:lnTo>
                  <a:pt x="12056" y="2631"/>
                </a:lnTo>
                <a:lnTo>
                  <a:pt x="12061" y="2563"/>
                </a:lnTo>
                <a:lnTo>
                  <a:pt x="12070" y="2495"/>
                </a:lnTo>
                <a:lnTo>
                  <a:pt x="12083" y="2428"/>
                </a:lnTo>
                <a:lnTo>
                  <a:pt x="12098" y="2363"/>
                </a:lnTo>
                <a:lnTo>
                  <a:pt x="12116" y="2298"/>
                </a:lnTo>
                <a:lnTo>
                  <a:pt x="12137" y="2236"/>
                </a:lnTo>
                <a:lnTo>
                  <a:pt x="12161" y="2174"/>
                </a:lnTo>
                <a:lnTo>
                  <a:pt x="12188" y="2114"/>
                </a:lnTo>
                <a:lnTo>
                  <a:pt x="12219" y="2056"/>
                </a:lnTo>
                <a:lnTo>
                  <a:pt x="12251" y="1999"/>
                </a:lnTo>
                <a:lnTo>
                  <a:pt x="12286" y="1944"/>
                </a:lnTo>
                <a:lnTo>
                  <a:pt x="12323" y="1891"/>
                </a:lnTo>
                <a:lnTo>
                  <a:pt x="12364" y="1840"/>
                </a:lnTo>
                <a:lnTo>
                  <a:pt x="12406" y="1790"/>
                </a:lnTo>
                <a:lnTo>
                  <a:pt x="12451" y="1744"/>
                </a:lnTo>
                <a:lnTo>
                  <a:pt x="12498" y="1698"/>
                </a:lnTo>
                <a:lnTo>
                  <a:pt x="12547" y="1656"/>
                </a:lnTo>
                <a:lnTo>
                  <a:pt x="12598" y="1616"/>
                </a:lnTo>
                <a:lnTo>
                  <a:pt x="12651" y="1578"/>
                </a:lnTo>
                <a:lnTo>
                  <a:pt x="12706" y="1543"/>
                </a:lnTo>
                <a:lnTo>
                  <a:pt x="12763" y="1511"/>
                </a:lnTo>
                <a:lnTo>
                  <a:pt x="12821" y="1480"/>
                </a:lnTo>
                <a:lnTo>
                  <a:pt x="12880" y="1453"/>
                </a:lnTo>
                <a:lnTo>
                  <a:pt x="12942" y="1429"/>
                </a:lnTo>
                <a:lnTo>
                  <a:pt x="13004" y="1408"/>
                </a:lnTo>
                <a:lnTo>
                  <a:pt x="13069" y="1389"/>
                </a:lnTo>
                <a:lnTo>
                  <a:pt x="13134" y="1374"/>
                </a:lnTo>
                <a:lnTo>
                  <a:pt x="13201" y="1362"/>
                </a:lnTo>
                <a:lnTo>
                  <a:pt x="13268" y="1354"/>
                </a:lnTo>
                <a:lnTo>
                  <a:pt x="13337" y="1348"/>
                </a:lnTo>
                <a:lnTo>
                  <a:pt x="13406" y="1347"/>
                </a:lnTo>
                <a:lnTo>
                  <a:pt x="13475" y="1348"/>
                </a:lnTo>
                <a:lnTo>
                  <a:pt x="13543" y="1354"/>
                </a:lnTo>
                <a:lnTo>
                  <a:pt x="13611" y="1362"/>
                </a:lnTo>
                <a:lnTo>
                  <a:pt x="13677" y="1374"/>
                </a:lnTo>
                <a:lnTo>
                  <a:pt x="13743" y="1389"/>
                </a:lnTo>
                <a:lnTo>
                  <a:pt x="13807" y="1408"/>
                </a:lnTo>
                <a:lnTo>
                  <a:pt x="13870" y="1429"/>
                </a:lnTo>
                <a:lnTo>
                  <a:pt x="13931" y="1453"/>
                </a:lnTo>
                <a:lnTo>
                  <a:pt x="13991" y="1480"/>
                </a:lnTo>
                <a:lnTo>
                  <a:pt x="14049" y="1511"/>
                </a:lnTo>
                <a:lnTo>
                  <a:pt x="14105" y="1543"/>
                </a:lnTo>
                <a:lnTo>
                  <a:pt x="14161" y="1578"/>
                </a:lnTo>
                <a:lnTo>
                  <a:pt x="14213" y="1616"/>
                </a:lnTo>
                <a:lnTo>
                  <a:pt x="14265" y="1656"/>
                </a:lnTo>
                <a:lnTo>
                  <a:pt x="14314" y="1698"/>
                </a:lnTo>
                <a:lnTo>
                  <a:pt x="14360" y="1744"/>
                </a:lnTo>
                <a:lnTo>
                  <a:pt x="14406" y="1790"/>
                </a:lnTo>
                <a:lnTo>
                  <a:pt x="14448" y="1840"/>
                </a:lnTo>
                <a:lnTo>
                  <a:pt x="14488" y="1891"/>
                </a:lnTo>
                <a:lnTo>
                  <a:pt x="14525" y="1944"/>
                </a:lnTo>
                <a:lnTo>
                  <a:pt x="14561" y="1999"/>
                </a:lnTo>
                <a:lnTo>
                  <a:pt x="14593" y="2056"/>
                </a:lnTo>
                <a:lnTo>
                  <a:pt x="14623" y="2114"/>
                </a:lnTo>
                <a:lnTo>
                  <a:pt x="14650" y="2174"/>
                </a:lnTo>
                <a:lnTo>
                  <a:pt x="14675" y="2236"/>
                </a:lnTo>
                <a:lnTo>
                  <a:pt x="14696" y="2298"/>
                </a:lnTo>
                <a:lnTo>
                  <a:pt x="14714" y="2363"/>
                </a:lnTo>
                <a:lnTo>
                  <a:pt x="14729" y="2428"/>
                </a:lnTo>
                <a:lnTo>
                  <a:pt x="14741" y="2495"/>
                </a:lnTo>
                <a:lnTo>
                  <a:pt x="14749" y="2563"/>
                </a:lnTo>
                <a:lnTo>
                  <a:pt x="14755" y="2631"/>
                </a:lnTo>
                <a:lnTo>
                  <a:pt x="14756" y="2700"/>
                </a:lnTo>
                <a:lnTo>
                  <a:pt x="14755" y="2770"/>
                </a:lnTo>
                <a:lnTo>
                  <a:pt x="14749" y="2838"/>
                </a:lnTo>
                <a:lnTo>
                  <a:pt x="14741" y="2906"/>
                </a:lnTo>
                <a:lnTo>
                  <a:pt x="14729" y="2973"/>
                </a:lnTo>
                <a:lnTo>
                  <a:pt x="14714" y="3038"/>
                </a:lnTo>
                <a:lnTo>
                  <a:pt x="14696" y="3103"/>
                </a:lnTo>
                <a:lnTo>
                  <a:pt x="14675" y="3166"/>
                </a:lnTo>
                <a:lnTo>
                  <a:pt x="14650" y="3227"/>
                </a:lnTo>
                <a:lnTo>
                  <a:pt x="14623" y="3287"/>
                </a:lnTo>
                <a:lnTo>
                  <a:pt x="14593" y="3345"/>
                </a:lnTo>
                <a:lnTo>
                  <a:pt x="14561" y="3402"/>
                </a:lnTo>
                <a:lnTo>
                  <a:pt x="14525" y="3457"/>
                </a:lnTo>
                <a:lnTo>
                  <a:pt x="14488" y="3510"/>
                </a:lnTo>
                <a:lnTo>
                  <a:pt x="14448" y="3561"/>
                </a:lnTo>
                <a:lnTo>
                  <a:pt x="14406" y="3611"/>
                </a:lnTo>
                <a:lnTo>
                  <a:pt x="14360" y="3657"/>
                </a:lnTo>
                <a:lnTo>
                  <a:pt x="14314" y="3703"/>
                </a:lnTo>
                <a:lnTo>
                  <a:pt x="14265" y="3745"/>
                </a:lnTo>
                <a:lnTo>
                  <a:pt x="14213" y="3786"/>
                </a:lnTo>
                <a:lnTo>
                  <a:pt x="14161" y="3823"/>
                </a:lnTo>
                <a:lnTo>
                  <a:pt x="14105" y="3858"/>
                </a:lnTo>
                <a:lnTo>
                  <a:pt x="14049" y="3892"/>
                </a:lnTo>
                <a:lnTo>
                  <a:pt x="13991" y="3921"/>
                </a:lnTo>
                <a:lnTo>
                  <a:pt x="13931" y="3948"/>
                </a:lnTo>
                <a:lnTo>
                  <a:pt x="13870" y="3972"/>
                </a:lnTo>
                <a:lnTo>
                  <a:pt x="13807" y="3994"/>
                </a:lnTo>
                <a:lnTo>
                  <a:pt x="13743" y="4012"/>
                </a:lnTo>
                <a:lnTo>
                  <a:pt x="13677" y="4027"/>
                </a:lnTo>
                <a:lnTo>
                  <a:pt x="13611" y="4039"/>
                </a:lnTo>
                <a:lnTo>
                  <a:pt x="13543" y="4048"/>
                </a:lnTo>
                <a:lnTo>
                  <a:pt x="13475" y="4053"/>
                </a:lnTo>
                <a:lnTo>
                  <a:pt x="13406" y="40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292460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Mission &amp; Vision Defined</a:t>
            </a:r>
            <a:endParaRPr lang="en-US" dirty="0"/>
          </a:p>
        </p:txBody>
      </p:sp>
      <p:sp>
        <p:nvSpPr>
          <p:cNvPr id="2" name="Slide Number Placeholder 1"/>
          <p:cNvSpPr>
            <a:spLocks noGrp="1"/>
          </p:cNvSpPr>
          <p:nvPr>
            <p:ph type="sldNum" sz="quarter" idx="12"/>
          </p:nvPr>
        </p:nvSpPr>
        <p:spPr/>
        <p:txBody>
          <a:bodyPr/>
          <a:lstStyle/>
          <a:p>
            <a:fld id="{5FB82C68-21B0-4D10-9FE3-8B3C5F565363}" type="slidenum">
              <a:rPr lang="en-US" smtClean="0"/>
              <a:t>9</a:t>
            </a:fld>
            <a:endParaRPr lang="en-US"/>
          </a:p>
        </p:txBody>
      </p:sp>
      <p:sp>
        <p:nvSpPr>
          <p:cNvPr id="8" name="TextBox 1"/>
          <p:cNvSpPr txBox="1">
            <a:spLocks noChangeArrowheads="1"/>
          </p:cNvSpPr>
          <p:nvPr/>
        </p:nvSpPr>
        <p:spPr bwMode="auto">
          <a:xfrm>
            <a:off x="1652896" y="4153100"/>
            <a:ext cx="8903045" cy="2062103"/>
          </a:xfrm>
          <a:prstGeom prst="rect">
            <a:avLst/>
          </a:prstGeom>
          <a:solidFill>
            <a:schemeClr val="bg2"/>
          </a:solidFill>
          <a:ln w="28575">
            <a:solidFill>
              <a:schemeClr val="tx1"/>
            </a:solidFill>
            <a:prstDash val="dash"/>
          </a:ln>
          <a:extLst/>
        </p:spPr>
        <p:txBody>
          <a:bodyPr wrap="square">
            <a:spAutoFit/>
          </a:bodyPr>
          <a:lstStyle>
            <a:lvl1pPr eaLnBrk="0" hangingPunct="0">
              <a:spcBef>
                <a:spcPct val="20000"/>
              </a:spcBef>
              <a:spcAft>
                <a:spcPts val="600"/>
              </a:spcAft>
              <a:buFont typeface="Arial" charset="0"/>
              <a:buChar char="•"/>
              <a:defRPr>
                <a:solidFill>
                  <a:srgbClr val="404040"/>
                </a:solidFill>
                <a:latin typeface="Arial" charset="0"/>
                <a:ea typeface="MS PGothic"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9pPr>
          </a:lstStyle>
          <a:p>
            <a:pPr algn="ctr" eaLnBrk="1" hangingPunct="1">
              <a:spcBef>
                <a:spcPct val="0"/>
              </a:spcBef>
              <a:spcAft>
                <a:spcPct val="0"/>
              </a:spcAft>
              <a:buFont typeface="Arial" charset="0"/>
              <a:buNone/>
            </a:pPr>
            <a:r>
              <a:rPr lang="en-US" altLang="en-US" sz="1600" b="1" dirty="0">
                <a:solidFill>
                  <a:schemeClr val="tx1"/>
                </a:solidFill>
                <a:latin typeface="Calibri" charset="0"/>
              </a:rPr>
              <a:t>EXAMPLE</a:t>
            </a:r>
          </a:p>
          <a:p>
            <a:pPr eaLnBrk="1" hangingPunct="1">
              <a:spcBef>
                <a:spcPct val="0"/>
              </a:spcBef>
              <a:spcAft>
                <a:spcPct val="0"/>
              </a:spcAft>
              <a:buFont typeface="Arial" charset="0"/>
              <a:buNone/>
            </a:pPr>
            <a:r>
              <a:rPr lang="en-US" altLang="en-US" sz="1600" b="1" dirty="0">
                <a:solidFill>
                  <a:schemeClr val="tx1"/>
                </a:solidFill>
                <a:latin typeface="Calibri" charset="0"/>
              </a:rPr>
              <a:t>OUTWest Mission: </a:t>
            </a:r>
            <a:r>
              <a:rPr lang="en-US" altLang="en-US" sz="1600" b="1" dirty="0" smtClean="0">
                <a:solidFill>
                  <a:schemeClr val="tx1"/>
                </a:solidFill>
                <a:latin typeface="Calibri" charset="0"/>
              </a:rPr>
              <a:t/>
            </a:r>
            <a:br>
              <a:rPr lang="en-US" altLang="en-US" sz="1600" b="1" dirty="0" smtClean="0">
                <a:solidFill>
                  <a:schemeClr val="tx1"/>
                </a:solidFill>
                <a:latin typeface="Calibri" charset="0"/>
              </a:rPr>
            </a:br>
            <a:r>
              <a:rPr lang="en-US" altLang="en-US" sz="1600" dirty="0" smtClean="0">
                <a:solidFill>
                  <a:schemeClr val="tx1"/>
                </a:solidFill>
                <a:latin typeface="Calibri" charset="0"/>
              </a:rPr>
              <a:t>Engage </a:t>
            </a:r>
            <a:r>
              <a:rPr lang="en-US" altLang="en-US" sz="1600" dirty="0">
                <a:solidFill>
                  <a:schemeClr val="tx1"/>
                </a:solidFill>
                <a:latin typeface="Calibri" charset="0"/>
              </a:rPr>
              <a:t>our LGBTA (Lesbian, Gay, Bisexual, Transgender, and Allies) employees in meaningful and relevant activities and information sharing platforms that promotes equality through education and participation.</a:t>
            </a:r>
          </a:p>
          <a:p>
            <a:pPr eaLnBrk="1" hangingPunct="1">
              <a:spcBef>
                <a:spcPct val="0"/>
              </a:spcBef>
              <a:spcAft>
                <a:spcPct val="0"/>
              </a:spcAft>
              <a:buFont typeface="Arial" charset="0"/>
              <a:buNone/>
            </a:pPr>
            <a:endParaRPr lang="en-US" altLang="en-US" sz="1600" b="1" dirty="0">
              <a:solidFill>
                <a:schemeClr val="tx1"/>
              </a:solidFill>
              <a:latin typeface="Calibri" charset="0"/>
            </a:endParaRPr>
          </a:p>
          <a:p>
            <a:pPr eaLnBrk="1" hangingPunct="1">
              <a:spcBef>
                <a:spcPct val="0"/>
              </a:spcBef>
              <a:spcAft>
                <a:spcPct val="0"/>
              </a:spcAft>
              <a:buFont typeface="Arial" charset="0"/>
              <a:buNone/>
            </a:pPr>
            <a:r>
              <a:rPr lang="en-US" altLang="en-US" sz="1600" b="1" dirty="0">
                <a:solidFill>
                  <a:schemeClr val="tx1"/>
                </a:solidFill>
                <a:latin typeface="Calibri" charset="0"/>
              </a:rPr>
              <a:t>OUTWest Vision: </a:t>
            </a:r>
            <a:r>
              <a:rPr lang="en-US" altLang="en-US" sz="1600" b="1" dirty="0" smtClean="0">
                <a:solidFill>
                  <a:schemeClr val="tx1"/>
                </a:solidFill>
                <a:latin typeface="Calibri" charset="0"/>
              </a:rPr>
              <a:t/>
            </a:r>
            <a:br>
              <a:rPr lang="en-US" altLang="en-US" sz="1600" b="1" dirty="0" smtClean="0">
                <a:solidFill>
                  <a:schemeClr val="tx1"/>
                </a:solidFill>
                <a:latin typeface="Calibri" charset="0"/>
              </a:rPr>
            </a:br>
            <a:r>
              <a:rPr lang="en-US" altLang="en-US" sz="1600" dirty="0" smtClean="0">
                <a:solidFill>
                  <a:schemeClr val="tx1"/>
                </a:solidFill>
                <a:latin typeface="Calibri" charset="0"/>
              </a:rPr>
              <a:t>To </a:t>
            </a:r>
            <a:r>
              <a:rPr lang="en-US" altLang="en-US" sz="1600" dirty="0">
                <a:solidFill>
                  <a:schemeClr val="tx1"/>
                </a:solidFill>
                <a:latin typeface="Calibri" charset="0"/>
              </a:rPr>
              <a:t>recognize, celebrate, and leverage our internal </a:t>
            </a:r>
            <a:r>
              <a:rPr lang="en-US" altLang="en-US" sz="1600" dirty="0" smtClean="0">
                <a:solidFill>
                  <a:schemeClr val="tx1"/>
                </a:solidFill>
                <a:latin typeface="Calibri" charset="0"/>
              </a:rPr>
              <a:t>and external LGBTA </a:t>
            </a:r>
            <a:r>
              <a:rPr lang="en-US" altLang="en-US" sz="1600" dirty="0">
                <a:solidFill>
                  <a:schemeClr val="tx1"/>
                </a:solidFill>
                <a:latin typeface="Calibri" charset="0"/>
              </a:rPr>
              <a:t>network in order to achieve Bank of the West’s diversity and inclusion objectives.​</a:t>
            </a:r>
            <a:endParaRPr lang="en-US" altLang="en-US" sz="1200" dirty="0">
              <a:solidFill>
                <a:schemeClr val="tx1"/>
              </a:solidFill>
              <a:latin typeface="Calibri" charset="0"/>
            </a:endParaRPr>
          </a:p>
        </p:txBody>
      </p:sp>
      <p:sp>
        <p:nvSpPr>
          <p:cNvPr id="9" name="TextBox 1"/>
          <p:cNvSpPr txBox="1">
            <a:spLocks noChangeArrowheads="1"/>
          </p:cNvSpPr>
          <p:nvPr/>
        </p:nvSpPr>
        <p:spPr bwMode="auto">
          <a:xfrm>
            <a:off x="510987" y="1436719"/>
            <a:ext cx="11270195"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buChar char="•"/>
              <a:defRPr>
                <a:solidFill>
                  <a:srgbClr val="404040"/>
                </a:solidFill>
                <a:latin typeface="Arial" charset="0"/>
                <a:ea typeface="MS PGothic" charset="-128"/>
                <a:cs typeface="Arial" charset="0"/>
              </a:defRPr>
            </a:lvl1pPr>
            <a:lvl2pPr marL="742950" indent="-285750" eaLnBrk="0" hangingPunct="0">
              <a:spcBef>
                <a:spcPct val="20000"/>
              </a:spcBef>
              <a:spcAft>
                <a:spcPts val="600"/>
              </a:spcAft>
              <a:buFont typeface="Arial" charset="0"/>
              <a:buChar char="–"/>
              <a:defRPr sz="1600">
                <a:solidFill>
                  <a:srgbClr val="404040"/>
                </a:solidFill>
                <a:latin typeface="Arial" charset="0"/>
                <a:ea typeface="MS PGothic" charset="-128"/>
                <a:cs typeface="Arial" charset="0"/>
              </a:defRPr>
            </a:lvl2pPr>
            <a:lvl3pPr marL="1143000" indent="-228600" eaLnBrk="0" hangingPunct="0">
              <a:spcBef>
                <a:spcPct val="20000"/>
              </a:spcBef>
              <a:spcAft>
                <a:spcPts val="600"/>
              </a:spcAft>
              <a:buFont typeface="Arial" charset="0"/>
              <a:buChar char="•"/>
              <a:defRPr sz="1400">
                <a:solidFill>
                  <a:srgbClr val="404040"/>
                </a:solidFill>
                <a:latin typeface="Arial" charset="0"/>
                <a:ea typeface="MS PGothic" charset="-128"/>
                <a:cs typeface="Arial" charset="0"/>
              </a:defRPr>
            </a:lvl3pPr>
            <a:lvl4pPr marL="1600200" indent="-228600" eaLnBrk="0" hangingPunct="0">
              <a:spcBef>
                <a:spcPct val="20000"/>
              </a:spcBef>
              <a:buFont typeface="Arial" charset="0"/>
              <a:buChar char="–"/>
              <a:defRPr sz="1200">
                <a:solidFill>
                  <a:schemeClr val="tx1"/>
                </a:solidFill>
                <a:latin typeface="Arial" charset="0"/>
                <a:ea typeface="MS PGothic" charset="-128"/>
                <a:cs typeface="Arial" charset="0"/>
              </a:defRPr>
            </a:lvl4pPr>
            <a:lvl5pPr marL="2057400" indent="-228600" eaLnBrk="0" hangingPunct="0">
              <a:spcBef>
                <a:spcPct val="20000"/>
              </a:spcBef>
              <a:buFont typeface="Arial" charset="0"/>
              <a:buChar char="»"/>
              <a:defRPr sz="1200">
                <a:solidFill>
                  <a:schemeClr val="tx1"/>
                </a:solidFill>
                <a:latin typeface="Arial" charset="0"/>
                <a:ea typeface="MS PGothic" charset="-128"/>
                <a:cs typeface="Arial" charset="0"/>
              </a:defRPr>
            </a:lvl5pPr>
            <a:lvl6pPr marL="25146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6pPr>
            <a:lvl7pPr marL="29718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7pPr>
            <a:lvl8pPr marL="34290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8pPr>
            <a:lvl9pPr marL="3886200" indent="-228600" defTabSz="457200" eaLnBrk="0" fontAlgn="base" hangingPunct="0">
              <a:spcBef>
                <a:spcPct val="20000"/>
              </a:spcBef>
              <a:spcAft>
                <a:spcPct val="0"/>
              </a:spcAft>
              <a:buFont typeface="Arial" charset="0"/>
              <a:buChar char="»"/>
              <a:defRPr sz="1200">
                <a:solidFill>
                  <a:schemeClr val="tx1"/>
                </a:solidFill>
                <a:latin typeface="Arial" charset="0"/>
                <a:ea typeface="MS PGothic" charset="-128"/>
                <a:cs typeface="Arial" charset="0"/>
              </a:defRPr>
            </a:lvl9pPr>
          </a:lstStyle>
          <a:p>
            <a:pPr algn="ctr" eaLnBrk="1" hangingPunct="1">
              <a:spcBef>
                <a:spcPct val="0"/>
              </a:spcBef>
              <a:spcAft>
                <a:spcPct val="0"/>
              </a:spcAft>
              <a:buNone/>
            </a:pPr>
            <a:r>
              <a:rPr lang="en-US" altLang="en-US" sz="2000" b="1" dirty="0" smtClean="0">
                <a:solidFill>
                  <a:schemeClr val="tx1"/>
                </a:solidFill>
                <a:latin typeface="Calibri" charset="0"/>
              </a:rPr>
              <a:t>Mission </a:t>
            </a:r>
            <a:r>
              <a:rPr lang="en-US" altLang="en-US" sz="2000" b="1" dirty="0">
                <a:solidFill>
                  <a:schemeClr val="tx1"/>
                </a:solidFill>
                <a:latin typeface="Calibri" charset="0"/>
              </a:rPr>
              <a:t>Statement </a:t>
            </a:r>
            <a:endParaRPr lang="en-US" altLang="en-US" sz="2000" dirty="0">
              <a:solidFill>
                <a:schemeClr val="tx1"/>
              </a:solidFill>
              <a:latin typeface="Calibri" charset="0"/>
            </a:endParaRPr>
          </a:p>
          <a:p>
            <a:pPr algn="ctr" eaLnBrk="1" hangingPunct="1">
              <a:spcBef>
                <a:spcPct val="0"/>
              </a:spcBef>
              <a:spcAft>
                <a:spcPct val="0"/>
              </a:spcAft>
              <a:buNone/>
            </a:pPr>
            <a:r>
              <a:rPr lang="en-US" altLang="en-US" sz="1600" dirty="0" smtClean="0">
                <a:solidFill>
                  <a:schemeClr val="tx1"/>
                </a:solidFill>
                <a:latin typeface="Calibri" charset="0"/>
              </a:rPr>
              <a:t>A </a:t>
            </a:r>
            <a:r>
              <a:rPr lang="en-US" altLang="en-US" sz="1600" dirty="0">
                <a:solidFill>
                  <a:schemeClr val="tx1"/>
                </a:solidFill>
                <a:latin typeface="Calibri" charset="0"/>
              </a:rPr>
              <a:t>statement of the purpose of a company, organization or person; its reason for existing; a written declaration of an organization's core purpose and focus that normally remains unchanged over time.</a:t>
            </a:r>
          </a:p>
          <a:p>
            <a:pPr algn="ctr" eaLnBrk="1" hangingPunct="1">
              <a:spcBef>
                <a:spcPct val="0"/>
              </a:spcBef>
              <a:spcAft>
                <a:spcPct val="0"/>
              </a:spcAft>
              <a:buNone/>
            </a:pPr>
            <a:endParaRPr lang="en-US" altLang="en-US" sz="2000" b="1" dirty="0" smtClean="0">
              <a:solidFill>
                <a:schemeClr val="tx1"/>
              </a:solidFill>
              <a:latin typeface="Calibri" charset="0"/>
            </a:endParaRPr>
          </a:p>
          <a:p>
            <a:pPr algn="ctr" eaLnBrk="1" hangingPunct="1">
              <a:spcBef>
                <a:spcPct val="0"/>
              </a:spcBef>
              <a:spcAft>
                <a:spcPct val="0"/>
              </a:spcAft>
              <a:buNone/>
            </a:pPr>
            <a:r>
              <a:rPr lang="en-US" altLang="en-US" sz="2000" b="1" dirty="0" smtClean="0">
                <a:solidFill>
                  <a:schemeClr val="tx1"/>
                </a:solidFill>
                <a:latin typeface="Calibri" charset="0"/>
              </a:rPr>
              <a:t>Vision Statement</a:t>
            </a:r>
          </a:p>
          <a:p>
            <a:pPr algn="ctr" eaLnBrk="1" hangingPunct="1">
              <a:spcBef>
                <a:spcPct val="0"/>
              </a:spcBef>
              <a:spcAft>
                <a:spcPct val="0"/>
              </a:spcAft>
              <a:buNone/>
            </a:pPr>
            <a:r>
              <a:rPr lang="en-US" altLang="en-US" sz="1600" dirty="0" smtClean="0">
                <a:solidFill>
                  <a:schemeClr val="tx1"/>
                </a:solidFill>
                <a:latin typeface="Calibri" charset="0"/>
              </a:rPr>
              <a:t>Defines </a:t>
            </a:r>
            <a:r>
              <a:rPr lang="en-US" altLang="en-US" sz="1600" dirty="0">
                <a:solidFill>
                  <a:schemeClr val="tx1"/>
                </a:solidFill>
                <a:latin typeface="Calibri" charset="0"/>
              </a:rPr>
              <a:t>the optimal desired future state - the mental picture - of what an organization wants to achieve over time, written succinctly in an inspirational manner that makes it easy for all employees to repeat it at any given time.</a:t>
            </a:r>
          </a:p>
          <a:p>
            <a:pPr algn="ctr" eaLnBrk="1" hangingPunct="1">
              <a:spcBef>
                <a:spcPct val="0"/>
              </a:spcBef>
              <a:spcAft>
                <a:spcPct val="0"/>
              </a:spcAft>
              <a:buFont typeface="Arial" charset="0"/>
              <a:buNone/>
            </a:pPr>
            <a:endParaRPr lang="en-US" altLang="en-US" sz="1600" dirty="0">
              <a:solidFill>
                <a:schemeClr val="tx1"/>
              </a:solidFill>
              <a:latin typeface="Calibri" charset="0"/>
            </a:endParaRPr>
          </a:p>
          <a:p>
            <a:pPr algn="ctr" eaLnBrk="1" hangingPunct="1">
              <a:spcBef>
                <a:spcPct val="0"/>
              </a:spcBef>
              <a:spcAft>
                <a:spcPct val="0"/>
              </a:spcAft>
              <a:buFont typeface="Arial" charset="0"/>
              <a:buNone/>
            </a:pPr>
            <a:r>
              <a:rPr lang="en-US" altLang="en-US" dirty="0">
                <a:solidFill>
                  <a:schemeClr val="tx1"/>
                </a:solidFill>
                <a:latin typeface="Calibri" charset="0"/>
              </a:rPr>
              <a:t>Simply put, the </a:t>
            </a:r>
            <a:r>
              <a:rPr lang="en-US" altLang="en-US" b="1" dirty="0">
                <a:solidFill>
                  <a:schemeClr val="accent1"/>
                </a:solidFill>
                <a:latin typeface="Calibri" charset="0"/>
              </a:rPr>
              <a:t>MISSION</a:t>
            </a:r>
            <a:r>
              <a:rPr lang="en-US" altLang="en-US" b="1" dirty="0">
                <a:solidFill>
                  <a:srgbClr val="00B050"/>
                </a:solidFill>
                <a:latin typeface="Calibri" charset="0"/>
              </a:rPr>
              <a:t> </a:t>
            </a:r>
            <a:r>
              <a:rPr lang="en-US" altLang="en-US" dirty="0">
                <a:solidFill>
                  <a:schemeClr val="tx1"/>
                </a:solidFill>
                <a:latin typeface="Calibri" charset="0"/>
              </a:rPr>
              <a:t>is the </a:t>
            </a:r>
            <a:r>
              <a:rPr lang="en-US" altLang="en-US" b="1" dirty="0">
                <a:solidFill>
                  <a:schemeClr val="accent1"/>
                </a:solidFill>
                <a:latin typeface="Calibri" charset="0"/>
              </a:rPr>
              <a:t>“what” </a:t>
            </a:r>
            <a:r>
              <a:rPr lang="en-US" altLang="en-US" dirty="0">
                <a:solidFill>
                  <a:schemeClr val="tx1"/>
                </a:solidFill>
                <a:latin typeface="Calibri" charset="0"/>
              </a:rPr>
              <a:t>and</a:t>
            </a:r>
            <a:r>
              <a:rPr lang="en-US" altLang="en-US" b="1" dirty="0">
                <a:solidFill>
                  <a:srgbClr val="00B050"/>
                </a:solidFill>
                <a:latin typeface="Calibri" charset="0"/>
              </a:rPr>
              <a:t> </a:t>
            </a:r>
            <a:r>
              <a:rPr lang="en-US" altLang="en-US" b="1" dirty="0">
                <a:solidFill>
                  <a:schemeClr val="accent1"/>
                </a:solidFill>
                <a:latin typeface="Calibri" charset="0"/>
              </a:rPr>
              <a:t>“why”, </a:t>
            </a:r>
            <a:r>
              <a:rPr lang="en-US" altLang="en-US" dirty="0">
                <a:solidFill>
                  <a:schemeClr val="tx1"/>
                </a:solidFill>
                <a:latin typeface="Calibri" charset="0"/>
              </a:rPr>
              <a:t>and the </a:t>
            </a:r>
            <a:r>
              <a:rPr lang="en-US" altLang="en-US" b="1" dirty="0">
                <a:solidFill>
                  <a:srgbClr val="C00000"/>
                </a:solidFill>
                <a:latin typeface="Calibri" charset="0"/>
              </a:rPr>
              <a:t>VISION</a:t>
            </a:r>
            <a:r>
              <a:rPr lang="en-US" altLang="en-US" b="1" dirty="0">
                <a:solidFill>
                  <a:srgbClr val="00B050"/>
                </a:solidFill>
                <a:latin typeface="Calibri" charset="0"/>
              </a:rPr>
              <a:t> </a:t>
            </a:r>
            <a:r>
              <a:rPr lang="en-US" altLang="en-US" dirty="0">
                <a:solidFill>
                  <a:schemeClr val="tx1"/>
                </a:solidFill>
                <a:latin typeface="Calibri" charset="0"/>
              </a:rPr>
              <a:t>is the </a:t>
            </a:r>
            <a:r>
              <a:rPr lang="en-US" altLang="en-US" b="1" dirty="0">
                <a:solidFill>
                  <a:srgbClr val="C00000"/>
                </a:solidFill>
                <a:latin typeface="Calibri" charset="0"/>
              </a:rPr>
              <a:t>“dream” </a:t>
            </a:r>
            <a:r>
              <a:rPr lang="en-US" altLang="en-US" dirty="0">
                <a:solidFill>
                  <a:schemeClr val="tx1"/>
                </a:solidFill>
                <a:latin typeface="Calibri" charset="0"/>
              </a:rPr>
              <a:t>and</a:t>
            </a:r>
            <a:r>
              <a:rPr lang="en-US" altLang="en-US" b="1" dirty="0">
                <a:solidFill>
                  <a:srgbClr val="00B050"/>
                </a:solidFill>
                <a:latin typeface="Calibri" charset="0"/>
              </a:rPr>
              <a:t> </a:t>
            </a:r>
            <a:r>
              <a:rPr lang="en-US" altLang="en-US" b="1" dirty="0">
                <a:solidFill>
                  <a:srgbClr val="C00000"/>
                </a:solidFill>
                <a:latin typeface="Calibri" charset="0"/>
              </a:rPr>
              <a:t>“inspiration”. </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2494" y="153790"/>
            <a:ext cx="918882" cy="918882"/>
          </a:xfrm>
          <a:prstGeom prst="rect">
            <a:avLst/>
          </a:prstGeom>
        </p:spPr>
      </p:pic>
    </p:spTree>
    <p:extLst>
      <p:ext uri="{BB962C8B-B14F-4D97-AF65-F5344CB8AC3E}">
        <p14:creationId xmlns:p14="http://schemas.microsoft.com/office/powerpoint/2010/main" val="1000151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1000"/>
                                        <p:tgtEl>
                                          <p:spTgt spid="9">
                                            <p:txEl>
                                              <p:pRg st="3" end="3"/>
                                            </p:txEl>
                                          </p:spTgt>
                                        </p:tgtEl>
                                      </p:cBhvr>
                                    </p:animEffect>
                                    <p:anim calcmode="lin" valueType="num">
                                      <p:cBhvr>
                                        <p:cTn id="1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1000"/>
                                        <p:tgtEl>
                                          <p:spTgt spid="9">
                                            <p:txEl>
                                              <p:pRg st="4" end="4"/>
                                            </p:txEl>
                                          </p:spTgt>
                                        </p:tgtEl>
                                      </p:cBhvr>
                                    </p:animEffect>
                                    <p:anim calcmode="lin" valueType="num">
                                      <p:cBhvr>
                                        <p:cTn id="2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Effect transition="in" filter="barn(inVertical)">
                                      <p:cBhvr>
                                        <p:cTn id="34"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7626715A1EDF479C8D2E0E508A5BF9" ma:contentTypeVersion="0" ma:contentTypeDescription="Create a new document." ma:contentTypeScope="" ma:versionID="5481cb64842ae986713e6897c6d91311">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08F861-8956-4E0E-9BEF-9FEC3B0F1C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8A09396-933D-4373-AAAC-2709DA114425}">
  <ds:schemaRefs>
    <ds:schemaRef ds:uri="http://schemas.microsoft.com/office/2006/metadata/properties"/>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1314</TotalTime>
  <Words>4137</Words>
  <Application>Microsoft Office PowerPoint</Application>
  <PresentationFormat>Widescreen</PresentationFormat>
  <Paragraphs>758</Paragraphs>
  <Slides>48</Slides>
  <Notes>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48</vt:i4>
      </vt:variant>
    </vt:vector>
  </HeadingPairs>
  <TitlesOfParts>
    <vt:vector size="65" baseType="lpstr">
      <vt:lpstr>MS PGothic</vt:lpstr>
      <vt:lpstr>MS PGothic</vt:lpstr>
      <vt:lpstr>Arial</vt:lpstr>
      <vt:lpstr>BNPP Sans</vt:lpstr>
      <vt:lpstr>BNPP Sans Light</vt:lpstr>
      <vt:lpstr>Broadway</vt:lpstr>
      <vt:lpstr>Calibri</vt:lpstr>
      <vt:lpstr>Calibri Light</vt:lpstr>
      <vt:lpstr>Courier New</vt:lpstr>
      <vt:lpstr>Freestyle Script</vt:lpstr>
      <vt:lpstr>Impact</vt:lpstr>
      <vt:lpstr>Lucida Grande</vt:lpstr>
      <vt:lpstr>Roboto Light</vt:lpstr>
      <vt:lpstr>Showcard Gothic</vt:lpstr>
      <vt:lpstr>Stencil</vt:lpstr>
      <vt:lpstr>Wingdings</vt:lpstr>
      <vt:lpstr>Office Theme</vt:lpstr>
      <vt:lpstr>Your Journey to ERG Success</vt:lpstr>
      <vt:lpstr>Seminar Agenda</vt:lpstr>
      <vt:lpstr>Facilitators</vt:lpstr>
      <vt:lpstr>PowerPoint Presentation</vt:lpstr>
      <vt:lpstr>Leaders Speak Out In Support…</vt:lpstr>
      <vt:lpstr>What We Did To Engage…</vt:lpstr>
      <vt:lpstr>ERG PROCESS CHART*</vt:lpstr>
      <vt:lpstr>Communication essentials</vt:lpstr>
      <vt:lpstr>Mission &amp; Vision Defined</vt:lpstr>
      <vt:lpstr>Who &amp; How</vt:lpstr>
      <vt:lpstr>Questions To Answer</vt:lpstr>
      <vt:lpstr>Content Is King</vt:lpstr>
      <vt:lpstr>Channel Choices</vt:lpstr>
      <vt:lpstr>Static Versus Fresh</vt:lpstr>
      <vt:lpstr>Formal Versus Informal</vt:lpstr>
      <vt:lpstr>Share Your Story</vt:lpstr>
      <vt:lpstr>Actionable Emails</vt:lpstr>
      <vt:lpstr>Call To Action Communications</vt:lpstr>
      <vt:lpstr>Informational Emails</vt:lpstr>
      <vt:lpstr>Keep Them Engaged</vt:lpstr>
      <vt:lpstr>Centralize Information</vt:lpstr>
      <vt:lpstr>Branded Flyers</vt:lpstr>
      <vt:lpstr>Finding The Muse</vt:lpstr>
      <vt:lpstr>Topics Tour De Force</vt:lpstr>
      <vt:lpstr>Group Exercise | Content Creation Carousel</vt:lpstr>
      <vt:lpstr>Leadership Essentials</vt:lpstr>
      <vt:lpstr>Motivation</vt:lpstr>
      <vt:lpstr>Accountability</vt:lpstr>
      <vt:lpstr>Tell The Story</vt:lpstr>
      <vt:lpstr>Roles &amp; Responsibilities</vt:lpstr>
      <vt:lpstr>Clarity &amp; Collaboration</vt:lpstr>
      <vt:lpstr>Information Flow</vt:lpstr>
      <vt:lpstr>Panel Discussion | Building From the Ground Up</vt:lpstr>
      <vt:lpstr>THAT’S LUNCH!</vt:lpstr>
      <vt:lpstr>WELCOME BACK!</vt:lpstr>
      <vt:lpstr>PowerPoint Presentation</vt:lpstr>
      <vt:lpstr>Results</vt:lpstr>
      <vt:lpstr>Engagement</vt:lpstr>
      <vt:lpstr>Revenue</vt:lpstr>
      <vt:lpstr>Relevance</vt:lpstr>
      <vt:lpstr>Resource Essentials</vt:lpstr>
      <vt:lpstr>Online vs. Live</vt:lpstr>
      <vt:lpstr>Online</vt:lpstr>
      <vt:lpstr>Surveys</vt:lpstr>
      <vt:lpstr>Business Partners (internal)</vt:lpstr>
      <vt:lpstr>Knowledge Resources (external)</vt:lpstr>
      <vt:lpstr>Your Roadmap</vt:lpstr>
      <vt:lpstr>Research &amp; References</vt:lpstr>
    </vt:vector>
  </TitlesOfParts>
  <Company>Bank of the West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You’re ERG Journey to Success</dc:title>
  <dc:creator>Knepper, Justin</dc:creator>
  <cp:lastModifiedBy>Knepper, Justin</cp:lastModifiedBy>
  <cp:revision>284</cp:revision>
  <cp:lastPrinted>2016-08-22T21:36:40Z</cp:lastPrinted>
  <dcterms:created xsi:type="dcterms:W3CDTF">2016-08-22T20:21:19Z</dcterms:created>
  <dcterms:modified xsi:type="dcterms:W3CDTF">2016-10-05T13:15:30Z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0x010100927626715A1EDF479C8D2E0E508A5BF9</vt:lpwstr>
  </property>
</Properties>
</file>