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50" r:id="rId1"/>
  </p:sldMasterIdLst>
  <p:notesMasterIdLst>
    <p:notesMasterId r:id="rId13"/>
  </p:notesMasterIdLst>
  <p:handoutMasterIdLst>
    <p:handoutMasterId r:id="rId14"/>
  </p:handoutMasterIdLst>
  <p:sldIdLst>
    <p:sldId id="256" r:id="rId2"/>
    <p:sldId id="258" r:id="rId3"/>
    <p:sldId id="259" r:id="rId4"/>
    <p:sldId id="266" r:id="rId5"/>
    <p:sldId id="268" r:id="rId6"/>
    <p:sldId id="269" r:id="rId7"/>
    <p:sldId id="270" r:id="rId8"/>
    <p:sldId id="263" r:id="rId9"/>
    <p:sldId id="264" r:id="rId10"/>
    <p:sldId id="267" r:id="rId11"/>
    <p:sldId id="261" r:id="rId12"/>
  </p:sldIdLst>
  <p:sldSz cx="10688638" cy="7562850"/>
  <p:notesSz cx="7010400" cy="9296400"/>
  <p:custDataLst>
    <p:tags r:id="rId15"/>
  </p:custDataLst>
  <p:defaultTextStyle>
    <a:defPPr>
      <a:defRPr lang="en-US"/>
    </a:defPPr>
    <a:lvl1pPr algn="l" rtl="0" eaLnBrk="0" fontAlgn="base" hangingPunct="0">
      <a:lnSpc>
        <a:spcPct val="100000"/>
      </a:lnSpc>
      <a:spcBef>
        <a:spcPct val="0"/>
      </a:spcBef>
      <a:spcAft>
        <a:spcPct val="0"/>
      </a:spcAft>
      <a:defRPr lang="en-US" sz="1100" kern="1200">
        <a:solidFill>
          <a:schemeClr val="tx1"/>
        </a:solidFill>
        <a:latin typeface="Arial" charset="0"/>
        <a:ea typeface="+mn-ea"/>
        <a:cs typeface="+mn-cs"/>
      </a:defRPr>
    </a:lvl1pPr>
    <a:lvl2pPr marL="457200" algn="ctr" rtl="0" eaLnBrk="0" fontAlgn="base" hangingPunct="0">
      <a:spcBef>
        <a:spcPct val="50000"/>
      </a:spcBef>
      <a:spcAft>
        <a:spcPct val="0"/>
      </a:spcAft>
      <a:defRPr sz="1100" kern="1200">
        <a:solidFill>
          <a:schemeClr val="tx1"/>
        </a:solidFill>
        <a:latin typeface="Arial" charset="0"/>
        <a:ea typeface="+mn-ea"/>
        <a:cs typeface="+mn-cs"/>
      </a:defRPr>
    </a:lvl2pPr>
    <a:lvl3pPr marL="914400" algn="ctr" rtl="0" eaLnBrk="0" fontAlgn="base" hangingPunct="0">
      <a:spcBef>
        <a:spcPct val="50000"/>
      </a:spcBef>
      <a:spcAft>
        <a:spcPct val="0"/>
      </a:spcAft>
      <a:defRPr sz="1100" kern="1200">
        <a:solidFill>
          <a:schemeClr val="tx1"/>
        </a:solidFill>
        <a:latin typeface="Arial" charset="0"/>
        <a:ea typeface="+mn-ea"/>
        <a:cs typeface="+mn-cs"/>
      </a:defRPr>
    </a:lvl3pPr>
    <a:lvl4pPr marL="1371600" algn="ctr" rtl="0" eaLnBrk="0" fontAlgn="base" hangingPunct="0">
      <a:spcBef>
        <a:spcPct val="50000"/>
      </a:spcBef>
      <a:spcAft>
        <a:spcPct val="0"/>
      </a:spcAft>
      <a:defRPr sz="1100" kern="1200">
        <a:solidFill>
          <a:schemeClr val="tx1"/>
        </a:solidFill>
        <a:latin typeface="Arial" charset="0"/>
        <a:ea typeface="+mn-ea"/>
        <a:cs typeface="+mn-cs"/>
      </a:defRPr>
    </a:lvl4pPr>
    <a:lvl5pPr marL="1828800" algn="ctr" rtl="0" eaLnBrk="0" fontAlgn="base" hangingPunct="0">
      <a:spcBef>
        <a:spcPct val="5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100" kern="1200">
        <a:solidFill>
          <a:schemeClr val="tx1"/>
        </a:solidFill>
        <a:latin typeface="Arial" charset="0"/>
        <a:ea typeface="+mn-ea"/>
        <a:cs typeface="+mn-cs"/>
      </a:defRPr>
    </a:lvl6pPr>
    <a:lvl7pPr marL="2743200" algn="l" defTabSz="914400" rtl="0" eaLnBrk="1" latinLnBrk="0" hangingPunct="1">
      <a:defRPr sz="1100" kern="1200">
        <a:solidFill>
          <a:schemeClr val="tx1"/>
        </a:solidFill>
        <a:latin typeface="Arial" charset="0"/>
        <a:ea typeface="+mn-ea"/>
        <a:cs typeface="+mn-cs"/>
      </a:defRPr>
    </a:lvl7pPr>
    <a:lvl8pPr marL="3200400" algn="l" defTabSz="914400" rtl="0" eaLnBrk="1" latinLnBrk="0" hangingPunct="1">
      <a:defRPr sz="1100" kern="1200">
        <a:solidFill>
          <a:schemeClr val="tx1"/>
        </a:solidFill>
        <a:latin typeface="Arial" charset="0"/>
        <a:ea typeface="+mn-ea"/>
        <a:cs typeface="+mn-cs"/>
      </a:defRPr>
    </a:lvl8pPr>
    <a:lvl9pPr marL="3657600" algn="l" defTabSz="914400" rtl="0" eaLnBrk="1" latinLnBrk="0" hangingPunct="1">
      <a:defRPr sz="1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152">
          <p15:clr>
            <a:srgbClr val="A4A3A4"/>
          </p15:clr>
        </p15:guide>
        <p15:guide id="2" orient="horz" pos="2304">
          <p15:clr>
            <a:srgbClr val="A4A3A4"/>
          </p15:clr>
        </p15:guide>
        <p15:guide id="3" orient="horz" pos="2736">
          <p15:clr>
            <a:srgbClr val="A4A3A4"/>
          </p15:clr>
        </p15:guide>
        <p15:guide id="4" orient="horz" pos="3888">
          <p15:clr>
            <a:srgbClr val="A4A3A4"/>
          </p15:clr>
        </p15:guide>
        <p15:guide id="5" orient="horz" pos="4222">
          <p15:clr>
            <a:srgbClr val="A4A3A4"/>
          </p15:clr>
        </p15:guide>
        <p15:guide id="6" pos="962">
          <p15:clr>
            <a:srgbClr val="A4A3A4"/>
          </p15:clr>
        </p15:guide>
        <p15:guide id="7" pos="3457">
          <p15:clr>
            <a:srgbClr val="A4A3A4"/>
          </p15:clr>
        </p15:guide>
        <p15:guide id="8" pos="3554">
          <p15:clr>
            <a:srgbClr val="A4A3A4"/>
          </p15:clr>
        </p15:guide>
        <p15:guide id="9" pos="60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FFF9"/>
    <a:srgbClr val="FFFFFA"/>
    <a:srgbClr val="FFFFFB"/>
    <a:srgbClr val="FFFFFC"/>
    <a:srgbClr val="FFFFFD"/>
    <a:srgbClr val="FF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00" autoAdjust="0"/>
  </p:normalViewPr>
  <p:slideViewPr>
    <p:cSldViewPr showGuides="1">
      <p:cViewPr>
        <p:scale>
          <a:sx n="70" d="100"/>
          <a:sy n="70" d="100"/>
        </p:scale>
        <p:origin x="-804" y="-144"/>
      </p:cViewPr>
      <p:guideLst>
        <p:guide orient="horz" pos="1152"/>
        <p:guide orient="horz" pos="2304"/>
        <p:guide orient="horz" pos="2736"/>
        <p:guide orient="horz" pos="3888"/>
        <p:guide orient="horz" pos="4222"/>
        <p:guide pos="962"/>
        <p:guide pos="3457"/>
        <p:guide pos="3554"/>
        <p:guide pos="6048"/>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lgn="l">
              <a:defRPr sz="1100"/>
            </a:pPr>
            <a:r>
              <a:rPr lang="en-GB" sz="1100" dirty="0"/>
              <a:t>Are you satisfied with the support you receive from your manager?</a:t>
            </a:r>
          </a:p>
        </c:rich>
      </c:tx>
      <c:layout>
        <c:manualLayout>
          <c:xMode val="edge"/>
          <c:yMode val="edge"/>
          <c:x val="1.1244556544783501E-2"/>
          <c:y val="6.6666666666666693E-2"/>
        </c:manualLayout>
      </c:layout>
      <c:overlay val="0"/>
    </c:title>
    <c:autoTitleDeleted val="0"/>
    <c:plotArea>
      <c:layout/>
      <c:barChart>
        <c:barDir val="bar"/>
        <c:grouping val="percentStacked"/>
        <c:varyColors val="0"/>
        <c:ser>
          <c:idx val="0"/>
          <c:order val="0"/>
          <c:tx>
            <c:strRef>
              <c:f>Sheet1!$B$1</c:f>
              <c:strCache>
                <c:ptCount val="1"/>
                <c:pt idx="0">
                  <c:v>Satisfied</c:v>
                </c:pt>
              </c:strCache>
            </c:strRef>
          </c:tx>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OUT</c:v>
                </c:pt>
                <c:pt idx="1">
                  <c:v>NOT OUT</c:v>
                </c:pt>
              </c:strCache>
            </c:strRef>
          </c:cat>
          <c:val>
            <c:numRef>
              <c:f>Sheet1!$B$2:$B$3</c:f>
              <c:numCache>
                <c:formatCode>0%</c:formatCode>
                <c:ptCount val="2"/>
                <c:pt idx="0">
                  <c:v>0.86</c:v>
                </c:pt>
                <c:pt idx="1">
                  <c:v>0.51</c:v>
                </c:pt>
              </c:numCache>
            </c:numRef>
          </c:val>
          <c:extLst xmlns:c16r2="http://schemas.microsoft.com/office/drawing/2015/06/chart">
            <c:ext xmlns:c16="http://schemas.microsoft.com/office/drawing/2014/chart" uri="{C3380CC4-5D6E-409C-BE32-E72D297353CC}">
              <c16:uniqueId val="{00000000-CCD7-405B-A2AB-FF5959CDF539}"/>
            </c:ext>
          </c:extLst>
        </c:ser>
        <c:ser>
          <c:idx val="1"/>
          <c:order val="1"/>
          <c:tx>
            <c:strRef>
              <c:f>Sheet1!$C$1</c:f>
              <c:strCache>
                <c:ptCount val="1"/>
                <c:pt idx="0">
                  <c:v>Neither</c:v>
                </c:pt>
              </c:strCache>
            </c:strRef>
          </c:tx>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OUT</c:v>
                </c:pt>
                <c:pt idx="1">
                  <c:v>NOT OUT</c:v>
                </c:pt>
              </c:strCache>
            </c:strRef>
          </c:cat>
          <c:val>
            <c:numRef>
              <c:f>Sheet1!$C$2:$C$3</c:f>
              <c:numCache>
                <c:formatCode>0%</c:formatCode>
                <c:ptCount val="2"/>
                <c:pt idx="0">
                  <c:v>0.08</c:v>
                </c:pt>
                <c:pt idx="1">
                  <c:v>0.19</c:v>
                </c:pt>
              </c:numCache>
            </c:numRef>
          </c:val>
          <c:extLst xmlns:c16r2="http://schemas.microsoft.com/office/drawing/2015/06/chart">
            <c:ext xmlns:c16="http://schemas.microsoft.com/office/drawing/2014/chart" uri="{C3380CC4-5D6E-409C-BE32-E72D297353CC}">
              <c16:uniqueId val="{00000001-CCD7-405B-A2AB-FF5959CDF539}"/>
            </c:ext>
          </c:extLst>
        </c:ser>
        <c:ser>
          <c:idx val="2"/>
          <c:order val="2"/>
          <c:tx>
            <c:strRef>
              <c:f>Sheet1!$D$1</c:f>
              <c:strCache>
                <c:ptCount val="1"/>
                <c:pt idx="0">
                  <c:v>Dissatisfied</c:v>
                </c:pt>
              </c:strCache>
            </c:strRef>
          </c:tx>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OUT</c:v>
                </c:pt>
                <c:pt idx="1">
                  <c:v>NOT OUT</c:v>
                </c:pt>
              </c:strCache>
            </c:strRef>
          </c:cat>
          <c:val>
            <c:numRef>
              <c:f>Sheet1!$D$2:$D$3</c:f>
              <c:numCache>
                <c:formatCode>0%</c:formatCode>
                <c:ptCount val="2"/>
                <c:pt idx="0">
                  <c:v>0.06</c:v>
                </c:pt>
                <c:pt idx="1">
                  <c:v>0.3</c:v>
                </c:pt>
              </c:numCache>
            </c:numRef>
          </c:val>
          <c:extLst xmlns:c16r2="http://schemas.microsoft.com/office/drawing/2015/06/chart">
            <c:ext xmlns:c16="http://schemas.microsoft.com/office/drawing/2014/chart" uri="{C3380CC4-5D6E-409C-BE32-E72D297353CC}">
              <c16:uniqueId val="{00000002-CCD7-405B-A2AB-FF5959CDF539}"/>
            </c:ext>
          </c:extLst>
        </c:ser>
        <c:dLbls>
          <c:showLegendKey val="0"/>
          <c:showVal val="0"/>
          <c:showCatName val="0"/>
          <c:showSerName val="0"/>
          <c:showPercent val="0"/>
          <c:showBubbleSize val="0"/>
        </c:dLbls>
        <c:gapWidth val="75"/>
        <c:overlap val="100"/>
        <c:axId val="201956736"/>
        <c:axId val="201974912"/>
      </c:barChart>
      <c:catAx>
        <c:axId val="201956736"/>
        <c:scaling>
          <c:orientation val="minMax"/>
        </c:scaling>
        <c:delete val="0"/>
        <c:axPos val="l"/>
        <c:numFmt formatCode="General" sourceLinked="0"/>
        <c:majorTickMark val="none"/>
        <c:minorTickMark val="none"/>
        <c:tickLblPos val="nextTo"/>
        <c:crossAx val="201974912"/>
        <c:crosses val="autoZero"/>
        <c:auto val="1"/>
        <c:lblAlgn val="ctr"/>
        <c:lblOffset val="100"/>
        <c:noMultiLvlLbl val="0"/>
      </c:catAx>
      <c:valAx>
        <c:axId val="201974912"/>
        <c:scaling>
          <c:orientation val="minMax"/>
        </c:scaling>
        <c:delete val="1"/>
        <c:axPos val="b"/>
        <c:numFmt formatCode="0%" sourceLinked="1"/>
        <c:majorTickMark val="none"/>
        <c:minorTickMark val="none"/>
        <c:tickLblPos val="nextTo"/>
        <c:crossAx val="201956736"/>
        <c:crosses val="autoZero"/>
        <c:crossBetween val="between"/>
      </c:valAx>
    </c:plotArea>
    <c:legend>
      <c:legendPos val="b"/>
      <c:layout/>
      <c:overlay val="0"/>
    </c:legend>
    <c:plotVisOnly val="1"/>
    <c:dispBlanksAs val="gap"/>
    <c:showDLblsOverMax val="0"/>
  </c:chart>
  <c:txPr>
    <a:bodyPr/>
    <a:lstStyle/>
    <a:p>
      <a:pPr>
        <a:defRPr sz="11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of Study Population</c:v>
                </c:pt>
              </c:strCache>
            </c:strRef>
          </c:tx>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Had to lie about my personal life</c:v>
                </c:pt>
                <c:pt idx="1">
                  <c:v>Felt distracted from work</c:v>
                </c:pt>
                <c:pt idx="2">
                  <c:v>Felt depressed or unhappy at work</c:v>
                </c:pt>
                <c:pt idx="3">
                  <c:v>Avoided certain people at work</c:v>
                </c:pt>
                <c:pt idx="4">
                  <c:v>Avoided work socials</c:v>
                </c:pt>
                <c:pt idx="5">
                  <c:v>Searched for different job</c:v>
                </c:pt>
                <c:pt idx="6">
                  <c:v>Felt exhausted trying to hide sexual orientation</c:v>
                </c:pt>
                <c:pt idx="7">
                  <c:v>Avoided working with some clients</c:v>
                </c:pt>
                <c:pt idx="8">
                  <c:v>Stayed home from work</c:v>
                </c:pt>
                <c:pt idx="9">
                  <c:v>Felt exhausted trying to hide gender identity</c:v>
                </c:pt>
              </c:strCache>
            </c:strRef>
          </c:cat>
          <c:val>
            <c:numRef>
              <c:f>Sheet1!$B$2:$B$11</c:f>
              <c:numCache>
                <c:formatCode>0%</c:formatCode>
                <c:ptCount val="10"/>
                <c:pt idx="0">
                  <c:v>0.35</c:v>
                </c:pt>
                <c:pt idx="1">
                  <c:v>0.3</c:v>
                </c:pt>
                <c:pt idx="2">
                  <c:v>0.3</c:v>
                </c:pt>
                <c:pt idx="3">
                  <c:v>0.27</c:v>
                </c:pt>
                <c:pt idx="4">
                  <c:v>0.24</c:v>
                </c:pt>
                <c:pt idx="5">
                  <c:v>0.22</c:v>
                </c:pt>
                <c:pt idx="6">
                  <c:v>0.2</c:v>
                </c:pt>
                <c:pt idx="7">
                  <c:v>0.17</c:v>
                </c:pt>
                <c:pt idx="8">
                  <c:v>0.15</c:v>
                </c:pt>
                <c:pt idx="9">
                  <c:v>0.15</c:v>
                </c:pt>
              </c:numCache>
            </c:numRef>
          </c:val>
          <c:extLst xmlns:c16r2="http://schemas.microsoft.com/office/drawing/2015/06/chart">
            <c:ext xmlns:c16="http://schemas.microsoft.com/office/drawing/2014/chart" uri="{C3380CC4-5D6E-409C-BE32-E72D297353CC}">
              <c16:uniqueId val="{00000000-7FEA-4AC3-A7E8-9111141DCFDE}"/>
            </c:ext>
          </c:extLst>
        </c:ser>
        <c:dLbls>
          <c:showLegendKey val="0"/>
          <c:showVal val="0"/>
          <c:showCatName val="0"/>
          <c:showSerName val="0"/>
          <c:showPercent val="0"/>
          <c:showBubbleSize val="0"/>
        </c:dLbls>
        <c:gapWidth val="150"/>
        <c:axId val="218793856"/>
        <c:axId val="218795392"/>
      </c:barChart>
      <c:catAx>
        <c:axId val="218793856"/>
        <c:scaling>
          <c:orientation val="minMax"/>
        </c:scaling>
        <c:delete val="0"/>
        <c:axPos val="l"/>
        <c:numFmt formatCode="General" sourceLinked="0"/>
        <c:majorTickMark val="out"/>
        <c:minorTickMark val="none"/>
        <c:tickLblPos val="nextTo"/>
        <c:txPr>
          <a:bodyPr/>
          <a:lstStyle/>
          <a:p>
            <a:pPr>
              <a:defRPr sz="1000"/>
            </a:pPr>
            <a:endParaRPr lang="en-US"/>
          </a:p>
        </c:txPr>
        <c:crossAx val="218795392"/>
        <c:crosses val="autoZero"/>
        <c:auto val="1"/>
        <c:lblAlgn val="ctr"/>
        <c:lblOffset val="100"/>
        <c:noMultiLvlLbl val="0"/>
      </c:catAx>
      <c:valAx>
        <c:axId val="218795392"/>
        <c:scaling>
          <c:orientation val="minMax"/>
        </c:scaling>
        <c:delete val="1"/>
        <c:axPos val="b"/>
        <c:numFmt formatCode="0%" sourceLinked="1"/>
        <c:majorTickMark val="out"/>
        <c:minorTickMark val="none"/>
        <c:tickLblPos val="nextTo"/>
        <c:crossAx val="2187938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255" cy="464508"/>
          </a:xfrm>
          <a:prstGeom prst="rect">
            <a:avLst/>
          </a:prstGeom>
          <a:noFill/>
          <a:ln w="6350">
            <a:noFill/>
            <a:miter lim="800000"/>
            <a:headEnd/>
            <a:tailEnd/>
          </a:ln>
          <a:effectLst/>
        </p:spPr>
        <p:txBody>
          <a:bodyPr vert="horz" wrap="square" lIns="46589" tIns="46589" rIns="46589" bIns="46589" numCol="1" anchor="t" anchorCtr="0" compatLnSpc="1">
            <a:prstTxWarp prst="textNoShape">
              <a:avLst/>
            </a:prstTxWarp>
          </a:bodyPr>
          <a:lstStyle>
            <a:lvl1pPr algn="l" defTabSz="931721">
              <a:spcBef>
                <a:spcPct val="0"/>
              </a:spcBef>
              <a:defRPr sz="1200">
                <a:latin typeface="Trebuchet MS" pitchFamily="34" charset="0"/>
              </a:defRPr>
            </a:lvl1pPr>
          </a:lstStyle>
          <a:p>
            <a:endParaRPr lang="en-US" dirty="0"/>
          </a:p>
        </p:txBody>
      </p:sp>
      <p:sp>
        <p:nvSpPr>
          <p:cNvPr id="11267" name="Rectangle 3"/>
          <p:cNvSpPr>
            <a:spLocks noGrp="1" noChangeArrowheads="1"/>
          </p:cNvSpPr>
          <p:nvPr>
            <p:ph type="dt" sz="quarter" idx="1"/>
          </p:nvPr>
        </p:nvSpPr>
        <p:spPr bwMode="auto">
          <a:xfrm>
            <a:off x="3972145" y="0"/>
            <a:ext cx="3038255" cy="464508"/>
          </a:xfrm>
          <a:prstGeom prst="rect">
            <a:avLst/>
          </a:prstGeom>
          <a:noFill/>
          <a:ln w="6350">
            <a:noFill/>
            <a:miter lim="800000"/>
            <a:headEnd/>
            <a:tailEnd/>
          </a:ln>
          <a:effectLst/>
        </p:spPr>
        <p:txBody>
          <a:bodyPr vert="horz" wrap="square" lIns="46589" tIns="46589" rIns="46589" bIns="46589" numCol="1" anchor="t" anchorCtr="0" compatLnSpc="1">
            <a:prstTxWarp prst="textNoShape">
              <a:avLst/>
            </a:prstTxWarp>
          </a:bodyPr>
          <a:lstStyle>
            <a:lvl1pPr algn="r" defTabSz="931721">
              <a:spcBef>
                <a:spcPct val="0"/>
              </a:spcBef>
              <a:defRPr sz="1200">
                <a:latin typeface="Trebuchet MS" pitchFamily="34" charset="0"/>
              </a:defRPr>
            </a:lvl1pPr>
          </a:lstStyle>
          <a:p>
            <a:endParaRPr lang="en-US" dirty="0"/>
          </a:p>
        </p:txBody>
      </p:sp>
      <p:sp>
        <p:nvSpPr>
          <p:cNvPr id="11268" name="Rectangle 4"/>
          <p:cNvSpPr>
            <a:spLocks noGrp="1" noChangeArrowheads="1"/>
          </p:cNvSpPr>
          <p:nvPr>
            <p:ph type="ftr" sz="quarter" idx="2"/>
          </p:nvPr>
        </p:nvSpPr>
        <p:spPr bwMode="auto">
          <a:xfrm>
            <a:off x="0" y="8831894"/>
            <a:ext cx="3038255" cy="464507"/>
          </a:xfrm>
          <a:prstGeom prst="rect">
            <a:avLst/>
          </a:prstGeom>
          <a:noFill/>
          <a:ln w="6350">
            <a:noFill/>
            <a:miter lim="800000"/>
            <a:headEnd/>
            <a:tailEnd/>
          </a:ln>
          <a:effectLst/>
        </p:spPr>
        <p:txBody>
          <a:bodyPr vert="horz" wrap="square" lIns="46589" tIns="46589" rIns="46589" bIns="46589" numCol="1" anchor="b" anchorCtr="0" compatLnSpc="1">
            <a:prstTxWarp prst="textNoShape">
              <a:avLst/>
            </a:prstTxWarp>
          </a:bodyPr>
          <a:lstStyle>
            <a:lvl1pPr algn="l" defTabSz="931721">
              <a:spcBef>
                <a:spcPct val="0"/>
              </a:spcBef>
              <a:defRPr sz="1200">
                <a:latin typeface="Trebuchet MS" pitchFamily="34" charset="0"/>
              </a:defRPr>
            </a:lvl1pPr>
          </a:lstStyle>
          <a:p>
            <a:endParaRPr lang="en-US" dirty="0"/>
          </a:p>
        </p:txBody>
      </p:sp>
      <p:sp>
        <p:nvSpPr>
          <p:cNvPr id="11269" name="Rectangle 5"/>
          <p:cNvSpPr>
            <a:spLocks noGrp="1" noChangeArrowheads="1"/>
          </p:cNvSpPr>
          <p:nvPr>
            <p:ph type="sldNum" sz="quarter" idx="3"/>
          </p:nvPr>
        </p:nvSpPr>
        <p:spPr bwMode="auto">
          <a:xfrm>
            <a:off x="3972145" y="8831894"/>
            <a:ext cx="3038255" cy="464507"/>
          </a:xfrm>
          <a:prstGeom prst="rect">
            <a:avLst/>
          </a:prstGeom>
          <a:noFill/>
          <a:ln w="6350">
            <a:noFill/>
            <a:miter lim="800000"/>
            <a:headEnd/>
            <a:tailEnd/>
          </a:ln>
          <a:effectLst/>
        </p:spPr>
        <p:txBody>
          <a:bodyPr vert="horz" wrap="square" lIns="46589" tIns="46589" rIns="46589" bIns="46589" numCol="1" anchor="b" anchorCtr="0" compatLnSpc="1">
            <a:prstTxWarp prst="textNoShape">
              <a:avLst/>
            </a:prstTxWarp>
          </a:bodyPr>
          <a:lstStyle>
            <a:lvl1pPr algn="r" defTabSz="931721">
              <a:spcBef>
                <a:spcPct val="0"/>
              </a:spcBef>
              <a:defRPr sz="1200">
                <a:latin typeface="Trebuchet MS" pitchFamily="34" charset="0"/>
              </a:defRPr>
            </a:lvl1pPr>
          </a:lstStyle>
          <a:p>
            <a:fld id="{AF32C922-51A6-48C0-9D4D-64E6C7FADC93}" type="slidenum">
              <a:rPr lang="en-US"/>
              <a:pPr/>
              <a:t>‹#›</a:t>
            </a:fld>
            <a:endParaRPr lang="en-US" dirty="0"/>
          </a:p>
        </p:txBody>
      </p:sp>
    </p:spTree>
    <p:extLst>
      <p:ext uri="{BB962C8B-B14F-4D97-AF65-F5344CB8AC3E}">
        <p14:creationId xmlns:p14="http://schemas.microsoft.com/office/powerpoint/2010/main" val="2592265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1042988" y="696913"/>
            <a:ext cx="4926012"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gray">
          <a:xfrm>
            <a:off x="935447" y="4415165"/>
            <a:ext cx="5139507" cy="4183692"/>
          </a:xfrm>
          <a:prstGeom prst="rect">
            <a:avLst/>
          </a:prstGeom>
          <a:noFill/>
          <a:ln w="6350">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Bullet one</a:t>
            </a:r>
          </a:p>
          <a:p>
            <a:pPr lvl="2"/>
            <a:r>
              <a:rPr lang="en-US" smtClean="0"/>
              <a:t>bullet two</a:t>
            </a:r>
          </a:p>
          <a:p>
            <a:pPr lvl="3"/>
            <a:r>
              <a:rPr lang="en-US" smtClean="0"/>
              <a:t>bullet three</a:t>
            </a:r>
          </a:p>
          <a:p>
            <a:pPr lvl="4"/>
            <a:r>
              <a:rPr lang="en-US" smtClean="0"/>
              <a:t>bullet four</a:t>
            </a:r>
          </a:p>
        </p:txBody>
      </p:sp>
    </p:spTree>
    <p:extLst>
      <p:ext uri="{BB962C8B-B14F-4D97-AF65-F5344CB8AC3E}">
        <p14:creationId xmlns:p14="http://schemas.microsoft.com/office/powerpoint/2010/main" val="1897087092"/>
      </p:ext>
    </p:extLst>
  </p:cSld>
  <p:clrMap bg1="lt1" tx1="dk1" bg2="lt2" tx2="dk2" accent1="accent1" accent2="accent2" accent3="accent3" accent4="accent4" accent5="accent5" accent6="accent6" hlink="hlink" folHlink="folHlink"/>
  <p:notesStyle>
    <a:lvl1pPr algn="l" defTabSz="1019175" rtl="0" eaLnBrk="0" fontAlgn="base" hangingPunct="0">
      <a:lnSpc>
        <a:spcPts val="1500"/>
      </a:lnSpc>
      <a:spcBef>
        <a:spcPts val="700"/>
      </a:spcBef>
      <a:spcAft>
        <a:spcPct val="0"/>
      </a:spcAft>
      <a:buClr>
        <a:schemeClr val="bg2"/>
      </a:buClr>
      <a:buSzPct val="92000"/>
      <a:buFont typeface="Wingdings" pitchFamily="2" charset="2"/>
      <a:defRPr sz="1100" kern="1200">
        <a:solidFill>
          <a:schemeClr val="tx1"/>
        </a:solidFill>
        <a:latin typeface="Trebuchet MS" pitchFamily="34" charset="0"/>
        <a:ea typeface="+mn-ea"/>
        <a:cs typeface="+mn-cs"/>
      </a:defRPr>
    </a:lvl1pPr>
    <a:lvl2pPr marL="161925" indent="-160338" algn="l" defTabSz="1019175" rtl="0" eaLnBrk="0" fontAlgn="base" hangingPunct="0">
      <a:lnSpc>
        <a:spcPts val="1500"/>
      </a:lnSpc>
      <a:spcBef>
        <a:spcPts val="1500"/>
      </a:spcBef>
      <a:spcAft>
        <a:spcPct val="0"/>
      </a:spcAft>
      <a:buClr>
        <a:schemeClr val="bg2"/>
      </a:buClr>
      <a:buSzPct val="92000"/>
      <a:buFont typeface="Wingdings" pitchFamily="2" charset="2"/>
      <a:buChar char="n"/>
      <a:defRPr sz="1100" kern="1200">
        <a:solidFill>
          <a:schemeClr val="tx1"/>
        </a:solidFill>
        <a:latin typeface="Trebuchet MS" pitchFamily="34" charset="0"/>
        <a:ea typeface="+mn-ea"/>
        <a:cs typeface="+mn-cs"/>
      </a:defRPr>
    </a:lvl2pPr>
    <a:lvl3pPr marL="328613" indent="-165100" algn="l" defTabSz="1019175" rtl="0" eaLnBrk="0" fontAlgn="base" hangingPunct="0">
      <a:lnSpc>
        <a:spcPts val="1500"/>
      </a:lnSpc>
      <a:spcBef>
        <a:spcPts val="700"/>
      </a:spcBef>
      <a:spcAft>
        <a:spcPct val="0"/>
      </a:spcAft>
      <a:buClr>
        <a:srgbClr val="7D7D7D"/>
      </a:buClr>
      <a:buSzPct val="92000"/>
      <a:buFont typeface="Wingdings" pitchFamily="2" charset="2"/>
      <a:buChar char="n"/>
      <a:defRPr sz="1100" kern="1200">
        <a:solidFill>
          <a:schemeClr val="tx1"/>
        </a:solidFill>
        <a:latin typeface="Trebuchet MS" pitchFamily="34" charset="0"/>
        <a:ea typeface="+mn-ea"/>
        <a:cs typeface="+mn-cs"/>
      </a:defRPr>
    </a:lvl3pPr>
    <a:lvl4pPr marL="488950" indent="-158750" algn="l" defTabSz="1019175" rtl="0" eaLnBrk="0" fontAlgn="base" hangingPunct="0">
      <a:lnSpc>
        <a:spcPts val="1500"/>
      </a:lnSpc>
      <a:spcBef>
        <a:spcPts val="500"/>
      </a:spcBef>
      <a:spcAft>
        <a:spcPct val="0"/>
      </a:spcAft>
      <a:buClr>
        <a:schemeClr val="bg2"/>
      </a:buClr>
      <a:buSzPct val="92000"/>
      <a:buChar char="—"/>
      <a:defRPr sz="1100" kern="1200">
        <a:solidFill>
          <a:schemeClr val="tx1"/>
        </a:solidFill>
        <a:latin typeface="Trebuchet MS" pitchFamily="34" charset="0"/>
        <a:ea typeface="+mn-ea"/>
        <a:cs typeface="+mn-cs"/>
      </a:defRPr>
    </a:lvl4pPr>
    <a:lvl5pPr marL="657225" indent="-166688" algn="l" defTabSz="1019175" rtl="0" eaLnBrk="0" fontAlgn="base" hangingPunct="0">
      <a:lnSpc>
        <a:spcPts val="1500"/>
      </a:lnSpc>
      <a:spcBef>
        <a:spcPts val="500"/>
      </a:spcBef>
      <a:spcAft>
        <a:spcPct val="0"/>
      </a:spcAft>
      <a:buClr>
        <a:srgbClr val="7D7D7D"/>
      </a:buClr>
      <a:buSzPct val="92000"/>
      <a:buChar char="—"/>
      <a:defRPr sz="11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6776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6776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31004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6776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2988" y="696913"/>
            <a:ext cx="492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33AC2750-EA21-401B-93C5-533079E443AE}" type="slidenum">
              <a:rPr lang="en-US" smtClean="0"/>
              <a:t>4</a:t>
            </a:fld>
            <a:endParaRPr lang="en-US" dirty="0"/>
          </a:p>
        </p:txBody>
      </p:sp>
    </p:spTree>
    <p:extLst>
      <p:ext uri="{BB962C8B-B14F-4D97-AF65-F5344CB8AC3E}">
        <p14:creationId xmlns:p14="http://schemas.microsoft.com/office/powerpoint/2010/main" val="3887065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2988" y="696913"/>
            <a:ext cx="492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33AC2750-EA21-401B-93C5-533079E443AE}" type="slidenum">
              <a:rPr lang="en-US" smtClean="0"/>
              <a:t>5</a:t>
            </a:fld>
            <a:endParaRPr lang="en-US" dirty="0"/>
          </a:p>
        </p:txBody>
      </p:sp>
    </p:spTree>
    <p:extLst>
      <p:ext uri="{BB962C8B-B14F-4D97-AF65-F5344CB8AC3E}">
        <p14:creationId xmlns:p14="http://schemas.microsoft.com/office/powerpoint/2010/main" val="3887065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2988" y="696913"/>
            <a:ext cx="492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970938" y="8829967"/>
            <a:ext cx="3037840" cy="464820"/>
          </a:xfrm>
          <a:prstGeom prst="rect">
            <a:avLst/>
          </a:prstGeom>
        </p:spPr>
        <p:txBody>
          <a:bodyPr lIns="93177" tIns="46589" rIns="93177" bIns="46589"/>
          <a:lstStyle/>
          <a:p>
            <a:fld id="{33AC2750-EA21-401B-93C5-533079E443AE}" type="slidenum">
              <a:rPr lang="en-US" smtClean="0"/>
              <a:t>6</a:t>
            </a:fld>
            <a:endParaRPr lang="en-US" dirty="0"/>
          </a:p>
        </p:txBody>
      </p:sp>
    </p:spTree>
    <p:extLst>
      <p:ext uri="{BB962C8B-B14F-4D97-AF65-F5344CB8AC3E}">
        <p14:creationId xmlns:p14="http://schemas.microsoft.com/office/powerpoint/2010/main" val="3887065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6776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677622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image" Target="../media/image4.emf"/><Relationship Id="rId26" Type="http://schemas.openxmlformats.org/officeDocument/2006/relationships/image" Target="../media/image11.emf"/><Relationship Id="rId3" Type="http://schemas.openxmlformats.org/officeDocument/2006/relationships/tags" Target="../tags/tag8.xml"/><Relationship Id="rId21" Type="http://schemas.openxmlformats.org/officeDocument/2006/relationships/image" Target="../media/image7.emf"/><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image" Target="../media/image3.emf"/><Relationship Id="rId25" Type="http://schemas.openxmlformats.org/officeDocument/2006/relationships/image" Target="../media/image10.wmf"/><Relationship Id="rId2" Type="http://schemas.openxmlformats.org/officeDocument/2006/relationships/tags" Target="../tags/tag7.xml"/><Relationship Id="rId16" Type="http://schemas.openxmlformats.org/officeDocument/2006/relationships/slideMaster" Target="../slideMasters/slideMaster1.xml"/><Relationship Id="rId20" Type="http://schemas.openxmlformats.org/officeDocument/2006/relationships/image" Target="../media/image6.emf"/><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image" Target="../media/image9.png"/><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image" Target="../media/image8.wmf"/><Relationship Id="rId10" Type="http://schemas.openxmlformats.org/officeDocument/2006/relationships/tags" Target="../tags/tag15.xml"/><Relationship Id="rId19" Type="http://schemas.openxmlformats.org/officeDocument/2006/relationships/image" Target="../media/image5.emf"/><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image" Target="../media/image2.emf"/><Relationship Id="rId27" Type="http://schemas.openxmlformats.org/officeDocument/2006/relationships/image" Target="../media/image1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534" name="Rectangle 6"/>
          <p:cNvSpPr>
            <a:spLocks noGrp="1" noChangeArrowheads="1"/>
          </p:cNvSpPr>
          <p:nvPr>
            <p:ph type="ctrTitle"/>
          </p:nvPr>
        </p:nvSpPr>
        <p:spPr bwMode="gray">
          <a:xfrm>
            <a:off x="2493963" y="1778000"/>
            <a:ext cx="5942012" cy="222250"/>
          </a:xfrm>
          <a:solidFill>
            <a:schemeClr val="bg2"/>
          </a:solidFill>
        </p:spPr>
        <p:txBody>
          <a:bodyPr lIns="228574" rIns="2057160" anchor="ctr"/>
          <a:lstStyle>
            <a:lvl1pPr marL="9525" defTabSz="1135063">
              <a:lnSpc>
                <a:spcPts val="1500"/>
              </a:lnSpc>
              <a:defRPr sz="1100" b="1">
                <a:solidFill>
                  <a:schemeClr val="bg1"/>
                </a:solidFill>
              </a:defRPr>
            </a:lvl1pPr>
          </a:lstStyle>
          <a:p>
            <a:r>
              <a:rPr lang="en-US" dirty="0" smtClean="0"/>
              <a:t>Click to edit Master title style</a:t>
            </a:r>
            <a:endParaRPr lang="en-US" dirty="0"/>
          </a:p>
        </p:txBody>
      </p:sp>
      <p:sp>
        <p:nvSpPr>
          <p:cNvPr id="22535" name="Rectangle 7"/>
          <p:cNvSpPr>
            <a:spLocks noGrp="1" noChangeArrowheads="1"/>
          </p:cNvSpPr>
          <p:nvPr>
            <p:ph type="subTitle" idx="1"/>
          </p:nvPr>
        </p:nvSpPr>
        <p:spPr>
          <a:xfrm>
            <a:off x="2493963" y="2044700"/>
            <a:ext cx="6042025" cy="193675"/>
          </a:xfrm>
        </p:spPr>
        <p:txBody>
          <a:bodyPr lIns="228574" tIns="0" rIns="91429" bIns="0">
            <a:spAutoFit/>
          </a:bodyPr>
          <a:lstStyle>
            <a:lvl1pPr>
              <a:lnSpc>
                <a:spcPct val="115000"/>
              </a:lnSpc>
              <a:spcBef>
                <a:spcPct val="0"/>
              </a:spcBef>
              <a:buClrTx/>
              <a:buSzTx/>
              <a:buFontTx/>
              <a:buNone/>
              <a:defRPr/>
            </a:lvl1pPr>
          </a:lstStyle>
          <a:p>
            <a:r>
              <a:rPr lang="en-US" dirty="0" smtClean="0"/>
              <a:t>Click to edit Master subtitle style</a:t>
            </a:r>
            <a:endParaRPr lang="en-US" dirty="0"/>
          </a:p>
        </p:txBody>
      </p:sp>
      <p:pic>
        <p:nvPicPr>
          <p:cNvPr id="22908" name="Picture 380" hidden="1"/>
          <p:cNvPicPr>
            <a:picLocks noChangeAspect="1" noChangeArrowheads="1"/>
          </p:cNvPicPr>
          <p:nvPr userDrawn="1">
            <p:custDataLst>
              <p:tags r:id="rId1"/>
            </p:custDataLst>
          </p:nvPr>
        </p:nvPicPr>
        <p:blipFill>
          <a:blip r:embed="rId17" cstate="print"/>
          <a:srcRect/>
          <a:stretch>
            <a:fillRect/>
          </a:stretch>
        </p:blipFill>
        <p:spPr bwMode="blackGray">
          <a:xfrm>
            <a:off x="-3795713" y="4497388"/>
            <a:ext cx="1238250" cy="263525"/>
          </a:xfrm>
          <a:prstGeom prst="rect">
            <a:avLst/>
          </a:prstGeom>
          <a:noFill/>
          <a:ln w="9525">
            <a:miter lim="800000"/>
            <a:headEnd/>
            <a:tailEnd/>
          </a:ln>
          <a:effectLst/>
        </p:spPr>
      </p:pic>
      <p:pic>
        <p:nvPicPr>
          <p:cNvPr id="22909" name="Picture 381" hidden="1"/>
          <p:cNvPicPr>
            <a:picLocks noChangeAspect="1" noChangeArrowheads="1"/>
          </p:cNvPicPr>
          <p:nvPr userDrawn="1">
            <p:custDataLst>
              <p:tags r:id="rId2"/>
            </p:custDataLst>
          </p:nvPr>
        </p:nvPicPr>
        <p:blipFill>
          <a:blip r:embed="rId18" cstate="print"/>
          <a:srcRect/>
          <a:stretch>
            <a:fillRect/>
          </a:stretch>
        </p:blipFill>
        <p:spPr bwMode="blackGray">
          <a:xfrm>
            <a:off x="-3805238" y="4776788"/>
            <a:ext cx="1243013" cy="404812"/>
          </a:xfrm>
          <a:prstGeom prst="rect">
            <a:avLst/>
          </a:prstGeom>
          <a:noFill/>
          <a:ln w="9525">
            <a:miter lim="800000"/>
            <a:headEnd/>
            <a:tailEnd/>
          </a:ln>
          <a:effectLst/>
        </p:spPr>
      </p:pic>
      <p:pic>
        <p:nvPicPr>
          <p:cNvPr id="22910" name="Picture 382" hidden="1"/>
          <p:cNvPicPr>
            <a:picLocks noChangeAspect="1" noChangeArrowheads="1"/>
          </p:cNvPicPr>
          <p:nvPr userDrawn="1">
            <p:custDataLst>
              <p:tags r:id="rId3"/>
            </p:custDataLst>
          </p:nvPr>
        </p:nvPicPr>
        <p:blipFill>
          <a:blip r:embed="rId19" cstate="print"/>
          <a:srcRect/>
          <a:stretch>
            <a:fillRect/>
          </a:stretch>
        </p:blipFill>
        <p:spPr bwMode="blackGray">
          <a:xfrm>
            <a:off x="-3802063" y="5181600"/>
            <a:ext cx="1239838" cy="600075"/>
          </a:xfrm>
          <a:prstGeom prst="rect">
            <a:avLst/>
          </a:prstGeom>
          <a:noFill/>
          <a:ln w="9525">
            <a:miter lim="800000"/>
            <a:headEnd/>
            <a:tailEnd/>
          </a:ln>
          <a:effectLst/>
        </p:spPr>
      </p:pic>
      <p:pic>
        <p:nvPicPr>
          <p:cNvPr id="22912" name="Picture 384" hidden="1"/>
          <p:cNvPicPr>
            <a:picLocks noChangeAspect="1" noChangeArrowheads="1"/>
          </p:cNvPicPr>
          <p:nvPr userDrawn="1">
            <p:custDataLst>
              <p:tags r:id="rId4"/>
            </p:custDataLst>
          </p:nvPr>
        </p:nvPicPr>
        <p:blipFill>
          <a:blip r:embed="rId20" cstate="print"/>
          <a:srcRect/>
          <a:stretch>
            <a:fillRect/>
          </a:stretch>
        </p:blipFill>
        <p:spPr bwMode="blackGray">
          <a:xfrm>
            <a:off x="-5562600" y="6219825"/>
            <a:ext cx="3000375" cy="207963"/>
          </a:xfrm>
          <a:prstGeom prst="rect">
            <a:avLst/>
          </a:prstGeom>
          <a:noFill/>
          <a:ln w="9525">
            <a:miter lim="800000"/>
            <a:headEnd/>
            <a:tailEnd/>
          </a:ln>
          <a:effectLst/>
        </p:spPr>
      </p:pic>
      <p:pic>
        <p:nvPicPr>
          <p:cNvPr id="22913" name="Picture 385" hidden="1"/>
          <p:cNvPicPr>
            <a:picLocks noChangeAspect="1" noChangeArrowheads="1"/>
          </p:cNvPicPr>
          <p:nvPr userDrawn="1">
            <p:custDataLst>
              <p:tags r:id="rId5"/>
            </p:custDataLst>
          </p:nvPr>
        </p:nvPicPr>
        <p:blipFill>
          <a:blip r:embed="rId21" cstate="print"/>
          <a:srcRect/>
          <a:stretch>
            <a:fillRect/>
          </a:stretch>
        </p:blipFill>
        <p:spPr bwMode="blackGray">
          <a:xfrm>
            <a:off x="-3806825" y="6548438"/>
            <a:ext cx="1244600" cy="461962"/>
          </a:xfrm>
          <a:prstGeom prst="rect">
            <a:avLst/>
          </a:prstGeom>
          <a:noFill/>
          <a:ln w="9525">
            <a:miter lim="800000"/>
            <a:headEnd/>
            <a:tailEnd/>
          </a:ln>
          <a:effectLst/>
        </p:spPr>
      </p:pic>
      <p:pic>
        <p:nvPicPr>
          <p:cNvPr id="22919" name="Picture 391"/>
          <p:cNvPicPr>
            <a:picLocks noChangeAspect="1" noChangeArrowheads="1"/>
          </p:cNvPicPr>
          <p:nvPr userDrawn="1">
            <p:custDataLst>
              <p:tags r:id="rId6"/>
            </p:custDataLst>
          </p:nvPr>
        </p:nvPicPr>
        <p:blipFill>
          <a:blip r:embed="rId22" cstate="print"/>
          <a:srcRect/>
          <a:stretch>
            <a:fillRect/>
          </a:stretch>
        </p:blipFill>
        <p:spPr bwMode="auto">
          <a:xfrm>
            <a:off x="7508494" y="7045516"/>
            <a:ext cx="2101850" cy="150812"/>
          </a:xfrm>
          <a:prstGeom prst="rect">
            <a:avLst/>
          </a:prstGeom>
          <a:noFill/>
          <a:ln w="9525">
            <a:miter lim="800000"/>
            <a:headEnd/>
            <a:tailEnd/>
          </a:ln>
          <a:effectLst/>
        </p:spPr>
      </p:pic>
      <p:pic>
        <p:nvPicPr>
          <p:cNvPr id="24" name="Picture 23" descr="JPM.wmf" hidden="1"/>
          <p:cNvPicPr>
            <a:picLocks noChangeAspect="1"/>
          </p:cNvPicPr>
          <p:nvPr userDrawn="1">
            <p:custDataLst>
              <p:tags r:id="rId7"/>
            </p:custDataLst>
          </p:nvPr>
        </p:nvPicPr>
        <p:blipFill>
          <a:blip r:embed="rId23" cstate="print"/>
          <a:stretch>
            <a:fillRect/>
          </a:stretch>
        </p:blipFill>
        <p:spPr>
          <a:xfrm>
            <a:off x="-4876800" y="7239000"/>
            <a:ext cx="2376526" cy="255118"/>
          </a:xfrm>
          <a:prstGeom prst="rect">
            <a:avLst/>
          </a:prstGeom>
        </p:spPr>
      </p:pic>
      <p:pic>
        <p:nvPicPr>
          <p:cNvPr id="30" name="Picture 29" descr="new_CPC_logo_with-symbol.png" hidden="1"/>
          <p:cNvPicPr>
            <a:picLocks noChangeAspect="1"/>
          </p:cNvPicPr>
          <p:nvPr userDrawn="1">
            <p:custDataLst>
              <p:tags r:id="rId8"/>
            </p:custDataLst>
          </p:nvPr>
        </p:nvPicPr>
        <p:blipFill>
          <a:blip r:embed="rId24" cstate="print"/>
          <a:stretch>
            <a:fillRect/>
          </a:stretch>
        </p:blipFill>
        <p:spPr>
          <a:xfrm>
            <a:off x="-5323681" y="8277225"/>
            <a:ext cx="1920244" cy="586314"/>
          </a:xfrm>
          <a:prstGeom prst="rect">
            <a:avLst/>
          </a:prstGeom>
        </p:spPr>
      </p:pic>
      <p:pic>
        <p:nvPicPr>
          <p:cNvPr id="27" name="Picture 26" descr="Logo2011_JPM_First_Capital_B_RGB.WMF" hidden="1"/>
          <p:cNvPicPr>
            <a:picLocks noChangeAspect="1"/>
          </p:cNvPicPr>
          <p:nvPr userDrawn="1">
            <p:custDataLst>
              <p:tags r:id="rId9"/>
            </p:custDataLst>
          </p:nvPr>
        </p:nvPicPr>
        <p:blipFill>
          <a:blip r:embed="rId25" cstate="print"/>
          <a:stretch>
            <a:fillRect/>
          </a:stretch>
        </p:blipFill>
        <p:spPr>
          <a:xfrm>
            <a:off x="-3799681" y="7820025"/>
            <a:ext cx="1260043" cy="464515"/>
          </a:xfrm>
          <a:prstGeom prst="rect">
            <a:avLst/>
          </a:prstGeom>
        </p:spPr>
      </p:pic>
      <p:pic>
        <p:nvPicPr>
          <p:cNvPr id="29" name="Picture 2" hidden="1"/>
          <p:cNvPicPr>
            <a:picLocks noChangeAspect="1" noChangeArrowheads="1"/>
          </p:cNvPicPr>
          <p:nvPr userDrawn="1">
            <p:custDataLst>
              <p:tags r:id="rId10"/>
            </p:custDataLst>
          </p:nvPr>
        </p:nvPicPr>
        <p:blipFill>
          <a:blip r:embed="rId26" cstate="print"/>
          <a:srcRect/>
          <a:stretch>
            <a:fillRect/>
          </a:stretch>
        </p:blipFill>
        <p:spPr bwMode="auto">
          <a:xfrm>
            <a:off x="-3798277" y="3846513"/>
            <a:ext cx="1257300" cy="495300"/>
          </a:xfrm>
          <a:prstGeom prst="rect">
            <a:avLst/>
          </a:prstGeom>
          <a:noFill/>
          <a:ln w="9525">
            <a:noFill/>
            <a:miter lim="800000"/>
            <a:headEnd/>
            <a:tailEnd/>
          </a:ln>
          <a:effectLst/>
        </p:spPr>
      </p:pic>
      <p:pic>
        <p:nvPicPr>
          <p:cNvPr id="32" name="Picture 31" descr="CHCOR-CHS-1P.png" hidden="1"/>
          <p:cNvPicPr>
            <a:picLocks noChangeAspect="1"/>
          </p:cNvPicPr>
          <p:nvPr userDrawn="1">
            <p:custDataLst>
              <p:tags r:id="rId11"/>
            </p:custDataLst>
          </p:nvPr>
        </p:nvPicPr>
        <p:blipFill>
          <a:blip r:embed="rId27" cstate="print"/>
          <a:stretch>
            <a:fillRect/>
          </a:stretch>
        </p:blipFill>
        <p:spPr>
          <a:xfrm>
            <a:off x="-3657600" y="5867400"/>
            <a:ext cx="1033272" cy="191639"/>
          </a:xfrm>
          <a:prstGeom prst="rect">
            <a:avLst/>
          </a:prstGeom>
        </p:spPr>
      </p:pic>
      <p:sp>
        <p:nvSpPr>
          <p:cNvPr id="7" name="TextBox 6"/>
          <p:cNvSpPr txBox="1"/>
          <p:nvPr userDrawn="1">
            <p:custDataLst>
              <p:tags r:id="rId12"/>
            </p:custDataLst>
          </p:nvPr>
        </p:nvSpPr>
        <p:spPr bwMode="auto">
          <a:xfrm>
            <a:off x="1014984" y="457200"/>
            <a:ext cx="8229600" cy="612648"/>
          </a:xfrm>
          <a:prstGeom prst="rect">
            <a:avLst/>
          </a:prstGeom>
          <a:noFill/>
        </p:spPr>
        <p:txBody>
          <a:bodyPr vert="horz" wrap="square" lIns="0" tIns="0" rIns="0" bIns="0" rtlCol="0" anchor="b">
            <a:noAutofit/>
          </a:bodyPr>
          <a:lstStyle/>
          <a:p>
            <a:pPr lvl="0" algn="l">
              <a:lnSpc>
                <a:spcPts val="2800"/>
              </a:lnSpc>
              <a:spcBef>
                <a:spcPts val="0"/>
              </a:spcBef>
              <a:spcAft>
                <a:spcPts val="0"/>
              </a:spcAft>
              <a:buFontTx/>
              <a:buNone/>
            </a:pPr>
            <a:r>
              <a:rPr lang="en-US" sz="1800" b="0" i="0" u="none" baseline="0" dirty="0" smtClean="0">
                <a:solidFill>
                  <a:schemeClr val="tx2"/>
                </a:solidFill>
                <a:latin typeface="Arial"/>
              </a:rPr>
              <a:t>Agenda</a:t>
            </a:r>
            <a:endParaRPr lang="en-US" sz="1800" b="0" i="0" u="none" baseline="0" dirty="0">
              <a:solidFill>
                <a:schemeClr val="tx2"/>
              </a:solidFill>
              <a:latin typeface="Arial"/>
            </a:endParaRPr>
          </a:p>
        </p:txBody>
      </p:sp>
      <p:sp>
        <p:nvSpPr>
          <p:cNvPr id="8" name="TextBox 7"/>
          <p:cNvSpPr txBox="1"/>
          <p:nvPr userDrawn="1">
            <p:custDataLst>
              <p:tags r:id="rId13"/>
            </p:custDataLst>
          </p:nvPr>
        </p:nvSpPr>
        <p:spPr bwMode="auto">
          <a:xfrm>
            <a:off x="7882127" y="1353312"/>
            <a:ext cx="420624" cy="155448"/>
          </a:xfrm>
          <a:prstGeom prst="rect">
            <a:avLst/>
          </a:prstGeom>
          <a:noFill/>
        </p:spPr>
        <p:txBody>
          <a:bodyPr vert="horz" wrap="none" lIns="0" tIns="0" rIns="0" bIns="0" rtlCol="0" anchor="ctr">
            <a:noAutofit/>
          </a:bodyPr>
          <a:lstStyle/>
          <a:p>
            <a:pPr lvl="0" algn="r">
              <a:lnSpc>
                <a:spcPct val="100000"/>
              </a:lnSpc>
              <a:spcBef>
                <a:spcPct val="0"/>
              </a:spcBef>
              <a:spcAft>
                <a:spcPct val="0"/>
              </a:spcAft>
              <a:buFontTx/>
              <a:buNone/>
            </a:pPr>
            <a:r>
              <a:rPr lang="en-US" sz="1100" b="0" i="0" u="none" baseline="0" dirty="0" smtClean="0">
                <a:solidFill>
                  <a:schemeClr val="tx1"/>
                </a:solidFill>
                <a:latin typeface="Arial"/>
              </a:rPr>
              <a:t>Page</a:t>
            </a:r>
            <a:endParaRPr lang="en-US" sz="1100" b="0" i="0" u="none" baseline="0" dirty="0">
              <a:solidFill>
                <a:schemeClr val="tx1"/>
              </a:solidFill>
              <a:latin typeface="Arial"/>
            </a:endParaRPr>
          </a:p>
        </p:txBody>
      </p:sp>
      <p:sp>
        <p:nvSpPr>
          <p:cNvPr id="9" name="TextBox 8"/>
          <p:cNvSpPr txBox="1"/>
          <p:nvPr userDrawn="1">
            <p:custDataLst>
              <p:tags r:id="rId14"/>
            </p:custDataLst>
          </p:nvPr>
        </p:nvSpPr>
        <p:spPr bwMode="auto">
          <a:xfrm>
            <a:off x="1170432" y="7077456"/>
            <a:ext cx="1828800" cy="118872"/>
          </a:xfrm>
          <a:prstGeom prst="rect">
            <a:avLst/>
          </a:prstGeom>
          <a:noFill/>
        </p:spPr>
        <p:txBody>
          <a:bodyPr vert="horz" wrap="none" lIns="0" tIns="0" rIns="0" bIns="0" rtlCol="0" anchor="b">
            <a:noAutofit/>
          </a:bodyPr>
          <a:lstStyle/>
          <a:p>
            <a:pPr lvl="0" algn="l">
              <a:lnSpc>
                <a:spcPts val="900"/>
              </a:lnSpc>
              <a:spcBef>
                <a:spcPts val="0"/>
              </a:spcBef>
              <a:spcAft>
                <a:spcPts val="0"/>
              </a:spcAft>
              <a:buFontTx/>
              <a:buNone/>
            </a:pPr>
            <a:endParaRPr lang="en-US" sz="900" b="0" i="0" u="none" baseline="0" dirty="0">
              <a:solidFill>
                <a:srgbClr val="6D6E71"/>
              </a:solidFill>
              <a:latin typeface="Arial"/>
            </a:endParaRPr>
          </a:p>
        </p:txBody>
      </p:sp>
      <p:cxnSp>
        <p:nvCxnSpPr>
          <p:cNvPr id="11" name="Straight Connector 10"/>
          <p:cNvCxnSpPr/>
          <p:nvPr userDrawn="1">
            <p:custDataLst>
              <p:tags r:id="rId15"/>
            </p:custDataLst>
          </p:nvPr>
        </p:nvCxnSpPr>
        <p:spPr bwMode="gray">
          <a:xfrm>
            <a:off x="1024128" y="1225296"/>
            <a:ext cx="0" cy="5971032"/>
          </a:xfrm>
          <a:prstGeom prst="line">
            <a:avLst/>
          </a:prstGeom>
          <a:noFill/>
          <a:ln w="4445" cap="flat" cmpd="sng" algn="ctr">
            <a:solidFill>
              <a:srgbClr val="6D6E71"/>
            </a:solidFill>
            <a:prstDash val="solid"/>
            <a:round/>
            <a:headEnd type="none" w="med" len="med"/>
            <a:tailEnd type="none" w="med" len="med"/>
          </a:ln>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1725" y="455613"/>
            <a:ext cx="2144713"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4413" y="455613"/>
            <a:ext cx="6284912"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85263"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44550" y="3205163"/>
            <a:ext cx="9085263"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6063" y="1525588"/>
            <a:ext cx="396398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32450" y="1525588"/>
            <a:ext cx="396398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18662"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988" y="1692275"/>
            <a:ext cx="47228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8713"/>
            <a:ext cx="47228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29250" y="1692275"/>
            <a:ext cx="47244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29250" y="2398713"/>
            <a:ext cx="472440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6312" cy="1281113"/>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78300" y="301625"/>
            <a:ext cx="5975350"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988" y="1582738"/>
            <a:ext cx="3516312"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4313"/>
            <a:ext cx="6413500" cy="623887"/>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95500" y="676275"/>
            <a:ext cx="6413500"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095500" y="5918200"/>
            <a:ext cx="6413500"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package" Target="../embeddings/Microsoft_Word_Document1.docx"/><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20"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bwMode="auto">
          <a:xfrm>
            <a:off x="1014413" y="455613"/>
            <a:ext cx="8226425" cy="63023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21509" name="Rectangle 5"/>
          <p:cNvSpPr>
            <a:spLocks noGrp="1" noChangeArrowheads="1"/>
          </p:cNvSpPr>
          <p:nvPr>
            <p:ph type="body" idx="1"/>
          </p:nvPr>
        </p:nvSpPr>
        <p:spPr bwMode="gray">
          <a:xfrm>
            <a:off x="1516063" y="1525588"/>
            <a:ext cx="8080375" cy="4799012"/>
          </a:xfrm>
          <a:prstGeom prst="rect">
            <a:avLst/>
          </a:prstGeom>
          <a:noFill/>
          <a:ln w="9525">
            <a:noFill/>
            <a:miter lim="800000"/>
            <a:headEnd/>
            <a:tailEnd/>
          </a:ln>
          <a:effectLst/>
        </p:spPr>
        <p:txBody>
          <a:bodyPr vert="horz" wrap="square" lIns="91429" tIns="36572" rIns="36572" bIns="36572" numCol="1" anchor="t" anchorCtr="0" compatLnSpc="1">
            <a:prstTxWarp prst="textNoShape">
              <a:avLst/>
            </a:prstTxWarp>
          </a:bodyPr>
          <a:lstStyle/>
          <a:p>
            <a:pPr lvl="0"/>
            <a:r>
              <a:rPr lang="en-US" dirty="0" smtClean="0"/>
              <a:t>Body Text</a:t>
            </a:r>
          </a:p>
          <a:p>
            <a:pPr lvl="1"/>
            <a:r>
              <a:rPr lang="en-US" dirty="0" smtClean="0"/>
              <a:t>Bullet one</a:t>
            </a:r>
          </a:p>
          <a:p>
            <a:pPr lvl="2"/>
            <a:r>
              <a:rPr lang="en-US" dirty="0" smtClean="0"/>
              <a:t>Bullet two</a:t>
            </a:r>
          </a:p>
          <a:p>
            <a:pPr lvl="3"/>
            <a:r>
              <a:rPr lang="en-US" dirty="0" smtClean="0"/>
              <a:t>Bullet three</a:t>
            </a:r>
          </a:p>
          <a:p>
            <a:pPr lvl="4"/>
            <a:r>
              <a:rPr lang="en-US" dirty="0" smtClean="0"/>
              <a:t>Bullet four</a:t>
            </a:r>
          </a:p>
        </p:txBody>
      </p:sp>
      <p:graphicFrame>
        <p:nvGraphicFramePr>
          <p:cNvPr id="21549" name="JPM_07_TABLE" hidden="1"/>
          <p:cNvGraphicFramePr>
            <a:graphicFrameLocks noChangeAspect="1"/>
          </p:cNvGraphicFramePr>
          <p:nvPr>
            <p:custDataLst>
              <p:tags r:id="rId14"/>
            </p:custDataLst>
          </p:nvPr>
        </p:nvGraphicFramePr>
        <p:xfrm>
          <a:off x="195263" y="-2003425"/>
          <a:ext cx="4151312" cy="1778000"/>
        </p:xfrm>
        <a:graphic>
          <a:graphicData uri="http://schemas.openxmlformats.org/presentationml/2006/ole">
            <mc:AlternateContent xmlns:mc="http://schemas.openxmlformats.org/markup-compatibility/2006">
              <mc:Choice xmlns:v="urn:schemas-microsoft-com:vml" Requires="v">
                <p:oleObj spid="_x0000_s21611" name="Document" r:id="rId18" imgW="4167554" imgH="1907931" progId="Word.Document.12">
                  <p:embed/>
                </p:oleObj>
              </mc:Choice>
              <mc:Fallback>
                <p:oleObj name="Document" r:id="rId18" imgW="4167554" imgH="1907931" progId="Word.Document.12">
                  <p:embed/>
                  <p:pic>
                    <p:nvPicPr>
                      <p:cNvPr id="0" name="JPM_07_TABLE" hidden="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95263" y="-2003425"/>
                        <a:ext cx="4151312" cy="1778000"/>
                      </a:xfrm>
                      <a:prstGeom prst="rect">
                        <a:avLst/>
                      </a:prstGeom>
                      <a:solidFill>
                        <a:schemeClr val="bg1"/>
                      </a:solidFill>
                    </p:spPr>
                  </p:pic>
                </p:oleObj>
              </mc:Fallback>
            </mc:AlternateContent>
          </a:graphicData>
        </a:graphic>
      </p:graphicFrame>
      <p:pic>
        <p:nvPicPr>
          <p:cNvPr id="21721" name="Picture 217"/>
          <p:cNvPicPr>
            <a:picLocks noChangeAspect="1" noChangeArrowheads="1"/>
          </p:cNvPicPr>
          <p:nvPr>
            <p:custDataLst>
              <p:tags r:id="rId15"/>
            </p:custDataLst>
          </p:nvPr>
        </p:nvPicPr>
        <p:blipFill>
          <a:blip r:embed="rId20" cstate="print"/>
          <a:srcRect/>
          <a:stretch>
            <a:fillRect/>
          </a:stretch>
        </p:blipFill>
        <p:spPr bwMode="auto">
          <a:xfrm>
            <a:off x="7508494" y="7045516"/>
            <a:ext cx="2101850" cy="150812"/>
          </a:xfrm>
          <a:prstGeom prst="rect">
            <a:avLst/>
          </a:prstGeom>
          <a:noFill/>
          <a:ln w="9525">
            <a:miter lim="800000"/>
            <a:headEnd/>
            <a:tailEnd/>
          </a:ln>
          <a:effectLst/>
        </p:spPr>
      </p:pic>
      <p:sp>
        <p:nvSpPr>
          <p:cNvPr id="5" name="TextBox 4"/>
          <p:cNvSpPr txBox="1"/>
          <p:nvPr userDrawn="1">
            <p:custDataLst>
              <p:tags r:id="rId16"/>
            </p:custDataLst>
          </p:nvPr>
        </p:nvSpPr>
        <p:spPr bwMode="auto">
          <a:xfrm>
            <a:off x="1170432" y="7077456"/>
            <a:ext cx="1828800" cy="118872"/>
          </a:xfrm>
          <a:prstGeom prst="rect">
            <a:avLst/>
          </a:prstGeom>
          <a:noFill/>
        </p:spPr>
        <p:txBody>
          <a:bodyPr vert="horz" wrap="none" lIns="0" tIns="0" rIns="0" bIns="0" rtlCol="0" anchor="b">
            <a:noAutofit/>
          </a:bodyPr>
          <a:lstStyle/>
          <a:p>
            <a:pPr lvl="0" algn="l">
              <a:lnSpc>
                <a:spcPts val="900"/>
              </a:lnSpc>
              <a:spcBef>
                <a:spcPts val="0"/>
              </a:spcBef>
              <a:spcAft>
                <a:spcPts val="0"/>
              </a:spcAft>
              <a:buFontTx/>
              <a:buNone/>
            </a:pPr>
            <a:endParaRPr lang="en-US" sz="900" b="0" i="0" u="none" baseline="0" dirty="0">
              <a:solidFill>
                <a:srgbClr val="6D6E71"/>
              </a:solidFill>
              <a:latin typeface="Arial"/>
            </a:endParaRPr>
          </a:p>
        </p:txBody>
      </p:sp>
      <p:cxnSp>
        <p:nvCxnSpPr>
          <p:cNvPr id="7" name="Straight Connector 6"/>
          <p:cNvCxnSpPr/>
          <p:nvPr userDrawn="1">
            <p:custDataLst>
              <p:tags r:id="rId17"/>
            </p:custDataLst>
          </p:nvPr>
        </p:nvCxnSpPr>
        <p:spPr bwMode="gray">
          <a:xfrm>
            <a:off x="1024128" y="1225296"/>
            <a:ext cx="0" cy="5971032"/>
          </a:xfrm>
          <a:prstGeom prst="line">
            <a:avLst/>
          </a:prstGeom>
          <a:noFill/>
          <a:ln w="4445" cap="flat" cmpd="sng" algn="ctr">
            <a:solidFill>
              <a:srgbClr val="6D6E7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defTabSz="1019175" rtl="0" eaLnBrk="1" fontAlgn="base" hangingPunct="1">
        <a:lnSpc>
          <a:spcPts val="2788"/>
        </a:lnSpc>
        <a:spcBef>
          <a:spcPct val="0"/>
        </a:spcBef>
        <a:spcAft>
          <a:spcPct val="0"/>
        </a:spcAft>
        <a:defRPr>
          <a:solidFill>
            <a:schemeClr val="tx2"/>
          </a:solidFill>
          <a:latin typeface="+mj-lt"/>
          <a:ea typeface="+mj-ea"/>
          <a:cs typeface="+mj-cs"/>
        </a:defRPr>
      </a:lvl1pPr>
      <a:lvl2pPr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2pPr>
      <a:lvl3pPr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3pPr>
      <a:lvl4pPr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4pPr>
      <a:lvl5pPr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5pPr>
      <a:lvl6pPr marL="457200"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6pPr>
      <a:lvl7pPr marL="914400"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7pPr>
      <a:lvl8pPr marL="1371600"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8pPr>
      <a:lvl9pPr marL="1828800"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9pPr>
    </p:titleStyle>
    <p:bodyStyle>
      <a:lvl1pPr algn="l" defTabSz="1019175" rtl="0" eaLnBrk="1" fontAlgn="base" hangingPunct="1">
        <a:lnSpc>
          <a:spcPct val="110000"/>
        </a:lnSpc>
        <a:spcBef>
          <a:spcPct val="70000"/>
        </a:spcBef>
        <a:spcAft>
          <a:spcPct val="0"/>
        </a:spcAft>
        <a:buClr>
          <a:srgbClr val="C0C0C0"/>
        </a:buClr>
        <a:buSzPct val="92000"/>
        <a:buFont typeface="Wingdings" pitchFamily="2" charset="2"/>
        <a:defRPr sz="1100">
          <a:solidFill>
            <a:srgbClr val="000000"/>
          </a:solidFill>
          <a:latin typeface="+mn-lt"/>
          <a:ea typeface="+mn-ea"/>
          <a:cs typeface="+mn-cs"/>
        </a:defRPr>
      </a:lvl1pPr>
      <a:lvl2pPr marL="207963" indent="-206375" algn="l" defTabSz="1019175" rtl="0" eaLnBrk="1" fontAlgn="base" hangingPunct="1">
        <a:lnSpc>
          <a:spcPct val="110000"/>
        </a:lnSpc>
        <a:spcBef>
          <a:spcPct val="70000"/>
        </a:spcBef>
        <a:spcAft>
          <a:spcPct val="0"/>
        </a:spcAft>
        <a:buClr>
          <a:srgbClr val="7397BC"/>
        </a:buClr>
        <a:buSzPct val="92000"/>
        <a:buFont typeface="Wingdings" pitchFamily="2" charset="2"/>
        <a:buChar char="n"/>
        <a:defRPr sz="1100">
          <a:solidFill>
            <a:srgbClr val="000000"/>
          </a:solidFill>
          <a:latin typeface="+mn-lt"/>
          <a:ea typeface="+mn-ea"/>
        </a:defRPr>
      </a:lvl2pPr>
      <a:lvl3pPr marL="423863" indent="-212725" algn="l" defTabSz="1019175" rtl="0" eaLnBrk="1" fontAlgn="base" hangingPunct="1">
        <a:lnSpc>
          <a:spcPct val="110000"/>
        </a:lnSpc>
        <a:spcBef>
          <a:spcPct val="20000"/>
        </a:spcBef>
        <a:spcAft>
          <a:spcPct val="0"/>
        </a:spcAft>
        <a:buClr>
          <a:srgbClr val="969696"/>
        </a:buClr>
        <a:buSzPct val="92000"/>
        <a:buFont typeface="Wingdings" pitchFamily="2" charset="2"/>
        <a:buChar char="n"/>
        <a:defRPr sz="1100">
          <a:solidFill>
            <a:srgbClr val="000000"/>
          </a:solidFill>
          <a:latin typeface="+mn-lt"/>
          <a:ea typeface="+mn-ea"/>
        </a:defRPr>
      </a:lvl3pPr>
      <a:lvl4pPr marL="652463"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4pPr>
      <a:lvl5pPr marL="8794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5pPr>
      <a:lvl6pPr marL="13366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6pPr>
      <a:lvl7pPr marL="17938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7pPr>
      <a:lvl8pPr marL="22510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8pPr>
      <a:lvl9pPr marL="27082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23.xml"/><Relationship Id="rId7" Type="http://schemas.openxmlformats.org/officeDocument/2006/relationships/notesSlide" Target="../notesSlides/notesSlide1.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1.xml"/><Relationship Id="rId5" Type="http://schemas.openxmlformats.org/officeDocument/2006/relationships/tags" Target="../tags/tag25.xml"/><Relationship Id="rId4" Type="http://schemas.openxmlformats.org/officeDocument/2006/relationships/tags" Target="../tags/tag24.xml"/><Relationship Id="rId9" Type="http://schemas.openxmlformats.org/officeDocument/2006/relationships/image" Target="../media/image1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28.xml"/><Relationship Id="rId7" Type="http://schemas.openxmlformats.org/officeDocument/2006/relationships/slideLayout" Target="../slideLayouts/slideLayout6.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7" name="Line 11"/>
          <p:cNvSpPr>
            <a:spLocks noChangeShapeType="1"/>
          </p:cNvSpPr>
          <p:nvPr>
            <p:custDataLst>
              <p:tags r:id="rId2"/>
            </p:custDataLst>
          </p:nvPr>
        </p:nvSpPr>
        <p:spPr bwMode="gray">
          <a:xfrm flipH="1">
            <a:off x="1024128" y="2926080"/>
            <a:ext cx="0" cy="4270248"/>
          </a:xfrm>
          <a:prstGeom prst="line">
            <a:avLst/>
          </a:prstGeom>
          <a:noFill/>
          <a:ln w="4445" cmpd="sng">
            <a:solidFill>
              <a:srgbClr val="6D6E71"/>
            </a:solidFill>
            <a:prstDash val="solid"/>
            <a:round/>
            <a:headEnd type="none"/>
            <a:tailEnd type="none"/>
          </a:ln>
          <a:effectLst/>
        </p:spPr>
        <p:txBody>
          <a:bodyPr vert="horz" wrap="none" lIns="0" tIns="0" rIns="0" bIns="0" anchor="b">
            <a:noAutofit/>
          </a:bodyPr>
          <a:lstStyle/>
          <a:p>
            <a:pPr>
              <a:lnSpc>
                <a:spcPts val="1200"/>
              </a:lnSpc>
              <a:spcBef>
                <a:spcPts val="0"/>
              </a:spcBef>
              <a:spcAft>
                <a:spcPts val="0"/>
              </a:spcAft>
            </a:pPr>
            <a:endParaRPr lang="en-US" sz="400" dirty="0">
              <a:latin typeface="Arial"/>
              <a:ea typeface="LF_Kai"/>
            </a:endParaRPr>
          </a:p>
        </p:txBody>
      </p:sp>
      <p:sp>
        <p:nvSpPr>
          <p:cNvPr id="9228" name="jpmTitle"/>
          <p:cNvSpPr>
            <a:spLocks noChangeArrowheads="1"/>
          </p:cNvSpPr>
          <p:nvPr>
            <p:custDataLst>
              <p:tags r:id="rId3"/>
            </p:custDataLst>
          </p:nvPr>
        </p:nvSpPr>
        <p:spPr bwMode="gray">
          <a:xfrm>
            <a:off x="1024128" y="2926079"/>
            <a:ext cx="8586216" cy="855345"/>
          </a:xfrm>
          <a:prstGeom prst="rect">
            <a:avLst/>
          </a:prstGeom>
          <a:solidFill>
            <a:schemeClr val="bg2"/>
          </a:solidFill>
          <a:ln w="9525">
            <a:noFill/>
            <a:miter lim="800000"/>
            <a:headEnd/>
            <a:tailEnd/>
          </a:ln>
          <a:effectLst/>
        </p:spPr>
        <p:txBody>
          <a:bodyPr vert="horz" wrap="none" lIns="228600" tIns="0" rIns="2057400" bIns="0" anchor="ctr">
            <a:noAutofit/>
          </a:bodyPr>
          <a:lstStyle/>
          <a:p>
            <a:pPr marL="6350" defTabSz="1019175">
              <a:lnSpc>
                <a:spcPts val="1500"/>
              </a:lnSpc>
              <a:spcBef>
                <a:spcPts val="0"/>
              </a:spcBef>
              <a:spcAft>
                <a:spcPts val="0"/>
              </a:spcAft>
            </a:pPr>
            <a:r>
              <a:rPr lang="pt-BR" sz="2000" b="1" smtClean="0">
                <a:solidFill>
                  <a:srgbClr val="FFFFFF"/>
                </a:solidFill>
                <a:latin typeface="Arial"/>
                <a:ea typeface="LF_Kai" pitchFamily="65" charset="-120"/>
              </a:rPr>
              <a:t>E N G A G I N G   M I D D L E   M A N A G E R S  </a:t>
            </a:r>
          </a:p>
          <a:p>
            <a:pPr marL="6350" defTabSz="1019175">
              <a:lnSpc>
                <a:spcPts val="1500"/>
              </a:lnSpc>
              <a:spcBef>
                <a:spcPts val="0"/>
              </a:spcBef>
              <a:spcAft>
                <a:spcPts val="0"/>
              </a:spcAft>
            </a:pPr>
            <a:endParaRPr lang="pt-BR" sz="2000" b="1" smtClean="0">
              <a:solidFill>
                <a:srgbClr val="FFFFFF"/>
              </a:solidFill>
              <a:latin typeface="Arial"/>
              <a:ea typeface="LF_Kai" pitchFamily="65" charset="-120"/>
            </a:endParaRPr>
          </a:p>
          <a:p>
            <a:pPr marL="6350" defTabSz="1019175">
              <a:lnSpc>
                <a:spcPts val="1500"/>
              </a:lnSpc>
              <a:spcBef>
                <a:spcPts val="0"/>
              </a:spcBef>
              <a:spcAft>
                <a:spcPts val="0"/>
              </a:spcAft>
            </a:pPr>
            <a:r>
              <a:rPr lang="pt-BR" sz="2000" b="1" smtClean="0">
                <a:solidFill>
                  <a:srgbClr val="FFFFFF"/>
                </a:solidFill>
                <a:latin typeface="Arial"/>
                <a:ea typeface="LF_Kai" pitchFamily="65" charset="-120"/>
              </a:rPr>
              <a:t>I N   D R I V I N G   L G B T   I N C L U S I O N</a:t>
            </a:r>
            <a:endParaRPr lang="en-US" sz="2000" b="1" dirty="0">
              <a:solidFill>
                <a:srgbClr val="FFFFFF"/>
              </a:solidFill>
              <a:latin typeface="Arial"/>
              <a:ea typeface="LF_Kai" pitchFamily="65" charset="-120"/>
            </a:endParaRPr>
          </a:p>
        </p:txBody>
      </p:sp>
      <p:sp>
        <p:nvSpPr>
          <p:cNvPr id="9230" name="jpmDocTracker"/>
          <p:cNvSpPr>
            <a:spLocks noChangeArrowheads="1"/>
          </p:cNvSpPr>
          <p:nvPr>
            <p:custDataLst>
              <p:tags r:id="rId4"/>
            </p:custDataLst>
          </p:nvPr>
        </p:nvSpPr>
        <p:spPr bwMode="auto">
          <a:xfrm rot="16200000">
            <a:off x="-1088136" y="5157216"/>
            <a:ext cx="3959352" cy="137160"/>
          </a:xfrm>
          <a:prstGeom prst="rect">
            <a:avLst/>
          </a:prstGeom>
          <a:noFill/>
          <a:ln w="9525">
            <a:noFill/>
            <a:miter lim="800000"/>
            <a:headEnd/>
            <a:tailEnd/>
          </a:ln>
          <a:effectLst/>
        </p:spPr>
        <p:txBody>
          <a:bodyPr vert="horz" wrap="none" lIns="0" tIns="0" rIns="0" bIns="0" anchor="b">
            <a:noAutofit/>
          </a:bodyPr>
          <a:lstStyle/>
          <a:p>
            <a:pPr>
              <a:lnSpc>
                <a:spcPts val="1200"/>
              </a:lnSpc>
              <a:spcBef>
                <a:spcPts val="0"/>
              </a:spcBef>
              <a:spcAft>
                <a:spcPts val="0"/>
              </a:spcAft>
            </a:pPr>
            <a:endParaRPr lang="en-US" sz="700" dirty="0">
              <a:solidFill>
                <a:srgbClr val="6D6E71"/>
              </a:solidFill>
              <a:latin typeface="Arial"/>
              <a:ea typeface="LF_Kai"/>
            </a:endParaRPr>
          </a:p>
        </p:txBody>
      </p:sp>
      <p:pic>
        <p:nvPicPr>
          <p:cNvPr id="8" name="Picture 384"/>
          <p:cNvPicPr>
            <a:picLocks noChangeAspect="1" noChangeArrowheads="1"/>
          </p:cNvPicPr>
          <p:nvPr>
            <p:custDataLst>
              <p:tags r:id="rId5"/>
            </p:custDataLst>
          </p:nvPr>
        </p:nvPicPr>
        <p:blipFill>
          <a:blip r:embed="rId8" cstate="print"/>
          <a:srcRect/>
          <a:stretch>
            <a:fillRect/>
          </a:stretch>
        </p:blipFill>
        <p:spPr bwMode="auto">
          <a:xfrm>
            <a:off x="6609969" y="6988365"/>
            <a:ext cx="3000375" cy="207963"/>
          </a:xfrm>
          <a:prstGeom prst="rect">
            <a:avLst/>
          </a:prstGeom>
          <a:noFill/>
          <a:ln w="9525">
            <a:miter lim="800000"/>
            <a:headEnd/>
            <a:tailEnd/>
          </a:ln>
          <a:effectLst/>
        </p:spPr>
      </p:pic>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81919" y="6793849"/>
            <a:ext cx="2296129" cy="596994"/>
          </a:xfrm>
          <a:prstGeom prst="rect">
            <a:avLst/>
          </a:prstGeom>
        </p:spPr>
      </p:pic>
      <p:sp>
        <p:nvSpPr>
          <p:cNvPr id="9" name="Content Placeholder 2"/>
          <p:cNvSpPr txBox="1">
            <a:spLocks/>
          </p:cNvSpPr>
          <p:nvPr/>
        </p:nvSpPr>
        <p:spPr bwMode="gray">
          <a:xfrm>
            <a:off x="1228751" y="4086225"/>
            <a:ext cx="8048952" cy="1447800"/>
          </a:xfrm>
          <a:prstGeom prst="rect">
            <a:avLst/>
          </a:prstGeom>
          <a:noFill/>
          <a:ln w="9525">
            <a:noFill/>
            <a:miter lim="800000"/>
            <a:headEnd/>
            <a:tailEnd/>
          </a:ln>
          <a:effectLst/>
        </p:spPr>
        <p:txBody>
          <a:bodyPr vert="horz" wrap="square" lIns="91429" tIns="36572" rIns="36572" bIns="36572" numCol="1" anchor="t" anchorCtr="0" compatLnSpc="1">
            <a:prstTxWarp prst="textNoShape">
              <a:avLst/>
            </a:prstTxWarp>
          </a:bodyPr>
          <a:lstStyle>
            <a:lvl1pPr algn="l" defTabSz="1019175" rtl="0" eaLnBrk="1" fontAlgn="base" hangingPunct="1">
              <a:lnSpc>
                <a:spcPct val="110000"/>
              </a:lnSpc>
              <a:spcBef>
                <a:spcPct val="70000"/>
              </a:spcBef>
              <a:spcAft>
                <a:spcPct val="0"/>
              </a:spcAft>
              <a:buClr>
                <a:srgbClr val="C0C0C0"/>
              </a:buClr>
              <a:buSzPct val="92000"/>
              <a:buFont typeface="Wingdings" pitchFamily="2" charset="2"/>
              <a:defRPr sz="1100">
                <a:solidFill>
                  <a:srgbClr val="000000"/>
                </a:solidFill>
                <a:latin typeface="+mn-lt"/>
                <a:ea typeface="+mn-ea"/>
                <a:cs typeface="+mn-cs"/>
              </a:defRPr>
            </a:lvl1pPr>
            <a:lvl2pPr marL="207963" indent="-206375" algn="l" defTabSz="1019175" rtl="0" eaLnBrk="1" fontAlgn="base" hangingPunct="1">
              <a:lnSpc>
                <a:spcPct val="110000"/>
              </a:lnSpc>
              <a:spcBef>
                <a:spcPct val="70000"/>
              </a:spcBef>
              <a:spcAft>
                <a:spcPct val="0"/>
              </a:spcAft>
              <a:buClr>
                <a:srgbClr val="7397BC"/>
              </a:buClr>
              <a:buSzPct val="92000"/>
              <a:buFont typeface="Wingdings" pitchFamily="2" charset="2"/>
              <a:buChar char="n"/>
              <a:defRPr sz="1100">
                <a:solidFill>
                  <a:srgbClr val="000000"/>
                </a:solidFill>
                <a:latin typeface="+mn-lt"/>
                <a:ea typeface="+mn-ea"/>
              </a:defRPr>
            </a:lvl2pPr>
            <a:lvl3pPr marL="423863" indent="-212725" algn="l" defTabSz="1019175" rtl="0" eaLnBrk="1" fontAlgn="base" hangingPunct="1">
              <a:lnSpc>
                <a:spcPct val="110000"/>
              </a:lnSpc>
              <a:spcBef>
                <a:spcPct val="20000"/>
              </a:spcBef>
              <a:spcAft>
                <a:spcPct val="0"/>
              </a:spcAft>
              <a:buClr>
                <a:srgbClr val="969696"/>
              </a:buClr>
              <a:buSzPct val="92000"/>
              <a:buFont typeface="Wingdings" pitchFamily="2" charset="2"/>
              <a:buChar char="n"/>
              <a:defRPr sz="1100">
                <a:solidFill>
                  <a:srgbClr val="000000"/>
                </a:solidFill>
                <a:latin typeface="+mn-lt"/>
                <a:ea typeface="+mn-ea"/>
              </a:defRPr>
            </a:lvl3pPr>
            <a:lvl4pPr marL="652463"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4pPr>
            <a:lvl5pPr marL="8794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5pPr>
            <a:lvl6pPr marL="13366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6pPr>
            <a:lvl7pPr marL="17938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7pPr>
            <a:lvl8pPr marL="22510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8pPr>
            <a:lvl9pPr marL="27082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9pPr>
          </a:lstStyle>
          <a:p>
            <a:r>
              <a:rPr lang="en-US" sz="1200" kern="0" dirty="0" smtClean="0">
                <a:solidFill>
                  <a:schemeClr val="tx1"/>
                </a:solidFill>
              </a:rPr>
              <a:t>Therese Bechet-Blake</a:t>
            </a:r>
          </a:p>
          <a:p>
            <a:r>
              <a:rPr lang="en-US" sz="1200" kern="0" dirty="0" smtClean="0">
                <a:solidFill>
                  <a:schemeClr val="tx1"/>
                </a:solidFill>
              </a:rPr>
              <a:t>Don Wenzel</a:t>
            </a:r>
          </a:p>
          <a:p>
            <a:r>
              <a:rPr lang="en-US" sz="1200" kern="0" dirty="0" smtClean="0">
                <a:solidFill>
                  <a:schemeClr val="tx1"/>
                </a:solidFill>
              </a:rPr>
              <a:t>Violeta Dudova</a:t>
            </a:r>
          </a:p>
          <a:p>
            <a:r>
              <a:rPr lang="en-US" sz="1200" kern="0" dirty="0" smtClean="0">
                <a:solidFill>
                  <a:schemeClr val="tx1"/>
                </a:solidFill>
              </a:rPr>
              <a:t>Vignesh Ashok</a:t>
            </a:r>
          </a:p>
          <a:p>
            <a:endParaRPr lang="en-US" sz="1200" kern="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455613"/>
            <a:ext cx="8825706" cy="630237"/>
          </a:xfrm>
        </p:spPr>
        <p:txBody>
          <a:bodyPr/>
          <a:lstStyle/>
          <a:p>
            <a:r>
              <a:rPr lang="en-US" dirty="0" smtClean="0"/>
              <a:t>Transgender</a:t>
            </a:r>
            <a:r>
              <a:rPr lang="en-US" dirty="0"/>
              <a:t>, Gender Identity and Gender Expression </a:t>
            </a:r>
            <a:r>
              <a:rPr lang="en-US" dirty="0" smtClean="0"/>
              <a:t>Guidelines – best practices</a:t>
            </a:r>
            <a:endParaRPr lang="en-US" dirty="0"/>
          </a:p>
        </p:txBody>
      </p:sp>
      <p:sp>
        <p:nvSpPr>
          <p:cNvPr id="3" name="Content Placeholder 2"/>
          <p:cNvSpPr>
            <a:spLocks noGrp="1"/>
          </p:cNvSpPr>
          <p:nvPr>
            <p:ph idx="1"/>
          </p:nvPr>
        </p:nvSpPr>
        <p:spPr>
          <a:xfrm>
            <a:off x="1516063" y="1525587"/>
            <a:ext cx="8080375" cy="5303837"/>
          </a:xfrm>
        </p:spPr>
        <p:txBody>
          <a:bodyPr/>
          <a:lstStyle/>
          <a:p>
            <a:pPr marL="171450" indent="-171450">
              <a:buClrTx/>
              <a:buFont typeface="Wingdings" panose="05000000000000000000" pitchFamily="2" charset="2"/>
              <a:buChar char="q"/>
            </a:pPr>
            <a:r>
              <a:rPr lang="en-US" sz="1400" dirty="0" smtClean="0"/>
              <a:t>Best practices</a:t>
            </a:r>
          </a:p>
          <a:p>
            <a:pPr marL="379413" lvl="1" indent="-171450">
              <a:buClrTx/>
              <a:buFont typeface="Wingdings" panose="05000000000000000000" pitchFamily="2" charset="2"/>
              <a:buChar char="q"/>
            </a:pPr>
            <a:r>
              <a:rPr lang="en-US" sz="1400" dirty="0" smtClean="0"/>
              <a:t>Create a comprehensive tool kit -  the Guidelines are a one-stop-shop </a:t>
            </a:r>
            <a:r>
              <a:rPr lang="en-US" sz="1400" dirty="0"/>
              <a:t>for the manager and employee to obtain guidance around gender identity and gender expression </a:t>
            </a:r>
            <a:endParaRPr lang="en-US" sz="1400" dirty="0" smtClean="0"/>
          </a:p>
          <a:p>
            <a:pPr marL="379413" lvl="1" indent="-171450">
              <a:buClrTx/>
              <a:buFont typeface="Wingdings" panose="05000000000000000000" pitchFamily="2" charset="2"/>
              <a:buChar char="q"/>
            </a:pPr>
            <a:r>
              <a:rPr lang="en-US" sz="1400" dirty="0" smtClean="0"/>
              <a:t>Make the Guidelines global and easily accessible to all employees</a:t>
            </a:r>
          </a:p>
          <a:p>
            <a:pPr marL="379413" lvl="1" indent="-171450">
              <a:buClrTx/>
              <a:buFont typeface="Wingdings" panose="05000000000000000000" pitchFamily="2" charset="2"/>
              <a:buChar char="q"/>
            </a:pPr>
            <a:r>
              <a:rPr lang="en-US" sz="1400" dirty="0" smtClean="0"/>
              <a:t>Discuss with HR and Legal and consider solutions for countries where LGBT is illegal</a:t>
            </a:r>
          </a:p>
          <a:p>
            <a:pPr marL="379413" lvl="1" indent="-171450">
              <a:buClrTx/>
              <a:buFont typeface="Wingdings" panose="05000000000000000000" pitchFamily="2" charset="2"/>
              <a:buChar char="q"/>
            </a:pPr>
            <a:r>
              <a:rPr lang="en-US" sz="1400" dirty="0"/>
              <a:t>C</a:t>
            </a:r>
            <a:r>
              <a:rPr lang="en-US" sz="1400" dirty="0" smtClean="0"/>
              <a:t>onsider updating the company dress code, uniform catalogue/store, etc.</a:t>
            </a:r>
            <a:endParaRPr lang="en-US" sz="1400" dirty="0"/>
          </a:p>
          <a:p>
            <a:pPr marL="379413" lvl="1" indent="-171450">
              <a:buClrTx/>
              <a:buFont typeface="Wingdings" panose="05000000000000000000" pitchFamily="2" charset="2"/>
              <a:buChar char="q"/>
            </a:pPr>
            <a:r>
              <a:rPr lang="en-US" sz="1400" dirty="0" smtClean="0"/>
              <a:t>Consider operationalizing the concept of having 2 ID badges for gender fluid employees</a:t>
            </a:r>
          </a:p>
          <a:p>
            <a:pPr marL="379413" lvl="1" indent="-171450">
              <a:buClrTx/>
              <a:buFont typeface="Wingdings" panose="05000000000000000000" pitchFamily="2" charset="2"/>
              <a:buChar char="q"/>
            </a:pPr>
            <a:r>
              <a:rPr lang="en-US" sz="1400" dirty="0"/>
              <a:t>Give yourself time – 12+ months and </a:t>
            </a:r>
            <a:r>
              <a:rPr lang="en-US" sz="1400" dirty="0" smtClean="0"/>
              <a:t>create a global working team (Diversity, HR, Employee Relations, PRIDE BRG/ERG, Legal, etc.)</a:t>
            </a:r>
          </a:p>
          <a:p>
            <a:pPr marL="379413" lvl="1" indent="-171450">
              <a:buClrTx/>
              <a:buFont typeface="Wingdings" panose="05000000000000000000" pitchFamily="2" charset="2"/>
              <a:buChar char="q"/>
            </a:pPr>
            <a:r>
              <a:rPr lang="en-US" sz="1400" dirty="0" smtClean="0"/>
              <a:t>Consult with the experts – HRC, Stonewall, Out &amp; Equal</a:t>
            </a:r>
            <a:endParaRPr lang="en-US" sz="1200" dirty="0"/>
          </a:p>
          <a:p>
            <a:pPr marL="379413" lvl="1" indent="-171450">
              <a:buClrTx/>
              <a:buFont typeface="Wingdings" panose="05000000000000000000" pitchFamily="2" charset="2"/>
              <a:buChar char="q"/>
            </a:pPr>
            <a:r>
              <a:rPr lang="en-US" sz="1400" dirty="0"/>
              <a:t>Socialize the Guidelines and provide training:</a:t>
            </a:r>
          </a:p>
          <a:p>
            <a:pPr marL="595313" lvl="2" indent="-171450">
              <a:buClrTx/>
              <a:buFont typeface="Wingdings" panose="05000000000000000000" pitchFamily="2" charset="2"/>
              <a:buChar char="q"/>
            </a:pPr>
            <a:r>
              <a:rPr lang="en-US" sz="1400" dirty="0"/>
              <a:t>HR – global training sessions </a:t>
            </a:r>
            <a:endParaRPr lang="en-US" sz="1400" dirty="0" smtClean="0"/>
          </a:p>
          <a:p>
            <a:pPr marL="595313" lvl="2" indent="-171450">
              <a:buClrTx/>
              <a:buFont typeface="Wingdings" panose="05000000000000000000" pitchFamily="2" charset="2"/>
              <a:buChar char="q"/>
            </a:pPr>
            <a:r>
              <a:rPr lang="en-US" sz="1400" dirty="0" smtClean="0"/>
              <a:t>Security </a:t>
            </a:r>
            <a:r>
              <a:rPr lang="en-US" sz="1400" dirty="0"/>
              <a:t>personnel - global training sessions</a:t>
            </a:r>
          </a:p>
          <a:p>
            <a:pPr marL="595313" lvl="2" indent="-171450">
              <a:buClrTx/>
              <a:buFont typeface="Wingdings" panose="05000000000000000000" pitchFamily="2" charset="2"/>
              <a:buChar char="q"/>
            </a:pPr>
            <a:r>
              <a:rPr lang="en-US" sz="1400" dirty="0"/>
              <a:t>Managers - also bring to life through additional tool </a:t>
            </a:r>
            <a:r>
              <a:rPr lang="en-US" sz="1400" dirty="0" smtClean="0"/>
              <a:t>kits and training, i.e. Inclusion </a:t>
            </a:r>
            <a:r>
              <a:rPr lang="en-US" sz="1400" dirty="0"/>
              <a:t>in the Workplace: Building Bridges with LGBT Employees</a:t>
            </a:r>
          </a:p>
          <a:p>
            <a:pPr>
              <a:buClrTx/>
            </a:pPr>
            <a:endParaRPr lang="en-US" sz="1200" dirty="0" smtClean="0"/>
          </a:p>
        </p:txBody>
      </p:sp>
      <p:sp>
        <p:nvSpPr>
          <p:cNvPr id="5" name="TextBox 4"/>
          <p:cNvSpPr txBox="1"/>
          <p:nvPr/>
        </p:nvSpPr>
        <p:spPr>
          <a:xfrm>
            <a:off x="5457671" y="7195317"/>
            <a:ext cx="162719" cy="215444"/>
          </a:xfrm>
          <a:prstGeom prst="rect">
            <a:avLst/>
          </a:prstGeom>
          <a:noFill/>
        </p:spPr>
        <p:txBody>
          <a:bodyPr wrap="square" rtlCol="0">
            <a:spAutoFit/>
          </a:bodyPr>
          <a:lstStyle/>
          <a:p>
            <a:pPr algn="ctr"/>
            <a:r>
              <a:rPr lang="en-US" sz="800" dirty="0"/>
              <a:t>9</a:t>
            </a:r>
            <a:endParaRPr lang="en-US" sz="800" dirty="0"/>
          </a:p>
        </p:txBody>
      </p:sp>
    </p:spTree>
    <p:extLst>
      <p:ext uri="{BB962C8B-B14F-4D97-AF65-F5344CB8AC3E}">
        <p14:creationId xmlns:p14="http://schemas.microsoft.com/office/powerpoint/2010/main" val="3613198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LGBT self-identification</a:t>
            </a:r>
            <a:endParaRPr lang="en-US" dirty="0"/>
          </a:p>
        </p:txBody>
      </p:sp>
      <p:sp>
        <p:nvSpPr>
          <p:cNvPr id="3" name="Content Placeholder 2"/>
          <p:cNvSpPr>
            <a:spLocks noGrp="1"/>
          </p:cNvSpPr>
          <p:nvPr>
            <p:ph idx="1"/>
          </p:nvPr>
        </p:nvSpPr>
        <p:spPr/>
        <p:txBody>
          <a:bodyPr/>
          <a:lstStyle/>
          <a:p>
            <a:pPr marL="171450" indent="-171450">
              <a:buClrTx/>
              <a:buFont typeface="Wingdings" panose="05000000000000000000" pitchFamily="2" charset="2"/>
              <a:buChar char="q"/>
            </a:pPr>
            <a:r>
              <a:rPr lang="en-US" sz="1400" dirty="0" smtClean="0"/>
              <a:t>Global initiative to capture key demographic information on our employees </a:t>
            </a:r>
            <a:r>
              <a:rPr lang="en-US" sz="1400" dirty="0" smtClean="0"/>
              <a:t>including:</a:t>
            </a:r>
            <a:endParaRPr lang="en-US" sz="1400" dirty="0" smtClean="0"/>
          </a:p>
          <a:p>
            <a:pPr marL="379413" lvl="1" indent="-171450">
              <a:buClrTx/>
              <a:buFont typeface="Wingdings" panose="05000000000000000000" pitchFamily="2" charset="2"/>
              <a:buChar char="q"/>
            </a:pPr>
            <a:r>
              <a:rPr lang="en-US" sz="1400" dirty="0" smtClean="0"/>
              <a:t>Sexual orientation</a:t>
            </a:r>
          </a:p>
          <a:p>
            <a:pPr marL="379413" lvl="1" indent="-171450">
              <a:buClrTx/>
              <a:buFont typeface="Wingdings" panose="05000000000000000000" pitchFamily="2" charset="2"/>
              <a:buChar char="q"/>
            </a:pPr>
            <a:r>
              <a:rPr lang="en-US" sz="1400" dirty="0" smtClean="0"/>
              <a:t>Gender identity</a:t>
            </a:r>
          </a:p>
          <a:p>
            <a:pPr marL="379413" lvl="1" indent="-171450">
              <a:buClrTx/>
              <a:buFont typeface="Wingdings" panose="05000000000000000000" pitchFamily="2" charset="2"/>
              <a:buChar char="q"/>
            </a:pPr>
            <a:r>
              <a:rPr lang="en-US" sz="1400" dirty="0" smtClean="0"/>
              <a:t>Out/Open </a:t>
            </a:r>
            <a:r>
              <a:rPr lang="en-US" sz="1400" dirty="0" smtClean="0"/>
              <a:t>in the workplace</a:t>
            </a:r>
          </a:p>
          <a:p>
            <a:pPr marL="171450" indent="-171450">
              <a:buClrTx/>
              <a:buFont typeface="Wingdings" panose="05000000000000000000" pitchFamily="2" charset="2"/>
              <a:buChar char="q"/>
            </a:pPr>
            <a:r>
              <a:rPr lang="en-US" sz="1400" dirty="0" smtClean="0"/>
              <a:t>Information is only captured in countries where it </a:t>
            </a:r>
            <a:r>
              <a:rPr lang="en-US" sz="1400" dirty="0" smtClean="0"/>
              <a:t>is:</a:t>
            </a:r>
            <a:endParaRPr lang="en-US" sz="1400" dirty="0" smtClean="0"/>
          </a:p>
          <a:p>
            <a:pPr marL="379413" lvl="1" indent="-171450">
              <a:buClrTx/>
              <a:buFont typeface="Wingdings" panose="05000000000000000000" pitchFamily="2" charset="2"/>
              <a:buChar char="q"/>
            </a:pPr>
            <a:r>
              <a:rPr lang="en-US" sz="1400" dirty="0" smtClean="0"/>
              <a:t>Legally </a:t>
            </a:r>
            <a:r>
              <a:rPr lang="en-US" sz="1400" dirty="0" smtClean="0"/>
              <a:t>permitted</a:t>
            </a:r>
            <a:endParaRPr lang="en-US" sz="1400" dirty="0" smtClean="0"/>
          </a:p>
          <a:p>
            <a:pPr marL="379413" lvl="1" indent="-171450">
              <a:buClrTx/>
              <a:buFont typeface="Wingdings" panose="05000000000000000000" pitchFamily="2" charset="2"/>
              <a:buChar char="q"/>
            </a:pPr>
            <a:r>
              <a:rPr lang="en-US" sz="1400" dirty="0" smtClean="0"/>
              <a:t>Would not endanger the employee</a:t>
            </a:r>
          </a:p>
          <a:p>
            <a:pPr marL="171450" indent="-171450">
              <a:buClrTx/>
              <a:buFont typeface="Wingdings" panose="05000000000000000000" pitchFamily="2" charset="2"/>
              <a:buChar char="q"/>
            </a:pPr>
            <a:r>
              <a:rPr lang="en-US" sz="1400" dirty="0" smtClean="0"/>
              <a:t>Information collected can then used </a:t>
            </a:r>
            <a:r>
              <a:rPr lang="en-US" sz="1400" dirty="0" smtClean="0"/>
              <a:t>to:</a:t>
            </a:r>
            <a:endParaRPr lang="en-US" sz="1400" dirty="0" smtClean="0"/>
          </a:p>
          <a:p>
            <a:pPr marL="379413" lvl="1" indent="-171450">
              <a:buClrTx/>
              <a:buFont typeface="Wingdings" panose="05000000000000000000" pitchFamily="2" charset="2"/>
              <a:buChar char="q"/>
            </a:pPr>
            <a:r>
              <a:rPr lang="en-US" sz="1400" dirty="0" smtClean="0"/>
              <a:t>Inform policies and practices</a:t>
            </a:r>
            <a:endParaRPr lang="en-US" sz="1400" dirty="0" smtClean="0"/>
          </a:p>
          <a:p>
            <a:pPr marL="379413" lvl="1" indent="-171450">
              <a:buClrTx/>
              <a:buFont typeface="Wingdings" panose="05000000000000000000" pitchFamily="2" charset="2"/>
              <a:buChar char="q"/>
            </a:pPr>
            <a:r>
              <a:rPr lang="en-US" sz="1400" dirty="0" smtClean="0"/>
              <a:t>Extend and enhance development and retention efforts</a:t>
            </a:r>
            <a:endParaRPr lang="en-US" sz="1400" dirty="0" smtClean="0"/>
          </a:p>
          <a:p>
            <a:pPr marL="379413" lvl="1" indent="-171450">
              <a:buClrTx/>
              <a:buFont typeface="Wingdings" panose="05000000000000000000" pitchFamily="2" charset="2"/>
              <a:buChar char="q"/>
            </a:pPr>
            <a:r>
              <a:rPr lang="en-US" sz="1400" dirty="0" smtClean="0"/>
              <a:t>Drive engagement</a:t>
            </a:r>
            <a:endParaRPr lang="en-US" sz="1400" dirty="0"/>
          </a:p>
        </p:txBody>
      </p:sp>
      <p:sp>
        <p:nvSpPr>
          <p:cNvPr id="5" name="TextBox 4"/>
          <p:cNvSpPr txBox="1"/>
          <p:nvPr/>
        </p:nvSpPr>
        <p:spPr>
          <a:xfrm>
            <a:off x="5344319" y="7195317"/>
            <a:ext cx="381000" cy="215444"/>
          </a:xfrm>
          <a:prstGeom prst="rect">
            <a:avLst/>
          </a:prstGeom>
          <a:noFill/>
        </p:spPr>
        <p:txBody>
          <a:bodyPr wrap="square" rtlCol="0">
            <a:spAutoFit/>
          </a:bodyPr>
          <a:lstStyle/>
          <a:p>
            <a:pPr algn="ctr"/>
            <a:r>
              <a:rPr lang="en-US" sz="800" dirty="0" smtClean="0"/>
              <a:t>10</a:t>
            </a:r>
            <a:endParaRPr lang="en-US" sz="800" dirty="0"/>
          </a:p>
        </p:txBody>
      </p:sp>
    </p:spTree>
    <p:extLst>
      <p:ext uri="{BB962C8B-B14F-4D97-AF65-F5344CB8AC3E}">
        <p14:creationId xmlns:p14="http://schemas.microsoft.com/office/powerpoint/2010/main" val="1636226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16"/>
          <p:cNvSpPr>
            <a:spLocks noGrp="1" noChangeArrowheads="1"/>
          </p:cNvSpPr>
          <p:nvPr>
            <p:ph type="title"/>
          </p:nvPr>
        </p:nvSpPr>
        <p:spPr/>
        <p:txBody>
          <a:bodyPr/>
          <a:lstStyle/>
          <a:p>
            <a:r>
              <a:rPr lang="en-US" dirty="0" smtClean="0">
                <a:ea typeface="LF_Kai" pitchFamily="65" charset="-120"/>
              </a:rPr>
              <a:t>Why </a:t>
            </a:r>
            <a:r>
              <a:rPr lang="en-US" dirty="0">
                <a:ea typeface="LF_Kai" pitchFamily="65" charset="-120"/>
              </a:rPr>
              <a:t>e</a:t>
            </a:r>
            <a:r>
              <a:rPr lang="en-US" dirty="0" smtClean="0">
                <a:ea typeface="LF_Kai" pitchFamily="65" charset="-120"/>
              </a:rPr>
              <a:t>ngage </a:t>
            </a:r>
            <a:r>
              <a:rPr lang="en-US" dirty="0">
                <a:ea typeface="LF_Kai" pitchFamily="65" charset="-120"/>
              </a:rPr>
              <a:t>m</a:t>
            </a:r>
            <a:r>
              <a:rPr lang="en-US" dirty="0" smtClean="0">
                <a:ea typeface="LF_Kai" pitchFamily="65" charset="-120"/>
              </a:rPr>
              <a:t>iddle </a:t>
            </a:r>
            <a:r>
              <a:rPr lang="en-US" dirty="0">
                <a:ea typeface="LF_Kai" pitchFamily="65" charset="-120"/>
              </a:rPr>
              <a:t>m</a:t>
            </a:r>
            <a:r>
              <a:rPr lang="en-US" dirty="0" smtClean="0">
                <a:ea typeface="LF_Kai" pitchFamily="65" charset="-120"/>
              </a:rPr>
              <a:t>anagers</a:t>
            </a:r>
            <a:r>
              <a:rPr lang="en-US" dirty="0" smtClean="0">
                <a:ea typeface="LF_Kai" pitchFamily="65" charset="-120"/>
              </a:rPr>
              <a:t>? The </a:t>
            </a:r>
            <a:r>
              <a:rPr lang="en-US" dirty="0" smtClean="0">
                <a:ea typeface="LF_Kai" pitchFamily="65" charset="-120"/>
              </a:rPr>
              <a:t>business </a:t>
            </a:r>
            <a:r>
              <a:rPr lang="en-US" dirty="0">
                <a:ea typeface="LF_Kai" pitchFamily="65" charset="-120"/>
              </a:rPr>
              <a:t>c</a:t>
            </a:r>
            <a:r>
              <a:rPr lang="en-US" dirty="0" smtClean="0">
                <a:ea typeface="LF_Kai" pitchFamily="65" charset="-120"/>
              </a:rPr>
              <a:t>ase</a:t>
            </a:r>
            <a:endParaRPr lang="en-US" dirty="0" smtClean="0">
              <a:ea typeface="LF_Kai" pitchFamily="65" charset="-120"/>
            </a:endParaRPr>
          </a:p>
        </p:txBody>
      </p:sp>
      <p:grpSp>
        <p:nvGrpSpPr>
          <p:cNvPr id="32772" name="Group 25"/>
          <p:cNvGrpSpPr>
            <a:grpSpLocks/>
          </p:cNvGrpSpPr>
          <p:nvPr/>
        </p:nvGrpSpPr>
        <p:grpSpPr bwMode="auto">
          <a:xfrm>
            <a:off x="1913424" y="1573306"/>
            <a:ext cx="8077200" cy="5410200"/>
            <a:chOff x="1172" y="1153"/>
            <a:chExt cx="4262" cy="2735"/>
          </a:xfrm>
        </p:grpSpPr>
        <p:sp>
          <p:nvSpPr>
            <p:cNvPr id="32778" name="Freeform 26"/>
            <p:cNvSpPr>
              <a:spLocks/>
            </p:cNvSpPr>
            <p:nvPr/>
          </p:nvSpPr>
          <p:spPr bwMode="gray">
            <a:xfrm>
              <a:off x="2983" y="2516"/>
              <a:ext cx="2451" cy="1369"/>
            </a:xfrm>
            <a:custGeom>
              <a:avLst/>
              <a:gdLst>
                <a:gd name="T0" fmla="*/ 168 w 4902"/>
                <a:gd name="T1" fmla="*/ 2 h 2739"/>
                <a:gd name="T2" fmla="*/ 214 w 4902"/>
                <a:gd name="T3" fmla="*/ 2 h 2739"/>
                <a:gd name="T4" fmla="*/ 311 w 4902"/>
                <a:gd name="T5" fmla="*/ 2 h 2739"/>
                <a:gd name="T6" fmla="*/ 459 w 4902"/>
                <a:gd name="T7" fmla="*/ 2 h 2739"/>
                <a:gd name="T8" fmla="*/ 630 w 4902"/>
                <a:gd name="T9" fmla="*/ 5 h 2739"/>
                <a:gd name="T10" fmla="*/ 645 w 4902"/>
                <a:gd name="T11" fmla="*/ 16 h 2739"/>
                <a:gd name="T12" fmla="*/ 650 w 4902"/>
                <a:gd name="T13" fmla="*/ 31 h 2739"/>
                <a:gd name="T14" fmla="*/ 646 w 4902"/>
                <a:gd name="T15" fmla="*/ 53 h 2739"/>
                <a:gd name="T16" fmla="*/ 628 w 4902"/>
                <a:gd name="T17" fmla="*/ 95 h 2739"/>
                <a:gd name="T18" fmla="*/ 617 w 4902"/>
                <a:gd name="T19" fmla="*/ 124 h 2739"/>
                <a:gd name="T20" fmla="*/ 619 w 4902"/>
                <a:gd name="T21" fmla="*/ 135 h 2739"/>
                <a:gd name="T22" fmla="*/ 636 w 4902"/>
                <a:gd name="T23" fmla="*/ 146 h 2739"/>
                <a:gd name="T24" fmla="*/ 670 w 4902"/>
                <a:gd name="T25" fmla="*/ 153 h 2739"/>
                <a:gd name="T26" fmla="*/ 709 w 4902"/>
                <a:gd name="T27" fmla="*/ 154 h 2739"/>
                <a:gd name="T28" fmla="*/ 744 w 4902"/>
                <a:gd name="T29" fmla="*/ 148 h 2739"/>
                <a:gd name="T30" fmla="*/ 765 w 4902"/>
                <a:gd name="T31" fmla="*/ 136 h 2739"/>
                <a:gd name="T32" fmla="*/ 768 w 4902"/>
                <a:gd name="T33" fmla="*/ 126 h 2739"/>
                <a:gd name="T34" fmla="*/ 760 w 4902"/>
                <a:gd name="T35" fmla="*/ 100 h 2739"/>
                <a:gd name="T36" fmla="*/ 740 w 4902"/>
                <a:gd name="T37" fmla="*/ 58 h 2739"/>
                <a:gd name="T38" fmla="*/ 735 w 4902"/>
                <a:gd name="T39" fmla="*/ 32 h 2739"/>
                <a:gd name="T40" fmla="*/ 739 w 4902"/>
                <a:gd name="T41" fmla="*/ 16 h 2739"/>
                <a:gd name="T42" fmla="*/ 752 w 4902"/>
                <a:gd name="T43" fmla="*/ 4 h 2739"/>
                <a:gd name="T44" fmla="*/ 886 w 4902"/>
                <a:gd name="T45" fmla="*/ 0 h 2739"/>
                <a:gd name="T46" fmla="*/ 1058 w 4902"/>
                <a:gd name="T47" fmla="*/ 1 h 2739"/>
                <a:gd name="T48" fmla="*/ 1162 w 4902"/>
                <a:gd name="T49" fmla="*/ 2 h 2739"/>
                <a:gd name="T50" fmla="*/ 1218 w 4902"/>
                <a:gd name="T51" fmla="*/ 2 h 2739"/>
                <a:gd name="T52" fmla="*/ 1226 w 4902"/>
                <a:gd name="T53" fmla="*/ 2 h 2739"/>
                <a:gd name="T54" fmla="*/ 161 w 4902"/>
                <a:gd name="T55" fmla="*/ 684 h 2739"/>
                <a:gd name="T56" fmla="*/ 161 w 4902"/>
                <a:gd name="T57" fmla="*/ 678 h 2739"/>
                <a:gd name="T58" fmla="*/ 161 w 4902"/>
                <a:gd name="T59" fmla="*/ 664 h 2739"/>
                <a:gd name="T60" fmla="*/ 161 w 4902"/>
                <a:gd name="T61" fmla="*/ 642 h 2739"/>
                <a:gd name="T62" fmla="*/ 161 w 4902"/>
                <a:gd name="T63" fmla="*/ 599 h 2739"/>
                <a:gd name="T64" fmla="*/ 161 w 4902"/>
                <a:gd name="T65" fmla="*/ 524 h 2739"/>
                <a:gd name="T66" fmla="*/ 161 w 4902"/>
                <a:gd name="T67" fmla="*/ 412 h 2739"/>
                <a:gd name="T68" fmla="*/ 151 w 4902"/>
                <a:gd name="T69" fmla="*/ 400 h 2739"/>
                <a:gd name="T70" fmla="*/ 127 w 4902"/>
                <a:gd name="T71" fmla="*/ 396 h 2739"/>
                <a:gd name="T72" fmla="*/ 89 w 4902"/>
                <a:gd name="T73" fmla="*/ 403 h 2739"/>
                <a:gd name="T74" fmla="*/ 42 w 4902"/>
                <a:gd name="T75" fmla="*/ 415 h 2739"/>
                <a:gd name="T76" fmla="*/ 20 w 4902"/>
                <a:gd name="T77" fmla="*/ 413 h 2739"/>
                <a:gd name="T78" fmla="*/ 9 w 4902"/>
                <a:gd name="T79" fmla="*/ 397 h 2739"/>
                <a:gd name="T80" fmla="*/ 1 w 4902"/>
                <a:gd name="T81" fmla="*/ 365 h 2739"/>
                <a:gd name="T82" fmla="*/ 1 w 4902"/>
                <a:gd name="T83" fmla="*/ 328 h 2739"/>
                <a:gd name="T84" fmla="*/ 7 w 4902"/>
                <a:gd name="T85" fmla="*/ 295 h 2739"/>
                <a:gd name="T86" fmla="*/ 19 w 4902"/>
                <a:gd name="T87" fmla="*/ 274 h 2739"/>
                <a:gd name="T88" fmla="*/ 38 w 4902"/>
                <a:gd name="T89" fmla="*/ 271 h 2739"/>
                <a:gd name="T90" fmla="*/ 78 w 4902"/>
                <a:gd name="T91" fmla="*/ 280 h 2739"/>
                <a:gd name="T92" fmla="*/ 122 w 4902"/>
                <a:gd name="T93" fmla="*/ 290 h 2739"/>
                <a:gd name="T94" fmla="*/ 150 w 4902"/>
                <a:gd name="T95" fmla="*/ 287 h 2739"/>
                <a:gd name="T96" fmla="*/ 160 w 4902"/>
                <a:gd name="T97" fmla="*/ 277 h 2739"/>
                <a:gd name="T98" fmla="*/ 161 w 4902"/>
                <a:gd name="T99" fmla="*/ 268 h 2739"/>
                <a:gd name="T100" fmla="*/ 161 w 4902"/>
                <a:gd name="T101" fmla="*/ 246 h 2739"/>
                <a:gd name="T102" fmla="*/ 161 w 4902"/>
                <a:gd name="T103" fmla="*/ 212 h 2739"/>
                <a:gd name="T104" fmla="*/ 161 w 4902"/>
                <a:gd name="T105" fmla="*/ 151 h 2739"/>
                <a:gd name="T106" fmla="*/ 161 w 4902"/>
                <a:gd name="T107" fmla="*/ 76 h 2739"/>
                <a:gd name="T108" fmla="*/ 161 w 4902"/>
                <a:gd name="T109" fmla="*/ 40 h 2739"/>
                <a:gd name="T110" fmla="*/ 161 w 4902"/>
                <a:gd name="T111" fmla="*/ 13 h 2739"/>
                <a:gd name="T112" fmla="*/ 161 w 4902"/>
                <a:gd name="T113" fmla="*/ 2 h 273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02"/>
                <a:gd name="T172" fmla="*/ 0 h 2739"/>
                <a:gd name="T173" fmla="*/ 4902 w 4902"/>
                <a:gd name="T174" fmla="*/ 2739 h 273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02" h="2739">
                  <a:moveTo>
                    <a:pt x="647" y="9"/>
                  </a:moveTo>
                  <a:lnTo>
                    <a:pt x="647" y="9"/>
                  </a:lnTo>
                  <a:lnTo>
                    <a:pt x="649" y="9"/>
                  </a:lnTo>
                  <a:lnTo>
                    <a:pt x="652" y="9"/>
                  </a:lnTo>
                  <a:lnTo>
                    <a:pt x="658" y="9"/>
                  </a:lnTo>
                  <a:lnTo>
                    <a:pt x="664" y="9"/>
                  </a:lnTo>
                  <a:lnTo>
                    <a:pt x="672" y="9"/>
                  </a:lnTo>
                  <a:lnTo>
                    <a:pt x="679" y="9"/>
                  </a:lnTo>
                  <a:lnTo>
                    <a:pt x="691" y="9"/>
                  </a:lnTo>
                  <a:lnTo>
                    <a:pt x="714" y="9"/>
                  </a:lnTo>
                  <a:lnTo>
                    <a:pt x="743" y="9"/>
                  </a:lnTo>
                  <a:lnTo>
                    <a:pt x="775" y="9"/>
                  </a:lnTo>
                  <a:lnTo>
                    <a:pt x="814" y="9"/>
                  </a:lnTo>
                  <a:lnTo>
                    <a:pt x="856" y="9"/>
                  </a:lnTo>
                  <a:lnTo>
                    <a:pt x="902" y="9"/>
                  </a:lnTo>
                  <a:lnTo>
                    <a:pt x="950" y="9"/>
                  </a:lnTo>
                  <a:lnTo>
                    <a:pt x="1004" y="9"/>
                  </a:lnTo>
                  <a:lnTo>
                    <a:pt x="1059" y="9"/>
                  </a:lnTo>
                  <a:lnTo>
                    <a:pt x="1119" y="9"/>
                  </a:lnTo>
                  <a:lnTo>
                    <a:pt x="1182" y="8"/>
                  </a:lnTo>
                  <a:lnTo>
                    <a:pt x="1246" y="8"/>
                  </a:lnTo>
                  <a:lnTo>
                    <a:pt x="1313" y="8"/>
                  </a:lnTo>
                  <a:lnTo>
                    <a:pt x="1384" y="8"/>
                  </a:lnTo>
                  <a:lnTo>
                    <a:pt x="1455" y="8"/>
                  </a:lnTo>
                  <a:lnTo>
                    <a:pt x="1530" y="8"/>
                  </a:lnTo>
                  <a:lnTo>
                    <a:pt x="1604" y="8"/>
                  </a:lnTo>
                  <a:lnTo>
                    <a:pt x="1681" y="8"/>
                  </a:lnTo>
                  <a:lnTo>
                    <a:pt x="1839" y="8"/>
                  </a:lnTo>
                  <a:lnTo>
                    <a:pt x="1998" y="8"/>
                  </a:lnTo>
                  <a:lnTo>
                    <a:pt x="2161" y="8"/>
                  </a:lnTo>
                  <a:lnTo>
                    <a:pt x="2322" y="8"/>
                  </a:lnTo>
                  <a:lnTo>
                    <a:pt x="2484" y="8"/>
                  </a:lnTo>
                  <a:lnTo>
                    <a:pt x="2497" y="11"/>
                  </a:lnTo>
                  <a:lnTo>
                    <a:pt x="2510" y="17"/>
                  </a:lnTo>
                  <a:lnTo>
                    <a:pt x="2522" y="21"/>
                  </a:lnTo>
                  <a:lnTo>
                    <a:pt x="2533" y="27"/>
                  </a:lnTo>
                  <a:lnTo>
                    <a:pt x="2543" y="32"/>
                  </a:lnTo>
                  <a:lnTo>
                    <a:pt x="2553" y="40"/>
                  </a:lnTo>
                  <a:lnTo>
                    <a:pt x="2560" y="46"/>
                  </a:lnTo>
                  <a:lnTo>
                    <a:pt x="2568" y="54"/>
                  </a:lnTo>
                  <a:lnTo>
                    <a:pt x="2574" y="59"/>
                  </a:lnTo>
                  <a:lnTo>
                    <a:pt x="2580" y="67"/>
                  </a:lnTo>
                  <a:lnTo>
                    <a:pt x="2585" y="75"/>
                  </a:lnTo>
                  <a:lnTo>
                    <a:pt x="2589" y="82"/>
                  </a:lnTo>
                  <a:lnTo>
                    <a:pt x="2593" y="92"/>
                  </a:lnTo>
                  <a:lnTo>
                    <a:pt x="2595" y="100"/>
                  </a:lnTo>
                  <a:lnTo>
                    <a:pt x="2597" y="109"/>
                  </a:lnTo>
                  <a:lnTo>
                    <a:pt x="2599" y="117"/>
                  </a:lnTo>
                  <a:lnTo>
                    <a:pt x="2601" y="126"/>
                  </a:lnTo>
                  <a:lnTo>
                    <a:pt x="2601" y="136"/>
                  </a:lnTo>
                  <a:lnTo>
                    <a:pt x="2601" y="146"/>
                  </a:lnTo>
                  <a:lnTo>
                    <a:pt x="2601" y="155"/>
                  </a:lnTo>
                  <a:lnTo>
                    <a:pt x="2599" y="165"/>
                  </a:lnTo>
                  <a:lnTo>
                    <a:pt x="2597" y="174"/>
                  </a:lnTo>
                  <a:lnTo>
                    <a:pt x="2593" y="195"/>
                  </a:lnTo>
                  <a:lnTo>
                    <a:pt x="2587" y="215"/>
                  </a:lnTo>
                  <a:lnTo>
                    <a:pt x="2580" y="236"/>
                  </a:lnTo>
                  <a:lnTo>
                    <a:pt x="2572" y="257"/>
                  </a:lnTo>
                  <a:lnTo>
                    <a:pt x="2562" y="280"/>
                  </a:lnTo>
                  <a:lnTo>
                    <a:pt x="2553" y="301"/>
                  </a:lnTo>
                  <a:lnTo>
                    <a:pt x="2543" y="322"/>
                  </a:lnTo>
                  <a:lnTo>
                    <a:pt x="2522" y="362"/>
                  </a:lnTo>
                  <a:lnTo>
                    <a:pt x="2512" y="383"/>
                  </a:lnTo>
                  <a:lnTo>
                    <a:pt x="2503" y="403"/>
                  </a:lnTo>
                  <a:lnTo>
                    <a:pt x="2493" y="422"/>
                  </a:lnTo>
                  <a:lnTo>
                    <a:pt x="2485" y="441"/>
                  </a:lnTo>
                  <a:lnTo>
                    <a:pt x="2480" y="458"/>
                  </a:lnTo>
                  <a:lnTo>
                    <a:pt x="2474" y="476"/>
                  </a:lnTo>
                  <a:lnTo>
                    <a:pt x="2470" y="491"/>
                  </a:lnTo>
                  <a:lnTo>
                    <a:pt x="2468" y="499"/>
                  </a:lnTo>
                  <a:lnTo>
                    <a:pt x="2468" y="504"/>
                  </a:lnTo>
                  <a:lnTo>
                    <a:pt x="2468" y="512"/>
                  </a:lnTo>
                  <a:lnTo>
                    <a:pt x="2468" y="518"/>
                  </a:lnTo>
                  <a:lnTo>
                    <a:pt x="2470" y="525"/>
                  </a:lnTo>
                  <a:lnTo>
                    <a:pt x="2470" y="531"/>
                  </a:lnTo>
                  <a:lnTo>
                    <a:pt x="2472" y="537"/>
                  </a:lnTo>
                  <a:lnTo>
                    <a:pt x="2476" y="541"/>
                  </a:lnTo>
                  <a:lnTo>
                    <a:pt x="2480" y="547"/>
                  </a:lnTo>
                  <a:lnTo>
                    <a:pt x="2484" y="550"/>
                  </a:lnTo>
                  <a:lnTo>
                    <a:pt x="2493" y="560"/>
                  </a:lnTo>
                  <a:lnTo>
                    <a:pt x="2505" y="566"/>
                  </a:lnTo>
                  <a:lnTo>
                    <a:pt x="2518" y="573"/>
                  </a:lnTo>
                  <a:lnTo>
                    <a:pt x="2532" y="581"/>
                  </a:lnTo>
                  <a:lnTo>
                    <a:pt x="2547" y="587"/>
                  </a:lnTo>
                  <a:lnTo>
                    <a:pt x="2564" y="593"/>
                  </a:lnTo>
                  <a:lnTo>
                    <a:pt x="2581" y="596"/>
                  </a:lnTo>
                  <a:lnTo>
                    <a:pt x="2601" y="602"/>
                  </a:lnTo>
                  <a:lnTo>
                    <a:pt x="2620" y="606"/>
                  </a:lnTo>
                  <a:lnTo>
                    <a:pt x="2641" y="610"/>
                  </a:lnTo>
                  <a:lnTo>
                    <a:pt x="2662" y="612"/>
                  </a:lnTo>
                  <a:lnTo>
                    <a:pt x="2683" y="614"/>
                  </a:lnTo>
                  <a:lnTo>
                    <a:pt x="2704" y="616"/>
                  </a:lnTo>
                  <a:lnTo>
                    <a:pt x="2727" y="617"/>
                  </a:lnTo>
                  <a:lnTo>
                    <a:pt x="2748" y="619"/>
                  </a:lnTo>
                  <a:lnTo>
                    <a:pt x="2771" y="619"/>
                  </a:lnTo>
                  <a:lnTo>
                    <a:pt x="2794" y="619"/>
                  </a:lnTo>
                  <a:lnTo>
                    <a:pt x="2816" y="617"/>
                  </a:lnTo>
                  <a:lnTo>
                    <a:pt x="2839" y="617"/>
                  </a:lnTo>
                  <a:lnTo>
                    <a:pt x="2860" y="616"/>
                  </a:lnTo>
                  <a:lnTo>
                    <a:pt x="2881" y="612"/>
                  </a:lnTo>
                  <a:lnTo>
                    <a:pt x="2902" y="610"/>
                  </a:lnTo>
                  <a:lnTo>
                    <a:pt x="2923" y="606"/>
                  </a:lnTo>
                  <a:lnTo>
                    <a:pt x="2942" y="602"/>
                  </a:lnTo>
                  <a:lnTo>
                    <a:pt x="2961" y="598"/>
                  </a:lnTo>
                  <a:lnTo>
                    <a:pt x="2979" y="593"/>
                  </a:lnTo>
                  <a:lnTo>
                    <a:pt x="2996" y="587"/>
                  </a:lnTo>
                  <a:lnTo>
                    <a:pt x="3011" y="581"/>
                  </a:lnTo>
                  <a:lnTo>
                    <a:pt x="3025" y="573"/>
                  </a:lnTo>
                  <a:lnTo>
                    <a:pt x="3038" y="568"/>
                  </a:lnTo>
                  <a:lnTo>
                    <a:pt x="3050" y="560"/>
                  </a:lnTo>
                  <a:lnTo>
                    <a:pt x="3059" y="550"/>
                  </a:lnTo>
                  <a:lnTo>
                    <a:pt x="3063" y="547"/>
                  </a:lnTo>
                  <a:lnTo>
                    <a:pt x="3067" y="541"/>
                  </a:lnTo>
                  <a:lnTo>
                    <a:pt x="3069" y="537"/>
                  </a:lnTo>
                  <a:lnTo>
                    <a:pt x="3071" y="531"/>
                  </a:lnTo>
                  <a:lnTo>
                    <a:pt x="3073" y="525"/>
                  </a:lnTo>
                  <a:lnTo>
                    <a:pt x="3075" y="518"/>
                  </a:lnTo>
                  <a:lnTo>
                    <a:pt x="3075" y="512"/>
                  </a:lnTo>
                  <a:lnTo>
                    <a:pt x="3075" y="504"/>
                  </a:lnTo>
                  <a:lnTo>
                    <a:pt x="3073" y="497"/>
                  </a:lnTo>
                  <a:lnTo>
                    <a:pt x="3073" y="489"/>
                  </a:lnTo>
                  <a:lnTo>
                    <a:pt x="3069" y="474"/>
                  </a:lnTo>
                  <a:lnTo>
                    <a:pt x="3063" y="456"/>
                  </a:lnTo>
                  <a:lnTo>
                    <a:pt x="3057" y="439"/>
                  </a:lnTo>
                  <a:lnTo>
                    <a:pt x="3048" y="420"/>
                  </a:lnTo>
                  <a:lnTo>
                    <a:pt x="3040" y="401"/>
                  </a:lnTo>
                  <a:lnTo>
                    <a:pt x="3031" y="380"/>
                  </a:lnTo>
                  <a:lnTo>
                    <a:pt x="3021" y="360"/>
                  </a:lnTo>
                  <a:lnTo>
                    <a:pt x="3000" y="316"/>
                  </a:lnTo>
                  <a:lnTo>
                    <a:pt x="2990" y="295"/>
                  </a:lnTo>
                  <a:lnTo>
                    <a:pt x="2981" y="274"/>
                  </a:lnTo>
                  <a:lnTo>
                    <a:pt x="2971" y="253"/>
                  </a:lnTo>
                  <a:lnTo>
                    <a:pt x="2961" y="232"/>
                  </a:lnTo>
                  <a:lnTo>
                    <a:pt x="2956" y="211"/>
                  </a:lnTo>
                  <a:lnTo>
                    <a:pt x="2950" y="190"/>
                  </a:lnTo>
                  <a:lnTo>
                    <a:pt x="2944" y="169"/>
                  </a:lnTo>
                  <a:lnTo>
                    <a:pt x="2944" y="159"/>
                  </a:lnTo>
                  <a:lnTo>
                    <a:pt x="2942" y="148"/>
                  </a:lnTo>
                  <a:lnTo>
                    <a:pt x="2942" y="138"/>
                  </a:lnTo>
                  <a:lnTo>
                    <a:pt x="2942" y="128"/>
                  </a:lnTo>
                  <a:lnTo>
                    <a:pt x="2942" y="119"/>
                  </a:lnTo>
                  <a:lnTo>
                    <a:pt x="2942" y="111"/>
                  </a:lnTo>
                  <a:lnTo>
                    <a:pt x="2944" y="101"/>
                  </a:lnTo>
                  <a:lnTo>
                    <a:pt x="2946" y="92"/>
                  </a:lnTo>
                  <a:lnTo>
                    <a:pt x="2950" y="84"/>
                  </a:lnTo>
                  <a:lnTo>
                    <a:pt x="2954" y="77"/>
                  </a:lnTo>
                  <a:lnTo>
                    <a:pt x="2958" y="67"/>
                  </a:lnTo>
                  <a:lnTo>
                    <a:pt x="2961" y="59"/>
                  </a:lnTo>
                  <a:lnTo>
                    <a:pt x="2967" y="52"/>
                  </a:lnTo>
                  <a:lnTo>
                    <a:pt x="2975" y="46"/>
                  </a:lnTo>
                  <a:lnTo>
                    <a:pt x="2983" y="38"/>
                  </a:lnTo>
                  <a:lnTo>
                    <a:pt x="2990" y="31"/>
                  </a:lnTo>
                  <a:lnTo>
                    <a:pt x="3000" y="25"/>
                  </a:lnTo>
                  <a:lnTo>
                    <a:pt x="3009" y="19"/>
                  </a:lnTo>
                  <a:lnTo>
                    <a:pt x="3021" y="13"/>
                  </a:lnTo>
                  <a:lnTo>
                    <a:pt x="3032" y="8"/>
                  </a:lnTo>
                  <a:lnTo>
                    <a:pt x="3046" y="4"/>
                  </a:lnTo>
                  <a:lnTo>
                    <a:pt x="3059" y="0"/>
                  </a:lnTo>
                  <a:lnTo>
                    <a:pt x="3221" y="0"/>
                  </a:lnTo>
                  <a:lnTo>
                    <a:pt x="3384" y="0"/>
                  </a:lnTo>
                  <a:lnTo>
                    <a:pt x="3545" y="0"/>
                  </a:lnTo>
                  <a:lnTo>
                    <a:pt x="3706" y="2"/>
                  </a:lnTo>
                  <a:lnTo>
                    <a:pt x="3864" y="2"/>
                  </a:lnTo>
                  <a:lnTo>
                    <a:pt x="3940" y="2"/>
                  </a:lnTo>
                  <a:lnTo>
                    <a:pt x="4017" y="2"/>
                  </a:lnTo>
                  <a:lnTo>
                    <a:pt x="4090" y="4"/>
                  </a:lnTo>
                  <a:lnTo>
                    <a:pt x="4163" y="4"/>
                  </a:lnTo>
                  <a:lnTo>
                    <a:pt x="4232" y="4"/>
                  </a:lnTo>
                  <a:lnTo>
                    <a:pt x="4301" y="4"/>
                  </a:lnTo>
                  <a:lnTo>
                    <a:pt x="4365" y="6"/>
                  </a:lnTo>
                  <a:lnTo>
                    <a:pt x="4428" y="6"/>
                  </a:lnTo>
                  <a:lnTo>
                    <a:pt x="4487" y="6"/>
                  </a:lnTo>
                  <a:lnTo>
                    <a:pt x="4543" y="6"/>
                  </a:lnTo>
                  <a:lnTo>
                    <a:pt x="4597" y="8"/>
                  </a:lnTo>
                  <a:lnTo>
                    <a:pt x="4647" y="8"/>
                  </a:lnTo>
                  <a:lnTo>
                    <a:pt x="4693" y="8"/>
                  </a:lnTo>
                  <a:lnTo>
                    <a:pt x="4735" y="8"/>
                  </a:lnTo>
                  <a:lnTo>
                    <a:pt x="4771" y="8"/>
                  </a:lnTo>
                  <a:lnTo>
                    <a:pt x="4806" y="9"/>
                  </a:lnTo>
                  <a:lnTo>
                    <a:pt x="4835" y="9"/>
                  </a:lnTo>
                  <a:lnTo>
                    <a:pt x="4858" y="9"/>
                  </a:lnTo>
                  <a:lnTo>
                    <a:pt x="4869" y="9"/>
                  </a:lnTo>
                  <a:lnTo>
                    <a:pt x="4877" y="9"/>
                  </a:lnTo>
                  <a:lnTo>
                    <a:pt x="4885" y="9"/>
                  </a:lnTo>
                  <a:lnTo>
                    <a:pt x="4890" y="9"/>
                  </a:lnTo>
                  <a:lnTo>
                    <a:pt x="4896" y="9"/>
                  </a:lnTo>
                  <a:lnTo>
                    <a:pt x="4900" y="9"/>
                  </a:lnTo>
                  <a:lnTo>
                    <a:pt x="4902" y="9"/>
                  </a:lnTo>
                  <a:lnTo>
                    <a:pt x="4902" y="1101"/>
                  </a:lnTo>
                  <a:lnTo>
                    <a:pt x="4902" y="1648"/>
                  </a:lnTo>
                  <a:lnTo>
                    <a:pt x="4902" y="2739"/>
                  </a:lnTo>
                  <a:lnTo>
                    <a:pt x="3199" y="2739"/>
                  </a:lnTo>
                  <a:lnTo>
                    <a:pt x="2347" y="2739"/>
                  </a:lnTo>
                  <a:lnTo>
                    <a:pt x="647" y="2739"/>
                  </a:lnTo>
                  <a:lnTo>
                    <a:pt x="647" y="2737"/>
                  </a:lnTo>
                  <a:lnTo>
                    <a:pt x="647" y="2735"/>
                  </a:lnTo>
                  <a:lnTo>
                    <a:pt x="647" y="2733"/>
                  </a:lnTo>
                  <a:lnTo>
                    <a:pt x="647" y="2729"/>
                  </a:lnTo>
                  <a:lnTo>
                    <a:pt x="647" y="2726"/>
                  </a:lnTo>
                  <a:lnTo>
                    <a:pt x="647" y="2720"/>
                  </a:lnTo>
                  <a:lnTo>
                    <a:pt x="647" y="2714"/>
                  </a:lnTo>
                  <a:lnTo>
                    <a:pt x="647" y="2708"/>
                  </a:lnTo>
                  <a:lnTo>
                    <a:pt x="647" y="2701"/>
                  </a:lnTo>
                  <a:lnTo>
                    <a:pt x="647" y="2693"/>
                  </a:lnTo>
                  <a:lnTo>
                    <a:pt x="647" y="2685"/>
                  </a:lnTo>
                  <a:lnTo>
                    <a:pt x="647" y="2676"/>
                  </a:lnTo>
                  <a:lnTo>
                    <a:pt x="647" y="2666"/>
                  </a:lnTo>
                  <a:lnTo>
                    <a:pt x="647" y="2657"/>
                  </a:lnTo>
                  <a:lnTo>
                    <a:pt x="647" y="2645"/>
                  </a:lnTo>
                  <a:lnTo>
                    <a:pt x="647" y="2633"/>
                  </a:lnTo>
                  <a:lnTo>
                    <a:pt x="647" y="2622"/>
                  </a:lnTo>
                  <a:lnTo>
                    <a:pt x="647" y="2609"/>
                  </a:lnTo>
                  <a:lnTo>
                    <a:pt x="647" y="2595"/>
                  </a:lnTo>
                  <a:lnTo>
                    <a:pt x="647" y="2582"/>
                  </a:lnTo>
                  <a:lnTo>
                    <a:pt x="647" y="2568"/>
                  </a:lnTo>
                  <a:lnTo>
                    <a:pt x="647" y="2553"/>
                  </a:lnTo>
                  <a:lnTo>
                    <a:pt x="647" y="2538"/>
                  </a:lnTo>
                  <a:lnTo>
                    <a:pt x="647" y="2522"/>
                  </a:lnTo>
                  <a:lnTo>
                    <a:pt x="647" y="2505"/>
                  </a:lnTo>
                  <a:lnTo>
                    <a:pt x="647" y="2470"/>
                  </a:lnTo>
                  <a:lnTo>
                    <a:pt x="647" y="2436"/>
                  </a:lnTo>
                  <a:lnTo>
                    <a:pt x="647" y="2398"/>
                  </a:lnTo>
                  <a:lnTo>
                    <a:pt x="647" y="2359"/>
                  </a:lnTo>
                  <a:lnTo>
                    <a:pt x="647" y="2319"/>
                  </a:lnTo>
                  <a:lnTo>
                    <a:pt x="647" y="2277"/>
                  </a:lnTo>
                  <a:lnTo>
                    <a:pt x="647" y="2233"/>
                  </a:lnTo>
                  <a:lnTo>
                    <a:pt x="647" y="2188"/>
                  </a:lnTo>
                  <a:lnTo>
                    <a:pt x="647" y="2142"/>
                  </a:lnTo>
                  <a:lnTo>
                    <a:pt x="647" y="2096"/>
                  </a:lnTo>
                  <a:lnTo>
                    <a:pt x="647" y="2048"/>
                  </a:lnTo>
                  <a:lnTo>
                    <a:pt x="647" y="2000"/>
                  </a:lnTo>
                  <a:lnTo>
                    <a:pt x="647" y="1951"/>
                  </a:lnTo>
                  <a:lnTo>
                    <a:pt x="647" y="1901"/>
                  </a:lnTo>
                  <a:lnTo>
                    <a:pt x="647" y="1851"/>
                  </a:lnTo>
                  <a:lnTo>
                    <a:pt x="647" y="1749"/>
                  </a:lnTo>
                  <a:lnTo>
                    <a:pt x="647" y="1648"/>
                  </a:lnTo>
                  <a:lnTo>
                    <a:pt x="641" y="1640"/>
                  </a:lnTo>
                  <a:lnTo>
                    <a:pt x="637" y="1632"/>
                  </a:lnTo>
                  <a:lnTo>
                    <a:pt x="631" y="1625"/>
                  </a:lnTo>
                  <a:lnTo>
                    <a:pt x="626" y="1619"/>
                  </a:lnTo>
                  <a:lnTo>
                    <a:pt x="618" y="1613"/>
                  </a:lnTo>
                  <a:lnTo>
                    <a:pt x="612" y="1607"/>
                  </a:lnTo>
                  <a:lnTo>
                    <a:pt x="604" y="1603"/>
                  </a:lnTo>
                  <a:lnTo>
                    <a:pt x="599" y="1600"/>
                  </a:lnTo>
                  <a:lnTo>
                    <a:pt x="591" y="1596"/>
                  </a:lnTo>
                  <a:lnTo>
                    <a:pt x="583" y="1592"/>
                  </a:lnTo>
                  <a:lnTo>
                    <a:pt x="566" y="1588"/>
                  </a:lnTo>
                  <a:lnTo>
                    <a:pt x="549" y="1584"/>
                  </a:lnTo>
                  <a:lnTo>
                    <a:pt x="530" y="1584"/>
                  </a:lnTo>
                  <a:lnTo>
                    <a:pt x="510" y="1584"/>
                  </a:lnTo>
                  <a:lnTo>
                    <a:pt x="489" y="1584"/>
                  </a:lnTo>
                  <a:lnTo>
                    <a:pt x="468" y="1588"/>
                  </a:lnTo>
                  <a:lnTo>
                    <a:pt x="447" y="1592"/>
                  </a:lnTo>
                  <a:lnTo>
                    <a:pt x="426" y="1596"/>
                  </a:lnTo>
                  <a:lnTo>
                    <a:pt x="405" y="1602"/>
                  </a:lnTo>
                  <a:lnTo>
                    <a:pt x="382" y="1607"/>
                  </a:lnTo>
                  <a:lnTo>
                    <a:pt x="359" y="1613"/>
                  </a:lnTo>
                  <a:lnTo>
                    <a:pt x="315" y="1626"/>
                  </a:lnTo>
                  <a:lnTo>
                    <a:pt x="271" y="1640"/>
                  </a:lnTo>
                  <a:lnTo>
                    <a:pt x="249" y="1646"/>
                  </a:lnTo>
                  <a:lnTo>
                    <a:pt x="228" y="1651"/>
                  </a:lnTo>
                  <a:lnTo>
                    <a:pt x="209" y="1655"/>
                  </a:lnTo>
                  <a:lnTo>
                    <a:pt x="190" y="1659"/>
                  </a:lnTo>
                  <a:lnTo>
                    <a:pt x="171" y="1663"/>
                  </a:lnTo>
                  <a:lnTo>
                    <a:pt x="153" y="1665"/>
                  </a:lnTo>
                  <a:lnTo>
                    <a:pt x="136" y="1667"/>
                  </a:lnTo>
                  <a:lnTo>
                    <a:pt x="121" y="1667"/>
                  </a:lnTo>
                  <a:lnTo>
                    <a:pt x="107" y="1665"/>
                  </a:lnTo>
                  <a:lnTo>
                    <a:pt x="94" y="1661"/>
                  </a:lnTo>
                  <a:lnTo>
                    <a:pt x="88" y="1657"/>
                  </a:lnTo>
                  <a:lnTo>
                    <a:pt x="82" y="1655"/>
                  </a:lnTo>
                  <a:lnTo>
                    <a:pt x="77" y="1651"/>
                  </a:lnTo>
                  <a:lnTo>
                    <a:pt x="73" y="1648"/>
                  </a:lnTo>
                  <a:lnTo>
                    <a:pt x="63" y="1638"/>
                  </a:lnTo>
                  <a:lnTo>
                    <a:pt x="56" y="1628"/>
                  </a:lnTo>
                  <a:lnTo>
                    <a:pt x="48" y="1615"/>
                  </a:lnTo>
                  <a:lnTo>
                    <a:pt x="40" y="1602"/>
                  </a:lnTo>
                  <a:lnTo>
                    <a:pt x="34" y="1588"/>
                  </a:lnTo>
                  <a:lnTo>
                    <a:pt x="29" y="1573"/>
                  </a:lnTo>
                  <a:lnTo>
                    <a:pt x="23" y="1555"/>
                  </a:lnTo>
                  <a:lnTo>
                    <a:pt x="19" y="1538"/>
                  </a:lnTo>
                  <a:lnTo>
                    <a:pt x="13" y="1519"/>
                  </a:lnTo>
                  <a:lnTo>
                    <a:pt x="11" y="1500"/>
                  </a:lnTo>
                  <a:lnTo>
                    <a:pt x="8" y="1481"/>
                  </a:lnTo>
                  <a:lnTo>
                    <a:pt x="6" y="1460"/>
                  </a:lnTo>
                  <a:lnTo>
                    <a:pt x="4" y="1438"/>
                  </a:lnTo>
                  <a:lnTo>
                    <a:pt x="2" y="1417"/>
                  </a:lnTo>
                  <a:lnTo>
                    <a:pt x="0" y="1396"/>
                  </a:lnTo>
                  <a:lnTo>
                    <a:pt x="0" y="1375"/>
                  </a:lnTo>
                  <a:lnTo>
                    <a:pt x="0" y="1354"/>
                  </a:lnTo>
                  <a:lnTo>
                    <a:pt x="2" y="1333"/>
                  </a:lnTo>
                  <a:lnTo>
                    <a:pt x="4" y="1312"/>
                  </a:lnTo>
                  <a:lnTo>
                    <a:pt x="6" y="1291"/>
                  </a:lnTo>
                  <a:lnTo>
                    <a:pt x="8" y="1272"/>
                  </a:lnTo>
                  <a:lnTo>
                    <a:pt x="11" y="1250"/>
                  </a:lnTo>
                  <a:lnTo>
                    <a:pt x="13" y="1231"/>
                  </a:lnTo>
                  <a:lnTo>
                    <a:pt x="19" y="1214"/>
                  </a:lnTo>
                  <a:lnTo>
                    <a:pt x="23" y="1197"/>
                  </a:lnTo>
                  <a:lnTo>
                    <a:pt x="29" y="1180"/>
                  </a:lnTo>
                  <a:lnTo>
                    <a:pt x="34" y="1162"/>
                  </a:lnTo>
                  <a:lnTo>
                    <a:pt x="40" y="1149"/>
                  </a:lnTo>
                  <a:lnTo>
                    <a:pt x="48" y="1135"/>
                  </a:lnTo>
                  <a:lnTo>
                    <a:pt x="56" y="1122"/>
                  </a:lnTo>
                  <a:lnTo>
                    <a:pt x="63" y="1112"/>
                  </a:lnTo>
                  <a:lnTo>
                    <a:pt x="73" y="1103"/>
                  </a:lnTo>
                  <a:lnTo>
                    <a:pt x="77" y="1099"/>
                  </a:lnTo>
                  <a:lnTo>
                    <a:pt x="82" y="1095"/>
                  </a:lnTo>
                  <a:lnTo>
                    <a:pt x="88" y="1091"/>
                  </a:lnTo>
                  <a:lnTo>
                    <a:pt x="94" y="1089"/>
                  </a:lnTo>
                  <a:lnTo>
                    <a:pt x="107" y="1086"/>
                  </a:lnTo>
                  <a:lnTo>
                    <a:pt x="121" y="1084"/>
                  </a:lnTo>
                  <a:lnTo>
                    <a:pt x="136" y="1084"/>
                  </a:lnTo>
                  <a:lnTo>
                    <a:pt x="153" y="1084"/>
                  </a:lnTo>
                  <a:lnTo>
                    <a:pt x="171" y="1086"/>
                  </a:lnTo>
                  <a:lnTo>
                    <a:pt x="190" y="1089"/>
                  </a:lnTo>
                  <a:lnTo>
                    <a:pt x="209" y="1093"/>
                  </a:lnTo>
                  <a:lnTo>
                    <a:pt x="228" y="1097"/>
                  </a:lnTo>
                  <a:lnTo>
                    <a:pt x="249" y="1103"/>
                  </a:lnTo>
                  <a:lnTo>
                    <a:pt x="271" y="1109"/>
                  </a:lnTo>
                  <a:lnTo>
                    <a:pt x="315" y="1122"/>
                  </a:lnTo>
                  <a:lnTo>
                    <a:pt x="359" y="1135"/>
                  </a:lnTo>
                  <a:lnTo>
                    <a:pt x="382" y="1141"/>
                  </a:lnTo>
                  <a:lnTo>
                    <a:pt x="405" y="1147"/>
                  </a:lnTo>
                  <a:lnTo>
                    <a:pt x="426" y="1153"/>
                  </a:lnTo>
                  <a:lnTo>
                    <a:pt x="447" y="1156"/>
                  </a:lnTo>
                  <a:lnTo>
                    <a:pt x="468" y="1160"/>
                  </a:lnTo>
                  <a:lnTo>
                    <a:pt x="489" y="1162"/>
                  </a:lnTo>
                  <a:lnTo>
                    <a:pt x="510" y="1164"/>
                  </a:lnTo>
                  <a:lnTo>
                    <a:pt x="530" y="1164"/>
                  </a:lnTo>
                  <a:lnTo>
                    <a:pt x="549" y="1162"/>
                  </a:lnTo>
                  <a:lnTo>
                    <a:pt x="566" y="1160"/>
                  </a:lnTo>
                  <a:lnTo>
                    <a:pt x="583" y="1155"/>
                  </a:lnTo>
                  <a:lnTo>
                    <a:pt x="591" y="1153"/>
                  </a:lnTo>
                  <a:lnTo>
                    <a:pt x="599" y="1149"/>
                  </a:lnTo>
                  <a:lnTo>
                    <a:pt x="604" y="1145"/>
                  </a:lnTo>
                  <a:lnTo>
                    <a:pt x="612" y="1139"/>
                  </a:lnTo>
                  <a:lnTo>
                    <a:pt x="618" y="1135"/>
                  </a:lnTo>
                  <a:lnTo>
                    <a:pt x="626" y="1130"/>
                  </a:lnTo>
                  <a:lnTo>
                    <a:pt x="631" y="1122"/>
                  </a:lnTo>
                  <a:lnTo>
                    <a:pt x="637" y="1116"/>
                  </a:lnTo>
                  <a:lnTo>
                    <a:pt x="641" y="1109"/>
                  </a:lnTo>
                  <a:lnTo>
                    <a:pt x="647" y="1101"/>
                  </a:lnTo>
                  <a:lnTo>
                    <a:pt x="647" y="1099"/>
                  </a:lnTo>
                  <a:lnTo>
                    <a:pt x="647" y="1097"/>
                  </a:lnTo>
                  <a:lnTo>
                    <a:pt x="647" y="1093"/>
                  </a:lnTo>
                  <a:lnTo>
                    <a:pt x="647" y="1087"/>
                  </a:lnTo>
                  <a:lnTo>
                    <a:pt x="647" y="1082"/>
                  </a:lnTo>
                  <a:lnTo>
                    <a:pt x="647" y="1074"/>
                  </a:lnTo>
                  <a:lnTo>
                    <a:pt x="647" y="1064"/>
                  </a:lnTo>
                  <a:lnTo>
                    <a:pt x="647" y="1053"/>
                  </a:lnTo>
                  <a:lnTo>
                    <a:pt x="647" y="1041"/>
                  </a:lnTo>
                  <a:lnTo>
                    <a:pt x="647" y="1028"/>
                  </a:lnTo>
                  <a:lnTo>
                    <a:pt x="647" y="1015"/>
                  </a:lnTo>
                  <a:lnTo>
                    <a:pt x="647" y="999"/>
                  </a:lnTo>
                  <a:lnTo>
                    <a:pt x="647" y="984"/>
                  </a:lnTo>
                  <a:lnTo>
                    <a:pt x="647" y="967"/>
                  </a:lnTo>
                  <a:lnTo>
                    <a:pt x="647" y="949"/>
                  </a:lnTo>
                  <a:lnTo>
                    <a:pt x="647" y="930"/>
                  </a:lnTo>
                  <a:lnTo>
                    <a:pt x="647" y="911"/>
                  </a:lnTo>
                  <a:lnTo>
                    <a:pt x="647" y="890"/>
                  </a:lnTo>
                  <a:lnTo>
                    <a:pt x="647" y="869"/>
                  </a:lnTo>
                  <a:lnTo>
                    <a:pt x="647" y="848"/>
                  </a:lnTo>
                  <a:lnTo>
                    <a:pt x="647" y="825"/>
                  </a:lnTo>
                  <a:lnTo>
                    <a:pt x="647" y="802"/>
                  </a:lnTo>
                  <a:lnTo>
                    <a:pt x="647" y="779"/>
                  </a:lnTo>
                  <a:lnTo>
                    <a:pt x="647" y="756"/>
                  </a:lnTo>
                  <a:lnTo>
                    <a:pt x="647" y="706"/>
                  </a:lnTo>
                  <a:lnTo>
                    <a:pt x="647" y="656"/>
                  </a:lnTo>
                  <a:lnTo>
                    <a:pt x="647" y="606"/>
                  </a:lnTo>
                  <a:lnTo>
                    <a:pt x="647" y="554"/>
                  </a:lnTo>
                  <a:lnTo>
                    <a:pt x="647" y="504"/>
                  </a:lnTo>
                  <a:lnTo>
                    <a:pt x="647" y="453"/>
                  </a:lnTo>
                  <a:lnTo>
                    <a:pt x="647" y="403"/>
                  </a:lnTo>
                  <a:lnTo>
                    <a:pt x="647" y="355"/>
                  </a:lnTo>
                  <a:lnTo>
                    <a:pt x="647" y="332"/>
                  </a:lnTo>
                  <a:lnTo>
                    <a:pt x="647" y="307"/>
                  </a:lnTo>
                  <a:lnTo>
                    <a:pt x="647" y="284"/>
                  </a:lnTo>
                  <a:lnTo>
                    <a:pt x="647" y="263"/>
                  </a:lnTo>
                  <a:lnTo>
                    <a:pt x="647" y="242"/>
                  </a:lnTo>
                  <a:lnTo>
                    <a:pt x="647" y="220"/>
                  </a:lnTo>
                  <a:lnTo>
                    <a:pt x="647" y="199"/>
                  </a:lnTo>
                  <a:lnTo>
                    <a:pt x="647" y="180"/>
                  </a:lnTo>
                  <a:lnTo>
                    <a:pt x="647" y="161"/>
                  </a:lnTo>
                  <a:lnTo>
                    <a:pt x="647" y="144"/>
                  </a:lnTo>
                  <a:lnTo>
                    <a:pt x="647" y="126"/>
                  </a:lnTo>
                  <a:lnTo>
                    <a:pt x="647" y="109"/>
                  </a:lnTo>
                  <a:lnTo>
                    <a:pt x="647" y="96"/>
                  </a:lnTo>
                  <a:lnTo>
                    <a:pt x="647" y="80"/>
                  </a:lnTo>
                  <a:lnTo>
                    <a:pt x="647" y="67"/>
                  </a:lnTo>
                  <a:lnTo>
                    <a:pt x="647" y="55"/>
                  </a:lnTo>
                  <a:lnTo>
                    <a:pt x="647" y="46"/>
                  </a:lnTo>
                  <a:lnTo>
                    <a:pt x="647" y="36"/>
                  </a:lnTo>
                  <a:lnTo>
                    <a:pt x="647" y="29"/>
                  </a:lnTo>
                  <a:lnTo>
                    <a:pt x="647" y="21"/>
                  </a:lnTo>
                  <a:lnTo>
                    <a:pt x="647" y="17"/>
                  </a:lnTo>
                  <a:lnTo>
                    <a:pt x="647" y="13"/>
                  </a:lnTo>
                  <a:lnTo>
                    <a:pt x="647" y="9"/>
                  </a:lnTo>
                  <a:close/>
                </a:path>
              </a:pathLst>
            </a:custGeom>
            <a:solidFill>
              <a:srgbClr val="6490CB"/>
            </a:solidFill>
            <a:ln w="6350">
              <a:solidFill>
                <a:srgbClr val="6490CB"/>
              </a:solidFill>
              <a:round/>
              <a:headEnd/>
              <a:tailEnd/>
            </a:ln>
          </p:spPr>
          <p:txBody>
            <a:bodyPr/>
            <a:lstStyle/>
            <a:p>
              <a:endParaRPr lang="en-US" dirty="0"/>
            </a:p>
          </p:txBody>
        </p:sp>
        <p:sp>
          <p:nvSpPr>
            <p:cNvPr id="32779" name="Freeform 27"/>
            <p:cNvSpPr>
              <a:spLocks/>
            </p:cNvSpPr>
            <p:nvPr/>
          </p:nvSpPr>
          <p:spPr bwMode="gray">
            <a:xfrm>
              <a:off x="1172" y="2206"/>
              <a:ext cx="2130" cy="1682"/>
            </a:xfrm>
            <a:custGeom>
              <a:avLst/>
              <a:gdLst>
                <a:gd name="T0" fmla="*/ 2130 w 2130"/>
                <a:gd name="T1" fmla="*/ 317 h 1682"/>
                <a:gd name="T2" fmla="*/ 2130 w 2130"/>
                <a:gd name="T3" fmla="*/ 863 h 1682"/>
                <a:gd name="T4" fmla="*/ 1844 w 2130"/>
                <a:gd name="T5" fmla="*/ 864 h 1682"/>
                <a:gd name="T6" fmla="*/ 1844 w 2130"/>
                <a:gd name="T7" fmla="*/ 1137 h 1682"/>
                <a:gd name="T8" fmla="*/ 2130 w 2130"/>
                <a:gd name="T9" fmla="*/ 1136 h 1682"/>
                <a:gd name="T10" fmla="*/ 2130 w 2130"/>
                <a:gd name="T11" fmla="*/ 1682 h 1682"/>
                <a:gd name="T12" fmla="*/ 1278 w 2130"/>
                <a:gd name="T13" fmla="*/ 1682 h 1682"/>
                <a:gd name="T14" fmla="*/ 852 w 2130"/>
                <a:gd name="T15" fmla="*/ 1682 h 1682"/>
                <a:gd name="T16" fmla="*/ 0 w 2130"/>
                <a:gd name="T17" fmla="*/ 1682 h 1682"/>
                <a:gd name="T18" fmla="*/ 0 w 2130"/>
                <a:gd name="T19" fmla="*/ 1136 h 1682"/>
                <a:gd name="T20" fmla="*/ 0 w 2130"/>
                <a:gd name="T21" fmla="*/ 863 h 1682"/>
                <a:gd name="T22" fmla="*/ 0 w 2130"/>
                <a:gd name="T23" fmla="*/ 317 h 1682"/>
                <a:gd name="T24" fmla="*/ 924 w 2130"/>
                <a:gd name="T25" fmla="*/ 318 h 1682"/>
                <a:gd name="T26" fmla="*/ 924 w 2130"/>
                <a:gd name="T27" fmla="*/ 45 h 1682"/>
                <a:gd name="T28" fmla="*/ 1212 w 2130"/>
                <a:gd name="T29" fmla="*/ 45 h 1682"/>
                <a:gd name="T30" fmla="*/ 1211 w 2130"/>
                <a:gd name="T31" fmla="*/ 318 h 1682"/>
                <a:gd name="T32" fmla="*/ 2130 w 2130"/>
                <a:gd name="T33" fmla="*/ 317 h 16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30"/>
                <a:gd name="T52" fmla="*/ 0 h 1682"/>
                <a:gd name="T53" fmla="*/ 2130 w 2130"/>
                <a:gd name="T54" fmla="*/ 1682 h 16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30" h="1682">
                  <a:moveTo>
                    <a:pt x="2130" y="317"/>
                  </a:moveTo>
                  <a:cubicBezTo>
                    <a:pt x="2130" y="317"/>
                    <a:pt x="2130" y="590"/>
                    <a:pt x="2130" y="863"/>
                  </a:cubicBezTo>
                  <a:cubicBezTo>
                    <a:pt x="2082" y="954"/>
                    <a:pt x="1892" y="818"/>
                    <a:pt x="1844" y="864"/>
                  </a:cubicBezTo>
                  <a:cubicBezTo>
                    <a:pt x="1796" y="910"/>
                    <a:pt x="1796" y="1092"/>
                    <a:pt x="1844" y="1137"/>
                  </a:cubicBezTo>
                  <a:cubicBezTo>
                    <a:pt x="1892" y="1182"/>
                    <a:pt x="2082" y="1045"/>
                    <a:pt x="2130" y="1136"/>
                  </a:cubicBezTo>
                  <a:cubicBezTo>
                    <a:pt x="2130" y="1409"/>
                    <a:pt x="2130" y="1682"/>
                    <a:pt x="2130" y="1682"/>
                  </a:cubicBezTo>
                  <a:lnTo>
                    <a:pt x="1278" y="1682"/>
                  </a:lnTo>
                  <a:lnTo>
                    <a:pt x="852" y="1682"/>
                  </a:lnTo>
                  <a:lnTo>
                    <a:pt x="0" y="1682"/>
                  </a:lnTo>
                  <a:lnTo>
                    <a:pt x="0" y="1136"/>
                  </a:lnTo>
                  <a:lnTo>
                    <a:pt x="0" y="863"/>
                  </a:lnTo>
                  <a:lnTo>
                    <a:pt x="0" y="317"/>
                  </a:lnTo>
                  <a:cubicBezTo>
                    <a:pt x="0" y="317"/>
                    <a:pt x="462" y="317"/>
                    <a:pt x="924" y="318"/>
                  </a:cubicBezTo>
                  <a:cubicBezTo>
                    <a:pt x="1078" y="273"/>
                    <a:pt x="876" y="90"/>
                    <a:pt x="924" y="45"/>
                  </a:cubicBezTo>
                  <a:cubicBezTo>
                    <a:pt x="972" y="0"/>
                    <a:pt x="1164" y="0"/>
                    <a:pt x="1212" y="45"/>
                  </a:cubicBezTo>
                  <a:cubicBezTo>
                    <a:pt x="1260" y="90"/>
                    <a:pt x="1058" y="273"/>
                    <a:pt x="1211" y="318"/>
                  </a:cubicBezTo>
                  <a:cubicBezTo>
                    <a:pt x="1670" y="317"/>
                    <a:pt x="2130" y="317"/>
                    <a:pt x="2130" y="317"/>
                  </a:cubicBezTo>
                  <a:close/>
                </a:path>
              </a:pathLst>
            </a:custGeom>
            <a:solidFill>
              <a:srgbClr val="D6E0EC"/>
            </a:solidFill>
            <a:ln w="6350">
              <a:solidFill>
                <a:srgbClr val="D6E0EC"/>
              </a:solidFill>
              <a:round/>
              <a:headEnd/>
              <a:tailEnd/>
            </a:ln>
          </p:spPr>
          <p:txBody>
            <a:bodyPr/>
            <a:lstStyle/>
            <a:p>
              <a:endParaRPr lang="en-US" dirty="0"/>
            </a:p>
          </p:txBody>
        </p:sp>
        <p:sp>
          <p:nvSpPr>
            <p:cNvPr id="32780" name="Freeform 28"/>
            <p:cNvSpPr>
              <a:spLocks/>
            </p:cNvSpPr>
            <p:nvPr/>
          </p:nvSpPr>
          <p:spPr bwMode="auto">
            <a:xfrm>
              <a:off x="3304" y="1154"/>
              <a:ext cx="2129" cy="1670"/>
            </a:xfrm>
            <a:custGeom>
              <a:avLst/>
              <a:gdLst>
                <a:gd name="T0" fmla="*/ 0 w 4259"/>
                <a:gd name="T1" fmla="*/ 679 h 3340"/>
                <a:gd name="T2" fmla="*/ 0 w 4259"/>
                <a:gd name="T3" fmla="*/ 666 h 3340"/>
                <a:gd name="T4" fmla="*/ 0 w 4259"/>
                <a:gd name="T5" fmla="*/ 647 h 3340"/>
                <a:gd name="T6" fmla="*/ 0 w 4259"/>
                <a:gd name="T7" fmla="*/ 616 h 3340"/>
                <a:gd name="T8" fmla="*/ 0 w 4259"/>
                <a:gd name="T9" fmla="*/ 545 h 3340"/>
                <a:gd name="T10" fmla="*/ 0 w 4259"/>
                <a:gd name="T11" fmla="*/ 460 h 3340"/>
                <a:gd name="T12" fmla="*/ 6 w 4259"/>
                <a:gd name="T13" fmla="*/ 401 h 3340"/>
                <a:gd name="T14" fmla="*/ 24 w 4259"/>
                <a:gd name="T15" fmla="*/ 394 h 3340"/>
                <a:gd name="T16" fmla="*/ 60 w 4259"/>
                <a:gd name="T17" fmla="*/ 398 h 3340"/>
                <a:gd name="T18" fmla="*/ 109 w 4259"/>
                <a:gd name="T19" fmla="*/ 411 h 3340"/>
                <a:gd name="T20" fmla="*/ 137 w 4259"/>
                <a:gd name="T21" fmla="*/ 412 h 3340"/>
                <a:gd name="T22" fmla="*/ 149 w 4259"/>
                <a:gd name="T23" fmla="*/ 401 h 3340"/>
                <a:gd name="T24" fmla="*/ 158 w 4259"/>
                <a:gd name="T25" fmla="*/ 372 h 3340"/>
                <a:gd name="T26" fmla="*/ 160 w 4259"/>
                <a:gd name="T27" fmla="*/ 335 h 3340"/>
                <a:gd name="T28" fmla="*/ 156 w 4259"/>
                <a:gd name="T29" fmla="*/ 300 h 3340"/>
                <a:gd name="T30" fmla="*/ 145 w 4259"/>
                <a:gd name="T31" fmla="*/ 275 h 3340"/>
                <a:gd name="T32" fmla="*/ 131 w 4259"/>
                <a:gd name="T33" fmla="*/ 268 h 3340"/>
                <a:gd name="T34" fmla="*/ 98 w 4259"/>
                <a:gd name="T35" fmla="*/ 273 h 3340"/>
                <a:gd name="T36" fmla="*/ 49 w 4259"/>
                <a:gd name="T37" fmla="*/ 287 h 3340"/>
                <a:gd name="T38" fmla="*/ 17 w 4259"/>
                <a:gd name="T39" fmla="*/ 287 h 3340"/>
                <a:gd name="T40" fmla="*/ 5 w 4259"/>
                <a:gd name="T41" fmla="*/ 280 h 3340"/>
                <a:gd name="T42" fmla="*/ 0 w 4259"/>
                <a:gd name="T43" fmla="*/ 209 h 3340"/>
                <a:gd name="T44" fmla="*/ 0 w 4259"/>
                <a:gd name="T45" fmla="*/ 126 h 3340"/>
                <a:gd name="T46" fmla="*/ 0 w 4259"/>
                <a:gd name="T47" fmla="*/ 58 h 3340"/>
                <a:gd name="T48" fmla="*/ 0 w 4259"/>
                <a:gd name="T49" fmla="*/ 33 h 3340"/>
                <a:gd name="T50" fmla="*/ 0 w 4259"/>
                <a:gd name="T51" fmla="*/ 13 h 3340"/>
                <a:gd name="T52" fmla="*/ 0 w 4259"/>
                <a:gd name="T53" fmla="*/ 3 h 3340"/>
                <a:gd name="T54" fmla="*/ 638 w 4259"/>
                <a:gd name="T55" fmla="*/ 0 h 3340"/>
                <a:gd name="T56" fmla="*/ 1062 w 4259"/>
                <a:gd name="T57" fmla="*/ 682 h 3340"/>
                <a:gd name="T58" fmla="*/ 1024 w 4259"/>
                <a:gd name="T59" fmla="*/ 682 h 3340"/>
                <a:gd name="T60" fmla="*/ 936 w 4259"/>
                <a:gd name="T61" fmla="*/ 682 h 3340"/>
                <a:gd name="T62" fmla="*/ 812 w 4259"/>
                <a:gd name="T63" fmla="*/ 682 h 3340"/>
                <a:gd name="T64" fmla="*/ 602 w 4259"/>
                <a:gd name="T65" fmla="*/ 682 h 3340"/>
                <a:gd name="T66" fmla="*/ 583 w 4259"/>
                <a:gd name="T67" fmla="*/ 691 h 3340"/>
                <a:gd name="T68" fmla="*/ 574 w 4259"/>
                <a:gd name="T69" fmla="*/ 705 h 3340"/>
                <a:gd name="T70" fmla="*/ 573 w 4259"/>
                <a:gd name="T71" fmla="*/ 722 h 3340"/>
                <a:gd name="T72" fmla="*/ 585 w 4259"/>
                <a:gd name="T73" fmla="*/ 756 h 3340"/>
                <a:gd name="T74" fmla="*/ 603 w 4259"/>
                <a:gd name="T75" fmla="*/ 795 h 3340"/>
                <a:gd name="T76" fmla="*/ 606 w 4259"/>
                <a:gd name="T77" fmla="*/ 812 h 3340"/>
                <a:gd name="T78" fmla="*/ 597 w 4259"/>
                <a:gd name="T79" fmla="*/ 822 h 3340"/>
                <a:gd name="T80" fmla="*/ 568 w 4259"/>
                <a:gd name="T81" fmla="*/ 832 h 3340"/>
                <a:gd name="T82" fmla="*/ 530 w 4259"/>
                <a:gd name="T83" fmla="*/ 835 h 3340"/>
                <a:gd name="T84" fmla="*/ 492 w 4259"/>
                <a:gd name="T85" fmla="*/ 832 h 3340"/>
                <a:gd name="T86" fmla="*/ 464 w 4259"/>
                <a:gd name="T87" fmla="*/ 822 h 3340"/>
                <a:gd name="T88" fmla="*/ 455 w 4259"/>
                <a:gd name="T89" fmla="*/ 812 h 3340"/>
                <a:gd name="T90" fmla="*/ 457 w 4259"/>
                <a:gd name="T91" fmla="*/ 795 h 3340"/>
                <a:gd name="T92" fmla="*/ 476 w 4259"/>
                <a:gd name="T93" fmla="*/ 756 h 3340"/>
                <a:gd name="T94" fmla="*/ 488 w 4259"/>
                <a:gd name="T95" fmla="*/ 722 h 3340"/>
                <a:gd name="T96" fmla="*/ 487 w 4259"/>
                <a:gd name="T97" fmla="*/ 705 h 3340"/>
                <a:gd name="T98" fmla="*/ 478 w 4259"/>
                <a:gd name="T99" fmla="*/ 691 h 3340"/>
                <a:gd name="T100" fmla="*/ 459 w 4259"/>
                <a:gd name="T101" fmla="*/ 682 h 3340"/>
                <a:gd name="T102" fmla="*/ 251 w 4259"/>
                <a:gd name="T103" fmla="*/ 682 h 3340"/>
                <a:gd name="T104" fmla="*/ 127 w 4259"/>
                <a:gd name="T105" fmla="*/ 682 h 3340"/>
                <a:gd name="T106" fmla="*/ 39 w 4259"/>
                <a:gd name="T107" fmla="*/ 682 h 3340"/>
                <a:gd name="T108" fmla="*/ 1 w 4259"/>
                <a:gd name="T109" fmla="*/ 682 h 334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259"/>
                <a:gd name="T166" fmla="*/ 0 h 3340"/>
                <a:gd name="T167" fmla="*/ 4259 w 4259"/>
                <a:gd name="T168" fmla="*/ 3340 h 334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259" h="3340">
                  <a:moveTo>
                    <a:pt x="0" y="2727"/>
                  </a:moveTo>
                  <a:lnTo>
                    <a:pt x="0" y="2727"/>
                  </a:lnTo>
                  <a:lnTo>
                    <a:pt x="0" y="2725"/>
                  </a:lnTo>
                  <a:lnTo>
                    <a:pt x="0" y="2724"/>
                  </a:lnTo>
                  <a:lnTo>
                    <a:pt x="0" y="2722"/>
                  </a:lnTo>
                  <a:lnTo>
                    <a:pt x="0" y="2718"/>
                  </a:lnTo>
                  <a:lnTo>
                    <a:pt x="0" y="2714"/>
                  </a:lnTo>
                  <a:lnTo>
                    <a:pt x="0" y="2708"/>
                  </a:lnTo>
                  <a:lnTo>
                    <a:pt x="0" y="2704"/>
                  </a:lnTo>
                  <a:lnTo>
                    <a:pt x="0" y="2697"/>
                  </a:lnTo>
                  <a:lnTo>
                    <a:pt x="0" y="2691"/>
                  </a:lnTo>
                  <a:lnTo>
                    <a:pt x="0" y="2683"/>
                  </a:lnTo>
                  <a:lnTo>
                    <a:pt x="0" y="2674"/>
                  </a:lnTo>
                  <a:lnTo>
                    <a:pt x="0" y="2664"/>
                  </a:lnTo>
                  <a:lnTo>
                    <a:pt x="0" y="2654"/>
                  </a:lnTo>
                  <a:lnTo>
                    <a:pt x="0" y="2645"/>
                  </a:lnTo>
                  <a:lnTo>
                    <a:pt x="0" y="2633"/>
                  </a:lnTo>
                  <a:lnTo>
                    <a:pt x="0" y="2622"/>
                  </a:lnTo>
                  <a:lnTo>
                    <a:pt x="0" y="2610"/>
                  </a:lnTo>
                  <a:lnTo>
                    <a:pt x="0" y="2599"/>
                  </a:lnTo>
                  <a:lnTo>
                    <a:pt x="0" y="2585"/>
                  </a:lnTo>
                  <a:lnTo>
                    <a:pt x="0" y="2570"/>
                  </a:lnTo>
                  <a:lnTo>
                    <a:pt x="0" y="2557"/>
                  </a:lnTo>
                  <a:lnTo>
                    <a:pt x="0" y="2541"/>
                  </a:lnTo>
                  <a:lnTo>
                    <a:pt x="0" y="2526"/>
                  </a:lnTo>
                  <a:lnTo>
                    <a:pt x="0" y="2511"/>
                  </a:lnTo>
                  <a:lnTo>
                    <a:pt x="0" y="2495"/>
                  </a:lnTo>
                  <a:lnTo>
                    <a:pt x="0" y="2461"/>
                  </a:lnTo>
                  <a:lnTo>
                    <a:pt x="0" y="2424"/>
                  </a:lnTo>
                  <a:lnTo>
                    <a:pt x="0" y="2388"/>
                  </a:lnTo>
                  <a:lnTo>
                    <a:pt x="0" y="2347"/>
                  </a:lnTo>
                  <a:lnTo>
                    <a:pt x="0" y="2307"/>
                  </a:lnTo>
                  <a:lnTo>
                    <a:pt x="0" y="2265"/>
                  </a:lnTo>
                  <a:lnTo>
                    <a:pt x="0" y="2223"/>
                  </a:lnTo>
                  <a:lnTo>
                    <a:pt x="0" y="2177"/>
                  </a:lnTo>
                  <a:lnTo>
                    <a:pt x="0" y="2130"/>
                  </a:lnTo>
                  <a:lnTo>
                    <a:pt x="0" y="2084"/>
                  </a:lnTo>
                  <a:lnTo>
                    <a:pt x="0" y="2036"/>
                  </a:lnTo>
                  <a:lnTo>
                    <a:pt x="0" y="1988"/>
                  </a:lnTo>
                  <a:lnTo>
                    <a:pt x="0" y="1940"/>
                  </a:lnTo>
                  <a:lnTo>
                    <a:pt x="0" y="1891"/>
                  </a:lnTo>
                  <a:lnTo>
                    <a:pt x="0" y="1841"/>
                  </a:lnTo>
                  <a:lnTo>
                    <a:pt x="0" y="1739"/>
                  </a:lnTo>
                  <a:lnTo>
                    <a:pt x="0" y="1637"/>
                  </a:lnTo>
                  <a:lnTo>
                    <a:pt x="4" y="1628"/>
                  </a:lnTo>
                  <a:lnTo>
                    <a:pt x="10" y="1620"/>
                  </a:lnTo>
                  <a:lnTo>
                    <a:pt x="15" y="1614"/>
                  </a:lnTo>
                  <a:lnTo>
                    <a:pt x="21" y="1607"/>
                  </a:lnTo>
                  <a:lnTo>
                    <a:pt x="27" y="1601"/>
                  </a:lnTo>
                  <a:lnTo>
                    <a:pt x="33" y="1597"/>
                  </a:lnTo>
                  <a:lnTo>
                    <a:pt x="40" y="1591"/>
                  </a:lnTo>
                  <a:lnTo>
                    <a:pt x="48" y="1587"/>
                  </a:lnTo>
                  <a:lnTo>
                    <a:pt x="56" y="1583"/>
                  </a:lnTo>
                  <a:lnTo>
                    <a:pt x="63" y="1582"/>
                  </a:lnTo>
                  <a:lnTo>
                    <a:pt x="81" y="1576"/>
                  </a:lnTo>
                  <a:lnTo>
                    <a:pt x="98" y="1574"/>
                  </a:lnTo>
                  <a:lnTo>
                    <a:pt x="115" y="1572"/>
                  </a:lnTo>
                  <a:lnTo>
                    <a:pt x="134" y="1572"/>
                  </a:lnTo>
                  <a:lnTo>
                    <a:pt x="155" y="1574"/>
                  </a:lnTo>
                  <a:lnTo>
                    <a:pt x="177" y="1576"/>
                  </a:lnTo>
                  <a:lnTo>
                    <a:pt x="198" y="1580"/>
                  </a:lnTo>
                  <a:lnTo>
                    <a:pt x="219" y="1585"/>
                  </a:lnTo>
                  <a:lnTo>
                    <a:pt x="242" y="1589"/>
                  </a:lnTo>
                  <a:lnTo>
                    <a:pt x="263" y="1595"/>
                  </a:lnTo>
                  <a:lnTo>
                    <a:pt x="286" y="1601"/>
                  </a:lnTo>
                  <a:lnTo>
                    <a:pt x="330" y="1614"/>
                  </a:lnTo>
                  <a:lnTo>
                    <a:pt x="374" y="1628"/>
                  </a:lnTo>
                  <a:lnTo>
                    <a:pt x="395" y="1633"/>
                  </a:lnTo>
                  <a:lnTo>
                    <a:pt x="416" y="1639"/>
                  </a:lnTo>
                  <a:lnTo>
                    <a:pt x="436" y="1643"/>
                  </a:lnTo>
                  <a:lnTo>
                    <a:pt x="455" y="1649"/>
                  </a:lnTo>
                  <a:lnTo>
                    <a:pt x="474" y="1651"/>
                  </a:lnTo>
                  <a:lnTo>
                    <a:pt x="491" y="1653"/>
                  </a:lnTo>
                  <a:lnTo>
                    <a:pt x="509" y="1654"/>
                  </a:lnTo>
                  <a:lnTo>
                    <a:pt x="524" y="1653"/>
                  </a:lnTo>
                  <a:lnTo>
                    <a:pt x="537" y="1651"/>
                  </a:lnTo>
                  <a:lnTo>
                    <a:pt x="551" y="1647"/>
                  </a:lnTo>
                  <a:lnTo>
                    <a:pt x="557" y="1645"/>
                  </a:lnTo>
                  <a:lnTo>
                    <a:pt x="562" y="1641"/>
                  </a:lnTo>
                  <a:lnTo>
                    <a:pt x="566" y="1637"/>
                  </a:lnTo>
                  <a:lnTo>
                    <a:pt x="572" y="1633"/>
                  </a:lnTo>
                  <a:lnTo>
                    <a:pt x="580" y="1626"/>
                  </a:lnTo>
                  <a:lnTo>
                    <a:pt x="589" y="1614"/>
                  </a:lnTo>
                  <a:lnTo>
                    <a:pt x="597" y="1603"/>
                  </a:lnTo>
                  <a:lnTo>
                    <a:pt x="603" y="1587"/>
                  </a:lnTo>
                  <a:lnTo>
                    <a:pt x="610" y="1574"/>
                  </a:lnTo>
                  <a:lnTo>
                    <a:pt x="616" y="1557"/>
                  </a:lnTo>
                  <a:lnTo>
                    <a:pt x="620" y="1541"/>
                  </a:lnTo>
                  <a:lnTo>
                    <a:pt x="626" y="1522"/>
                  </a:lnTo>
                  <a:lnTo>
                    <a:pt x="630" y="1505"/>
                  </a:lnTo>
                  <a:lnTo>
                    <a:pt x="633" y="1486"/>
                  </a:lnTo>
                  <a:lnTo>
                    <a:pt x="637" y="1464"/>
                  </a:lnTo>
                  <a:lnTo>
                    <a:pt x="639" y="1445"/>
                  </a:lnTo>
                  <a:lnTo>
                    <a:pt x="641" y="1424"/>
                  </a:lnTo>
                  <a:lnTo>
                    <a:pt x="643" y="1403"/>
                  </a:lnTo>
                  <a:lnTo>
                    <a:pt x="643" y="1382"/>
                  </a:lnTo>
                  <a:lnTo>
                    <a:pt x="643" y="1361"/>
                  </a:lnTo>
                  <a:lnTo>
                    <a:pt x="643" y="1340"/>
                  </a:lnTo>
                  <a:lnTo>
                    <a:pt x="643" y="1319"/>
                  </a:lnTo>
                  <a:lnTo>
                    <a:pt x="641" y="1297"/>
                  </a:lnTo>
                  <a:lnTo>
                    <a:pt x="639" y="1276"/>
                  </a:lnTo>
                  <a:lnTo>
                    <a:pt x="637" y="1257"/>
                  </a:lnTo>
                  <a:lnTo>
                    <a:pt x="633" y="1236"/>
                  </a:lnTo>
                  <a:lnTo>
                    <a:pt x="630" y="1217"/>
                  </a:lnTo>
                  <a:lnTo>
                    <a:pt x="626" y="1200"/>
                  </a:lnTo>
                  <a:lnTo>
                    <a:pt x="620" y="1180"/>
                  </a:lnTo>
                  <a:lnTo>
                    <a:pt x="616" y="1165"/>
                  </a:lnTo>
                  <a:lnTo>
                    <a:pt x="610" y="1150"/>
                  </a:lnTo>
                  <a:lnTo>
                    <a:pt x="603" y="1134"/>
                  </a:lnTo>
                  <a:lnTo>
                    <a:pt x="597" y="1121"/>
                  </a:lnTo>
                  <a:lnTo>
                    <a:pt x="589" y="1109"/>
                  </a:lnTo>
                  <a:lnTo>
                    <a:pt x="580" y="1098"/>
                  </a:lnTo>
                  <a:lnTo>
                    <a:pt x="572" y="1088"/>
                  </a:lnTo>
                  <a:lnTo>
                    <a:pt x="566" y="1084"/>
                  </a:lnTo>
                  <a:lnTo>
                    <a:pt x="562" y="1081"/>
                  </a:lnTo>
                  <a:lnTo>
                    <a:pt x="557" y="1079"/>
                  </a:lnTo>
                  <a:lnTo>
                    <a:pt x="551" y="1077"/>
                  </a:lnTo>
                  <a:lnTo>
                    <a:pt x="537" y="1073"/>
                  </a:lnTo>
                  <a:lnTo>
                    <a:pt x="524" y="1071"/>
                  </a:lnTo>
                  <a:lnTo>
                    <a:pt x="509" y="1071"/>
                  </a:lnTo>
                  <a:lnTo>
                    <a:pt x="491" y="1071"/>
                  </a:lnTo>
                  <a:lnTo>
                    <a:pt x="474" y="1073"/>
                  </a:lnTo>
                  <a:lnTo>
                    <a:pt x="455" y="1077"/>
                  </a:lnTo>
                  <a:lnTo>
                    <a:pt x="436" y="1081"/>
                  </a:lnTo>
                  <a:lnTo>
                    <a:pt x="416" y="1086"/>
                  </a:lnTo>
                  <a:lnTo>
                    <a:pt x="395" y="1092"/>
                  </a:lnTo>
                  <a:lnTo>
                    <a:pt x="374" y="1098"/>
                  </a:lnTo>
                  <a:lnTo>
                    <a:pt x="330" y="1111"/>
                  </a:lnTo>
                  <a:lnTo>
                    <a:pt x="286" y="1125"/>
                  </a:lnTo>
                  <a:lnTo>
                    <a:pt x="263" y="1131"/>
                  </a:lnTo>
                  <a:lnTo>
                    <a:pt x="242" y="1136"/>
                  </a:lnTo>
                  <a:lnTo>
                    <a:pt x="219" y="1142"/>
                  </a:lnTo>
                  <a:lnTo>
                    <a:pt x="198" y="1146"/>
                  </a:lnTo>
                  <a:lnTo>
                    <a:pt x="177" y="1150"/>
                  </a:lnTo>
                  <a:lnTo>
                    <a:pt x="155" y="1154"/>
                  </a:lnTo>
                  <a:lnTo>
                    <a:pt x="134" y="1154"/>
                  </a:lnTo>
                  <a:lnTo>
                    <a:pt x="115" y="1154"/>
                  </a:lnTo>
                  <a:lnTo>
                    <a:pt x="98" y="1154"/>
                  </a:lnTo>
                  <a:lnTo>
                    <a:pt x="81" y="1150"/>
                  </a:lnTo>
                  <a:lnTo>
                    <a:pt x="71" y="1148"/>
                  </a:lnTo>
                  <a:lnTo>
                    <a:pt x="63" y="1146"/>
                  </a:lnTo>
                  <a:lnTo>
                    <a:pt x="56" y="1142"/>
                  </a:lnTo>
                  <a:lnTo>
                    <a:pt x="48" y="1138"/>
                  </a:lnTo>
                  <a:lnTo>
                    <a:pt x="40" y="1134"/>
                  </a:lnTo>
                  <a:lnTo>
                    <a:pt x="33" y="1131"/>
                  </a:lnTo>
                  <a:lnTo>
                    <a:pt x="27" y="1125"/>
                  </a:lnTo>
                  <a:lnTo>
                    <a:pt x="21" y="1119"/>
                  </a:lnTo>
                  <a:lnTo>
                    <a:pt x="15" y="1113"/>
                  </a:lnTo>
                  <a:lnTo>
                    <a:pt x="10" y="1106"/>
                  </a:lnTo>
                  <a:lnTo>
                    <a:pt x="4" y="1098"/>
                  </a:lnTo>
                  <a:lnTo>
                    <a:pt x="0" y="1090"/>
                  </a:lnTo>
                  <a:lnTo>
                    <a:pt x="0" y="988"/>
                  </a:lnTo>
                  <a:lnTo>
                    <a:pt x="0" y="887"/>
                  </a:lnTo>
                  <a:lnTo>
                    <a:pt x="0" y="837"/>
                  </a:lnTo>
                  <a:lnTo>
                    <a:pt x="0" y="787"/>
                  </a:lnTo>
                  <a:lnTo>
                    <a:pt x="0" y="739"/>
                  </a:lnTo>
                  <a:lnTo>
                    <a:pt x="0" y="689"/>
                  </a:lnTo>
                  <a:lnTo>
                    <a:pt x="0" y="643"/>
                  </a:lnTo>
                  <a:lnTo>
                    <a:pt x="0" y="595"/>
                  </a:lnTo>
                  <a:lnTo>
                    <a:pt x="0" y="551"/>
                  </a:lnTo>
                  <a:lnTo>
                    <a:pt x="0" y="505"/>
                  </a:lnTo>
                  <a:lnTo>
                    <a:pt x="0" y="463"/>
                  </a:lnTo>
                  <a:lnTo>
                    <a:pt x="0" y="420"/>
                  </a:lnTo>
                  <a:lnTo>
                    <a:pt x="0" y="380"/>
                  </a:lnTo>
                  <a:lnTo>
                    <a:pt x="0" y="340"/>
                  </a:lnTo>
                  <a:lnTo>
                    <a:pt x="0" y="303"/>
                  </a:lnTo>
                  <a:lnTo>
                    <a:pt x="0" y="267"/>
                  </a:lnTo>
                  <a:lnTo>
                    <a:pt x="0" y="232"/>
                  </a:lnTo>
                  <a:lnTo>
                    <a:pt x="0" y="217"/>
                  </a:lnTo>
                  <a:lnTo>
                    <a:pt x="0" y="200"/>
                  </a:lnTo>
                  <a:lnTo>
                    <a:pt x="0" y="184"/>
                  </a:lnTo>
                  <a:lnTo>
                    <a:pt x="0" y="171"/>
                  </a:lnTo>
                  <a:lnTo>
                    <a:pt x="0" y="155"/>
                  </a:lnTo>
                  <a:lnTo>
                    <a:pt x="0" y="142"/>
                  </a:lnTo>
                  <a:lnTo>
                    <a:pt x="0" y="129"/>
                  </a:lnTo>
                  <a:lnTo>
                    <a:pt x="0" y="117"/>
                  </a:lnTo>
                  <a:lnTo>
                    <a:pt x="0" y="104"/>
                  </a:lnTo>
                  <a:lnTo>
                    <a:pt x="0" y="92"/>
                  </a:lnTo>
                  <a:lnTo>
                    <a:pt x="0" y="83"/>
                  </a:lnTo>
                  <a:lnTo>
                    <a:pt x="0" y="71"/>
                  </a:lnTo>
                  <a:lnTo>
                    <a:pt x="0" y="61"/>
                  </a:lnTo>
                  <a:lnTo>
                    <a:pt x="0" y="54"/>
                  </a:lnTo>
                  <a:lnTo>
                    <a:pt x="0" y="44"/>
                  </a:lnTo>
                  <a:lnTo>
                    <a:pt x="0" y="36"/>
                  </a:lnTo>
                  <a:lnTo>
                    <a:pt x="0" y="31"/>
                  </a:lnTo>
                  <a:lnTo>
                    <a:pt x="0" y="23"/>
                  </a:lnTo>
                  <a:lnTo>
                    <a:pt x="0" y="17"/>
                  </a:lnTo>
                  <a:lnTo>
                    <a:pt x="0" y="13"/>
                  </a:lnTo>
                  <a:lnTo>
                    <a:pt x="0" y="10"/>
                  </a:lnTo>
                  <a:lnTo>
                    <a:pt x="0" y="6"/>
                  </a:lnTo>
                  <a:lnTo>
                    <a:pt x="0" y="2"/>
                  </a:lnTo>
                  <a:lnTo>
                    <a:pt x="0" y="0"/>
                  </a:lnTo>
                  <a:lnTo>
                    <a:pt x="1702" y="0"/>
                  </a:lnTo>
                  <a:lnTo>
                    <a:pt x="2554" y="0"/>
                  </a:lnTo>
                  <a:lnTo>
                    <a:pt x="4259" y="0"/>
                  </a:lnTo>
                  <a:lnTo>
                    <a:pt x="4259" y="1090"/>
                  </a:lnTo>
                  <a:lnTo>
                    <a:pt x="4259" y="1637"/>
                  </a:lnTo>
                  <a:lnTo>
                    <a:pt x="4259" y="2727"/>
                  </a:lnTo>
                  <a:lnTo>
                    <a:pt x="4257" y="2727"/>
                  </a:lnTo>
                  <a:lnTo>
                    <a:pt x="4255" y="2727"/>
                  </a:lnTo>
                  <a:lnTo>
                    <a:pt x="4251" y="2727"/>
                  </a:lnTo>
                  <a:lnTo>
                    <a:pt x="4247" y="2727"/>
                  </a:lnTo>
                  <a:lnTo>
                    <a:pt x="4234" y="2727"/>
                  </a:lnTo>
                  <a:lnTo>
                    <a:pt x="4217" y="2727"/>
                  </a:lnTo>
                  <a:lnTo>
                    <a:pt x="4193" y="2727"/>
                  </a:lnTo>
                  <a:lnTo>
                    <a:pt x="4167" y="2727"/>
                  </a:lnTo>
                  <a:lnTo>
                    <a:pt x="4134" y="2727"/>
                  </a:lnTo>
                  <a:lnTo>
                    <a:pt x="4099" y="2727"/>
                  </a:lnTo>
                  <a:lnTo>
                    <a:pt x="4059" y="2727"/>
                  </a:lnTo>
                  <a:lnTo>
                    <a:pt x="4015" y="2727"/>
                  </a:lnTo>
                  <a:lnTo>
                    <a:pt x="3967" y="2727"/>
                  </a:lnTo>
                  <a:lnTo>
                    <a:pt x="3917" y="2727"/>
                  </a:lnTo>
                  <a:lnTo>
                    <a:pt x="3863" y="2727"/>
                  </a:lnTo>
                  <a:lnTo>
                    <a:pt x="3804" y="2727"/>
                  </a:lnTo>
                  <a:lnTo>
                    <a:pt x="3744" y="2727"/>
                  </a:lnTo>
                  <a:lnTo>
                    <a:pt x="3681" y="2727"/>
                  </a:lnTo>
                  <a:lnTo>
                    <a:pt x="3614" y="2727"/>
                  </a:lnTo>
                  <a:lnTo>
                    <a:pt x="3545" y="2727"/>
                  </a:lnTo>
                  <a:lnTo>
                    <a:pt x="3474" y="2727"/>
                  </a:lnTo>
                  <a:lnTo>
                    <a:pt x="3401" y="2727"/>
                  </a:lnTo>
                  <a:lnTo>
                    <a:pt x="3326" y="2727"/>
                  </a:lnTo>
                  <a:lnTo>
                    <a:pt x="3249" y="2727"/>
                  </a:lnTo>
                  <a:lnTo>
                    <a:pt x="3169" y="2727"/>
                  </a:lnTo>
                  <a:lnTo>
                    <a:pt x="3088" y="2727"/>
                  </a:lnTo>
                  <a:lnTo>
                    <a:pt x="3007" y="2727"/>
                  </a:lnTo>
                  <a:lnTo>
                    <a:pt x="2925" y="2727"/>
                  </a:lnTo>
                  <a:lnTo>
                    <a:pt x="2756" y="2727"/>
                  </a:lnTo>
                  <a:lnTo>
                    <a:pt x="2583" y="2725"/>
                  </a:lnTo>
                  <a:lnTo>
                    <a:pt x="2411" y="2725"/>
                  </a:lnTo>
                  <a:lnTo>
                    <a:pt x="2397" y="2731"/>
                  </a:lnTo>
                  <a:lnTo>
                    <a:pt x="2384" y="2735"/>
                  </a:lnTo>
                  <a:lnTo>
                    <a:pt x="2372" y="2741"/>
                  </a:lnTo>
                  <a:lnTo>
                    <a:pt x="2361" y="2747"/>
                  </a:lnTo>
                  <a:lnTo>
                    <a:pt x="2351" y="2752"/>
                  </a:lnTo>
                  <a:lnTo>
                    <a:pt x="2341" y="2758"/>
                  </a:lnTo>
                  <a:lnTo>
                    <a:pt x="2334" y="2764"/>
                  </a:lnTo>
                  <a:lnTo>
                    <a:pt x="2326" y="2772"/>
                  </a:lnTo>
                  <a:lnTo>
                    <a:pt x="2320" y="2779"/>
                  </a:lnTo>
                  <a:lnTo>
                    <a:pt x="2315" y="2787"/>
                  </a:lnTo>
                  <a:lnTo>
                    <a:pt x="2309" y="2795"/>
                  </a:lnTo>
                  <a:lnTo>
                    <a:pt x="2305" y="2802"/>
                  </a:lnTo>
                  <a:lnTo>
                    <a:pt x="2301" y="2810"/>
                  </a:lnTo>
                  <a:lnTo>
                    <a:pt x="2297" y="2820"/>
                  </a:lnTo>
                  <a:lnTo>
                    <a:pt x="2295" y="2827"/>
                  </a:lnTo>
                  <a:lnTo>
                    <a:pt x="2293" y="2837"/>
                  </a:lnTo>
                  <a:lnTo>
                    <a:pt x="2293" y="2846"/>
                  </a:lnTo>
                  <a:lnTo>
                    <a:pt x="2293" y="2856"/>
                  </a:lnTo>
                  <a:lnTo>
                    <a:pt x="2293" y="2866"/>
                  </a:lnTo>
                  <a:lnTo>
                    <a:pt x="2293" y="2875"/>
                  </a:lnTo>
                  <a:lnTo>
                    <a:pt x="2295" y="2885"/>
                  </a:lnTo>
                  <a:lnTo>
                    <a:pt x="2295" y="2894"/>
                  </a:lnTo>
                  <a:lnTo>
                    <a:pt x="2301" y="2916"/>
                  </a:lnTo>
                  <a:lnTo>
                    <a:pt x="2307" y="2935"/>
                  </a:lnTo>
                  <a:lnTo>
                    <a:pt x="2315" y="2956"/>
                  </a:lnTo>
                  <a:lnTo>
                    <a:pt x="2322" y="2977"/>
                  </a:lnTo>
                  <a:lnTo>
                    <a:pt x="2332" y="3000"/>
                  </a:lnTo>
                  <a:lnTo>
                    <a:pt x="2341" y="3021"/>
                  </a:lnTo>
                  <a:lnTo>
                    <a:pt x="2351" y="3042"/>
                  </a:lnTo>
                  <a:lnTo>
                    <a:pt x="2372" y="3082"/>
                  </a:lnTo>
                  <a:lnTo>
                    <a:pt x="2382" y="3104"/>
                  </a:lnTo>
                  <a:lnTo>
                    <a:pt x="2391" y="3123"/>
                  </a:lnTo>
                  <a:lnTo>
                    <a:pt x="2399" y="3142"/>
                  </a:lnTo>
                  <a:lnTo>
                    <a:pt x="2409" y="3161"/>
                  </a:lnTo>
                  <a:lnTo>
                    <a:pt x="2414" y="3178"/>
                  </a:lnTo>
                  <a:lnTo>
                    <a:pt x="2420" y="3196"/>
                  </a:lnTo>
                  <a:lnTo>
                    <a:pt x="2424" y="3211"/>
                  </a:lnTo>
                  <a:lnTo>
                    <a:pt x="2424" y="3219"/>
                  </a:lnTo>
                  <a:lnTo>
                    <a:pt x="2426" y="3226"/>
                  </a:lnTo>
                  <a:lnTo>
                    <a:pt x="2426" y="3232"/>
                  </a:lnTo>
                  <a:lnTo>
                    <a:pt x="2426" y="3240"/>
                  </a:lnTo>
                  <a:lnTo>
                    <a:pt x="2424" y="3246"/>
                  </a:lnTo>
                  <a:lnTo>
                    <a:pt x="2422" y="3251"/>
                  </a:lnTo>
                  <a:lnTo>
                    <a:pt x="2420" y="3257"/>
                  </a:lnTo>
                  <a:lnTo>
                    <a:pt x="2418" y="3263"/>
                  </a:lnTo>
                  <a:lnTo>
                    <a:pt x="2414" y="3267"/>
                  </a:lnTo>
                  <a:lnTo>
                    <a:pt x="2411" y="3273"/>
                  </a:lnTo>
                  <a:lnTo>
                    <a:pt x="2401" y="3280"/>
                  </a:lnTo>
                  <a:lnTo>
                    <a:pt x="2389" y="3288"/>
                  </a:lnTo>
                  <a:lnTo>
                    <a:pt x="2376" y="3296"/>
                  </a:lnTo>
                  <a:lnTo>
                    <a:pt x="2363" y="3301"/>
                  </a:lnTo>
                  <a:lnTo>
                    <a:pt x="2347" y="3307"/>
                  </a:lnTo>
                  <a:lnTo>
                    <a:pt x="2330" y="3313"/>
                  </a:lnTo>
                  <a:lnTo>
                    <a:pt x="2313" y="3319"/>
                  </a:lnTo>
                  <a:lnTo>
                    <a:pt x="2293" y="3322"/>
                  </a:lnTo>
                  <a:lnTo>
                    <a:pt x="2274" y="3326"/>
                  </a:lnTo>
                  <a:lnTo>
                    <a:pt x="2253" y="3330"/>
                  </a:lnTo>
                  <a:lnTo>
                    <a:pt x="2232" y="3332"/>
                  </a:lnTo>
                  <a:lnTo>
                    <a:pt x="2211" y="3336"/>
                  </a:lnTo>
                  <a:lnTo>
                    <a:pt x="2190" y="3338"/>
                  </a:lnTo>
                  <a:lnTo>
                    <a:pt x="2167" y="3338"/>
                  </a:lnTo>
                  <a:lnTo>
                    <a:pt x="2146" y="3340"/>
                  </a:lnTo>
                  <a:lnTo>
                    <a:pt x="2123" y="3340"/>
                  </a:lnTo>
                  <a:lnTo>
                    <a:pt x="2100" y="3340"/>
                  </a:lnTo>
                  <a:lnTo>
                    <a:pt x="2079" y="3338"/>
                  </a:lnTo>
                  <a:lnTo>
                    <a:pt x="2055" y="3338"/>
                  </a:lnTo>
                  <a:lnTo>
                    <a:pt x="2034" y="3336"/>
                  </a:lnTo>
                  <a:lnTo>
                    <a:pt x="2013" y="3332"/>
                  </a:lnTo>
                  <a:lnTo>
                    <a:pt x="1992" y="3330"/>
                  </a:lnTo>
                  <a:lnTo>
                    <a:pt x="1971" y="3326"/>
                  </a:lnTo>
                  <a:lnTo>
                    <a:pt x="1952" y="3322"/>
                  </a:lnTo>
                  <a:lnTo>
                    <a:pt x="1933" y="3319"/>
                  </a:lnTo>
                  <a:lnTo>
                    <a:pt x="1915" y="3313"/>
                  </a:lnTo>
                  <a:lnTo>
                    <a:pt x="1898" y="3307"/>
                  </a:lnTo>
                  <a:lnTo>
                    <a:pt x="1883" y="3301"/>
                  </a:lnTo>
                  <a:lnTo>
                    <a:pt x="1869" y="3296"/>
                  </a:lnTo>
                  <a:lnTo>
                    <a:pt x="1856" y="3288"/>
                  </a:lnTo>
                  <a:lnTo>
                    <a:pt x="1844" y="3280"/>
                  </a:lnTo>
                  <a:lnTo>
                    <a:pt x="1835" y="3273"/>
                  </a:lnTo>
                  <a:lnTo>
                    <a:pt x="1831" y="3267"/>
                  </a:lnTo>
                  <a:lnTo>
                    <a:pt x="1827" y="3263"/>
                  </a:lnTo>
                  <a:lnTo>
                    <a:pt x="1825" y="3257"/>
                  </a:lnTo>
                  <a:lnTo>
                    <a:pt x="1823" y="3251"/>
                  </a:lnTo>
                  <a:lnTo>
                    <a:pt x="1821" y="3246"/>
                  </a:lnTo>
                  <a:lnTo>
                    <a:pt x="1819" y="3240"/>
                  </a:lnTo>
                  <a:lnTo>
                    <a:pt x="1819" y="3234"/>
                  </a:lnTo>
                  <a:lnTo>
                    <a:pt x="1819" y="3226"/>
                  </a:lnTo>
                  <a:lnTo>
                    <a:pt x="1821" y="3219"/>
                  </a:lnTo>
                  <a:lnTo>
                    <a:pt x="1821" y="3211"/>
                  </a:lnTo>
                  <a:lnTo>
                    <a:pt x="1825" y="3196"/>
                  </a:lnTo>
                  <a:lnTo>
                    <a:pt x="1831" y="3178"/>
                  </a:lnTo>
                  <a:lnTo>
                    <a:pt x="1839" y="3161"/>
                  </a:lnTo>
                  <a:lnTo>
                    <a:pt x="1846" y="3142"/>
                  </a:lnTo>
                  <a:lnTo>
                    <a:pt x="1854" y="3123"/>
                  </a:lnTo>
                  <a:lnTo>
                    <a:pt x="1864" y="3104"/>
                  </a:lnTo>
                  <a:lnTo>
                    <a:pt x="1873" y="3082"/>
                  </a:lnTo>
                  <a:lnTo>
                    <a:pt x="1894" y="3042"/>
                  </a:lnTo>
                  <a:lnTo>
                    <a:pt x="1904" y="3021"/>
                  </a:lnTo>
                  <a:lnTo>
                    <a:pt x="1915" y="3000"/>
                  </a:lnTo>
                  <a:lnTo>
                    <a:pt x="1923" y="2977"/>
                  </a:lnTo>
                  <a:lnTo>
                    <a:pt x="1933" y="2956"/>
                  </a:lnTo>
                  <a:lnTo>
                    <a:pt x="1938" y="2935"/>
                  </a:lnTo>
                  <a:lnTo>
                    <a:pt x="1946" y="2916"/>
                  </a:lnTo>
                  <a:lnTo>
                    <a:pt x="1950" y="2894"/>
                  </a:lnTo>
                  <a:lnTo>
                    <a:pt x="1952" y="2885"/>
                  </a:lnTo>
                  <a:lnTo>
                    <a:pt x="1952" y="2875"/>
                  </a:lnTo>
                  <a:lnTo>
                    <a:pt x="1954" y="2866"/>
                  </a:lnTo>
                  <a:lnTo>
                    <a:pt x="1954" y="2856"/>
                  </a:lnTo>
                  <a:lnTo>
                    <a:pt x="1954" y="2846"/>
                  </a:lnTo>
                  <a:lnTo>
                    <a:pt x="1952" y="2837"/>
                  </a:lnTo>
                  <a:lnTo>
                    <a:pt x="1950" y="2827"/>
                  </a:lnTo>
                  <a:lnTo>
                    <a:pt x="1948" y="2820"/>
                  </a:lnTo>
                  <a:lnTo>
                    <a:pt x="1946" y="2810"/>
                  </a:lnTo>
                  <a:lnTo>
                    <a:pt x="1942" y="2802"/>
                  </a:lnTo>
                  <a:lnTo>
                    <a:pt x="1938" y="2795"/>
                  </a:lnTo>
                  <a:lnTo>
                    <a:pt x="1933" y="2787"/>
                  </a:lnTo>
                  <a:lnTo>
                    <a:pt x="1927" y="2779"/>
                  </a:lnTo>
                  <a:lnTo>
                    <a:pt x="1921" y="2772"/>
                  </a:lnTo>
                  <a:lnTo>
                    <a:pt x="1913" y="2764"/>
                  </a:lnTo>
                  <a:lnTo>
                    <a:pt x="1906" y="2758"/>
                  </a:lnTo>
                  <a:lnTo>
                    <a:pt x="1896" y="2752"/>
                  </a:lnTo>
                  <a:lnTo>
                    <a:pt x="1887" y="2747"/>
                  </a:lnTo>
                  <a:lnTo>
                    <a:pt x="1875" y="2741"/>
                  </a:lnTo>
                  <a:lnTo>
                    <a:pt x="1864" y="2735"/>
                  </a:lnTo>
                  <a:lnTo>
                    <a:pt x="1850" y="2729"/>
                  </a:lnTo>
                  <a:lnTo>
                    <a:pt x="1837" y="2725"/>
                  </a:lnTo>
                  <a:lnTo>
                    <a:pt x="1664" y="2725"/>
                  </a:lnTo>
                  <a:lnTo>
                    <a:pt x="1495" y="2727"/>
                  </a:lnTo>
                  <a:lnTo>
                    <a:pt x="1326" y="2727"/>
                  </a:lnTo>
                  <a:lnTo>
                    <a:pt x="1244" y="2727"/>
                  </a:lnTo>
                  <a:lnTo>
                    <a:pt x="1163" y="2727"/>
                  </a:lnTo>
                  <a:lnTo>
                    <a:pt x="1082" y="2727"/>
                  </a:lnTo>
                  <a:lnTo>
                    <a:pt x="1004" y="2727"/>
                  </a:lnTo>
                  <a:lnTo>
                    <a:pt x="927" y="2727"/>
                  </a:lnTo>
                  <a:lnTo>
                    <a:pt x="852" y="2727"/>
                  </a:lnTo>
                  <a:lnTo>
                    <a:pt x="779" y="2727"/>
                  </a:lnTo>
                  <a:lnTo>
                    <a:pt x="708" y="2727"/>
                  </a:lnTo>
                  <a:lnTo>
                    <a:pt x="639" y="2727"/>
                  </a:lnTo>
                  <a:lnTo>
                    <a:pt x="574" y="2727"/>
                  </a:lnTo>
                  <a:lnTo>
                    <a:pt x="511" y="2727"/>
                  </a:lnTo>
                  <a:lnTo>
                    <a:pt x="451" y="2727"/>
                  </a:lnTo>
                  <a:lnTo>
                    <a:pt x="393" y="2727"/>
                  </a:lnTo>
                  <a:lnTo>
                    <a:pt x="340" y="2727"/>
                  </a:lnTo>
                  <a:lnTo>
                    <a:pt x="288" y="2727"/>
                  </a:lnTo>
                  <a:lnTo>
                    <a:pt x="242" y="2727"/>
                  </a:lnTo>
                  <a:lnTo>
                    <a:pt x="198" y="2727"/>
                  </a:lnTo>
                  <a:lnTo>
                    <a:pt x="157" y="2727"/>
                  </a:lnTo>
                  <a:lnTo>
                    <a:pt x="123" y="2727"/>
                  </a:lnTo>
                  <a:lnTo>
                    <a:pt x="90" y="2727"/>
                  </a:lnTo>
                  <a:lnTo>
                    <a:pt x="63" y="2727"/>
                  </a:lnTo>
                  <a:lnTo>
                    <a:pt x="40" y="2727"/>
                  </a:lnTo>
                  <a:lnTo>
                    <a:pt x="23" y="2727"/>
                  </a:lnTo>
                  <a:lnTo>
                    <a:pt x="10" y="2727"/>
                  </a:lnTo>
                  <a:lnTo>
                    <a:pt x="6" y="2727"/>
                  </a:lnTo>
                  <a:lnTo>
                    <a:pt x="2" y="2727"/>
                  </a:lnTo>
                  <a:lnTo>
                    <a:pt x="0" y="2727"/>
                  </a:lnTo>
                  <a:close/>
                </a:path>
              </a:pathLst>
            </a:custGeom>
            <a:solidFill>
              <a:srgbClr val="D6E0EC"/>
            </a:solidFill>
            <a:ln w="9525">
              <a:noFill/>
              <a:round/>
              <a:headEnd/>
              <a:tailEnd/>
            </a:ln>
          </p:spPr>
          <p:txBody>
            <a:bodyPr/>
            <a:lstStyle/>
            <a:p>
              <a:endParaRPr lang="en-US" dirty="0"/>
            </a:p>
          </p:txBody>
        </p:sp>
        <p:sp>
          <p:nvSpPr>
            <p:cNvPr id="32781" name="Freeform 29"/>
            <p:cNvSpPr>
              <a:spLocks/>
            </p:cNvSpPr>
            <p:nvPr/>
          </p:nvSpPr>
          <p:spPr bwMode="gray">
            <a:xfrm>
              <a:off x="1172" y="1153"/>
              <a:ext cx="2464" cy="1371"/>
            </a:xfrm>
            <a:custGeom>
              <a:avLst/>
              <a:gdLst>
                <a:gd name="T0" fmla="*/ 2129 w 2464"/>
                <a:gd name="T1" fmla="*/ 1366 h 1371"/>
                <a:gd name="T2" fmla="*/ 1210 w 2464"/>
                <a:gd name="T3" fmla="*/ 1367 h 1371"/>
                <a:gd name="T4" fmla="*/ 1210 w 2464"/>
                <a:gd name="T5" fmla="*/ 1095 h 1371"/>
                <a:gd name="T6" fmla="*/ 922 w 2464"/>
                <a:gd name="T7" fmla="*/ 1095 h 1371"/>
                <a:gd name="T8" fmla="*/ 922 w 2464"/>
                <a:gd name="T9" fmla="*/ 1371 h 1371"/>
                <a:gd name="T10" fmla="*/ 0 w 2464"/>
                <a:gd name="T11" fmla="*/ 1366 h 1371"/>
                <a:gd name="T12" fmla="*/ 0 w 2464"/>
                <a:gd name="T13" fmla="*/ 820 h 1371"/>
                <a:gd name="T14" fmla="*/ 0 w 2464"/>
                <a:gd name="T15" fmla="*/ 546 h 1371"/>
                <a:gd name="T16" fmla="*/ 0 w 2464"/>
                <a:gd name="T17" fmla="*/ 0 h 1371"/>
                <a:gd name="T18" fmla="*/ 852 w 2464"/>
                <a:gd name="T19" fmla="*/ 0 h 1371"/>
                <a:gd name="T20" fmla="*/ 1278 w 2464"/>
                <a:gd name="T21" fmla="*/ 0 h 1371"/>
                <a:gd name="T22" fmla="*/ 2129 w 2464"/>
                <a:gd name="T23" fmla="*/ 0 h 1371"/>
                <a:gd name="T24" fmla="*/ 2129 w 2464"/>
                <a:gd name="T25" fmla="*/ 546 h 1371"/>
                <a:gd name="T26" fmla="*/ 2416 w 2464"/>
                <a:gd name="T27" fmla="*/ 546 h 1371"/>
                <a:gd name="T28" fmla="*/ 2416 w 2464"/>
                <a:gd name="T29" fmla="*/ 819 h 1371"/>
                <a:gd name="T30" fmla="*/ 2129 w 2464"/>
                <a:gd name="T31" fmla="*/ 820 h 1371"/>
                <a:gd name="T32" fmla="*/ 2129 w 2464"/>
                <a:gd name="T33" fmla="*/ 1366 h 13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64"/>
                <a:gd name="T52" fmla="*/ 0 h 1371"/>
                <a:gd name="T53" fmla="*/ 2464 w 2464"/>
                <a:gd name="T54" fmla="*/ 1371 h 13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64" h="1371">
                  <a:moveTo>
                    <a:pt x="2129" y="1366"/>
                  </a:moveTo>
                  <a:cubicBezTo>
                    <a:pt x="2129" y="1366"/>
                    <a:pt x="1635" y="1367"/>
                    <a:pt x="1210" y="1367"/>
                  </a:cubicBezTo>
                  <a:cubicBezTo>
                    <a:pt x="1057" y="1322"/>
                    <a:pt x="1258" y="1140"/>
                    <a:pt x="1210" y="1095"/>
                  </a:cubicBezTo>
                  <a:cubicBezTo>
                    <a:pt x="1162" y="1050"/>
                    <a:pt x="970" y="1049"/>
                    <a:pt x="922" y="1095"/>
                  </a:cubicBezTo>
                  <a:cubicBezTo>
                    <a:pt x="874" y="1141"/>
                    <a:pt x="1076" y="1326"/>
                    <a:pt x="922" y="1371"/>
                  </a:cubicBezTo>
                  <a:cubicBezTo>
                    <a:pt x="496" y="1371"/>
                    <a:pt x="0" y="1366"/>
                    <a:pt x="0" y="1366"/>
                  </a:cubicBezTo>
                  <a:lnTo>
                    <a:pt x="0" y="820"/>
                  </a:lnTo>
                  <a:lnTo>
                    <a:pt x="0" y="546"/>
                  </a:lnTo>
                  <a:lnTo>
                    <a:pt x="0" y="0"/>
                  </a:lnTo>
                  <a:lnTo>
                    <a:pt x="852" y="0"/>
                  </a:lnTo>
                  <a:lnTo>
                    <a:pt x="1278" y="0"/>
                  </a:lnTo>
                  <a:lnTo>
                    <a:pt x="2129" y="0"/>
                  </a:lnTo>
                  <a:cubicBezTo>
                    <a:pt x="2129" y="0"/>
                    <a:pt x="2129" y="273"/>
                    <a:pt x="2129" y="546"/>
                  </a:cubicBezTo>
                  <a:cubicBezTo>
                    <a:pt x="2177" y="637"/>
                    <a:pt x="2368" y="501"/>
                    <a:pt x="2416" y="546"/>
                  </a:cubicBezTo>
                  <a:cubicBezTo>
                    <a:pt x="2464" y="591"/>
                    <a:pt x="2464" y="773"/>
                    <a:pt x="2416" y="819"/>
                  </a:cubicBezTo>
                  <a:cubicBezTo>
                    <a:pt x="2368" y="865"/>
                    <a:pt x="2177" y="729"/>
                    <a:pt x="2129" y="820"/>
                  </a:cubicBezTo>
                  <a:cubicBezTo>
                    <a:pt x="2129" y="820"/>
                    <a:pt x="2129" y="1366"/>
                    <a:pt x="2129" y="1366"/>
                  </a:cubicBezTo>
                  <a:close/>
                </a:path>
              </a:pathLst>
            </a:custGeom>
            <a:solidFill>
              <a:srgbClr val="6490CB"/>
            </a:solidFill>
            <a:ln w="6350">
              <a:solidFill>
                <a:srgbClr val="6490CB"/>
              </a:solidFill>
              <a:round/>
              <a:headEnd/>
              <a:tailEnd/>
            </a:ln>
          </p:spPr>
          <p:txBody>
            <a:bodyPr/>
            <a:lstStyle/>
            <a:p>
              <a:endParaRPr lang="en-US" dirty="0"/>
            </a:p>
          </p:txBody>
        </p:sp>
      </p:grpSp>
      <p:sp>
        <p:nvSpPr>
          <p:cNvPr id="32775" name="Rectangle 33"/>
          <p:cNvSpPr>
            <a:spLocks noChangeArrowheads="1"/>
          </p:cNvSpPr>
          <p:nvPr>
            <p:custDataLst>
              <p:tags r:id="rId2"/>
            </p:custDataLst>
          </p:nvPr>
        </p:nvSpPr>
        <p:spPr bwMode="gray">
          <a:xfrm>
            <a:off x="1991520" y="4695825"/>
            <a:ext cx="3354052" cy="2031315"/>
          </a:xfrm>
          <a:prstGeom prst="rect">
            <a:avLst/>
          </a:prstGeom>
          <a:noFill/>
          <a:ln w="9525">
            <a:noFill/>
            <a:miter lim="800000"/>
            <a:headEnd/>
            <a:tailEnd/>
          </a:ln>
        </p:spPr>
        <p:txBody>
          <a:bodyPr wrap="square" lIns="45715" tIns="45715" rIns="45715" bIns="45715">
            <a:spAutoFit/>
          </a:bodyPr>
          <a:lstStyle/>
          <a:p>
            <a:pPr eaLnBrk="0" hangingPunct="0"/>
            <a:r>
              <a:rPr lang="en-US" sz="1200" b="1" dirty="0" smtClean="0"/>
              <a:t>Engaged managers create the next generation of leaders</a:t>
            </a:r>
          </a:p>
          <a:p>
            <a:pPr eaLnBrk="0" hangingPunct="0"/>
            <a:r>
              <a:rPr lang="en-US" sz="1200" dirty="0" smtClean="0"/>
              <a:t>Middle managers with acquired diversity traits are twice as likely to:</a:t>
            </a:r>
          </a:p>
          <a:p>
            <a:pPr marL="171450" indent="-171450">
              <a:buFont typeface="Arial" panose="020B0604020202020204" pitchFamily="34" charset="0"/>
              <a:buChar char="•"/>
            </a:pPr>
            <a:r>
              <a:rPr lang="en-US" sz="1200" dirty="0" smtClean="0"/>
              <a:t>Empower decision-making by team members</a:t>
            </a:r>
          </a:p>
          <a:p>
            <a:pPr marL="171450" indent="-171450">
              <a:buFont typeface="Arial" panose="020B0604020202020204" pitchFamily="34" charset="0"/>
              <a:buChar char="•"/>
            </a:pPr>
            <a:r>
              <a:rPr lang="en-US" sz="1200" dirty="0" smtClean="0"/>
              <a:t>Ensure everyone gets heard</a:t>
            </a:r>
          </a:p>
          <a:p>
            <a:pPr marL="171450" indent="-171450">
              <a:buFont typeface="Arial" panose="020B0604020202020204" pitchFamily="34" charset="0"/>
              <a:buChar char="•"/>
            </a:pPr>
            <a:r>
              <a:rPr lang="en-US" sz="1200" dirty="0" smtClean="0"/>
              <a:t>Give actionable feedback</a:t>
            </a:r>
          </a:p>
          <a:p>
            <a:pPr marL="171450" indent="-171450">
              <a:buFont typeface="Arial" panose="020B0604020202020204" pitchFamily="34" charset="0"/>
              <a:buChar char="•"/>
            </a:pPr>
            <a:r>
              <a:rPr lang="en-US" sz="1200" dirty="0" smtClean="0"/>
              <a:t>Make it safe to risk proposing novel </a:t>
            </a:r>
            <a:r>
              <a:rPr lang="en-US" sz="1200" dirty="0" smtClean="0"/>
              <a:t>ideas</a:t>
            </a:r>
            <a:br>
              <a:rPr lang="en-US" sz="1200" dirty="0" smtClean="0"/>
            </a:br>
            <a:endParaRPr lang="en-US" sz="1200" dirty="0" smtClean="0"/>
          </a:p>
          <a:p>
            <a:r>
              <a:rPr lang="en-US" sz="900" dirty="0" smtClean="0"/>
              <a:t>*</a:t>
            </a:r>
            <a:r>
              <a:rPr lang="en-US" sz="900" i="1" dirty="0" smtClean="0"/>
              <a:t>Innovation, Diversity and the Marketplace, </a:t>
            </a:r>
            <a:r>
              <a:rPr lang="en-US" sz="900" dirty="0" smtClean="0"/>
              <a:t>Center for Talent Innovation, Oct 2013</a:t>
            </a:r>
            <a:endParaRPr lang="en-US" sz="900" dirty="0"/>
          </a:p>
        </p:txBody>
      </p:sp>
      <p:sp>
        <p:nvSpPr>
          <p:cNvPr id="32776" name="Rectangle 34"/>
          <p:cNvSpPr>
            <a:spLocks noChangeArrowheads="1"/>
          </p:cNvSpPr>
          <p:nvPr>
            <p:custDataLst>
              <p:tags r:id="rId3"/>
            </p:custDataLst>
          </p:nvPr>
        </p:nvSpPr>
        <p:spPr bwMode="gray">
          <a:xfrm>
            <a:off x="6583114" y="1725161"/>
            <a:ext cx="3180805" cy="2215981"/>
          </a:xfrm>
          <a:prstGeom prst="rect">
            <a:avLst/>
          </a:prstGeom>
          <a:noFill/>
          <a:ln w="9525">
            <a:noFill/>
            <a:miter lim="800000"/>
            <a:headEnd/>
            <a:tailEnd/>
          </a:ln>
        </p:spPr>
        <p:txBody>
          <a:bodyPr wrap="square" lIns="45715" tIns="45715" rIns="45715" bIns="45715">
            <a:spAutoFit/>
          </a:bodyPr>
          <a:lstStyle/>
          <a:p>
            <a:pPr eaLnBrk="0" hangingPunct="0"/>
            <a:r>
              <a:rPr lang="en-US" sz="1200" b="1" dirty="0" smtClean="0"/>
              <a:t>Inclusion in key to an engaged workforce</a:t>
            </a:r>
          </a:p>
          <a:p>
            <a:pPr eaLnBrk="0" hangingPunct="0"/>
            <a:r>
              <a:rPr lang="en-US" sz="1200" dirty="0" smtClean="0"/>
              <a:t>Employee engagement can suffer by up to 30 percent due to unwelcoming environments. </a:t>
            </a:r>
            <a:r>
              <a:rPr lang="en-GB" sz="1200" dirty="0" smtClean="0"/>
              <a:t>On the flip side, the </a:t>
            </a:r>
            <a:r>
              <a:rPr lang="en-GB" sz="1200" dirty="0"/>
              <a:t>rewards of an inclusive environment for </a:t>
            </a:r>
            <a:r>
              <a:rPr lang="en-GB" sz="1200" dirty="0" smtClean="0"/>
              <a:t>LGBT employees </a:t>
            </a:r>
            <a:r>
              <a:rPr lang="en-GB" sz="1200" dirty="0"/>
              <a:t>are borne out in retention data with a full </a:t>
            </a:r>
            <a:r>
              <a:rPr lang="en-GB" sz="1200" b="1" dirty="0"/>
              <a:t>one in four </a:t>
            </a:r>
            <a:r>
              <a:rPr lang="en-GB" sz="1200" dirty="0"/>
              <a:t>employees </a:t>
            </a:r>
            <a:r>
              <a:rPr lang="en-GB" sz="1200" dirty="0" smtClean="0"/>
              <a:t>reporting staying </a:t>
            </a:r>
            <a:r>
              <a:rPr lang="en-GB" sz="1200" dirty="0"/>
              <a:t>in a job specifically because the environment was inclusive</a:t>
            </a:r>
            <a:r>
              <a:rPr lang="en-GB" sz="1200" dirty="0" smtClean="0"/>
              <a:t>.</a:t>
            </a:r>
            <a:br>
              <a:rPr lang="en-GB" sz="1200" dirty="0" smtClean="0"/>
            </a:br>
            <a:endParaRPr lang="en-GB" sz="1200" dirty="0" smtClean="0"/>
          </a:p>
          <a:p>
            <a:r>
              <a:rPr lang="en-US" sz="900" dirty="0"/>
              <a:t>*</a:t>
            </a:r>
            <a:r>
              <a:rPr lang="en-US" sz="900" i="1" dirty="0"/>
              <a:t>Innovation, Diversity and the Marketplace, </a:t>
            </a:r>
            <a:r>
              <a:rPr lang="en-US" sz="900" dirty="0"/>
              <a:t>Center for Talent Innovation, Oct </a:t>
            </a:r>
            <a:r>
              <a:rPr lang="en-US" sz="900" dirty="0" smtClean="0"/>
              <a:t>2013</a:t>
            </a:r>
            <a:endParaRPr lang="en-US" sz="900" dirty="0"/>
          </a:p>
        </p:txBody>
      </p:sp>
      <p:sp>
        <p:nvSpPr>
          <p:cNvPr id="32777" name="TextBox 13"/>
          <p:cNvSpPr txBox="1">
            <a:spLocks noChangeArrowheads="1"/>
          </p:cNvSpPr>
          <p:nvPr>
            <p:custDataLst>
              <p:tags r:id="rId4"/>
            </p:custDataLst>
          </p:nvPr>
        </p:nvSpPr>
        <p:spPr bwMode="auto">
          <a:xfrm rot="-5400000">
            <a:off x="-1874837" y="4360862"/>
            <a:ext cx="5532438" cy="138113"/>
          </a:xfrm>
          <a:prstGeom prst="rect">
            <a:avLst/>
          </a:prstGeom>
          <a:noFill/>
          <a:ln w="9525">
            <a:noFill/>
            <a:miter lim="800000"/>
            <a:headEnd/>
            <a:tailEnd/>
          </a:ln>
        </p:spPr>
        <p:txBody>
          <a:bodyPr wrap="none" lIns="0" tIns="0" rIns="0" bIns="0" anchor="b"/>
          <a:lstStyle/>
          <a:p>
            <a:pPr eaLnBrk="0" hangingPunct="0">
              <a:lnSpc>
                <a:spcPts val="1200"/>
              </a:lnSpc>
            </a:pPr>
            <a:endParaRPr lang="en-US" sz="700" dirty="0">
              <a:solidFill>
                <a:srgbClr val="6D6E71"/>
              </a:solidFill>
            </a:endParaRPr>
          </a:p>
        </p:txBody>
      </p:sp>
      <p:sp>
        <p:nvSpPr>
          <p:cNvPr id="15" name="Rectangle 33"/>
          <p:cNvSpPr>
            <a:spLocks noChangeArrowheads="1"/>
          </p:cNvSpPr>
          <p:nvPr>
            <p:custDataLst>
              <p:tags r:id="rId5"/>
            </p:custDataLst>
          </p:nvPr>
        </p:nvSpPr>
        <p:spPr bwMode="gray">
          <a:xfrm>
            <a:off x="2409670" y="1678995"/>
            <a:ext cx="3048001" cy="1754316"/>
          </a:xfrm>
          <a:prstGeom prst="rect">
            <a:avLst/>
          </a:prstGeom>
          <a:noFill/>
          <a:ln w="9525">
            <a:noFill/>
            <a:miter lim="800000"/>
            <a:headEnd/>
            <a:tailEnd/>
          </a:ln>
        </p:spPr>
        <p:txBody>
          <a:bodyPr wrap="square" lIns="45715" tIns="45715" rIns="45715" bIns="45715">
            <a:spAutoFit/>
          </a:bodyPr>
          <a:lstStyle/>
          <a:p>
            <a:pPr eaLnBrk="0" hangingPunct="0"/>
            <a:r>
              <a:rPr lang="en-US" b="1" dirty="0" smtClean="0">
                <a:solidFill>
                  <a:schemeClr val="bg1"/>
                </a:solidFill>
              </a:rPr>
              <a:t>Managers  drive engagement</a:t>
            </a:r>
          </a:p>
          <a:p>
            <a:pPr eaLnBrk="0" hangingPunct="0"/>
            <a:r>
              <a:rPr lang="en-US" dirty="0" smtClean="0">
                <a:solidFill>
                  <a:schemeClr val="bg1"/>
                </a:solidFill>
              </a:rPr>
              <a:t>A statistical study found that effective management constitutes two of the top five drivers of employee engagement:</a:t>
            </a:r>
          </a:p>
          <a:p>
            <a:pPr marL="171450" indent="-171450" eaLnBrk="0" hangingPunct="0">
              <a:buFont typeface="Arial" panose="020B0604020202020204" pitchFamily="34" charset="0"/>
              <a:buChar char="•"/>
            </a:pPr>
            <a:r>
              <a:rPr lang="en-US" dirty="0" smtClean="0">
                <a:solidFill>
                  <a:schemeClr val="bg1"/>
                </a:solidFill>
              </a:rPr>
              <a:t>Leadership: does the manager show sincere interest in the employees’ well being?</a:t>
            </a:r>
          </a:p>
          <a:p>
            <a:pPr marL="171450" indent="-171450" eaLnBrk="0" hangingPunct="0">
              <a:buFont typeface="Arial" panose="020B0604020202020204" pitchFamily="34" charset="0"/>
              <a:buChar char="•"/>
            </a:pPr>
            <a:r>
              <a:rPr lang="en-US" dirty="0" smtClean="0">
                <a:solidFill>
                  <a:schemeClr val="bg1"/>
                </a:solidFill>
              </a:rPr>
              <a:t>Supervisory: does the manager treat the employee with respect</a:t>
            </a:r>
            <a:r>
              <a:rPr lang="en-US" dirty="0" smtClean="0">
                <a:solidFill>
                  <a:schemeClr val="bg1"/>
                </a:solidFill>
              </a:rPr>
              <a:t>?</a:t>
            </a:r>
            <a:br>
              <a:rPr lang="en-US" dirty="0" smtClean="0">
                <a:solidFill>
                  <a:schemeClr val="bg1"/>
                </a:solidFill>
              </a:rPr>
            </a:br>
            <a:endParaRPr lang="en-US" dirty="0" smtClean="0">
              <a:solidFill>
                <a:schemeClr val="bg1"/>
              </a:solidFill>
            </a:endParaRPr>
          </a:p>
          <a:p>
            <a:r>
              <a:rPr lang="en-US" sz="900" dirty="0" smtClean="0">
                <a:solidFill>
                  <a:schemeClr val="bg1"/>
                </a:solidFill>
              </a:rPr>
              <a:t>*</a:t>
            </a:r>
            <a:r>
              <a:rPr lang="en-US" sz="900" i="1" dirty="0" smtClean="0">
                <a:solidFill>
                  <a:schemeClr val="bg1"/>
                </a:solidFill>
              </a:rPr>
              <a:t>Global Workforce Study, </a:t>
            </a:r>
            <a:r>
              <a:rPr lang="en-US" sz="900" dirty="0" smtClean="0">
                <a:solidFill>
                  <a:schemeClr val="bg1"/>
                </a:solidFill>
              </a:rPr>
              <a:t>Towers Watson, 2012</a:t>
            </a:r>
            <a:r>
              <a:rPr lang="en-US" sz="900" i="1" dirty="0" smtClean="0">
                <a:solidFill>
                  <a:schemeClr val="bg1"/>
                </a:solidFill>
              </a:rPr>
              <a:t>.</a:t>
            </a:r>
            <a:endParaRPr lang="en-US" sz="900" dirty="0">
              <a:solidFill>
                <a:schemeClr val="bg1"/>
              </a:solidFill>
            </a:endParaRPr>
          </a:p>
        </p:txBody>
      </p:sp>
      <p:sp>
        <p:nvSpPr>
          <p:cNvPr id="16" name="Rectangle 33"/>
          <p:cNvSpPr>
            <a:spLocks noChangeArrowheads="1"/>
          </p:cNvSpPr>
          <p:nvPr>
            <p:custDataLst>
              <p:tags r:id="rId6"/>
            </p:custDataLst>
          </p:nvPr>
        </p:nvSpPr>
        <p:spPr bwMode="gray">
          <a:xfrm>
            <a:off x="6269038" y="4851519"/>
            <a:ext cx="3581400" cy="2169815"/>
          </a:xfrm>
          <a:prstGeom prst="rect">
            <a:avLst/>
          </a:prstGeom>
          <a:noFill/>
          <a:ln w="9525">
            <a:noFill/>
            <a:miter lim="800000"/>
            <a:headEnd/>
            <a:tailEnd/>
          </a:ln>
        </p:spPr>
        <p:txBody>
          <a:bodyPr wrap="square" lIns="45715" tIns="45715" rIns="45715" bIns="45715">
            <a:spAutoFit/>
          </a:bodyPr>
          <a:lstStyle/>
          <a:p>
            <a:r>
              <a:rPr lang="en-GB" sz="1200" b="1" dirty="0" smtClean="0">
                <a:solidFill>
                  <a:schemeClr val="bg1"/>
                </a:solidFill>
              </a:rPr>
              <a:t>Middle Managers help create an inclusive environment</a:t>
            </a:r>
            <a:endParaRPr lang="en-GB" sz="1200" b="1" dirty="0">
              <a:solidFill>
                <a:schemeClr val="bg1"/>
              </a:solidFill>
            </a:endParaRPr>
          </a:p>
          <a:p>
            <a:r>
              <a:rPr lang="en-GB" sz="1200" dirty="0" smtClean="0">
                <a:solidFill>
                  <a:schemeClr val="bg1"/>
                </a:solidFill>
              </a:rPr>
              <a:t>“</a:t>
            </a:r>
            <a:r>
              <a:rPr lang="en-GB" sz="1200" dirty="0">
                <a:solidFill>
                  <a:schemeClr val="bg1"/>
                </a:solidFill>
              </a:rPr>
              <a:t>Executives are about long-term strategy. Grassroots employees are about immediate, individual, personal, and idealistic issues. Although often involved in executing future strategies and change management, middle managers are more about preserving the status quo. They’re rewarded for maintaining current results.</a:t>
            </a:r>
            <a:r>
              <a:rPr lang="en-US" sz="1200" dirty="0" smtClean="0">
                <a:solidFill>
                  <a:schemeClr val="bg1"/>
                </a:solidFill>
              </a:rPr>
              <a:t>”</a:t>
            </a:r>
            <a:br>
              <a:rPr lang="en-US" sz="1200" dirty="0" smtClean="0">
                <a:solidFill>
                  <a:schemeClr val="bg1"/>
                </a:solidFill>
              </a:rPr>
            </a:br>
            <a:endParaRPr lang="en-US" sz="900" dirty="0" smtClean="0">
              <a:solidFill>
                <a:schemeClr val="bg1"/>
              </a:solidFill>
            </a:endParaRPr>
          </a:p>
          <a:p>
            <a:r>
              <a:rPr lang="en-US" sz="900" dirty="0" smtClean="0">
                <a:solidFill>
                  <a:schemeClr val="bg1"/>
                </a:solidFill>
              </a:rPr>
              <a:t>*</a:t>
            </a:r>
            <a:r>
              <a:rPr lang="en-US" sz="900" i="1" dirty="0" smtClean="0">
                <a:solidFill>
                  <a:schemeClr val="bg1"/>
                </a:solidFill>
              </a:rPr>
              <a:t>Engaging </a:t>
            </a:r>
            <a:r>
              <a:rPr lang="en-US" sz="900" i="1" dirty="0">
                <a:solidFill>
                  <a:schemeClr val="bg1"/>
                </a:solidFill>
              </a:rPr>
              <a:t>and Enrolling the Biggest Roadbloack to Diversity &amp; </a:t>
            </a:r>
            <a:r>
              <a:rPr lang="en-US" sz="900" dirty="0">
                <a:solidFill>
                  <a:schemeClr val="bg1"/>
                </a:solidFill>
              </a:rPr>
              <a:t>Inclusion, The Conference Board, Nov 2006</a:t>
            </a:r>
          </a:p>
        </p:txBody>
      </p:sp>
      <p:sp>
        <p:nvSpPr>
          <p:cNvPr id="2" name="Rectangle 1"/>
          <p:cNvSpPr/>
          <p:nvPr/>
        </p:nvSpPr>
        <p:spPr bwMode="auto">
          <a:xfrm>
            <a:off x="9306719" y="123825"/>
            <a:ext cx="1066800" cy="457200"/>
          </a:xfrm>
          <a:prstGeom prst="rect">
            <a:avLst/>
          </a:prstGeom>
          <a:solidFill>
            <a:schemeClr val="bg1"/>
          </a:solidFill>
          <a:ln w="9525" cap="flat" cmpd="sng" algn="ctr">
            <a:no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3" name="TextBox 2"/>
          <p:cNvSpPr txBox="1"/>
          <p:nvPr/>
        </p:nvSpPr>
        <p:spPr>
          <a:xfrm>
            <a:off x="5457671" y="7195317"/>
            <a:ext cx="162719" cy="215444"/>
          </a:xfrm>
          <a:prstGeom prst="rect">
            <a:avLst/>
          </a:prstGeom>
          <a:noFill/>
        </p:spPr>
        <p:txBody>
          <a:bodyPr wrap="square" rtlCol="0">
            <a:spAutoFit/>
          </a:bodyPr>
          <a:lstStyle/>
          <a:p>
            <a:pPr algn="ctr"/>
            <a:r>
              <a:rPr lang="en-US" sz="800" dirty="0" smtClean="0"/>
              <a:t>1</a:t>
            </a:r>
            <a:endParaRPr lang="en-US" sz="800"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supportive management on LGBT staff</a:t>
            </a:r>
            <a:endParaRPr lang="en-US" dirty="0"/>
          </a:p>
        </p:txBody>
      </p:sp>
      <p:sp>
        <p:nvSpPr>
          <p:cNvPr id="5" name="Content Placeholder 2"/>
          <p:cNvSpPr>
            <a:spLocks noGrp="1"/>
          </p:cNvSpPr>
          <p:nvPr>
            <p:ph idx="1"/>
          </p:nvPr>
        </p:nvSpPr>
        <p:spPr>
          <a:xfrm>
            <a:off x="1534319" y="1266825"/>
            <a:ext cx="8229600" cy="609600"/>
          </a:xfrm>
        </p:spPr>
        <p:txBody>
          <a:bodyPr/>
          <a:lstStyle/>
          <a:p>
            <a:r>
              <a:rPr lang="en-US" dirty="0" smtClean="0">
                <a:solidFill>
                  <a:schemeClr val="tx1"/>
                </a:solidFill>
              </a:rPr>
              <a:t>A survey of 10,592 LGBT respondents conducted by Stonewall in 2015 found a high correlation between employees who were comfortable with coming out in the workplace and those that were satisfied with the support they receive from their managers. </a:t>
            </a:r>
            <a:endParaRPr lang="en-US" dirty="0">
              <a:solidFill>
                <a:schemeClr val="tx1"/>
              </a:solidFill>
            </a:endParaRPr>
          </a:p>
        </p:txBody>
      </p:sp>
      <p:sp>
        <p:nvSpPr>
          <p:cNvPr id="6" name="Content Placeholder 2"/>
          <p:cNvSpPr txBox="1">
            <a:spLocks/>
          </p:cNvSpPr>
          <p:nvPr/>
        </p:nvSpPr>
        <p:spPr bwMode="gray">
          <a:xfrm>
            <a:off x="1499814" y="3385297"/>
            <a:ext cx="8048952" cy="609600"/>
          </a:xfrm>
          <a:prstGeom prst="rect">
            <a:avLst/>
          </a:prstGeom>
          <a:noFill/>
          <a:ln w="9525">
            <a:noFill/>
            <a:miter lim="800000"/>
            <a:headEnd/>
            <a:tailEnd/>
          </a:ln>
          <a:effectLst/>
        </p:spPr>
        <p:txBody>
          <a:bodyPr vert="horz" wrap="square" lIns="91429" tIns="36572" rIns="36572" bIns="36572" numCol="1" anchor="t" anchorCtr="0" compatLnSpc="1">
            <a:prstTxWarp prst="textNoShape">
              <a:avLst/>
            </a:prstTxWarp>
          </a:bodyPr>
          <a:lstStyle>
            <a:lvl1pPr algn="l" defTabSz="1019175" rtl="0" eaLnBrk="1" fontAlgn="base" hangingPunct="1">
              <a:lnSpc>
                <a:spcPct val="110000"/>
              </a:lnSpc>
              <a:spcBef>
                <a:spcPct val="70000"/>
              </a:spcBef>
              <a:spcAft>
                <a:spcPct val="0"/>
              </a:spcAft>
              <a:buClr>
                <a:srgbClr val="C0C0C0"/>
              </a:buClr>
              <a:buSzPct val="92000"/>
              <a:buFont typeface="Wingdings" pitchFamily="2" charset="2"/>
              <a:defRPr sz="1100">
                <a:solidFill>
                  <a:srgbClr val="000000"/>
                </a:solidFill>
                <a:latin typeface="+mn-lt"/>
                <a:ea typeface="+mn-ea"/>
                <a:cs typeface="+mn-cs"/>
              </a:defRPr>
            </a:lvl1pPr>
            <a:lvl2pPr marL="207963" indent="-206375" algn="l" defTabSz="1019175" rtl="0" eaLnBrk="1" fontAlgn="base" hangingPunct="1">
              <a:lnSpc>
                <a:spcPct val="110000"/>
              </a:lnSpc>
              <a:spcBef>
                <a:spcPct val="70000"/>
              </a:spcBef>
              <a:spcAft>
                <a:spcPct val="0"/>
              </a:spcAft>
              <a:buClr>
                <a:srgbClr val="7397BC"/>
              </a:buClr>
              <a:buSzPct val="92000"/>
              <a:buFont typeface="Wingdings" pitchFamily="2" charset="2"/>
              <a:buChar char="n"/>
              <a:defRPr sz="1100">
                <a:solidFill>
                  <a:srgbClr val="000000"/>
                </a:solidFill>
                <a:latin typeface="+mn-lt"/>
                <a:ea typeface="+mn-ea"/>
              </a:defRPr>
            </a:lvl2pPr>
            <a:lvl3pPr marL="423863" indent="-212725" algn="l" defTabSz="1019175" rtl="0" eaLnBrk="1" fontAlgn="base" hangingPunct="1">
              <a:lnSpc>
                <a:spcPct val="110000"/>
              </a:lnSpc>
              <a:spcBef>
                <a:spcPct val="20000"/>
              </a:spcBef>
              <a:spcAft>
                <a:spcPct val="0"/>
              </a:spcAft>
              <a:buClr>
                <a:srgbClr val="969696"/>
              </a:buClr>
              <a:buSzPct val="92000"/>
              <a:buFont typeface="Wingdings" pitchFamily="2" charset="2"/>
              <a:buChar char="n"/>
              <a:defRPr sz="1100">
                <a:solidFill>
                  <a:srgbClr val="000000"/>
                </a:solidFill>
                <a:latin typeface="+mn-lt"/>
                <a:ea typeface="+mn-ea"/>
              </a:defRPr>
            </a:lvl3pPr>
            <a:lvl4pPr marL="652463"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4pPr>
            <a:lvl5pPr marL="8794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5pPr>
            <a:lvl6pPr marL="13366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6pPr>
            <a:lvl7pPr marL="17938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7pPr>
            <a:lvl8pPr marL="22510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8pPr>
            <a:lvl9pPr marL="27082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9pPr>
          </a:lstStyle>
          <a:p>
            <a:r>
              <a:rPr lang="en-US" kern="0" dirty="0" smtClean="0">
                <a:solidFill>
                  <a:schemeClr val="tx1"/>
                </a:solidFill>
              </a:rPr>
              <a:t>A 2009 study conducted by HRC found the following results when respondents were asked about the impacts of experiencing a negative workplace environment and/or feeling compelled to be closeted on productivity, engagement and overall experience.</a:t>
            </a:r>
            <a:endParaRPr lang="en-US" kern="0" dirty="0">
              <a:solidFill>
                <a:schemeClr val="tx1"/>
              </a:solidFill>
            </a:endParaRPr>
          </a:p>
        </p:txBody>
      </p:sp>
      <p:graphicFrame>
        <p:nvGraphicFramePr>
          <p:cNvPr id="4" name="Chart 3"/>
          <p:cNvGraphicFramePr/>
          <p:nvPr>
            <p:extLst>
              <p:ext uri="{D42A27DB-BD31-4B8C-83A1-F6EECF244321}">
                <p14:modId xmlns:p14="http://schemas.microsoft.com/office/powerpoint/2010/main" val="1588406158"/>
              </p:ext>
            </p:extLst>
          </p:nvPr>
        </p:nvGraphicFramePr>
        <p:xfrm>
          <a:off x="2220119" y="1800225"/>
          <a:ext cx="6629400" cy="15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2964763327"/>
              </p:ext>
            </p:extLst>
          </p:nvPr>
        </p:nvGraphicFramePr>
        <p:xfrm>
          <a:off x="1781439" y="3857624"/>
          <a:ext cx="7125759" cy="3200401"/>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bwMode="auto">
          <a:xfrm>
            <a:off x="9306719" y="123825"/>
            <a:ext cx="1066800" cy="457200"/>
          </a:xfrm>
          <a:prstGeom prst="rect">
            <a:avLst/>
          </a:prstGeom>
          <a:solidFill>
            <a:schemeClr val="bg1"/>
          </a:solidFill>
          <a:ln w="9525" cap="flat" cmpd="sng" algn="ctr">
            <a:no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5457671" y="7195317"/>
            <a:ext cx="162719" cy="215444"/>
          </a:xfrm>
          <a:prstGeom prst="rect">
            <a:avLst/>
          </a:prstGeom>
          <a:noFill/>
        </p:spPr>
        <p:txBody>
          <a:bodyPr wrap="square" rtlCol="0">
            <a:spAutoFit/>
          </a:bodyPr>
          <a:lstStyle/>
          <a:p>
            <a:pPr algn="ctr"/>
            <a:r>
              <a:rPr lang="en-US" sz="800" dirty="0" smtClean="0"/>
              <a:t>2</a:t>
            </a:r>
            <a:endParaRPr lang="en-US" sz="800" dirty="0"/>
          </a:p>
        </p:txBody>
      </p:sp>
    </p:spTree>
    <p:extLst>
      <p:ext uri="{BB962C8B-B14F-4D97-AF65-F5344CB8AC3E}">
        <p14:creationId xmlns:p14="http://schemas.microsoft.com/office/powerpoint/2010/main" val="765281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JPMorgan </a:t>
            </a:r>
            <a:r>
              <a:rPr lang="en-US" dirty="0" smtClean="0"/>
              <a:t>Chase’s </a:t>
            </a:r>
            <a:r>
              <a:rPr lang="en-US" dirty="0" smtClean="0"/>
              <a:t>Blueprint </a:t>
            </a:r>
            <a:r>
              <a:rPr lang="en-US" dirty="0" smtClean="0"/>
              <a:t>for </a:t>
            </a:r>
            <a:r>
              <a:rPr lang="en-US" dirty="0" smtClean="0"/>
              <a:t>Managers</a:t>
            </a:r>
            <a:endParaRPr lang="en-US" dirty="0"/>
          </a:p>
        </p:txBody>
      </p:sp>
      <p:sp>
        <p:nvSpPr>
          <p:cNvPr id="3" name="Content Placeholder 2"/>
          <p:cNvSpPr>
            <a:spLocks noGrp="1"/>
          </p:cNvSpPr>
          <p:nvPr>
            <p:ph idx="1"/>
          </p:nvPr>
        </p:nvSpPr>
        <p:spPr/>
        <p:txBody>
          <a:bodyPr/>
          <a:lstStyle/>
          <a:p>
            <a:pPr marL="171450" indent="-171450">
              <a:spcBef>
                <a:spcPts val="600"/>
              </a:spcBef>
              <a:spcAft>
                <a:spcPts val="600"/>
              </a:spcAft>
              <a:buClrTx/>
              <a:buFont typeface="Wingdings" panose="05000000000000000000" pitchFamily="2" charset="2"/>
              <a:buChar char="q"/>
            </a:pPr>
            <a:r>
              <a:rPr lang="en-US" sz="1200" dirty="0" smtClean="0"/>
              <a:t>The </a:t>
            </a:r>
            <a:r>
              <a:rPr lang="en-US" sz="1200" dirty="0" smtClean="0"/>
              <a:t>Blueprint for Managers is </a:t>
            </a:r>
            <a:r>
              <a:rPr lang="en-US" sz="1200" dirty="0" smtClean="0"/>
              <a:t>our toolkit for managers of teams of all </a:t>
            </a:r>
            <a:r>
              <a:rPr lang="en-US" sz="1200" dirty="0" smtClean="0"/>
              <a:t>sizes</a:t>
            </a:r>
            <a:endParaRPr lang="en-US" sz="1200" dirty="0" smtClean="0"/>
          </a:p>
          <a:p>
            <a:pPr marL="171450" indent="-171450">
              <a:spcBef>
                <a:spcPts val="600"/>
              </a:spcBef>
              <a:spcAft>
                <a:spcPts val="600"/>
              </a:spcAft>
              <a:buClrTx/>
              <a:buFont typeface="Wingdings" panose="05000000000000000000" pitchFamily="2" charset="2"/>
              <a:buChar char="q"/>
            </a:pPr>
            <a:r>
              <a:rPr lang="en-US" sz="1200" dirty="0" smtClean="0"/>
              <a:t>It is designed to </a:t>
            </a:r>
            <a:r>
              <a:rPr lang="en-US" sz="1200" dirty="0" smtClean="0"/>
              <a:t>help managers </a:t>
            </a:r>
            <a:r>
              <a:rPr lang="en-US" sz="1200" dirty="0" smtClean="0"/>
              <a:t>understand why diversity and inclusion are critical business </a:t>
            </a:r>
            <a:r>
              <a:rPr lang="en-US" sz="1200" dirty="0" smtClean="0"/>
              <a:t>priorities</a:t>
            </a:r>
            <a:endParaRPr lang="en-US" sz="1200" dirty="0" smtClean="0"/>
          </a:p>
          <a:p>
            <a:pPr marL="379413" lvl="1" indent="-171450">
              <a:spcBef>
                <a:spcPts val="600"/>
              </a:spcBef>
              <a:spcAft>
                <a:spcPts val="600"/>
              </a:spcAft>
              <a:buClrTx/>
              <a:buFont typeface="Wingdings" panose="05000000000000000000" pitchFamily="2" charset="2"/>
              <a:buChar char="q"/>
            </a:pPr>
            <a:r>
              <a:rPr lang="en-US" sz="1200" dirty="0" smtClean="0"/>
              <a:t>Focuses on recruitment, development, promotion and retention of a diverse workforce by creating an inclusive </a:t>
            </a:r>
            <a:r>
              <a:rPr lang="en-US" sz="1200" dirty="0" smtClean="0"/>
              <a:t>workplace</a:t>
            </a:r>
            <a:endParaRPr lang="en-US" sz="1200" dirty="0" smtClean="0"/>
          </a:p>
          <a:p>
            <a:pPr marL="171450" indent="-171450">
              <a:spcBef>
                <a:spcPts val="600"/>
              </a:spcBef>
              <a:spcAft>
                <a:spcPts val="600"/>
              </a:spcAft>
              <a:buClrTx/>
              <a:buFont typeface="Wingdings" panose="05000000000000000000" pitchFamily="2" charset="2"/>
              <a:buChar char="q"/>
            </a:pPr>
            <a:r>
              <a:rPr lang="en-US" sz="1200" dirty="0" smtClean="0"/>
              <a:t>Practical road map that includes:</a:t>
            </a:r>
          </a:p>
          <a:p>
            <a:pPr marL="379413" lvl="1" indent="-171450">
              <a:spcBef>
                <a:spcPts val="600"/>
              </a:spcBef>
              <a:spcAft>
                <a:spcPts val="600"/>
              </a:spcAft>
              <a:buClrTx/>
              <a:buFont typeface="Wingdings" panose="05000000000000000000" pitchFamily="2" charset="2"/>
              <a:buChar char="q"/>
            </a:pPr>
            <a:r>
              <a:rPr lang="en-US" sz="1200" dirty="0" smtClean="0"/>
              <a:t>Business Case</a:t>
            </a:r>
          </a:p>
          <a:p>
            <a:pPr marL="379413" lvl="1" indent="-171450">
              <a:spcBef>
                <a:spcPts val="600"/>
              </a:spcBef>
              <a:spcAft>
                <a:spcPts val="600"/>
              </a:spcAft>
              <a:buClrTx/>
              <a:buFont typeface="Wingdings" panose="05000000000000000000" pitchFamily="2" charset="2"/>
              <a:buChar char="q"/>
            </a:pPr>
            <a:r>
              <a:rPr lang="en-US" sz="1200" dirty="0" smtClean="0"/>
              <a:t>Self-assessment tool</a:t>
            </a:r>
          </a:p>
          <a:p>
            <a:pPr marL="379413" lvl="1" indent="-171450">
              <a:spcBef>
                <a:spcPts val="600"/>
              </a:spcBef>
              <a:spcAft>
                <a:spcPts val="600"/>
              </a:spcAft>
              <a:buClrTx/>
              <a:buFont typeface="Wingdings" panose="05000000000000000000" pitchFamily="2" charset="2"/>
              <a:buChar char="q"/>
            </a:pPr>
            <a:r>
              <a:rPr lang="en-US" sz="1200" dirty="0" smtClean="0"/>
              <a:t>Manager Perspectives	</a:t>
            </a:r>
          </a:p>
          <a:p>
            <a:pPr marL="379413" lvl="1" indent="-171450">
              <a:spcBef>
                <a:spcPts val="600"/>
              </a:spcBef>
              <a:spcAft>
                <a:spcPts val="600"/>
              </a:spcAft>
              <a:buClrTx/>
              <a:buFont typeface="Wingdings" panose="05000000000000000000" pitchFamily="2" charset="2"/>
              <a:buChar char="q"/>
            </a:pPr>
            <a:r>
              <a:rPr lang="en-US" sz="1200" dirty="0" smtClean="0"/>
              <a:t>What You Can Ask/What You Can Do</a:t>
            </a:r>
            <a:endParaRPr lang="en-US" sz="1200" dirty="0"/>
          </a:p>
        </p:txBody>
      </p:sp>
      <p:sp>
        <p:nvSpPr>
          <p:cNvPr id="5" name="TextBox 4"/>
          <p:cNvSpPr txBox="1"/>
          <p:nvPr/>
        </p:nvSpPr>
        <p:spPr>
          <a:xfrm>
            <a:off x="5457671" y="7195317"/>
            <a:ext cx="162719" cy="215444"/>
          </a:xfrm>
          <a:prstGeom prst="rect">
            <a:avLst/>
          </a:prstGeom>
          <a:noFill/>
        </p:spPr>
        <p:txBody>
          <a:bodyPr wrap="square" rtlCol="0">
            <a:spAutoFit/>
          </a:bodyPr>
          <a:lstStyle/>
          <a:p>
            <a:pPr algn="ctr"/>
            <a:r>
              <a:rPr lang="en-US" sz="800" dirty="0"/>
              <a:t>3</a:t>
            </a:r>
            <a:endParaRPr lang="en-US" sz="800" dirty="0"/>
          </a:p>
        </p:txBody>
      </p:sp>
    </p:spTree>
    <p:extLst>
      <p:ext uri="{BB962C8B-B14F-4D97-AF65-F5344CB8AC3E}">
        <p14:creationId xmlns:p14="http://schemas.microsoft.com/office/powerpoint/2010/main" val="1536407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455613"/>
            <a:ext cx="8597106" cy="630237"/>
          </a:xfrm>
        </p:spPr>
        <p:txBody>
          <a:bodyPr/>
          <a:lstStyle/>
          <a:p>
            <a:r>
              <a:rPr lang="en-US" dirty="0" smtClean="0"/>
              <a:t>Inclusion in the </a:t>
            </a:r>
            <a:r>
              <a:rPr lang="en-US" dirty="0" smtClean="0"/>
              <a:t>workplace</a:t>
            </a:r>
            <a:r>
              <a:rPr lang="en-US" dirty="0" smtClean="0"/>
              <a:t>: Building Bridges with LGBT </a:t>
            </a:r>
            <a:r>
              <a:rPr lang="en-US" dirty="0" smtClean="0"/>
              <a:t>Employees</a:t>
            </a:r>
            <a:endParaRPr lang="en-US" dirty="0"/>
          </a:p>
        </p:txBody>
      </p:sp>
      <p:sp>
        <p:nvSpPr>
          <p:cNvPr id="3" name="Content Placeholder 2"/>
          <p:cNvSpPr>
            <a:spLocks noGrp="1"/>
          </p:cNvSpPr>
          <p:nvPr>
            <p:ph idx="4294967295"/>
          </p:nvPr>
        </p:nvSpPr>
        <p:spPr>
          <a:xfrm>
            <a:off x="1052670" y="1334621"/>
            <a:ext cx="8939850" cy="5037604"/>
          </a:xfrm>
          <a:prstGeom prst="rect">
            <a:avLst/>
          </a:prstGeom>
        </p:spPr>
        <p:txBody>
          <a:bodyPr/>
          <a:lstStyle/>
          <a:p>
            <a:pPr>
              <a:buClrTx/>
            </a:pPr>
            <a:r>
              <a:rPr lang="en-US" sz="1400" b="1" dirty="0" smtClean="0"/>
              <a:t>Background and Objectives of Training</a:t>
            </a:r>
          </a:p>
          <a:p>
            <a:pPr marL="493713" lvl="1" indent="-285750">
              <a:buClrTx/>
              <a:buFont typeface="Wingdings" panose="05000000000000000000" pitchFamily="2" charset="2"/>
              <a:buChar char="q"/>
            </a:pPr>
            <a:r>
              <a:rPr lang="en-US" sz="1200" u="sng" dirty="0"/>
              <a:t>Inclusion in the Workplace: Building Bridges with LGBT </a:t>
            </a:r>
            <a:r>
              <a:rPr lang="en-US" sz="1200" u="sng" dirty="0" smtClean="0"/>
              <a:t>Employees</a:t>
            </a:r>
            <a:r>
              <a:rPr lang="en-US" sz="1200" dirty="0" smtClean="0"/>
              <a:t>’ (“</a:t>
            </a:r>
            <a:r>
              <a:rPr lang="en-US" sz="1200" dirty="0"/>
              <a:t>Building Bridges”) is a training module developed by </a:t>
            </a:r>
            <a:r>
              <a:rPr lang="en-US" sz="1200" dirty="0" smtClean="0"/>
              <a:t>PRIDE, JPM’s LGBTA Business Resource Group in partnership with Diversity and HR</a:t>
            </a:r>
          </a:p>
          <a:p>
            <a:pPr marL="493713" lvl="1" indent="-285750">
              <a:buClrTx/>
              <a:buFont typeface="Wingdings" panose="05000000000000000000" pitchFamily="2" charset="2"/>
              <a:buChar char="q"/>
            </a:pPr>
            <a:r>
              <a:rPr lang="en-US" sz="1200" dirty="0" smtClean="0"/>
              <a:t>Building Bridges is </a:t>
            </a:r>
            <a:r>
              <a:rPr lang="en-US" sz="1200" dirty="0"/>
              <a:t>focused on enhancing LGBT awareness and sensitivity for </a:t>
            </a:r>
            <a:r>
              <a:rPr lang="en-US" sz="1200" dirty="0" smtClean="0"/>
              <a:t>middle managers </a:t>
            </a:r>
            <a:r>
              <a:rPr lang="en-US" sz="1200" dirty="0"/>
              <a:t>at </a:t>
            </a:r>
            <a:r>
              <a:rPr lang="en-US" sz="1200" dirty="0" smtClean="0"/>
              <a:t>JPMC</a:t>
            </a:r>
            <a:endParaRPr lang="en-US" sz="1200" dirty="0"/>
          </a:p>
          <a:p>
            <a:pPr marL="493713" lvl="1" indent="-285750">
              <a:buClrTx/>
              <a:buFont typeface="Wingdings" panose="05000000000000000000" pitchFamily="2" charset="2"/>
              <a:buChar char="q"/>
            </a:pPr>
            <a:r>
              <a:rPr lang="en-US" sz="1200" dirty="0" smtClean="0"/>
              <a:t>Goals of Building Bridges are trifold:</a:t>
            </a:r>
          </a:p>
          <a:p>
            <a:pPr marL="709613" lvl="2" indent="-285750">
              <a:buClrTx/>
              <a:buFont typeface="Wingdings" panose="05000000000000000000" pitchFamily="2" charset="2"/>
              <a:buChar char="q"/>
            </a:pPr>
            <a:r>
              <a:rPr lang="en-US" sz="1200" dirty="0" smtClean="0"/>
              <a:t> Better </a:t>
            </a:r>
            <a:r>
              <a:rPr lang="en-US" sz="1200" dirty="0"/>
              <a:t>understand the experiences of lesbian, gay, bisexual and transgender (“LGBT”) individuals at </a:t>
            </a:r>
            <a:r>
              <a:rPr lang="en-US" sz="1200" dirty="0" smtClean="0"/>
              <a:t>JPMC</a:t>
            </a:r>
            <a:endParaRPr lang="en-US" sz="1200" dirty="0"/>
          </a:p>
          <a:p>
            <a:pPr marL="709613" lvl="2" indent="-285750">
              <a:buClrTx/>
              <a:buFont typeface="Wingdings" panose="05000000000000000000" pitchFamily="2" charset="2"/>
              <a:buChar char="q"/>
            </a:pPr>
            <a:r>
              <a:rPr lang="en-US" sz="1200" dirty="0"/>
              <a:t>Assess </a:t>
            </a:r>
            <a:r>
              <a:rPr lang="en-US" sz="1200" dirty="0" smtClean="0"/>
              <a:t>the current </a:t>
            </a:r>
            <a:r>
              <a:rPr lang="en-US" sz="1200" dirty="0"/>
              <a:t>environment for LGBT employees </a:t>
            </a:r>
            <a:r>
              <a:rPr lang="en-US" sz="1200" dirty="0" smtClean="0"/>
              <a:t>within a group or a team, and understand how this environment </a:t>
            </a:r>
            <a:r>
              <a:rPr lang="en-US" sz="1200" dirty="0"/>
              <a:t>affects workplace productivity and </a:t>
            </a:r>
            <a:r>
              <a:rPr lang="en-US" sz="1200" dirty="0" smtClean="0"/>
              <a:t>the business case</a:t>
            </a:r>
            <a:endParaRPr lang="en-US" sz="1200" dirty="0"/>
          </a:p>
          <a:p>
            <a:pPr marL="709613" lvl="2" indent="-285750">
              <a:buClrTx/>
              <a:buFont typeface="Wingdings" panose="05000000000000000000" pitchFamily="2" charset="2"/>
              <a:buChar char="q"/>
            </a:pPr>
            <a:r>
              <a:rPr lang="en-US" sz="1200" dirty="0"/>
              <a:t>Understand and demonstrate individual and organizational behaviors that foster an inclusive workplace for LGBT </a:t>
            </a:r>
            <a:r>
              <a:rPr lang="en-US" sz="1200" dirty="0" smtClean="0"/>
              <a:t>employees</a:t>
            </a:r>
          </a:p>
          <a:p>
            <a:pPr marL="493713" lvl="1" indent="-285750">
              <a:buClrTx/>
              <a:buFont typeface="Wingdings" panose="05000000000000000000" pitchFamily="2" charset="2"/>
              <a:buChar char="q"/>
            </a:pPr>
            <a:r>
              <a:rPr lang="en-US" sz="1200" dirty="0" smtClean="0"/>
              <a:t>PRIDE worked with JPMC line of business HR teams and Diversity &amp; Inclusion in developing strategies to incorporate Building Bridges as an offering in the overall training curricula </a:t>
            </a:r>
          </a:p>
          <a:p>
            <a:pPr marL="493713" lvl="1" indent="-285750">
              <a:buClrTx/>
              <a:buFont typeface="Wingdings" panose="05000000000000000000" pitchFamily="2" charset="2"/>
              <a:buChar char="q"/>
            </a:pPr>
            <a:r>
              <a:rPr lang="en-US" sz="1200" dirty="0" smtClean="0"/>
              <a:t>An ‘off the shelf’ version of Building Bridges has been created as well, housed on the firm’s centralized training resource repository, which includes a video of a live training session and a detailed ‘how to’ toolkit</a:t>
            </a:r>
          </a:p>
          <a:p>
            <a:pPr marL="493713" lvl="1" indent="-285750">
              <a:buClrTx/>
              <a:buFont typeface="Wingdings" panose="05000000000000000000" pitchFamily="2" charset="2"/>
              <a:buChar char="q"/>
            </a:pPr>
            <a:r>
              <a:rPr lang="en-US" sz="1200" dirty="0" smtClean="0"/>
              <a:t>PRIDE retains oversight of the Building Bridges training programs, and tracks sessions</a:t>
            </a:r>
          </a:p>
          <a:p>
            <a:pPr marL="493713" lvl="1" indent="-285750">
              <a:buClrTx/>
              <a:buFont typeface="Wingdings" panose="05000000000000000000" pitchFamily="2" charset="2"/>
              <a:buChar char="q"/>
            </a:pPr>
            <a:r>
              <a:rPr lang="en-US" sz="1200" dirty="0" smtClean="0"/>
              <a:t>Feedback is important, make sure to have a thoughtful survey for participants to complete immediately upon the close of the session</a:t>
            </a:r>
          </a:p>
          <a:p>
            <a:endParaRPr lang="en-US" sz="1400" b="1" dirty="0" smtClean="0"/>
          </a:p>
        </p:txBody>
      </p:sp>
      <p:sp>
        <p:nvSpPr>
          <p:cNvPr id="6" name="TextBox 5"/>
          <p:cNvSpPr txBox="1"/>
          <p:nvPr/>
        </p:nvSpPr>
        <p:spPr>
          <a:xfrm>
            <a:off x="5457671" y="7195317"/>
            <a:ext cx="162719" cy="215444"/>
          </a:xfrm>
          <a:prstGeom prst="rect">
            <a:avLst/>
          </a:prstGeom>
          <a:noFill/>
        </p:spPr>
        <p:txBody>
          <a:bodyPr wrap="square" rtlCol="0">
            <a:spAutoFit/>
          </a:bodyPr>
          <a:lstStyle/>
          <a:p>
            <a:pPr algn="ctr"/>
            <a:r>
              <a:rPr lang="en-US" sz="800" dirty="0" smtClean="0"/>
              <a:t>4</a:t>
            </a:r>
            <a:endParaRPr lang="en-US" sz="800" dirty="0"/>
          </a:p>
        </p:txBody>
      </p:sp>
    </p:spTree>
    <p:custDataLst>
      <p:tags r:id="rId1"/>
    </p:custDataLst>
    <p:extLst>
      <p:ext uri="{BB962C8B-B14F-4D97-AF65-F5344CB8AC3E}">
        <p14:creationId xmlns:p14="http://schemas.microsoft.com/office/powerpoint/2010/main" val="3964495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455614"/>
            <a:ext cx="8226425" cy="430212"/>
          </a:xfrm>
        </p:spPr>
        <p:txBody>
          <a:bodyPr/>
          <a:lstStyle/>
          <a:p>
            <a:r>
              <a:rPr lang="en-US" dirty="0" smtClean="0"/>
              <a:t>Training </a:t>
            </a:r>
            <a:r>
              <a:rPr lang="en-US" dirty="0" smtClean="0"/>
              <a:t>c</a:t>
            </a:r>
            <a:r>
              <a:rPr lang="en-US" dirty="0" smtClean="0"/>
              <a:t>lass </a:t>
            </a:r>
            <a:r>
              <a:rPr lang="en-US" dirty="0"/>
              <a:t>s</a:t>
            </a:r>
            <a:r>
              <a:rPr lang="en-US" dirty="0" smtClean="0"/>
              <a:t>tructure</a:t>
            </a:r>
            <a:r>
              <a:rPr lang="en-US" dirty="0" smtClean="0"/>
              <a:t>, </a:t>
            </a:r>
            <a:r>
              <a:rPr lang="en-US" dirty="0" smtClean="0"/>
              <a:t>materials </a:t>
            </a:r>
            <a:r>
              <a:rPr lang="en-US" dirty="0" smtClean="0"/>
              <a:t>and </a:t>
            </a:r>
            <a:r>
              <a:rPr lang="en-US" dirty="0" smtClean="0"/>
              <a:t>facilitation</a:t>
            </a:r>
            <a:endParaRPr lang="en-US" dirty="0"/>
          </a:p>
        </p:txBody>
      </p:sp>
      <p:sp>
        <p:nvSpPr>
          <p:cNvPr id="3" name="Content Placeholder 2"/>
          <p:cNvSpPr>
            <a:spLocks noGrp="1"/>
          </p:cNvSpPr>
          <p:nvPr>
            <p:ph idx="4294967295"/>
          </p:nvPr>
        </p:nvSpPr>
        <p:spPr>
          <a:xfrm>
            <a:off x="1052669" y="1114425"/>
            <a:ext cx="9244649" cy="5867400"/>
          </a:xfrm>
          <a:prstGeom prst="rect">
            <a:avLst/>
          </a:prstGeom>
        </p:spPr>
        <p:txBody>
          <a:bodyPr/>
          <a:lstStyle/>
          <a:p>
            <a:pPr>
              <a:buClrTx/>
            </a:pPr>
            <a:r>
              <a:rPr lang="en-US" sz="1400" b="1" dirty="0" smtClean="0"/>
              <a:t>Structure of the Training Session and Materials</a:t>
            </a:r>
          </a:p>
          <a:p>
            <a:pPr marL="493713" lvl="1" indent="-285750">
              <a:buClrTx/>
              <a:buFont typeface="Wingdings" panose="05000000000000000000" pitchFamily="2" charset="2"/>
              <a:buChar char="q"/>
            </a:pPr>
            <a:r>
              <a:rPr lang="en-US" dirty="0" smtClean="0"/>
              <a:t>Target class size of 25 – 30 (ideally) comprised of middle managers (broadly defined)</a:t>
            </a:r>
          </a:p>
          <a:p>
            <a:pPr marL="493713" lvl="1" indent="-285750">
              <a:buClrTx/>
              <a:buFont typeface="Wingdings" panose="05000000000000000000" pitchFamily="2" charset="2"/>
              <a:buChar char="q"/>
            </a:pPr>
            <a:r>
              <a:rPr lang="en-US" dirty="0" smtClean="0"/>
              <a:t>Instructor led, live training, that includes the following resources:</a:t>
            </a:r>
          </a:p>
          <a:p>
            <a:pPr marL="709613" lvl="2" indent="-285750">
              <a:buClrTx/>
              <a:buFont typeface="Wingdings" panose="05000000000000000000" pitchFamily="2" charset="2"/>
              <a:buChar char="q"/>
            </a:pPr>
            <a:r>
              <a:rPr lang="en-US" dirty="0" smtClean="0"/>
              <a:t>PRIDE facilitator(s) who is familiar with the materials; partnering with an Ally co-facilitator can also be powerful</a:t>
            </a:r>
          </a:p>
          <a:p>
            <a:pPr marL="709613" lvl="2" indent="-285750">
              <a:buClrTx/>
              <a:buFont typeface="Wingdings" panose="05000000000000000000" pitchFamily="2" charset="2"/>
              <a:buChar char="q"/>
            </a:pPr>
            <a:r>
              <a:rPr lang="en-US" dirty="0" smtClean="0"/>
              <a:t>A colleague from the Learning and Development Team</a:t>
            </a:r>
          </a:p>
          <a:p>
            <a:pPr marL="709613" lvl="2" indent="-285750">
              <a:buClrTx/>
              <a:buFont typeface="Wingdings" panose="05000000000000000000" pitchFamily="2" charset="2"/>
              <a:buChar char="q"/>
            </a:pPr>
            <a:r>
              <a:rPr lang="en-US" dirty="0" smtClean="0"/>
              <a:t>An HR colleague (can be on phone versus in the room)</a:t>
            </a:r>
          </a:p>
          <a:p>
            <a:pPr marL="709613" lvl="2" indent="-285750">
              <a:buClrTx/>
              <a:buFont typeface="Wingdings" panose="05000000000000000000" pitchFamily="2" charset="2"/>
              <a:buChar char="q"/>
            </a:pPr>
            <a:r>
              <a:rPr lang="en-US" dirty="0" smtClean="0"/>
              <a:t>A senior advocate (MD level) from the sponsoring line of business to give the opening remarks</a:t>
            </a:r>
          </a:p>
          <a:p>
            <a:pPr marL="709613" lvl="2" indent="-285750">
              <a:buClrTx/>
              <a:buFont typeface="Wingdings" panose="05000000000000000000" pitchFamily="2" charset="2"/>
              <a:buChar char="q"/>
            </a:pPr>
            <a:r>
              <a:rPr lang="en-US" dirty="0" smtClean="0"/>
              <a:t>Where possible, an ‘apprentice trainer’ to observe for future facilitation</a:t>
            </a:r>
          </a:p>
          <a:p>
            <a:pPr marL="493713" lvl="1" indent="-285750">
              <a:buClrTx/>
              <a:buFont typeface="Wingdings" panose="05000000000000000000" pitchFamily="2" charset="2"/>
              <a:buChar char="q"/>
            </a:pPr>
            <a:r>
              <a:rPr lang="en-US" dirty="0" smtClean="0"/>
              <a:t>Training materials and class are designed for a 60 – 90 minute session, structured around the following:</a:t>
            </a:r>
          </a:p>
          <a:p>
            <a:pPr marL="709613" lvl="2" indent="-285750">
              <a:buClrTx/>
              <a:buFont typeface="Wingdings" panose="05000000000000000000" pitchFamily="2" charset="2"/>
              <a:buChar char="q"/>
            </a:pPr>
            <a:r>
              <a:rPr lang="en-US" u="sng" dirty="0" smtClean="0"/>
              <a:t>Introduction and Objectives</a:t>
            </a:r>
            <a:r>
              <a:rPr lang="en-US" dirty="0" smtClean="0"/>
              <a:t>: </a:t>
            </a:r>
            <a:r>
              <a:rPr lang="en-US" dirty="0"/>
              <a:t>An introduction to Building Bridges </a:t>
            </a:r>
            <a:r>
              <a:rPr lang="en-US" dirty="0" smtClean="0"/>
              <a:t>training and </a:t>
            </a:r>
            <a:r>
              <a:rPr lang="en-US" dirty="0"/>
              <a:t>the session </a:t>
            </a:r>
            <a:r>
              <a:rPr lang="en-US" dirty="0" smtClean="0"/>
              <a:t>goals and objectives</a:t>
            </a:r>
            <a:endParaRPr lang="en-US" dirty="0"/>
          </a:p>
          <a:p>
            <a:pPr marL="709613" lvl="2" indent="-285750">
              <a:buClrTx/>
              <a:buFont typeface="Wingdings" panose="05000000000000000000" pitchFamily="2" charset="2"/>
              <a:buChar char="q"/>
            </a:pPr>
            <a:r>
              <a:rPr lang="en-US" u="sng" dirty="0"/>
              <a:t>Introspection Exercise</a:t>
            </a:r>
            <a:r>
              <a:rPr lang="en-US" dirty="0"/>
              <a:t>: A silent, introspective exercise to </a:t>
            </a:r>
            <a:r>
              <a:rPr lang="en-US" dirty="0" smtClean="0"/>
              <a:t>allow each member of the class to gauge their own reactions and perspectives they are bringing to the discussion, </a:t>
            </a:r>
            <a:r>
              <a:rPr lang="en-US" dirty="0"/>
              <a:t>and </a:t>
            </a:r>
            <a:r>
              <a:rPr lang="en-US" dirty="0" smtClean="0"/>
              <a:t>to set </a:t>
            </a:r>
            <a:r>
              <a:rPr lang="en-US" dirty="0"/>
              <a:t>a tone to engage in a respectful dialogue about LGBT issues</a:t>
            </a:r>
          </a:p>
          <a:p>
            <a:pPr marL="709613" lvl="2" indent="-285750">
              <a:buClrTx/>
              <a:buFont typeface="Wingdings" panose="05000000000000000000" pitchFamily="2" charset="2"/>
              <a:buChar char="q"/>
            </a:pPr>
            <a:r>
              <a:rPr lang="en-US" u="sng" dirty="0"/>
              <a:t>Definitions</a:t>
            </a:r>
            <a:r>
              <a:rPr lang="en-US" dirty="0"/>
              <a:t>: An overview of important definitions related to the LGBT community</a:t>
            </a:r>
          </a:p>
          <a:p>
            <a:pPr marL="709613" lvl="2" indent="-285750">
              <a:buClrTx/>
              <a:buFont typeface="Wingdings" panose="05000000000000000000" pitchFamily="2" charset="2"/>
              <a:buChar char="q"/>
            </a:pPr>
            <a:r>
              <a:rPr lang="en-US" u="sng" dirty="0"/>
              <a:t>LGBT in the Workplace</a:t>
            </a:r>
            <a:r>
              <a:rPr lang="en-US" dirty="0"/>
              <a:t>: Discusses how Sexual Orientation, Gender Identify and Gender Expression are workplace </a:t>
            </a:r>
            <a:r>
              <a:rPr lang="en-US" dirty="0" smtClean="0"/>
              <a:t>issues; review non-discrimination and anti-harassment policies; review internal and external data </a:t>
            </a:r>
            <a:r>
              <a:rPr lang="en-US" dirty="0"/>
              <a:t>to show </a:t>
            </a:r>
            <a:r>
              <a:rPr lang="en-US" dirty="0" smtClean="0"/>
              <a:t>impacts </a:t>
            </a:r>
            <a:r>
              <a:rPr lang="en-US" dirty="0"/>
              <a:t>of an inclusive or </a:t>
            </a:r>
            <a:r>
              <a:rPr lang="en-US" dirty="0" smtClean="0"/>
              <a:t>less than inclusive </a:t>
            </a:r>
            <a:r>
              <a:rPr lang="en-US" dirty="0"/>
              <a:t>work environment </a:t>
            </a:r>
          </a:p>
          <a:p>
            <a:pPr marL="709613" lvl="2" indent="-285750">
              <a:buClrTx/>
              <a:buFont typeface="Wingdings" panose="05000000000000000000" pitchFamily="2" charset="2"/>
              <a:buChar char="q"/>
            </a:pPr>
            <a:r>
              <a:rPr lang="en-US" u="sng" dirty="0"/>
              <a:t>Workplace Situations</a:t>
            </a:r>
            <a:r>
              <a:rPr lang="en-US" dirty="0"/>
              <a:t>: Managers are asked to break up into groups and discuss how they would handle 2-4 workplace scenarios involving LGBT employees as practice for real-life situations.</a:t>
            </a:r>
          </a:p>
          <a:p>
            <a:pPr marL="709613" lvl="2" indent="-285750">
              <a:buClrTx/>
              <a:buFont typeface="Wingdings" panose="05000000000000000000" pitchFamily="2" charset="2"/>
              <a:buChar char="q"/>
            </a:pPr>
            <a:r>
              <a:rPr lang="en-US" u="sng" dirty="0"/>
              <a:t>Making a Difference</a:t>
            </a:r>
            <a:r>
              <a:rPr lang="en-US" dirty="0"/>
              <a:t>: Outlines organizational and personal actions managers can take to increase inclusivity in their work </a:t>
            </a:r>
            <a:r>
              <a:rPr lang="en-US" dirty="0" smtClean="0"/>
              <a:t>environment</a:t>
            </a:r>
          </a:p>
          <a:p>
            <a:pPr lvl="1" indent="0">
              <a:buClrTx/>
              <a:buNone/>
            </a:pPr>
            <a:r>
              <a:rPr lang="en-US" sz="1400" b="1" dirty="0" smtClean="0">
                <a:cs typeface="+mn-cs"/>
              </a:rPr>
              <a:t>Facilitation Best Practices </a:t>
            </a:r>
          </a:p>
          <a:p>
            <a:pPr marL="709613" lvl="2" indent="-285750">
              <a:buClrTx/>
              <a:buFont typeface="Wingdings" panose="05000000000000000000" pitchFamily="2" charset="2"/>
              <a:buChar char="q"/>
            </a:pPr>
            <a:r>
              <a:rPr lang="en-US" dirty="0" smtClean="0"/>
              <a:t>At beginning of session, establish that this is a ‘safe space’ to share thoughts, but remind participants to be respectful</a:t>
            </a:r>
          </a:p>
          <a:p>
            <a:pPr marL="709613" lvl="2" indent="-285750">
              <a:buClrTx/>
              <a:buFont typeface="Wingdings" panose="05000000000000000000" pitchFamily="2" charset="2"/>
              <a:buChar char="q"/>
            </a:pPr>
            <a:r>
              <a:rPr lang="en-US" dirty="0" smtClean="0"/>
              <a:t>Acknowledge that some of these discussion can be difficult and emotional, but ask participants to challenge themselves</a:t>
            </a:r>
          </a:p>
          <a:p>
            <a:pPr marL="709613" lvl="2" indent="-285750">
              <a:buClrTx/>
              <a:buFont typeface="Wingdings" panose="05000000000000000000" pitchFamily="2" charset="2"/>
              <a:buChar char="q"/>
            </a:pPr>
            <a:r>
              <a:rPr lang="en-US" dirty="0" smtClean="0"/>
              <a:t>Be genuine and authentic; don’t have ‘all the answers’ – facilitators should be clear they are there to learn too</a:t>
            </a:r>
          </a:p>
          <a:p>
            <a:pPr marL="709613" lvl="2" indent="-285750">
              <a:buClrTx/>
              <a:buFont typeface="Wingdings" panose="05000000000000000000" pitchFamily="2" charset="2"/>
              <a:buChar char="q"/>
            </a:pPr>
            <a:r>
              <a:rPr lang="en-US" dirty="0" smtClean="0"/>
              <a:t>Give participants license to share and to be heard</a:t>
            </a:r>
          </a:p>
          <a:p>
            <a:pPr marL="709613" lvl="2" indent="-285750">
              <a:buClrTx/>
              <a:buFont typeface="Wingdings" panose="05000000000000000000" pitchFamily="2" charset="2"/>
              <a:buChar char="q"/>
            </a:pPr>
            <a:r>
              <a:rPr lang="en-US" dirty="0" smtClean="0"/>
              <a:t>Steer clear of any political discussions; </a:t>
            </a:r>
            <a:r>
              <a:rPr lang="en-US" b="1" i="1" dirty="0" smtClean="0"/>
              <a:t>remember, focus is on behavior not belief</a:t>
            </a:r>
            <a:endParaRPr lang="en-US" b="1" i="1" dirty="0"/>
          </a:p>
          <a:p>
            <a:pPr marL="493713" lvl="1" indent="-285750">
              <a:buClrTx/>
              <a:buFont typeface="Wingdings" panose="05000000000000000000" pitchFamily="2" charset="2"/>
              <a:buChar char="Ø"/>
            </a:pPr>
            <a:endParaRPr lang="en-US" dirty="0" smtClean="0"/>
          </a:p>
          <a:p>
            <a:endParaRPr lang="en-US" sz="1400" b="1" dirty="0" smtClean="0"/>
          </a:p>
        </p:txBody>
      </p:sp>
      <p:sp>
        <p:nvSpPr>
          <p:cNvPr id="6" name="TextBox 5"/>
          <p:cNvSpPr txBox="1"/>
          <p:nvPr/>
        </p:nvSpPr>
        <p:spPr>
          <a:xfrm>
            <a:off x="5457671" y="7195317"/>
            <a:ext cx="162719" cy="215444"/>
          </a:xfrm>
          <a:prstGeom prst="rect">
            <a:avLst/>
          </a:prstGeom>
          <a:noFill/>
        </p:spPr>
        <p:txBody>
          <a:bodyPr wrap="square" rtlCol="0">
            <a:spAutoFit/>
          </a:bodyPr>
          <a:lstStyle/>
          <a:p>
            <a:pPr algn="ctr"/>
            <a:r>
              <a:rPr lang="en-US" sz="800" dirty="0"/>
              <a:t>5</a:t>
            </a:r>
            <a:endParaRPr lang="en-US" sz="800" dirty="0"/>
          </a:p>
        </p:txBody>
      </p:sp>
    </p:spTree>
    <p:custDataLst>
      <p:tags r:id="rId1"/>
    </p:custDataLst>
    <p:extLst>
      <p:ext uri="{BB962C8B-B14F-4D97-AF65-F5344CB8AC3E}">
        <p14:creationId xmlns:p14="http://schemas.microsoft.com/office/powerpoint/2010/main" val="2027972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455614"/>
            <a:ext cx="8226425" cy="506412"/>
          </a:xfrm>
        </p:spPr>
        <p:txBody>
          <a:bodyPr/>
          <a:lstStyle/>
          <a:p>
            <a:r>
              <a:rPr lang="en-US" dirty="0" smtClean="0"/>
              <a:t>Key </a:t>
            </a:r>
            <a:r>
              <a:rPr lang="en-US" dirty="0"/>
              <a:t>m</a:t>
            </a:r>
            <a:r>
              <a:rPr lang="en-US" dirty="0" smtClean="0"/>
              <a:t>essages</a:t>
            </a:r>
            <a:r>
              <a:rPr lang="en-US" dirty="0" smtClean="0"/>
              <a:t>, </a:t>
            </a:r>
            <a:r>
              <a:rPr lang="en-US" dirty="0" smtClean="0"/>
              <a:t>successes </a:t>
            </a:r>
            <a:r>
              <a:rPr lang="en-US" dirty="0" smtClean="0"/>
              <a:t>and </a:t>
            </a:r>
            <a:r>
              <a:rPr lang="en-US" dirty="0" smtClean="0"/>
              <a:t>lessons </a:t>
            </a:r>
            <a:r>
              <a:rPr lang="en-US" dirty="0"/>
              <a:t>l</a:t>
            </a:r>
            <a:r>
              <a:rPr lang="en-US" dirty="0" smtClean="0"/>
              <a:t>earned</a:t>
            </a:r>
            <a:endParaRPr lang="en-US" dirty="0"/>
          </a:p>
        </p:txBody>
      </p:sp>
      <p:sp>
        <p:nvSpPr>
          <p:cNvPr id="3" name="Content Placeholder 2"/>
          <p:cNvSpPr>
            <a:spLocks noGrp="1"/>
          </p:cNvSpPr>
          <p:nvPr>
            <p:ph idx="4294967295"/>
          </p:nvPr>
        </p:nvSpPr>
        <p:spPr>
          <a:xfrm>
            <a:off x="1052669" y="1190625"/>
            <a:ext cx="9244649" cy="5638800"/>
          </a:xfrm>
          <a:prstGeom prst="rect">
            <a:avLst/>
          </a:prstGeom>
        </p:spPr>
        <p:txBody>
          <a:bodyPr/>
          <a:lstStyle/>
          <a:p>
            <a:pPr>
              <a:buClrTx/>
            </a:pPr>
            <a:r>
              <a:rPr lang="en-US" sz="1400" b="1" dirty="0" smtClean="0"/>
              <a:t>Key Messages of the Training Session</a:t>
            </a:r>
          </a:p>
          <a:p>
            <a:pPr marL="493713" lvl="1" indent="-285750">
              <a:buClrTx/>
              <a:buFont typeface="Wingdings" panose="05000000000000000000" pitchFamily="2" charset="2"/>
              <a:buChar char="q"/>
            </a:pPr>
            <a:r>
              <a:rPr lang="en-US" dirty="0" smtClean="0">
                <a:solidFill>
                  <a:schemeClr val="tx1"/>
                </a:solidFill>
              </a:rPr>
              <a:t>Words and descriptions matter</a:t>
            </a:r>
          </a:p>
          <a:p>
            <a:pPr marL="493713" lvl="1" indent="-285750">
              <a:buClrTx/>
              <a:buFont typeface="Wingdings" panose="05000000000000000000" pitchFamily="2" charset="2"/>
              <a:buChar char="q"/>
            </a:pPr>
            <a:r>
              <a:rPr lang="en-US" dirty="0" smtClean="0">
                <a:solidFill>
                  <a:schemeClr val="tx1"/>
                </a:solidFill>
              </a:rPr>
              <a:t>Don’t assume – period!</a:t>
            </a:r>
          </a:p>
          <a:p>
            <a:pPr marL="493713" lvl="1" indent="-285750">
              <a:buClrTx/>
              <a:buFont typeface="Wingdings" panose="05000000000000000000" pitchFamily="2" charset="2"/>
              <a:buChar char="q"/>
            </a:pPr>
            <a:r>
              <a:rPr lang="en-US" dirty="0" smtClean="0">
                <a:solidFill>
                  <a:schemeClr val="tx1"/>
                </a:solidFill>
              </a:rPr>
              <a:t>An inclusive workplace matters for:</a:t>
            </a:r>
          </a:p>
          <a:p>
            <a:pPr marL="709613" lvl="2" indent="-285750">
              <a:buClrTx/>
              <a:buFont typeface="Wingdings" panose="05000000000000000000" pitchFamily="2" charset="2"/>
              <a:buChar char="q"/>
            </a:pPr>
            <a:r>
              <a:rPr lang="en-US" dirty="0" smtClean="0">
                <a:solidFill>
                  <a:schemeClr val="tx1"/>
                </a:solidFill>
              </a:rPr>
              <a:t>Talent – attraction, satisfaction and retention</a:t>
            </a:r>
          </a:p>
          <a:p>
            <a:pPr marL="709613" lvl="2" indent="-285750">
              <a:buClrTx/>
              <a:buFont typeface="Wingdings" panose="05000000000000000000" pitchFamily="2" charset="2"/>
              <a:buChar char="q"/>
            </a:pPr>
            <a:r>
              <a:rPr lang="en-US" dirty="0" smtClean="0">
                <a:solidFill>
                  <a:schemeClr val="tx1"/>
                </a:solidFill>
              </a:rPr>
              <a:t>Performance – provides opportunity to be fully productive, and reduces stress in the workplace; improves employee motivation</a:t>
            </a:r>
          </a:p>
          <a:p>
            <a:pPr marL="709613" lvl="2" indent="-285750">
              <a:buClrTx/>
              <a:buFont typeface="Wingdings" panose="05000000000000000000" pitchFamily="2" charset="2"/>
              <a:buChar char="q"/>
            </a:pPr>
            <a:r>
              <a:rPr lang="en-US" dirty="0" smtClean="0">
                <a:solidFill>
                  <a:schemeClr val="tx1"/>
                </a:solidFill>
              </a:rPr>
              <a:t>Business Case – customers are diverse just like we are, so they appreciate seeing diversity; LGBT customer loyalty; LGBT wallet opportunity</a:t>
            </a:r>
          </a:p>
          <a:p>
            <a:pPr marL="493713" lvl="1" indent="-285750">
              <a:buClrTx/>
              <a:buFont typeface="Wingdings" panose="05000000000000000000" pitchFamily="2" charset="2"/>
              <a:buChar char="q"/>
            </a:pPr>
            <a:r>
              <a:rPr lang="en-US" dirty="0" smtClean="0">
                <a:solidFill>
                  <a:schemeClr val="tx1"/>
                </a:solidFill>
              </a:rPr>
              <a:t>LGBT inclusive workplaces (and code of conduct) are about a focus on behavior (respect), not changing someone’s belief</a:t>
            </a:r>
          </a:p>
          <a:p>
            <a:pPr marL="493713" lvl="1" indent="-285750">
              <a:buClrTx/>
              <a:buFont typeface="Wingdings" panose="05000000000000000000" pitchFamily="2" charset="2"/>
              <a:buChar char="q"/>
            </a:pPr>
            <a:r>
              <a:rPr lang="en-US" dirty="0" smtClean="0">
                <a:solidFill>
                  <a:schemeClr val="tx1"/>
                </a:solidFill>
              </a:rPr>
              <a:t>Goal is to create a workplace where LGBT employees are comfortable and have the opportunity to share themselves fully, but are not required to do so – employees should always have agency over how much they wish to share about themselves</a:t>
            </a:r>
          </a:p>
          <a:p>
            <a:pPr>
              <a:buClrTx/>
            </a:pPr>
            <a:r>
              <a:rPr lang="en-US" sz="1400" b="1" dirty="0" smtClean="0"/>
              <a:t>Successes</a:t>
            </a:r>
          </a:p>
          <a:p>
            <a:pPr marL="493713" lvl="1" indent="-285750">
              <a:buClrTx/>
              <a:buFont typeface="Wingdings" panose="05000000000000000000" pitchFamily="2" charset="2"/>
              <a:buChar char="q"/>
            </a:pPr>
            <a:r>
              <a:rPr lang="en-US" dirty="0" smtClean="0"/>
              <a:t>Over the past two years, Building Bridges training has been delivered to nearly </a:t>
            </a:r>
            <a:r>
              <a:rPr lang="en-US" dirty="0"/>
              <a:t>2</a:t>
            </a:r>
            <a:r>
              <a:rPr lang="en-US" dirty="0" smtClean="0"/>
              <a:t>,000 employees in North America, LATAM and APAC with the survey results reflecting extremely positive experiences from the training</a:t>
            </a:r>
          </a:p>
          <a:p>
            <a:pPr marL="493713" lvl="1" indent="-285750">
              <a:buClrTx/>
              <a:buFont typeface="Wingdings" panose="05000000000000000000" pitchFamily="2" charset="2"/>
              <a:buChar char="q"/>
            </a:pPr>
            <a:r>
              <a:rPr lang="en-US" dirty="0" smtClean="0"/>
              <a:t>Setting the Leadership Example: simply by facilitating these sessions and having these dialogues it </a:t>
            </a:r>
            <a:r>
              <a:rPr lang="en-US" dirty="0"/>
              <a:t>breaks the code of silence on LGBT issues and signals that it is </a:t>
            </a:r>
            <a:r>
              <a:rPr lang="en-US" dirty="0" smtClean="0"/>
              <a:t>important </a:t>
            </a:r>
            <a:r>
              <a:rPr lang="en-US" dirty="0"/>
              <a:t>to </a:t>
            </a:r>
            <a:r>
              <a:rPr lang="en-US" dirty="0" smtClean="0"/>
              <a:t>address </a:t>
            </a:r>
            <a:r>
              <a:rPr lang="en-US" dirty="0"/>
              <a:t>the subject of </a:t>
            </a:r>
            <a:r>
              <a:rPr lang="en-US" dirty="0" smtClean="0"/>
              <a:t>differences </a:t>
            </a:r>
          </a:p>
          <a:p>
            <a:pPr>
              <a:buClrTx/>
            </a:pPr>
            <a:r>
              <a:rPr lang="en-US" sz="1400" b="1" dirty="0" smtClean="0"/>
              <a:t>Lessons Learned</a:t>
            </a:r>
          </a:p>
          <a:p>
            <a:pPr marL="493713" lvl="1" indent="-285750">
              <a:buClrTx/>
              <a:buFont typeface="Wingdings" panose="05000000000000000000" pitchFamily="2" charset="2"/>
              <a:buChar char="q"/>
            </a:pPr>
            <a:r>
              <a:rPr lang="en-US" dirty="0" smtClean="0"/>
              <a:t>Make absolutely sure you have an HR business partner participate</a:t>
            </a:r>
          </a:p>
          <a:p>
            <a:pPr marL="493713" lvl="1" indent="-285750">
              <a:buClrTx/>
              <a:buFont typeface="Wingdings" panose="05000000000000000000" pitchFamily="2" charset="2"/>
              <a:buChar char="q"/>
            </a:pPr>
            <a:r>
              <a:rPr lang="en-US" dirty="0" smtClean="0"/>
              <a:t>Make certain that whoever facilitates the training session has experience training and is thoroughly knowledgeable of the materials</a:t>
            </a:r>
          </a:p>
          <a:p>
            <a:pPr marL="493713" lvl="1" indent="-285750">
              <a:buClrTx/>
              <a:buFont typeface="Wingdings" panose="05000000000000000000" pitchFamily="2" charset="2"/>
              <a:buChar char="q"/>
            </a:pPr>
            <a:r>
              <a:rPr lang="en-US" dirty="0" smtClean="0"/>
              <a:t>Leverage your </a:t>
            </a:r>
            <a:r>
              <a:rPr lang="en-US" dirty="0" smtClean="0"/>
              <a:t>Allies</a:t>
            </a:r>
            <a:endParaRPr lang="en-US" dirty="0" smtClean="0"/>
          </a:p>
        </p:txBody>
      </p:sp>
      <p:sp>
        <p:nvSpPr>
          <p:cNvPr id="7" name="TextBox 6"/>
          <p:cNvSpPr txBox="1"/>
          <p:nvPr/>
        </p:nvSpPr>
        <p:spPr>
          <a:xfrm>
            <a:off x="5344319" y="7195316"/>
            <a:ext cx="381000" cy="215444"/>
          </a:xfrm>
          <a:prstGeom prst="rect">
            <a:avLst/>
          </a:prstGeom>
          <a:noFill/>
        </p:spPr>
        <p:txBody>
          <a:bodyPr wrap="square" rtlCol="0">
            <a:spAutoFit/>
          </a:bodyPr>
          <a:lstStyle/>
          <a:p>
            <a:pPr algn="ctr"/>
            <a:r>
              <a:rPr lang="en-US" sz="800" dirty="0" smtClean="0"/>
              <a:t>6</a:t>
            </a:r>
            <a:endParaRPr lang="en-US" sz="800" dirty="0"/>
          </a:p>
        </p:txBody>
      </p:sp>
    </p:spTree>
    <p:custDataLst>
      <p:tags r:id="rId1"/>
    </p:custDataLst>
    <p:extLst>
      <p:ext uri="{BB962C8B-B14F-4D97-AF65-F5344CB8AC3E}">
        <p14:creationId xmlns:p14="http://schemas.microsoft.com/office/powerpoint/2010/main" val="3050636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455613"/>
            <a:ext cx="8825706" cy="630237"/>
          </a:xfrm>
        </p:spPr>
        <p:txBody>
          <a:bodyPr/>
          <a:lstStyle/>
          <a:p>
            <a:r>
              <a:rPr lang="en-US" dirty="0" smtClean="0"/>
              <a:t>Transgender, Gender Identity and Gender Expression Guidelines</a:t>
            </a:r>
            <a:endParaRPr lang="en-US" dirty="0"/>
          </a:p>
        </p:txBody>
      </p:sp>
      <p:sp>
        <p:nvSpPr>
          <p:cNvPr id="3" name="Content Placeholder 2"/>
          <p:cNvSpPr>
            <a:spLocks noGrp="1"/>
          </p:cNvSpPr>
          <p:nvPr>
            <p:ph idx="1"/>
          </p:nvPr>
        </p:nvSpPr>
        <p:spPr/>
        <p:txBody>
          <a:bodyPr/>
          <a:lstStyle/>
          <a:p>
            <a:pPr marL="171450" indent="-171450">
              <a:buClrTx/>
              <a:buFont typeface="Wingdings" panose="05000000000000000000" pitchFamily="2" charset="2"/>
              <a:buChar char="q"/>
            </a:pPr>
            <a:r>
              <a:rPr lang="en-US" sz="1400" dirty="0" smtClean="0"/>
              <a:t>JPMorgan Chase implemented a new set of Transgender, Gender Identity and Gender Expression Guidelines with enhanced content. Progressive aspects of the guidelines include:</a:t>
            </a:r>
          </a:p>
          <a:p>
            <a:pPr>
              <a:buClrTx/>
            </a:pPr>
            <a:endParaRPr lang="en-US" sz="1400" dirty="0" smtClean="0"/>
          </a:p>
          <a:p>
            <a:pPr marL="379413" lvl="1" indent="-171450">
              <a:buClrTx/>
              <a:buFont typeface="Wingdings" panose="05000000000000000000" pitchFamily="2" charset="2"/>
              <a:buChar char="q"/>
            </a:pPr>
            <a:r>
              <a:rPr lang="en-US" sz="1400" dirty="0" smtClean="0"/>
              <a:t>Transgender is defined as an umbrella term to cover a broad range of individuals</a:t>
            </a:r>
          </a:p>
          <a:p>
            <a:pPr lvl="1" indent="0">
              <a:buClrTx/>
              <a:buNone/>
            </a:pPr>
            <a:endParaRPr lang="en-US" sz="1400" dirty="0" smtClean="0"/>
          </a:p>
          <a:p>
            <a:pPr marL="379413" lvl="1" indent="-171450">
              <a:buClrTx/>
              <a:buFont typeface="Wingdings" panose="05000000000000000000" pitchFamily="2" charset="2"/>
              <a:buChar char="q"/>
            </a:pPr>
            <a:r>
              <a:rPr lang="en-US" sz="1400" dirty="0" smtClean="0"/>
              <a:t>The guidelines bring to life concepts such as gender identity and highlight that people can identify as men, women, non-binary, etc. </a:t>
            </a:r>
          </a:p>
          <a:p>
            <a:pPr lvl="2" indent="0">
              <a:buClrTx/>
              <a:buNone/>
            </a:pPr>
            <a:endParaRPr lang="en-US" sz="1400" dirty="0" smtClean="0"/>
          </a:p>
          <a:p>
            <a:pPr marL="709613" lvl="2" indent="-285750">
              <a:buClrTx/>
              <a:buFont typeface="Wingdings" panose="05000000000000000000" pitchFamily="2" charset="2"/>
              <a:buChar char="q"/>
            </a:pPr>
            <a:r>
              <a:rPr lang="en-US" sz="1400" dirty="0" smtClean="0"/>
              <a:t>For example, a gender fluid employee can present as a man some days and as a woman on other days</a:t>
            </a:r>
          </a:p>
          <a:p>
            <a:pPr lvl="1" indent="0">
              <a:buClrTx/>
              <a:buNone/>
            </a:pPr>
            <a:endParaRPr lang="en-US" sz="1400" dirty="0" smtClean="0"/>
          </a:p>
          <a:p>
            <a:pPr marL="379413" lvl="1" indent="-171450">
              <a:buClrTx/>
              <a:buFont typeface="Wingdings" panose="05000000000000000000" pitchFamily="2" charset="2"/>
              <a:buChar char="q"/>
            </a:pPr>
            <a:r>
              <a:rPr lang="en-US" sz="1400" dirty="0" smtClean="0"/>
              <a:t>The guidelines affirm that gender expression applies to all employees equally </a:t>
            </a:r>
          </a:p>
          <a:p>
            <a:pPr lvl="1" indent="0">
              <a:buClrTx/>
              <a:buNone/>
            </a:pPr>
            <a:endParaRPr lang="en-US" sz="1400" dirty="0" smtClean="0"/>
          </a:p>
          <a:p>
            <a:pPr marL="709613" lvl="2" indent="-285750">
              <a:buClrTx/>
              <a:buFont typeface="Wingdings" panose="05000000000000000000" pitchFamily="2" charset="2"/>
              <a:buChar char="q"/>
            </a:pPr>
            <a:r>
              <a:rPr lang="en-US" sz="1400" dirty="0" smtClean="0"/>
              <a:t>For example, a gay man who identifies as male can wear the women’s branch uniform</a:t>
            </a:r>
            <a:endParaRPr lang="en-US" sz="1400" dirty="0"/>
          </a:p>
        </p:txBody>
      </p:sp>
      <p:sp>
        <p:nvSpPr>
          <p:cNvPr id="7" name="TextBox 6"/>
          <p:cNvSpPr txBox="1"/>
          <p:nvPr/>
        </p:nvSpPr>
        <p:spPr>
          <a:xfrm>
            <a:off x="5457671" y="7195317"/>
            <a:ext cx="162719" cy="215444"/>
          </a:xfrm>
          <a:prstGeom prst="rect">
            <a:avLst/>
          </a:prstGeom>
          <a:noFill/>
        </p:spPr>
        <p:txBody>
          <a:bodyPr wrap="square" rtlCol="0">
            <a:spAutoFit/>
          </a:bodyPr>
          <a:lstStyle/>
          <a:p>
            <a:pPr algn="ctr"/>
            <a:r>
              <a:rPr lang="en-US" sz="800" dirty="0"/>
              <a:t>7</a:t>
            </a:r>
            <a:endParaRPr lang="en-US" sz="800" dirty="0"/>
          </a:p>
        </p:txBody>
      </p:sp>
    </p:spTree>
    <p:extLst>
      <p:ext uri="{BB962C8B-B14F-4D97-AF65-F5344CB8AC3E}">
        <p14:creationId xmlns:p14="http://schemas.microsoft.com/office/powerpoint/2010/main" val="1889229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455613"/>
            <a:ext cx="8825706" cy="630237"/>
          </a:xfrm>
        </p:spPr>
        <p:txBody>
          <a:bodyPr/>
          <a:lstStyle/>
          <a:p>
            <a:r>
              <a:rPr lang="en-US" dirty="0" smtClean="0"/>
              <a:t>Transgender</a:t>
            </a:r>
            <a:r>
              <a:rPr lang="en-US" dirty="0"/>
              <a:t>, Gender Identity and Gender Expression </a:t>
            </a:r>
            <a:r>
              <a:rPr lang="en-US" dirty="0" smtClean="0"/>
              <a:t>Guidelines </a:t>
            </a:r>
            <a:r>
              <a:rPr lang="en-US" sz="1200" dirty="0" smtClean="0"/>
              <a:t>(continued)</a:t>
            </a:r>
            <a:endParaRPr lang="en-US" dirty="0"/>
          </a:p>
        </p:txBody>
      </p:sp>
      <p:sp>
        <p:nvSpPr>
          <p:cNvPr id="3" name="Content Placeholder 2"/>
          <p:cNvSpPr>
            <a:spLocks noGrp="1"/>
          </p:cNvSpPr>
          <p:nvPr>
            <p:ph idx="1"/>
          </p:nvPr>
        </p:nvSpPr>
        <p:spPr/>
        <p:txBody>
          <a:bodyPr/>
          <a:lstStyle/>
          <a:p>
            <a:pPr marL="171450" indent="-171450">
              <a:buClrTx/>
              <a:buFont typeface="Wingdings" panose="05000000000000000000" pitchFamily="2" charset="2"/>
              <a:buChar char="q"/>
            </a:pPr>
            <a:r>
              <a:rPr lang="en-US" sz="1400" dirty="0" smtClean="0"/>
              <a:t>The Transgender</a:t>
            </a:r>
            <a:r>
              <a:rPr lang="en-US" sz="1400" dirty="0"/>
              <a:t>, Gender Identity and Gender Expression Guidelines </a:t>
            </a:r>
            <a:r>
              <a:rPr lang="en-US" sz="1400" dirty="0" smtClean="0"/>
              <a:t>are designed in a way that’s easy for middle managers (and all employees) to understand.</a:t>
            </a:r>
          </a:p>
          <a:p>
            <a:pPr marL="379413" lvl="1" indent="-171450">
              <a:buClrTx/>
              <a:buFont typeface="Wingdings" panose="05000000000000000000" pitchFamily="2" charset="2"/>
              <a:buChar char="q"/>
            </a:pPr>
            <a:r>
              <a:rPr lang="en-US" sz="1400" dirty="0" smtClean="0"/>
              <a:t>Explain </a:t>
            </a:r>
            <a:r>
              <a:rPr lang="en-US" sz="1400" dirty="0"/>
              <a:t>the firm’s commitment to supporting </a:t>
            </a:r>
            <a:r>
              <a:rPr lang="en-US" sz="1400" dirty="0" smtClean="0"/>
              <a:t>LGBT </a:t>
            </a:r>
            <a:r>
              <a:rPr lang="en-US" sz="1400" dirty="0"/>
              <a:t>employees, gender identity and gender expression and our anti-discrimination policy</a:t>
            </a:r>
          </a:p>
          <a:p>
            <a:pPr marL="379413" lvl="1" indent="-171450">
              <a:buClrTx/>
              <a:buFont typeface="Wingdings" panose="05000000000000000000" pitchFamily="2" charset="2"/>
              <a:buChar char="q"/>
            </a:pPr>
            <a:r>
              <a:rPr lang="en-US" sz="1400" dirty="0" smtClean="0"/>
              <a:t>Bring concepts and definitions to life</a:t>
            </a:r>
          </a:p>
          <a:p>
            <a:pPr marL="379413" lvl="1" indent="-171450">
              <a:buClrTx/>
              <a:buFont typeface="Wingdings" panose="05000000000000000000" pitchFamily="2" charset="2"/>
              <a:buChar char="q"/>
            </a:pPr>
            <a:r>
              <a:rPr lang="en-US" sz="1400" dirty="0" smtClean="0"/>
              <a:t>Clarify </a:t>
            </a:r>
            <a:r>
              <a:rPr lang="en-US" sz="1400" dirty="0"/>
              <a:t>roles of </a:t>
            </a:r>
            <a:r>
              <a:rPr lang="en-US" sz="1400" dirty="0" smtClean="0"/>
              <a:t>middle managers</a:t>
            </a:r>
            <a:r>
              <a:rPr lang="en-US" sz="1400" dirty="0"/>
              <a:t>, employees and </a:t>
            </a:r>
            <a:r>
              <a:rPr lang="en-US" sz="1400" dirty="0" smtClean="0"/>
              <a:t>HR </a:t>
            </a:r>
            <a:endParaRPr lang="en-US" sz="1400" dirty="0"/>
          </a:p>
          <a:p>
            <a:pPr marL="379413" lvl="1" indent="-171450">
              <a:buClrTx/>
              <a:buFont typeface="Wingdings" panose="05000000000000000000" pitchFamily="2" charset="2"/>
              <a:buChar char="q"/>
            </a:pPr>
            <a:r>
              <a:rPr lang="en-US" sz="1400" dirty="0"/>
              <a:t>Provide detailed guidance on considering stakeholders, developing and implementing timelines for a transition and communication plan</a:t>
            </a:r>
          </a:p>
          <a:p>
            <a:pPr marL="379413" lvl="1" indent="-171450">
              <a:buClrTx/>
              <a:buFont typeface="Wingdings" panose="05000000000000000000" pitchFamily="2" charset="2"/>
              <a:buChar char="q"/>
            </a:pPr>
            <a:r>
              <a:rPr lang="en-US" sz="1400" dirty="0"/>
              <a:t>Provide information/resources for making name changes in HR systems, </a:t>
            </a:r>
            <a:r>
              <a:rPr lang="en-US" sz="1400" dirty="0" smtClean="0"/>
              <a:t>office supplies, etc.</a:t>
            </a:r>
            <a:endParaRPr lang="en-US" sz="1400" dirty="0"/>
          </a:p>
          <a:p>
            <a:pPr marL="379413" lvl="1" indent="-171450">
              <a:buClrTx/>
              <a:buFont typeface="Wingdings" panose="05000000000000000000" pitchFamily="2" charset="2"/>
              <a:buChar char="q"/>
            </a:pPr>
            <a:r>
              <a:rPr lang="en-US" sz="1400" dirty="0"/>
              <a:t>Include a comprehensive FAQ section that addresses </a:t>
            </a:r>
            <a:r>
              <a:rPr lang="en-US" sz="1400" dirty="0" smtClean="0"/>
              <a:t>various areas </a:t>
            </a:r>
            <a:r>
              <a:rPr lang="en-US" sz="1400" dirty="0"/>
              <a:t>including </a:t>
            </a:r>
            <a:r>
              <a:rPr lang="en-US" sz="1400" dirty="0" smtClean="0"/>
              <a:t>restroom usage, dress </a:t>
            </a:r>
            <a:r>
              <a:rPr lang="en-US" sz="1400" dirty="0"/>
              <a:t>code, ID </a:t>
            </a:r>
            <a:r>
              <a:rPr lang="en-US" sz="1400" dirty="0" smtClean="0"/>
              <a:t>badges, etc.</a:t>
            </a:r>
          </a:p>
          <a:p>
            <a:pPr marL="379413" lvl="1" indent="-171450">
              <a:buClrTx/>
              <a:buFont typeface="Wingdings" panose="05000000000000000000" pitchFamily="2" charset="2"/>
              <a:buChar char="q"/>
            </a:pPr>
            <a:r>
              <a:rPr lang="en-US" sz="1400" dirty="0" smtClean="0"/>
              <a:t>Include resources </a:t>
            </a:r>
            <a:r>
              <a:rPr lang="en-US" sz="1400" dirty="0"/>
              <a:t>available to address questions or concerns </a:t>
            </a:r>
            <a:r>
              <a:rPr lang="en-US" sz="1400" dirty="0" smtClean="0"/>
              <a:t>and affirm LGBT inclusion in the workplace</a:t>
            </a:r>
          </a:p>
          <a:p>
            <a:pPr marL="379413" lvl="1" indent="-171450">
              <a:buClrTx/>
              <a:buFont typeface="Wingdings" panose="05000000000000000000" pitchFamily="2" charset="2"/>
              <a:buChar char="q"/>
            </a:pPr>
            <a:r>
              <a:rPr lang="en-US" sz="1400" dirty="0"/>
              <a:t>Stress the importance of open communication </a:t>
            </a:r>
          </a:p>
          <a:p>
            <a:pPr>
              <a:buClrTx/>
            </a:pPr>
            <a:endParaRPr lang="en-US" sz="1200" dirty="0"/>
          </a:p>
          <a:p>
            <a:pPr marL="171450" indent="-171450">
              <a:buClrTx/>
              <a:buFont typeface="Wingdings" panose="05000000000000000000" pitchFamily="2" charset="2"/>
              <a:buChar char="q"/>
            </a:pPr>
            <a:endParaRPr lang="en-US" sz="1200" dirty="0"/>
          </a:p>
          <a:p>
            <a:pPr>
              <a:buClrTx/>
            </a:pPr>
            <a:endParaRPr lang="en-US" sz="1200" dirty="0" smtClean="0"/>
          </a:p>
        </p:txBody>
      </p:sp>
      <p:sp>
        <p:nvSpPr>
          <p:cNvPr id="5" name="TextBox 4"/>
          <p:cNvSpPr txBox="1"/>
          <p:nvPr/>
        </p:nvSpPr>
        <p:spPr>
          <a:xfrm>
            <a:off x="5457671" y="7195317"/>
            <a:ext cx="162719" cy="215444"/>
          </a:xfrm>
          <a:prstGeom prst="rect">
            <a:avLst/>
          </a:prstGeom>
          <a:noFill/>
        </p:spPr>
        <p:txBody>
          <a:bodyPr wrap="square" rtlCol="0">
            <a:spAutoFit/>
          </a:bodyPr>
          <a:lstStyle/>
          <a:p>
            <a:pPr algn="ctr"/>
            <a:r>
              <a:rPr lang="en-US" sz="800" dirty="0"/>
              <a:t>8</a:t>
            </a:r>
            <a:endParaRPr lang="en-US" sz="800" dirty="0"/>
          </a:p>
        </p:txBody>
      </p:sp>
    </p:spTree>
    <p:extLst>
      <p:ext uri="{BB962C8B-B14F-4D97-AF65-F5344CB8AC3E}">
        <p14:creationId xmlns:p14="http://schemas.microsoft.com/office/powerpoint/2010/main" val="23868741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JPM_EMAIL_WATERMARK" val="External (allow email to non-JPMC recipients)"/>
  <p:tag name="MSOFFICE_VERSION" val="14.0"/>
  <p:tag name="JPM_DESIGN_THEME" val="JPMorgan Chase &amp; Co."/>
  <p:tag name="JPM_CONFIDENTIAL" val="False"/>
  <p:tag name="JPM_PREFERRED_LOB" val="IB"/>
  <p:tag name="JPM_LANGUAGE" val="1033"/>
  <p:tag name="JPM_TRACKER_NONE" val="False"/>
  <p:tag name="JPM_TRACKER_USER_PATH_TEXT" val=" "/>
  <p:tag name="JPM_TRACKER_USER_PATH" val="False"/>
  <p:tag name="JPM_TRACKER_FULL_PATH" val="False"/>
  <p:tag name="JPM_TRACKER_FILENAME_ONLY" val="True"/>
  <p:tag name="JPM_NUMBER_PAGES" val="True"/>
  <p:tag name="JPM_TRACKERS" val="True"/>
  <p:tag name="JPM_SECTION_NUMBERS" val="False"/>
  <p:tag name="JPM_PAGE_NUMBERS" val="True"/>
  <p:tag name="JPM_RESTART_NUMBERS" val="False"/>
  <p:tag name="JPM_CONTINUOUS_NUMBERING" val="True"/>
  <p:tag name="JPM_BRAND_ALT" val="JPMorgan Chase &amp; Co."/>
  <p:tag name="JPM_BRAND" val="JPMorgan Chase &amp; Co."/>
  <p:tag name="JPM_BASE_TEMPLATE" val="Pitchbook-A4US.potx"/>
  <p:tag name="JPM_APPENDIX_PAGE_TITLE" val=" "/>
  <p:tag name="JPM_AGENDA_PAGE_TITLE" val="Agenda"/>
  <p:tag name="JPM_ACTIVE_TEMPLATE" val="Pitchbook-A4US.potx"/>
  <p:tag name="PRESENTATIONOPENED" val="true"/>
</p:tagLst>
</file>

<file path=ppt/tags/tag10.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China"/>
</p:tagLst>
</file>

<file path=ppt/tags/tag11.xml><?xml version="1.0" encoding="utf-8"?>
<p:tagLst xmlns:a="http://schemas.openxmlformats.org/drawingml/2006/main" xmlns:r="http://schemas.openxmlformats.org/officeDocument/2006/relationships" xmlns:p="http://schemas.openxmlformats.org/presentationml/2006/main">
  <p:tag name="JPM_BRAND" val="JPMorgan Chase &amp; Co."/>
  <p:tag name="JPM_OBJECT_NAME" val="jpmBrandMaster"/>
</p:tagLst>
</file>

<file path=ppt/tags/tag12.xml><?xml version="1.0" encoding="utf-8"?>
<p:tagLst xmlns:a="http://schemas.openxmlformats.org/drawingml/2006/main" xmlns:r="http://schemas.openxmlformats.org/officeDocument/2006/relationships" xmlns:p="http://schemas.openxmlformats.org/presentationml/2006/main">
  <p:tag name="JPM_BRAND" val="J.P.Morgan Cazenove"/>
  <p:tag name="JPM_OBJECT_NAME" val="jpmBrandCover"/>
</p:tagLst>
</file>

<file path=ppt/tags/tag13.xml><?xml version="1.0" encoding="utf-8"?>
<p:tagLst xmlns:a="http://schemas.openxmlformats.org/drawingml/2006/main" xmlns:r="http://schemas.openxmlformats.org/officeDocument/2006/relationships" xmlns:p="http://schemas.openxmlformats.org/presentationml/2006/main">
  <p:tag name="JPM_OBJECT_NAME" val="jpmBrandCover"/>
  <p:tag name="JPM_BRAND" val="Chase Private Client"/>
</p:tagLst>
</file>

<file path=ppt/tags/tag14.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First Capital"/>
</p:tagLst>
</file>

<file path=ppt/tags/tag15.xml><?xml version="1.0" encoding="utf-8"?>
<p:tagLst xmlns:a="http://schemas.openxmlformats.org/drawingml/2006/main" xmlns:r="http://schemas.openxmlformats.org/officeDocument/2006/relationships" xmlns:p="http://schemas.openxmlformats.org/presentationml/2006/main">
  <p:tag name="JPM_BRAND" val="Chase Paymentech"/>
  <p:tag name="JPM_OBJECT_NAME" val="jpmBrandCover"/>
</p:tagLst>
</file>

<file path=ppt/tags/tag16.xml><?xml version="1.0" encoding="utf-8"?>
<p:tagLst xmlns:a="http://schemas.openxmlformats.org/drawingml/2006/main" xmlns:r="http://schemas.openxmlformats.org/officeDocument/2006/relationships" xmlns:p="http://schemas.openxmlformats.org/presentationml/2006/main">
  <p:tag name="JPM_BRAND" val="Chase"/>
  <p:tag name="JPM_OBJECT_NAME" val="jpmBrandCover"/>
</p:tagLst>
</file>

<file path=ppt/tags/tag17.xml><?xml version="1.0" encoding="utf-8"?>
<p:tagLst xmlns:a="http://schemas.openxmlformats.org/drawingml/2006/main" xmlns:r="http://schemas.openxmlformats.org/officeDocument/2006/relationships" xmlns:p="http://schemas.openxmlformats.org/presentationml/2006/main">
  <p:tag name="JPM_OBJECT_NAME" val="jpmAgendaPageTitle"/>
</p:tagLst>
</file>

<file path=ppt/tags/tag18.xml><?xml version="1.0" encoding="utf-8"?>
<p:tagLst xmlns:a="http://schemas.openxmlformats.org/drawingml/2006/main" xmlns:r="http://schemas.openxmlformats.org/officeDocument/2006/relationships" xmlns:p="http://schemas.openxmlformats.org/presentationml/2006/main">
  <p:tag name="JPM_OBJECT_NAME" val="jpmAgendaNumberHeading"/>
</p:tagLst>
</file>

<file path=ppt/tags/tag19.xml><?xml version="1.0" encoding="utf-8"?>
<p:tagLst xmlns:a="http://schemas.openxmlformats.org/drawingml/2006/main" xmlns:r="http://schemas.openxmlformats.org/officeDocument/2006/relationships" xmlns:p="http://schemas.openxmlformats.org/presentationml/2006/main">
  <p:tag name="JPM_OBJECT_NAME" val="jpmClientName"/>
</p:tagLst>
</file>

<file path=ppt/tags/tag2.xml><?xml version="1.0" encoding="utf-8"?>
<p:tagLst xmlns:a="http://schemas.openxmlformats.org/drawingml/2006/main" xmlns:r="http://schemas.openxmlformats.org/officeDocument/2006/relationships" xmlns:p="http://schemas.openxmlformats.org/presentationml/2006/main">
  <p:tag name="JPM_TABLE_TYPE" val="Standard"/>
  <p:tag name="JPM_TABLE_LEFT" val="59.76"/>
  <p:tag name="JPM_TABLE_TOP" val="162"/>
  <p:tag name="JPM_TABLE_WIDTH" val="336.24"/>
  <p:tag name="JPM_TABLE_HEIGHT" val="144"/>
</p:tagLst>
</file>

<file path=ppt/tags/tag20.xml><?xml version="1.0" encoding="utf-8"?>
<p:tagLst xmlns:a="http://schemas.openxmlformats.org/drawingml/2006/main" xmlns:r="http://schemas.openxmlformats.org/officeDocument/2006/relationships" xmlns:p="http://schemas.openxmlformats.org/presentationml/2006/main">
  <p:tag name="JPM_OBJECT_NAME" val="jpmTitleMasterVerticalRule"/>
</p:tagLst>
</file>

<file path=ppt/tags/tag21.xml><?xml version="1.0" encoding="utf-8"?>
<p:tagLst xmlns:a="http://schemas.openxmlformats.org/drawingml/2006/main" xmlns:r="http://schemas.openxmlformats.org/officeDocument/2006/relationships" xmlns:p="http://schemas.openxmlformats.org/presentationml/2006/main">
  <p:tag name="JPM_SLIDE_ROLE" val="jpmCover"/>
</p:tagLst>
</file>

<file path=ppt/tags/tag22.xml><?xml version="1.0" encoding="utf-8"?>
<p:tagLst xmlns:a="http://schemas.openxmlformats.org/drawingml/2006/main" xmlns:r="http://schemas.openxmlformats.org/officeDocument/2006/relationships" xmlns:p="http://schemas.openxmlformats.org/presentationml/2006/main">
  <p:tag name="JPM_OBJECT_NAME" val="jpmRule"/>
</p:tagLst>
</file>

<file path=ppt/tags/tag23.xml><?xml version="1.0" encoding="utf-8"?>
<p:tagLst xmlns:a="http://schemas.openxmlformats.org/drawingml/2006/main" xmlns:r="http://schemas.openxmlformats.org/officeDocument/2006/relationships" xmlns:p="http://schemas.openxmlformats.org/presentationml/2006/main">
  <p:tag name="JPM_OBJECT_NAME" val="jpmTitle"/>
</p:tagLst>
</file>

<file path=ppt/tags/tag24.xml><?xml version="1.0" encoding="utf-8"?>
<p:tagLst xmlns:a="http://schemas.openxmlformats.org/drawingml/2006/main" xmlns:r="http://schemas.openxmlformats.org/officeDocument/2006/relationships" xmlns:p="http://schemas.openxmlformats.org/presentationml/2006/main">
  <p:tag name="JPM_OBJECT_NAME" val="jpmStamp"/>
</p:tagLst>
</file>

<file path=ppt/tags/tag25.xml><?xml version="1.0" encoding="utf-8"?>
<p:tagLst xmlns:a="http://schemas.openxmlformats.org/drawingml/2006/main" xmlns:r="http://schemas.openxmlformats.org/officeDocument/2006/relationships" xmlns:p="http://schemas.openxmlformats.org/presentationml/2006/main">
  <p:tag name="JPM_BRAND" val="JPMorgan Chase &amp; Co."/>
  <p:tag name="JPM_OBJECT_NAME" val="jpmBrandCover"/>
</p:tagLst>
</file>

<file path=ppt/tags/tag26.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27.xml><?xml version="1.0" encoding="utf-8"?>
<p:tagLst xmlns:a="http://schemas.openxmlformats.org/drawingml/2006/main" xmlns:r="http://schemas.openxmlformats.org/officeDocument/2006/relationships" xmlns:p="http://schemas.openxmlformats.org/presentationml/2006/main">
  <p:tag name="JPM_TEXT_SIZE" val="12"/>
</p:tagLst>
</file>

<file path=ppt/tags/tag28.xml><?xml version="1.0" encoding="utf-8"?>
<p:tagLst xmlns:a="http://schemas.openxmlformats.org/drawingml/2006/main" xmlns:r="http://schemas.openxmlformats.org/officeDocument/2006/relationships" xmlns:p="http://schemas.openxmlformats.org/presentationml/2006/main">
  <p:tag name="JPM_TEXT_SIZE" val="12"/>
</p:tagLst>
</file>

<file path=ppt/tags/tag29.xml><?xml version="1.0" encoding="utf-8"?>
<p:tagLst xmlns:a="http://schemas.openxmlformats.org/drawingml/2006/main" xmlns:r="http://schemas.openxmlformats.org/officeDocument/2006/relationships" xmlns:p="http://schemas.openxmlformats.org/presentationml/2006/main">
  <p:tag name="JPM_OBJECT_NAME" val="jpmDocTracker"/>
</p:tagLst>
</file>

<file path=ppt/tags/tag3.xml><?xml version="1.0" encoding="utf-8"?>
<p:tagLst xmlns:a="http://schemas.openxmlformats.org/drawingml/2006/main" xmlns:r="http://schemas.openxmlformats.org/officeDocument/2006/relationships" xmlns:p="http://schemas.openxmlformats.org/presentationml/2006/main">
  <p:tag name="JPM_BRAND" val="JPMorgan Chase &amp; Co."/>
  <p:tag name="JPM_OBJECT_NAME" val="jpmBrandMaster"/>
</p:tagLst>
</file>

<file path=ppt/tags/tag30.xml><?xml version="1.0" encoding="utf-8"?>
<p:tagLst xmlns:a="http://schemas.openxmlformats.org/drawingml/2006/main" xmlns:r="http://schemas.openxmlformats.org/officeDocument/2006/relationships" xmlns:p="http://schemas.openxmlformats.org/presentationml/2006/main">
  <p:tag name="JPM_TEXT_SIZE" val="12"/>
</p:tagLst>
</file>

<file path=ppt/tags/tag31.xml><?xml version="1.0" encoding="utf-8"?>
<p:tagLst xmlns:a="http://schemas.openxmlformats.org/drawingml/2006/main" xmlns:r="http://schemas.openxmlformats.org/officeDocument/2006/relationships" xmlns:p="http://schemas.openxmlformats.org/presentationml/2006/main">
  <p:tag name="JPM_TEXT_SIZE" val="12"/>
</p:tagLst>
</file>

<file path=ppt/tags/tag32.xml><?xml version="1.0" encoding="utf-8"?>
<p:tagLst xmlns:a="http://schemas.openxmlformats.org/drawingml/2006/main" xmlns:r="http://schemas.openxmlformats.org/officeDocument/2006/relationships" xmlns:p="http://schemas.openxmlformats.org/presentationml/2006/main">
  <p:tag name="DISTRIBUTIONTYPE" val="Internal"/>
  <p:tag name="PITCHPROSLIDEID" val="257"/>
  <p:tag name="PRESENTATIONID" val="2267df38-23a7-407f-8be6-a43758d34fc0"/>
</p:tagLst>
</file>

<file path=ppt/tags/tag33.xml><?xml version="1.0" encoding="utf-8"?>
<p:tagLst xmlns:a="http://schemas.openxmlformats.org/drawingml/2006/main" xmlns:r="http://schemas.openxmlformats.org/officeDocument/2006/relationships" xmlns:p="http://schemas.openxmlformats.org/presentationml/2006/main">
  <p:tag name="DISTRIBUTIONTYPE" val="Internal"/>
  <p:tag name="PITCHPROSLIDEID" val="257"/>
  <p:tag name="PRESENTATIONID" val="2267df38-23a7-407f-8be6-a43758d34fc0"/>
</p:tagLst>
</file>

<file path=ppt/tags/tag34.xml><?xml version="1.0" encoding="utf-8"?>
<p:tagLst xmlns:a="http://schemas.openxmlformats.org/drawingml/2006/main" xmlns:r="http://schemas.openxmlformats.org/officeDocument/2006/relationships" xmlns:p="http://schemas.openxmlformats.org/presentationml/2006/main">
  <p:tag name="DISTRIBUTIONTYPE" val="Internal"/>
  <p:tag name="PITCHPROSLIDEID" val="257"/>
  <p:tag name="PRESENTATIONID" val="2267df38-23a7-407f-8be6-a43758d34fc0"/>
</p:tagLst>
</file>

<file path=ppt/tags/tag4.xml><?xml version="1.0" encoding="utf-8"?>
<p:tagLst xmlns:a="http://schemas.openxmlformats.org/drawingml/2006/main" xmlns:r="http://schemas.openxmlformats.org/officeDocument/2006/relationships" xmlns:p="http://schemas.openxmlformats.org/presentationml/2006/main">
  <p:tag name="JPM_OBJECT_NAME" val="jpmClientName"/>
</p:tagLst>
</file>

<file path=ppt/tags/tag5.xml><?xml version="1.0" encoding="utf-8"?>
<p:tagLst xmlns:a="http://schemas.openxmlformats.org/drawingml/2006/main" xmlns:r="http://schemas.openxmlformats.org/officeDocument/2006/relationships" xmlns:p="http://schemas.openxmlformats.org/presentationml/2006/main">
  <p:tag name="JPM_OBJECT_NAME" val="jpmSlideMasterVerticalRule"/>
</p:tagLst>
</file>

<file path=ppt/tags/tag6.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p:tagLst>
</file>

<file path=ppt/tags/tag7.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Asset Management"/>
</p:tagLst>
</file>

<file path=ppt/tags/tag8.xml><?xml version="1.0" encoding="utf-8"?>
<p:tagLst xmlns:a="http://schemas.openxmlformats.org/drawingml/2006/main" xmlns:r="http://schemas.openxmlformats.org/officeDocument/2006/relationships" xmlns:p="http://schemas.openxmlformats.org/presentationml/2006/main">
  <p:tag name="JPM_OBJECT_NAME" val="jpmBrandCover"/>
  <p:tag name="JPM_BRAND" val="Bear Stearns"/>
</p:tagLst>
</file>

<file path=ppt/tags/tag9.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Chase &amp; Co."/>
</p:tagLst>
</file>

<file path=ppt/theme/theme1.xml><?xml version="1.0" encoding="utf-8"?>
<a:theme xmlns:a="http://schemas.openxmlformats.org/drawingml/2006/main" name="Pitchbook-A4US">
  <a:themeElements>
    <a:clrScheme name="Pitchbook-A4US 1">
      <a:dk1>
        <a:srgbClr val="000000"/>
      </a:dk1>
      <a:lt1>
        <a:srgbClr val="FFFFFF"/>
      </a:lt1>
      <a:dk2>
        <a:srgbClr val="6D6E71"/>
      </a:dk2>
      <a:lt2>
        <a:srgbClr val="7397BC"/>
      </a:lt2>
      <a:accent1>
        <a:srgbClr val="6490CB"/>
      </a:accent1>
      <a:accent2>
        <a:srgbClr val="5FA364"/>
      </a:accent2>
      <a:accent3>
        <a:srgbClr val="FFFFFF"/>
      </a:accent3>
      <a:accent4>
        <a:srgbClr val="000000"/>
      </a:accent4>
      <a:accent5>
        <a:srgbClr val="B8C6E2"/>
      </a:accent5>
      <a:accent6>
        <a:srgbClr val="55935A"/>
      </a:accent6>
      <a:hlink>
        <a:srgbClr val="D6BC38"/>
      </a:hlink>
      <a:folHlink>
        <a:srgbClr val="9579A1"/>
      </a:folHlink>
    </a:clrScheme>
    <a:fontScheme name="Pitchbook-A4US">
      <a:majorFont>
        <a:latin typeface="Arial"/>
        <a:ea typeface="LF_Kai"/>
        <a:cs typeface=""/>
      </a:majorFont>
      <a:minorFont>
        <a:latin typeface="Arial"/>
        <a:ea typeface="LF_Ka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100" b="0" i="0" u="none" strike="noStrike" cap="none" normalizeH="0" baseline="0" smtClean="0">
            <a:ln>
              <a:noFill/>
            </a:ln>
            <a:solidFill>
              <a:schemeClr val="tx1"/>
            </a:solidFill>
            <a:effectLst/>
            <a:latin typeface="Arial" charset="0"/>
          </a:defRPr>
        </a:defPPr>
      </a:lstStyle>
    </a:lnDef>
  </a:objectDefaults>
  <a:extraClrSchemeLst>
    <a:extraClrScheme>
      <a:clrScheme name="Pitchbook-A4US 1">
        <a:dk1>
          <a:srgbClr val="000000"/>
        </a:dk1>
        <a:lt1>
          <a:srgbClr val="FFFFFF"/>
        </a:lt1>
        <a:dk2>
          <a:srgbClr val="6D6E71"/>
        </a:dk2>
        <a:lt2>
          <a:srgbClr val="7397BC"/>
        </a:lt2>
        <a:accent1>
          <a:srgbClr val="6490CB"/>
        </a:accent1>
        <a:accent2>
          <a:srgbClr val="5FA364"/>
        </a:accent2>
        <a:accent3>
          <a:srgbClr val="FFFFFF"/>
        </a:accent3>
        <a:accent4>
          <a:srgbClr val="000000"/>
        </a:accent4>
        <a:accent5>
          <a:srgbClr val="B8C6E2"/>
        </a:accent5>
        <a:accent6>
          <a:srgbClr val="55935A"/>
        </a:accent6>
        <a:hlink>
          <a:srgbClr val="D6BC38"/>
        </a:hlink>
        <a:folHlink>
          <a:srgbClr val="9579A1"/>
        </a:folHlink>
      </a:clrScheme>
      <a:clrMap bg1="lt1" tx1="dk1" bg2="lt2" tx2="dk2" accent1="accent1" accent2="accent2" accent3="accent3" accent4="accent4" accent5="accent5" accent6="accent6" hlink="hlink" folHlink="folHlink"/>
    </a:extraClrScheme>
    <a:extraClrScheme>
      <a:clrScheme name="Pitchbook-A4US 2">
        <a:dk1>
          <a:srgbClr val="000000"/>
        </a:dk1>
        <a:lt1>
          <a:srgbClr val="DDDDDD"/>
        </a:lt1>
        <a:dk2>
          <a:srgbClr val="000000"/>
        </a:dk2>
        <a:lt2>
          <a:srgbClr val="5381AC"/>
        </a:lt2>
        <a:accent1>
          <a:srgbClr val="6490CB"/>
        </a:accent1>
        <a:accent2>
          <a:srgbClr val="5FA364"/>
        </a:accent2>
        <a:accent3>
          <a:srgbClr val="EBEBEB"/>
        </a:accent3>
        <a:accent4>
          <a:srgbClr val="000000"/>
        </a:accent4>
        <a:accent5>
          <a:srgbClr val="B8C6E2"/>
        </a:accent5>
        <a:accent6>
          <a:srgbClr val="55935A"/>
        </a:accent6>
        <a:hlink>
          <a:srgbClr val="D6BC38"/>
        </a:hlink>
        <a:folHlink>
          <a:srgbClr val="9579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E6EAD0"/>
      </a:dk2>
      <a:lt2>
        <a:srgbClr val="2C5280"/>
      </a:lt2>
      <a:accent1>
        <a:srgbClr val="799656"/>
      </a:accent1>
      <a:accent2>
        <a:srgbClr val="D6BC38"/>
      </a:accent2>
      <a:accent3>
        <a:srgbClr val="FFFFFF"/>
      </a:accent3>
      <a:accent4>
        <a:srgbClr val="000000"/>
      </a:accent4>
      <a:accent5>
        <a:srgbClr val="BEC9B4"/>
      </a:accent5>
      <a:accent6>
        <a:srgbClr val="C2AA32"/>
      </a:accent6>
      <a:hlink>
        <a:srgbClr val="6490CB"/>
      </a:hlink>
      <a:folHlink>
        <a:srgbClr val="9579A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959</TotalTime>
  <Words>1757</Words>
  <Application>Microsoft Office PowerPoint</Application>
  <PresentationFormat>Custom</PresentationFormat>
  <Paragraphs>151</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Pitchbook-A4US</vt:lpstr>
      <vt:lpstr>Document</vt:lpstr>
      <vt:lpstr>PowerPoint Presentation</vt:lpstr>
      <vt:lpstr>Why engage middle managers? The business case</vt:lpstr>
      <vt:lpstr>Impact of supportive management on LGBT staff</vt:lpstr>
      <vt:lpstr>JPMorgan Chase’s Blueprint for Managers</vt:lpstr>
      <vt:lpstr>Inclusion in the workplace: Building Bridges with LGBT Employees</vt:lpstr>
      <vt:lpstr>Training class structure, materials and facilitation</vt:lpstr>
      <vt:lpstr>Key messages, successes and lessons learned</vt:lpstr>
      <vt:lpstr>Transgender, Gender Identity and Gender Expression Guidelines</vt:lpstr>
      <vt:lpstr>Transgender, Gender Identity and Gender Expression Guidelines (continued)</vt:lpstr>
      <vt:lpstr>Transgender, Gender Identity and Gender Expression Guidelines – best practices</vt:lpstr>
      <vt:lpstr>LGBT self-identification</vt:lpstr>
    </vt:vector>
  </TitlesOfParts>
  <Company>Cognizant Technology Solutions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Balaji</dc:creator>
  <cp:lastModifiedBy>Bechet Blake, Therese</cp:lastModifiedBy>
  <cp:revision>68</cp:revision>
  <cp:lastPrinted>2016-09-29T17:11:30Z</cp:lastPrinted>
  <dcterms:created xsi:type="dcterms:W3CDTF">2011-10-19T10:59:51Z</dcterms:created>
  <dcterms:modified xsi:type="dcterms:W3CDTF">2016-10-05T14:22:12Z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ductID">
    <vt:lpwstr>3.13</vt:lpwstr>
  </property>
  <property fmtid="{D5CDD505-2E9C-101B-9397-08002B2CF9AE}" pid="3" name="VersionOriginal">
    <vt:lpwstr>3.13</vt:lpwstr>
  </property>
  <property fmtid="{D5CDD505-2E9C-101B-9397-08002B2CF9AE}" pid="4" name="VersionCurrent">
    <vt:lpwstr>3.14</vt:lpwstr>
  </property>
</Properties>
</file>