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2" d="100"/>
          <a:sy n="92" d="100"/>
        </p:scale>
        <p:origin x="-1338"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37839" cy="464819"/>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970937" y="0"/>
            <a:ext cx="3037839" cy="464819"/>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701039" y="4415789"/>
            <a:ext cx="5608319" cy="4183379"/>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829967"/>
            <a:ext cx="3037839" cy="464819"/>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3978187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Shape 30"/>
          <p:cNvSpPr txBox="1">
            <a:spLocks noGrp="1"/>
          </p:cNvSpPr>
          <p:nvPr>
            <p:ph type="body" idx="1"/>
          </p:nvPr>
        </p:nvSpPr>
        <p:spPr>
          <a:xfrm>
            <a:off x="701039" y="4415789"/>
            <a:ext cx="5608319" cy="4183379"/>
          </a:xfrm>
          <a:prstGeom prst="rect">
            <a:avLst/>
          </a:prstGeom>
        </p:spPr>
        <p:txBody>
          <a:bodyPr lIns="91425" tIns="91425" rIns="91425" bIns="91425" anchor="t" anchorCtr="0">
            <a:noAutofit/>
          </a:bodyPr>
          <a:lstStyle/>
          <a:p>
            <a:pPr lvl="0">
              <a:spcBef>
                <a:spcPts val="0"/>
              </a:spcBef>
              <a:buNone/>
            </a:pPr>
            <a:endParaRPr/>
          </a:p>
        </p:txBody>
      </p:sp>
      <p:sp>
        <p:nvSpPr>
          <p:cNvPr id="31" name="Shape 3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701039" y="4415789"/>
            <a:ext cx="5608200" cy="4183500"/>
          </a:xfrm>
          <a:prstGeom prst="rect">
            <a:avLst/>
          </a:prstGeom>
        </p:spPr>
        <p:txBody>
          <a:bodyPr lIns="91425" tIns="91425" rIns="91425" bIns="91425" anchor="t" anchorCtr="0">
            <a:noAutofit/>
          </a:bodyPr>
          <a:lstStyle/>
          <a:p>
            <a:pPr lvl="0" rtl="0">
              <a:spcBef>
                <a:spcPts val="0"/>
              </a:spcBef>
              <a:buNone/>
            </a:pPr>
            <a:endParaRPr/>
          </a:p>
        </p:txBody>
      </p:sp>
      <p:sp>
        <p:nvSpPr>
          <p:cNvPr id="84" name="Shape 8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701039" y="4415789"/>
            <a:ext cx="5608200" cy="4183500"/>
          </a:xfrm>
          <a:prstGeom prst="rect">
            <a:avLst/>
          </a:prstGeom>
        </p:spPr>
        <p:txBody>
          <a:bodyPr lIns="91425" tIns="91425" rIns="91425" bIns="91425" anchor="t" anchorCtr="0">
            <a:noAutofit/>
          </a:bodyPr>
          <a:lstStyle/>
          <a:p>
            <a:pPr lvl="0" rtl="0">
              <a:spcBef>
                <a:spcPts val="0"/>
              </a:spcBef>
              <a:buNone/>
            </a:pPr>
            <a:endParaRPr/>
          </a:p>
        </p:txBody>
      </p:sp>
      <p:sp>
        <p:nvSpPr>
          <p:cNvPr id="90" name="Shape 9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701039" y="4415789"/>
            <a:ext cx="5608200" cy="4183500"/>
          </a:xfrm>
          <a:prstGeom prst="rect">
            <a:avLst/>
          </a:prstGeom>
        </p:spPr>
        <p:txBody>
          <a:bodyPr lIns="91425" tIns="91425" rIns="91425" bIns="91425" anchor="t" anchorCtr="0">
            <a:noAutofit/>
          </a:bodyPr>
          <a:lstStyle/>
          <a:p>
            <a:pPr lvl="0" rtl="0">
              <a:spcBef>
                <a:spcPts val="0"/>
              </a:spcBef>
              <a:buNone/>
            </a:pPr>
            <a:endParaRPr/>
          </a:p>
        </p:txBody>
      </p:sp>
      <p:sp>
        <p:nvSpPr>
          <p:cNvPr id="96" name="Shape 9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701039" y="4415789"/>
            <a:ext cx="5608200" cy="4183500"/>
          </a:xfrm>
          <a:prstGeom prst="rect">
            <a:avLst/>
          </a:prstGeom>
        </p:spPr>
        <p:txBody>
          <a:bodyPr lIns="91425" tIns="91425" rIns="91425" bIns="91425" anchor="t" anchorCtr="0">
            <a:noAutofit/>
          </a:bodyPr>
          <a:lstStyle/>
          <a:p>
            <a:pPr lvl="0" rtl="0">
              <a:spcBef>
                <a:spcPts val="0"/>
              </a:spcBef>
              <a:buNone/>
            </a:pPr>
            <a:endParaRPr/>
          </a:p>
        </p:txBody>
      </p:sp>
      <p:sp>
        <p:nvSpPr>
          <p:cNvPr id="102" name="Shape 10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701039" y="4415789"/>
            <a:ext cx="5608200" cy="4183500"/>
          </a:xfrm>
          <a:prstGeom prst="rect">
            <a:avLst/>
          </a:prstGeom>
        </p:spPr>
        <p:txBody>
          <a:bodyPr lIns="91425" tIns="91425" rIns="91425" bIns="91425" anchor="t" anchorCtr="0">
            <a:noAutofit/>
          </a:bodyPr>
          <a:lstStyle/>
          <a:p>
            <a:pPr lvl="0" rtl="0">
              <a:spcBef>
                <a:spcPts val="0"/>
              </a:spcBef>
              <a:buNone/>
            </a:pPr>
            <a:endParaRPr/>
          </a:p>
        </p:txBody>
      </p:sp>
      <p:sp>
        <p:nvSpPr>
          <p:cNvPr id="108" name="Shape 10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701039" y="4415789"/>
            <a:ext cx="5608319" cy="4183379"/>
          </a:xfrm>
          <a:prstGeom prst="rect">
            <a:avLst/>
          </a:prstGeom>
        </p:spPr>
        <p:txBody>
          <a:bodyPr lIns="91425" tIns="91425" rIns="91425" bIns="91425" anchor="t" anchorCtr="0">
            <a:noAutofit/>
          </a:bodyPr>
          <a:lstStyle/>
          <a:p>
            <a:pPr lvl="0">
              <a:spcBef>
                <a:spcPts val="0"/>
              </a:spcBef>
              <a:buNone/>
            </a:pPr>
            <a:endParaRPr/>
          </a:p>
        </p:txBody>
      </p:sp>
      <p:sp>
        <p:nvSpPr>
          <p:cNvPr id="114" name="Shape 11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txBox="1">
            <a:spLocks noGrp="1"/>
          </p:cNvSpPr>
          <p:nvPr>
            <p:ph type="body" idx="1"/>
          </p:nvPr>
        </p:nvSpPr>
        <p:spPr>
          <a:xfrm>
            <a:off x="701039" y="4415789"/>
            <a:ext cx="5608319" cy="4183379"/>
          </a:xfrm>
          <a:prstGeom prst="rect">
            <a:avLst/>
          </a:prstGeom>
        </p:spPr>
        <p:txBody>
          <a:bodyPr lIns="91425" tIns="91425" rIns="91425" bIns="91425" anchor="t" anchorCtr="0">
            <a:noAutofit/>
          </a:bodyPr>
          <a:lstStyle/>
          <a:p>
            <a:pPr lvl="0">
              <a:spcBef>
                <a:spcPts val="0"/>
              </a:spcBef>
              <a:buNone/>
            </a:pPr>
            <a:endParaRPr/>
          </a:p>
        </p:txBody>
      </p:sp>
      <p:sp>
        <p:nvSpPr>
          <p:cNvPr id="36" name="Shape 3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701039" y="4415789"/>
            <a:ext cx="5608319" cy="4183379"/>
          </a:xfrm>
          <a:prstGeom prst="rect">
            <a:avLst/>
          </a:prstGeom>
        </p:spPr>
        <p:txBody>
          <a:bodyPr lIns="91425" tIns="91425" rIns="91425" bIns="91425" anchor="t" anchorCtr="0">
            <a:noAutofit/>
          </a:bodyPr>
          <a:lstStyle/>
          <a:p>
            <a:pPr lvl="0">
              <a:spcBef>
                <a:spcPts val="0"/>
              </a:spcBef>
              <a:buNone/>
            </a:pPr>
            <a:endParaRPr/>
          </a:p>
        </p:txBody>
      </p:sp>
      <p:sp>
        <p:nvSpPr>
          <p:cNvPr id="42" name="Shape 4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701039" y="4415789"/>
            <a:ext cx="5608200" cy="4183500"/>
          </a:xfrm>
          <a:prstGeom prst="rect">
            <a:avLst/>
          </a:prstGeom>
        </p:spPr>
        <p:txBody>
          <a:bodyPr lIns="91425" tIns="91425" rIns="91425" bIns="91425" anchor="t" anchorCtr="0">
            <a:noAutofit/>
          </a:bodyPr>
          <a:lstStyle/>
          <a:p>
            <a:pPr lvl="0" rtl="0">
              <a:spcBef>
                <a:spcPts val="0"/>
              </a:spcBef>
              <a:buNone/>
            </a:pPr>
            <a:endParaRPr/>
          </a:p>
        </p:txBody>
      </p:sp>
      <p:sp>
        <p:nvSpPr>
          <p:cNvPr id="48" name="Shape 4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701039" y="4415789"/>
            <a:ext cx="5608200" cy="4183500"/>
          </a:xfrm>
          <a:prstGeom prst="rect">
            <a:avLst/>
          </a:prstGeom>
        </p:spPr>
        <p:txBody>
          <a:bodyPr lIns="91425" tIns="91425" rIns="91425" bIns="91425" anchor="t" anchorCtr="0">
            <a:noAutofit/>
          </a:bodyPr>
          <a:lstStyle/>
          <a:p>
            <a:pPr lvl="0" rtl="0">
              <a:spcBef>
                <a:spcPts val="0"/>
              </a:spcBef>
              <a:buNone/>
            </a:pPr>
            <a:endParaRPr/>
          </a:p>
        </p:txBody>
      </p:sp>
      <p:sp>
        <p:nvSpPr>
          <p:cNvPr id="54" name="Shape 5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txBox="1">
            <a:spLocks noGrp="1"/>
          </p:cNvSpPr>
          <p:nvPr>
            <p:ph type="body" idx="1"/>
          </p:nvPr>
        </p:nvSpPr>
        <p:spPr>
          <a:xfrm>
            <a:off x="701039" y="4415789"/>
            <a:ext cx="5608200" cy="4183500"/>
          </a:xfrm>
          <a:prstGeom prst="rect">
            <a:avLst/>
          </a:prstGeom>
        </p:spPr>
        <p:txBody>
          <a:bodyPr lIns="91425" tIns="91425" rIns="91425" bIns="91425" anchor="t" anchorCtr="0">
            <a:noAutofit/>
          </a:bodyPr>
          <a:lstStyle/>
          <a:p>
            <a:pPr lvl="0" rtl="0">
              <a:spcBef>
                <a:spcPts val="0"/>
              </a:spcBef>
              <a:buNone/>
            </a:pPr>
            <a:endParaRPr/>
          </a:p>
        </p:txBody>
      </p:sp>
      <p:sp>
        <p:nvSpPr>
          <p:cNvPr id="60" name="Shape 6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txBox="1">
            <a:spLocks noGrp="1"/>
          </p:cNvSpPr>
          <p:nvPr>
            <p:ph type="body" idx="1"/>
          </p:nvPr>
        </p:nvSpPr>
        <p:spPr>
          <a:xfrm>
            <a:off x="701039" y="4415789"/>
            <a:ext cx="5608200" cy="4183500"/>
          </a:xfrm>
          <a:prstGeom prst="rect">
            <a:avLst/>
          </a:prstGeom>
        </p:spPr>
        <p:txBody>
          <a:bodyPr lIns="91425" tIns="91425" rIns="91425" bIns="91425" anchor="t" anchorCtr="0">
            <a:noAutofit/>
          </a:bodyPr>
          <a:lstStyle/>
          <a:p>
            <a:pPr lvl="0" rtl="0">
              <a:spcBef>
                <a:spcPts val="0"/>
              </a:spcBef>
              <a:buNone/>
            </a:pPr>
            <a:endParaRPr/>
          </a:p>
        </p:txBody>
      </p:sp>
      <p:sp>
        <p:nvSpPr>
          <p:cNvPr id="66" name="Shape 6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701039" y="4415789"/>
            <a:ext cx="5608200" cy="4183500"/>
          </a:xfrm>
          <a:prstGeom prst="rect">
            <a:avLst/>
          </a:prstGeom>
        </p:spPr>
        <p:txBody>
          <a:bodyPr lIns="91425" tIns="91425" rIns="91425" bIns="91425" anchor="t" anchorCtr="0">
            <a:noAutofit/>
          </a:bodyPr>
          <a:lstStyle/>
          <a:p>
            <a:pPr lvl="0" rtl="0">
              <a:spcBef>
                <a:spcPts val="0"/>
              </a:spcBef>
              <a:buNone/>
            </a:pPr>
            <a:endParaRPr/>
          </a:p>
        </p:txBody>
      </p:sp>
      <p:sp>
        <p:nvSpPr>
          <p:cNvPr id="72" name="Shape 7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txBox="1">
            <a:spLocks noGrp="1"/>
          </p:cNvSpPr>
          <p:nvPr>
            <p:ph type="body" idx="1"/>
          </p:nvPr>
        </p:nvSpPr>
        <p:spPr>
          <a:xfrm>
            <a:off x="701039" y="4415789"/>
            <a:ext cx="5608200" cy="4183500"/>
          </a:xfrm>
          <a:prstGeom prst="rect">
            <a:avLst/>
          </a:prstGeom>
        </p:spPr>
        <p:txBody>
          <a:bodyPr lIns="91425" tIns="91425" rIns="91425" bIns="91425" anchor="t" anchorCtr="0">
            <a:noAutofit/>
          </a:bodyPr>
          <a:lstStyle/>
          <a:p>
            <a:pPr lvl="0" rtl="0">
              <a:spcBef>
                <a:spcPts val="0"/>
              </a:spcBef>
              <a:buNone/>
            </a:pPr>
            <a:endParaRPr/>
          </a:p>
        </p:txBody>
      </p:sp>
      <p:sp>
        <p:nvSpPr>
          <p:cNvPr id="78" name="Shape 7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Section Title Slide">
    <p:spTree>
      <p:nvGrpSpPr>
        <p:cNvPr id="1" name="Shape 12"/>
        <p:cNvGrpSpPr/>
        <p:nvPr/>
      </p:nvGrpSpPr>
      <p:grpSpPr>
        <a:xfrm>
          <a:off x="0" y="0"/>
          <a:ext cx="0" cy="0"/>
          <a:chOff x="0" y="0"/>
          <a:chExt cx="0" cy="0"/>
        </a:xfrm>
      </p:grpSpPr>
      <p:pic>
        <p:nvPicPr>
          <p:cNvPr id="13" name="Shape 13" descr="Yellow_full_burst"/>
          <p:cNvPicPr preferRelativeResize="0"/>
          <p:nvPr/>
        </p:nvPicPr>
        <p:blipFill rotWithShape="1">
          <a:blip r:embed="rId2">
            <a:alphaModFix/>
          </a:blip>
          <a:srcRect/>
          <a:stretch/>
        </p:blipFill>
        <p:spPr>
          <a:xfrm>
            <a:off x="-3473450" y="9525"/>
            <a:ext cx="7054849" cy="7239000"/>
          </a:xfrm>
          <a:prstGeom prst="rect">
            <a:avLst/>
          </a:prstGeom>
          <a:noFill/>
          <a:ln>
            <a:noFill/>
          </a:ln>
        </p:spPr>
      </p:pic>
      <p:sp>
        <p:nvSpPr>
          <p:cNvPr id="14" name="Shape 14"/>
          <p:cNvSpPr txBox="1">
            <a:spLocks noGrp="1"/>
          </p:cNvSpPr>
          <p:nvPr>
            <p:ph type="ctrTitle"/>
          </p:nvPr>
        </p:nvSpPr>
        <p:spPr>
          <a:xfrm>
            <a:off x="3657600" y="1981200"/>
            <a:ext cx="5257799" cy="2533650"/>
          </a:xfrm>
          <a:prstGeom prst="rect">
            <a:avLst/>
          </a:prstGeom>
          <a:noFill/>
          <a:ln>
            <a:noFill/>
          </a:ln>
        </p:spPr>
        <p:txBody>
          <a:bodyPr lIns="91425" tIns="91425" rIns="91425" bIns="91425" anchor="ctr" anchorCtr="0"/>
          <a:lstStyle>
            <a:lvl1pPr marL="0" marR="0" lvl="0" indent="0" algn="l" rtl="0">
              <a:spcBef>
                <a:spcPts val="0"/>
              </a:spcBef>
              <a:buClr>
                <a:srgbClr val="C00000"/>
              </a:buClr>
              <a:buFont typeface="Calibri"/>
              <a:buNone/>
              <a:defRPr sz="5000" b="1" i="0" u="none" strike="noStrike" cap="none">
                <a:solidFill>
                  <a:srgbClr val="C00000"/>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with Logo">
    <p:spTree>
      <p:nvGrpSpPr>
        <p:cNvPr id="1" name="Shape 15"/>
        <p:cNvGrpSpPr/>
        <p:nvPr/>
      </p:nvGrpSpPr>
      <p:grpSpPr>
        <a:xfrm>
          <a:off x="0" y="0"/>
          <a:ext cx="0" cy="0"/>
          <a:chOff x="0" y="0"/>
          <a:chExt cx="0" cy="0"/>
        </a:xfrm>
      </p:grpSpPr>
      <p:pic>
        <p:nvPicPr>
          <p:cNvPr id="16" name="Shape 16" descr="Half_Yellow_burst"/>
          <p:cNvPicPr preferRelativeResize="0"/>
          <p:nvPr/>
        </p:nvPicPr>
        <p:blipFill rotWithShape="1">
          <a:blip r:embed="rId2">
            <a:alphaModFix/>
          </a:blip>
          <a:srcRect/>
          <a:stretch/>
        </p:blipFill>
        <p:spPr>
          <a:xfrm>
            <a:off x="0" y="-762000"/>
            <a:ext cx="1408112" cy="2895600"/>
          </a:xfrm>
          <a:prstGeom prst="rect">
            <a:avLst/>
          </a:prstGeom>
          <a:noFill/>
          <a:ln>
            <a:noFill/>
          </a:ln>
        </p:spPr>
      </p:pic>
      <p:sp>
        <p:nvSpPr>
          <p:cNvPr id="17" name="Shape 17"/>
          <p:cNvSpPr/>
          <p:nvPr/>
        </p:nvSpPr>
        <p:spPr>
          <a:xfrm>
            <a:off x="1676400" y="6667968"/>
            <a:ext cx="6042077" cy="190030"/>
          </a:xfrm>
          <a:prstGeom prst="rect">
            <a:avLst/>
          </a:prstGeom>
          <a:solidFill>
            <a:srgbClr val="F18E39"/>
          </a:solidFill>
          <a:ln>
            <a:noFill/>
          </a:ln>
        </p:spPr>
        <p:txBody>
          <a:bodyPr lIns="91425" tIns="45700" rIns="91425" bIns="45700" anchor="ctr" anchorCtr="0">
            <a:noAutofit/>
          </a:bodyPr>
          <a:lstStyle/>
          <a:p>
            <a:pPr marL="0" marR="0" lvl="0" indent="0" algn="ctr" rtl="0">
              <a:spcBef>
                <a:spcPts val="0"/>
              </a:spcBef>
              <a:buNone/>
            </a:pPr>
            <a:endParaRPr sz="1800" b="1" i="0" u="none" strike="noStrike" cap="none">
              <a:solidFill>
                <a:schemeClr val="lt1"/>
              </a:solidFill>
              <a:latin typeface="Arial"/>
              <a:ea typeface="Arial"/>
              <a:cs typeface="Arial"/>
              <a:sym typeface="Arial"/>
            </a:endParaRPr>
          </a:p>
        </p:txBody>
      </p:sp>
      <p:pic>
        <p:nvPicPr>
          <p:cNvPr id="18" name="Shape 18" descr="PFLAG_transparent"/>
          <p:cNvPicPr preferRelativeResize="0"/>
          <p:nvPr/>
        </p:nvPicPr>
        <p:blipFill rotWithShape="1">
          <a:blip r:embed="rId3">
            <a:alphaModFix/>
          </a:blip>
          <a:srcRect/>
          <a:stretch/>
        </p:blipFill>
        <p:spPr>
          <a:xfrm>
            <a:off x="7960056" y="5808596"/>
            <a:ext cx="1066799" cy="1008459"/>
          </a:xfrm>
          <a:prstGeom prst="rect">
            <a:avLst/>
          </a:prstGeom>
          <a:noFill/>
          <a:ln>
            <a:noFill/>
          </a:ln>
        </p:spPr>
      </p:pic>
      <p:sp>
        <p:nvSpPr>
          <p:cNvPr id="19" name="Shape 19"/>
          <p:cNvSpPr txBox="1">
            <a:spLocks noGrp="1"/>
          </p:cNvSpPr>
          <p:nvPr>
            <p:ph type="title"/>
          </p:nvPr>
        </p:nvSpPr>
        <p:spPr>
          <a:xfrm>
            <a:off x="152400" y="152400"/>
            <a:ext cx="8763000" cy="1143000"/>
          </a:xfrm>
          <a:prstGeom prst="rect">
            <a:avLst/>
          </a:prstGeom>
          <a:noFill/>
          <a:ln>
            <a:noFill/>
          </a:ln>
        </p:spPr>
        <p:txBody>
          <a:bodyPr lIns="91425" tIns="91425" rIns="91425" bIns="91425" anchor="ctr" anchorCtr="0"/>
          <a:lstStyle>
            <a:lvl1pPr marL="0" marR="0" lvl="0" indent="0" algn="l" rtl="0">
              <a:spcBef>
                <a:spcPts val="0"/>
              </a:spcBef>
              <a:buClr>
                <a:srgbClr val="C00000"/>
              </a:buClr>
              <a:buFont typeface="Calibri"/>
              <a:buNone/>
              <a:defRPr sz="3200" b="1" i="0" u="none" strike="noStrike" cap="none">
                <a:solidFill>
                  <a:srgbClr val="C00000"/>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0" name="Shape 2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90500" algn="l" rtl="0">
              <a:spcBef>
                <a:spcPts val="0"/>
              </a:spcBef>
              <a:spcAft>
                <a:spcPts val="60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46050" algn="l" rtl="0">
              <a:spcBef>
                <a:spcPts val="0"/>
              </a:spcBef>
              <a:spcAft>
                <a:spcPts val="600"/>
              </a:spcAft>
              <a:buClr>
                <a:schemeClr val="dk1"/>
              </a:buClr>
              <a:buSzPct val="100000"/>
              <a:buFont typeface="Arial"/>
              <a:buChar char="–"/>
              <a:defRPr sz="2200" b="0" i="0" u="none" strike="noStrike" cap="none">
                <a:solidFill>
                  <a:schemeClr val="dk1"/>
                </a:solidFill>
                <a:latin typeface="Calibri"/>
                <a:ea typeface="Calibri"/>
                <a:cs typeface="Calibri"/>
                <a:sym typeface="Calibri"/>
              </a:defRPr>
            </a:lvl2pPr>
            <a:lvl3pPr marL="1143000" marR="0" lvl="2" indent="-101600" algn="l" rtl="0">
              <a:spcBef>
                <a:spcPts val="0"/>
              </a:spcBef>
              <a:spcAft>
                <a:spcPts val="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01600" algn="l" rtl="0">
              <a:spcBef>
                <a:spcPts val="0"/>
              </a:spcBef>
              <a:spcAft>
                <a:spcPts val="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1" name="Shape 21"/>
          <p:cNvPicPr preferRelativeResize="0"/>
          <p:nvPr/>
        </p:nvPicPr>
        <p:blipFill rotWithShape="1">
          <a:blip r:embed="rId4">
            <a:alphaModFix/>
          </a:blip>
          <a:srcRect/>
          <a:stretch/>
        </p:blipFill>
        <p:spPr>
          <a:xfrm>
            <a:off x="54591" y="6085173"/>
            <a:ext cx="1904999" cy="79294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and Content Without Logo">
    <p:spTree>
      <p:nvGrpSpPr>
        <p:cNvPr id="1" name="Shape 22"/>
        <p:cNvGrpSpPr/>
        <p:nvPr/>
      </p:nvGrpSpPr>
      <p:grpSpPr>
        <a:xfrm>
          <a:off x="0" y="0"/>
          <a:ext cx="0" cy="0"/>
          <a:chOff x="0" y="0"/>
          <a:chExt cx="0" cy="0"/>
        </a:xfrm>
      </p:grpSpPr>
      <p:pic>
        <p:nvPicPr>
          <p:cNvPr id="23" name="Shape 23" descr="Half_Yellow_burst"/>
          <p:cNvPicPr preferRelativeResize="0"/>
          <p:nvPr/>
        </p:nvPicPr>
        <p:blipFill rotWithShape="1">
          <a:blip r:embed="rId2">
            <a:alphaModFix/>
          </a:blip>
          <a:srcRect/>
          <a:stretch/>
        </p:blipFill>
        <p:spPr>
          <a:xfrm>
            <a:off x="0" y="-762000"/>
            <a:ext cx="1408112" cy="2895600"/>
          </a:xfrm>
          <a:prstGeom prst="rect">
            <a:avLst/>
          </a:prstGeom>
          <a:noFill/>
          <a:ln>
            <a:noFill/>
          </a:ln>
        </p:spPr>
      </p:pic>
      <p:sp>
        <p:nvSpPr>
          <p:cNvPr id="24" name="Shape 24"/>
          <p:cNvSpPr txBox="1">
            <a:spLocks noGrp="1"/>
          </p:cNvSpPr>
          <p:nvPr>
            <p:ph type="title"/>
          </p:nvPr>
        </p:nvSpPr>
        <p:spPr>
          <a:xfrm>
            <a:off x="152400" y="152400"/>
            <a:ext cx="8763000" cy="1143000"/>
          </a:xfrm>
          <a:prstGeom prst="rect">
            <a:avLst/>
          </a:prstGeom>
          <a:noFill/>
          <a:ln>
            <a:noFill/>
          </a:ln>
        </p:spPr>
        <p:txBody>
          <a:bodyPr lIns="91425" tIns="91425" rIns="91425" bIns="91425" anchor="ctr" anchorCtr="0"/>
          <a:lstStyle>
            <a:lvl1pPr marL="0" marR="0" lvl="0" indent="0" algn="l" rtl="0">
              <a:spcBef>
                <a:spcPts val="0"/>
              </a:spcBef>
              <a:buClr>
                <a:srgbClr val="C00000"/>
              </a:buClr>
              <a:buFont typeface="Calibri"/>
              <a:buNone/>
              <a:defRPr sz="3200" b="1" i="0" u="none" strike="noStrike" cap="none">
                <a:solidFill>
                  <a:srgbClr val="C00000"/>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90500" algn="l" rtl="0">
              <a:spcBef>
                <a:spcPts val="0"/>
              </a:spcBef>
              <a:spcAft>
                <a:spcPts val="60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46050" algn="l" rtl="0">
              <a:spcBef>
                <a:spcPts val="0"/>
              </a:spcBef>
              <a:spcAft>
                <a:spcPts val="600"/>
              </a:spcAft>
              <a:buClr>
                <a:schemeClr val="dk1"/>
              </a:buClr>
              <a:buSzPct val="100000"/>
              <a:buFont typeface="Arial"/>
              <a:buChar char="–"/>
              <a:defRPr sz="2200" b="0" i="0" u="none" strike="noStrike" cap="none">
                <a:solidFill>
                  <a:schemeClr val="dk1"/>
                </a:solidFill>
                <a:latin typeface="Calibri"/>
                <a:ea typeface="Calibri"/>
                <a:cs typeface="Calibri"/>
                <a:sym typeface="Calibri"/>
              </a:defRPr>
            </a:lvl2pPr>
            <a:lvl3pPr marL="1143000" marR="0" lvl="2" indent="-101600" algn="l" rtl="0">
              <a:spcBef>
                <a:spcPts val="0"/>
              </a:spcBef>
              <a:spcAft>
                <a:spcPts val="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01600" algn="l" rtl="0">
              <a:spcBef>
                <a:spcPts val="0"/>
              </a:spcBef>
              <a:spcAft>
                <a:spcPts val="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0"/>
              </a:spcBef>
              <a:spcAft>
                <a:spcPts val="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6" name="Shape 26"/>
          <p:cNvSpPr/>
          <p:nvPr/>
        </p:nvSpPr>
        <p:spPr>
          <a:xfrm>
            <a:off x="1676400" y="6667968"/>
            <a:ext cx="6042077" cy="190030"/>
          </a:xfrm>
          <a:prstGeom prst="rect">
            <a:avLst/>
          </a:prstGeom>
          <a:solidFill>
            <a:srgbClr val="F18E39"/>
          </a:solidFill>
          <a:ln>
            <a:noFill/>
          </a:ln>
        </p:spPr>
        <p:txBody>
          <a:bodyPr lIns="91425" tIns="45700" rIns="91425" bIns="45700" anchor="ctr" anchorCtr="0">
            <a:noAutofit/>
          </a:bodyPr>
          <a:lstStyle/>
          <a:p>
            <a:pPr marL="0" marR="0" lvl="0" indent="0" algn="ctr" rtl="0">
              <a:spcBef>
                <a:spcPts val="0"/>
              </a:spcBef>
              <a:buNone/>
            </a:pPr>
            <a:endParaRPr sz="1800" b="1" i="0" u="none" strike="noStrike" cap="none">
              <a:solidFill>
                <a:schemeClr val="lt1"/>
              </a:solidFill>
              <a:latin typeface="Arial"/>
              <a:ea typeface="Arial"/>
              <a:cs typeface="Arial"/>
              <a:sym typeface="Arial"/>
            </a:endParaRPr>
          </a:p>
        </p:txBody>
      </p:sp>
      <p:pic>
        <p:nvPicPr>
          <p:cNvPr id="27" name="Shape 27" descr="PFLAG_transparent"/>
          <p:cNvPicPr preferRelativeResize="0"/>
          <p:nvPr/>
        </p:nvPicPr>
        <p:blipFill rotWithShape="1">
          <a:blip r:embed="rId3">
            <a:alphaModFix/>
          </a:blip>
          <a:srcRect/>
          <a:stretch/>
        </p:blipFill>
        <p:spPr>
          <a:xfrm>
            <a:off x="7960056" y="5808596"/>
            <a:ext cx="1066799" cy="1008459"/>
          </a:xfrm>
          <a:prstGeom prst="rect">
            <a:avLst/>
          </a:prstGeom>
          <a:noFill/>
          <a:ln>
            <a:noFill/>
          </a:ln>
        </p:spPr>
      </p:pic>
      <p:pic>
        <p:nvPicPr>
          <p:cNvPr id="28" name="Shape 28"/>
          <p:cNvPicPr preferRelativeResize="0"/>
          <p:nvPr/>
        </p:nvPicPr>
        <p:blipFill rotWithShape="1">
          <a:blip r:embed="rId4">
            <a:alphaModFix/>
          </a:blip>
          <a:srcRect/>
          <a:stretch/>
        </p:blipFill>
        <p:spPr>
          <a:xfrm>
            <a:off x="54591" y="6085173"/>
            <a:ext cx="1904999" cy="792944"/>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spcBef>
                <a:spcPts val="0"/>
              </a:spcBef>
              <a:buClr>
                <a:srgbClr val="C00000"/>
              </a:buClr>
              <a:buFont typeface="Calibri"/>
              <a:buNone/>
              <a:defRPr sz="3200" b="1" i="0" u="none" strike="noStrike" cap="none">
                <a:solidFill>
                  <a:srgbClr val="C00000"/>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46050"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Wmhendrix@dow.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Dsanchez@pflag.org"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ctrTitle"/>
          </p:nvPr>
        </p:nvSpPr>
        <p:spPr>
          <a:xfrm>
            <a:off x="3352800" y="1981200"/>
            <a:ext cx="5562600" cy="2533650"/>
          </a:xfrm>
          <a:prstGeom prst="rect">
            <a:avLst/>
          </a:prstGeom>
          <a:noFill/>
          <a:ln>
            <a:noFill/>
          </a:ln>
        </p:spPr>
        <p:txBody>
          <a:bodyPr lIns="91425" tIns="45700" rIns="91425" bIns="45700" anchor="ctr" anchorCtr="0">
            <a:noAutofit/>
          </a:bodyPr>
          <a:lstStyle/>
          <a:p>
            <a:pPr marL="0" marR="0" lvl="0" indent="0" algn="l" rtl="0">
              <a:spcBef>
                <a:spcPts val="0"/>
              </a:spcBef>
              <a:buClr>
                <a:srgbClr val="C00000"/>
              </a:buClr>
              <a:buSzPct val="25000"/>
              <a:buFont typeface="Calibri"/>
              <a:buNone/>
            </a:pPr>
            <a:r>
              <a:rPr lang="en-US" sz="6000" b="1" i="0" u="none" strike="noStrike" cap="none">
                <a:solidFill>
                  <a:srgbClr val="C00000"/>
                </a:solidFill>
                <a:latin typeface="Calibri"/>
                <a:ea typeface="Calibri"/>
                <a:cs typeface="Calibri"/>
                <a:sym typeface="Calibri"/>
              </a:rPr>
              <a:t/>
            </a:r>
            <a:br>
              <a:rPr lang="en-US" sz="6000" b="1" i="0" u="none" strike="noStrike" cap="none">
                <a:solidFill>
                  <a:srgbClr val="C00000"/>
                </a:solidFill>
                <a:latin typeface="Calibri"/>
                <a:ea typeface="Calibri"/>
                <a:cs typeface="Calibri"/>
                <a:sym typeface="Calibri"/>
              </a:rPr>
            </a:br>
            <a:r>
              <a:rPr lang="en-US" sz="6000" b="1" i="0" u="none" strike="noStrike" cap="none">
                <a:solidFill>
                  <a:srgbClr val="C00000"/>
                </a:solidFill>
                <a:latin typeface="Calibri"/>
                <a:ea typeface="Calibri"/>
                <a:cs typeface="Calibri"/>
                <a:sym typeface="Calibri"/>
              </a:rPr>
              <a:t>Dow &amp; PFLAG </a:t>
            </a:r>
            <a:r>
              <a:rPr lang="en-US" sz="6000"/>
              <a:t>Uniting for LGBTQ Fairness</a:t>
            </a:r>
            <a:r>
              <a:rPr lang="en-US" sz="6000" b="1" i="0" u="none" strike="noStrike" cap="none">
                <a:solidFill>
                  <a:srgbClr val="C00000"/>
                </a:solidFill>
                <a:latin typeface="Calibri"/>
                <a:ea typeface="Calibri"/>
                <a:cs typeface="Calibri"/>
                <a:sym typeface="Calibri"/>
              </a:rPr>
              <a:t/>
            </a:r>
            <a:br>
              <a:rPr lang="en-US" sz="6000" b="1" i="0" u="none" strike="noStrike" cap="none">
                <a:solidFill>
                  <a:srgbClr val="C00000"/>
                </a:solidFill>
                <a:latin typeface="Calibri"/>
                <a:ea typeface="Calibri"/>
                <a:cs typeface="Calibri"/>
                <a:sym typeface="Calibri"/>
              </a:rPr>
            </a:br>
            <a:endParaRPr lang="en-US" sz="6000" b="1" i="0" u="none" strike="noStrike" cap="none">
              <a:solidFill>
                <a:srgbClr val="C00000"/>
              </a:solidFill>
              <a:latin typeface="Calibri"/>
              <a:ea typeface="Calibri"/>
              <a:cs typeface="Calibri"/>
              <a:sym typeface="Calibri"/>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152400" y="152400"/>
            <a:ext cx="8763000"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C00000"/>
              </a:buClr>
              <a:buSzPct val="25000"/>
              <a:buFont typeface="Calibri"/>
              <a:buNone/>
            </a:pPr>
            <a:r>
              <a:rPr lang="en-US"/>
              <a:t>Examples of business muscle to leverage for LGBTQ fairness and equality with an ally partner</a:t>
            </a:r>
          </a:p>
        </p:txBody>
      </p:sp>
      <p:sp>
        <p:nvSpPr>
          <p:cNvPr id="87" name="Shape 87"/>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b="1"/>
              <a:t>Current Assets</a:t>
            </a:r>
          </a:p>
          <a:p>
            <a:pPr marR="0" lvl="1" algn="l" rtl="0">
              <a:spcBef>
                <a:spcPts val="0"/>
              </a:spcBef>
              <a:spcAft>
                <a:spcPts val="0"/>
              </a:spcAft>
            </a:pPr>
            <a:r>
              <a:rPr lang="en-US" b="1"/>
              <a:t>Products</a:t>
            </a:r>
          </a:p>
          <a:p>
            <a:pPr marR="0" lvl="1" algn="l" rtl="0">
              <a:spcBef>
                <a:spcPts val="0"/>
              </a:spcBef>
              <a:spcAft>
                <a:spcPts val="0"/>
              </a:spcAft>
            </a:pPr>
            <a:r>
              <a:rPr lang="en-US" b="1"/>
              <a:t>Services</a:t>
            </a:r>
          </a:p>
          <a:p>
            <a:pPr marR="0" lvl="1" algn="l" rtl="0">
              <a:spcBef>
                <a:spcPts val="0"/>
              </a:spcBef>
              <a:spcAft>
                <a:spcPts val="0"/>
              </a:spcAft>
            </a:pPr>
            <a:r>
              <a:rPr lang="en-US" b="1"/>
              <a:t>Employees</a:t>
            </a:r>
          </a:p>
          <a:p>
            <a:pPr marR="0" lvl="1" algn="l" rtl="0">
              <a:spcBef>
                <a:spcPts val="0"/>
              </a:spcBef>
              <a:spcAft>
                <a:spcPts val="0"/>
              </a:spcAft>
            </a:pPr>
            <a:r>
              <a:rPr lang="en-US" b="1"/>
              <a:t>Supplier network</a:t>
            </a:r>
          </a:p>
          <a:p>
            <a:pPr marL="457200" marR="0" lvl="0" indent="0" algn="l" rtl="0">
              <a:spcBef>
                <a:spcPts val="0"/>
              </a:spcBef>
              <a:spcAft>
                <a:spcPts val="0"/>
              </a:spcAft>
              <a:buNone/>
            </a:pPr>
            <a:endParaRPr b="1"/>
          </a:p>
          <a:p>
            <a:pPr lvl="0" rtl="0">
              <a:spcBef>
                <a:spcPts val="0"/>
              </a:spcBef>
              <a:spcAft>
                <a:spcPts val="0"/>
              </a:spcAft>
              <a:buClr>
                <a:schemeClr val="dk1"/>
              </a:buClr>
              <a:buSzPct val="100000"/>
              <a:buFont typeface="Arial"/>
              <a:buChar char="•"/>
            </a:pPr>
            <a:r>
              <a:rPr lang="en-US" b="1"/>
              <a:t>Prospective Assets</a:t>
            </a:r>
          </a:p>
          <a:p>
            <a:pPr lvl="1" rtl="0">
              <a:spcBef>
                <a:spcPts val="0"/>
              </a:spcBef>
              <a:spcAft>
                <a:spcPts val="0"/>
              </a:spcAft>
            </a:pPr>
            <a:r>
              <a:rPr lang="en-US" b="1"/>
              <a:t>Consumer confidence if negative news occurs</a:t>
            </a:r>
          </a:p>
          <a:p>
            <a:pPr lvl="1" rtl="0">
              <a:spcBef>
                <a:spcPts val="0"/>
              </a:spcBef>
              <a:spcAft>
                <a:spcPts val="0"/>
              </a:spcAft>
            </a:pPr>
            <a:r>
              <a:rPr lang="en-US" b="1"/>
              <a:t>Community forgiveness if there are service glitches or gaps</a:t>
            </a:r>
          </a:p>
          <a:p>
            <a:pPr lvl="1" rtl="0">
              <a:spcBef>
                <a:spcPts val="0"/>
              </a:spcBef>
              <a:spcAft>
                <a:spcPts val="0"/>
              </a:spcAft>
            </a:pPr>
            <a:r>
              <a:rPr lang="en-US" b="1"/>
              <a:t>Employee attraction, recruitment, retention and promotion</a:t>
            </a:r>
          </a:p>
          <a:p>
            <a:pPr lvl="1" rtl="0">
              <a:spcBef>
                <a:spcPts val="0"/>
              </a:spcBef>
              <a:spcAft>
                <a:spcPts val="0"/>
              </a:spcAft>
            </a:pPr>
            <a:r>
              <a:rPr lang="en-US" b="1"/>
              <a:t>Supplier interest and action</a:t>
            </a:r>
          </a:p>
          <a:p>
            <a:pPr marL="0" marR="0" lvl="0" indent="0" algn="l" rtl="0">
              <a:spcBef>
                <a:spcPts val="600"/>
              </a:spcBef>
              <a:spcAft>
                <a:spcPts val="0"/>
              </a:spcAft>
              <a:buClr>
                <a:schemeClr val="dk1"/>
              </a:buClr>
              <a:buSzPct val="250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transition spd="med">
    <p:push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152400" y="152400"/>
            <a:ext cx="8763000"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C00000"/>
              </a:buClr>
              <a:buSzPct val="25000"/>
              <a:buFont typeface="Calibri"/>
              <a:buNone/>
            </a:pPr>
            <a:r>
              <a:rPr lang="en-US"/>
              <a:t>Participant questions - Influencing legislators</a:t>
            </a:r>
          </a:p>
        </p:txBody>
      </p:sp>
      <p:sp>
        <p:nvSpPr>
          <p:cNvPr id="93" name="Shape 93"/>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b="1"/>
              <a:t>Do you know of any federal bills that would improve your company’s role as a current or prospective employer? Name or describe some.</a:t>
            </a:r>
          </a:p>
          <a:p>
            <a:pPr marL="0" marR="0" lvl="0" indent="0" algn="l"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Does your company operate in any states where equality evades the current slate of state laws? Name or describe some.</a:t>
            </a:r>
          </a:p>
          <a:p>
            <a:pPr marL="0" marR="0" lvl="0" indent="0" algn="l"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Would or does your company get involved in pending federal or state legislation that either would help or harm its employees, shareholders or customers who are LGBTQ or their families? Name or describe some some.</a:t>
            </a:r>
          </a:p>
          <a:p>
            <a:pPr marL="0" marR="0" lvl="0" indent="0" algn="l" rtl="0">
              <a:spcBef>
                <a:spcPts val="600"/>
              </a:spcBef>
              <a:spcAft>
                <a:spcPts val="0"/>
              </a:spcAft>
              <a:buClr>
                <a:schemeClr val="dk1"/>
              </a:buClr>
              <a:buSzPct val="250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transition spd="med">
    <p:push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152400" y="152400"/>
            <a:ext cx="8763000"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C00000"/>
              </a:buClr>
              <a:buSzPct val="25000"/>
              <a:buFont typeface="Calibri"/>
              <a:buNone/>
            </a:pPr>
            <a:r>
              <a:rPr lang="en-US"/>
              <a:t>Dow, PFLAG and government outreach</a:t>
            </a:r>
          </a:p>
        </p:txBody>
      </p:sp>
      <p:sp>
        <p:nvSpPr>
          <p:cNvPr id="99" name="Shape 99"/>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lvl="0" rtl="0">
              <a:spcBef>
                <a:spcPts val="0"/>
              </a:spcBef>
              <a:spcAft>
                <a:spcPts val="0"/>
              </a:spcAft>
              <a:buClr>
                <a:schemeClr val="dk1"/>
              </a:buClr>
              <a:buSzPct val="100000"/>
              <a:buFont typeface="Arial"/>
              <a:buChar char="•"/>
            </a:pPr>
            <a:r>
              <a:rPr lang="en-US" b="1"/>
              <a:t>The ally and family advantage</a:t>
            </a:r>
          </a:p>
          <a:p>
            <a:pPr lvl="1" rtl="0">
              <a:spcBef>
                <a:spcPts val="0"/>
              </a:spcBef>
              <a:spcAft>
                <a:spcPts val="0"/>
              </a:spcAft>
            </a:pPr>
            <a:r>
              <a:rPr lang="en-US" b="1"/>
              <a:t>Most people who need to be educated or persuaded are allies, not LGBTQ people themselves</a:t>
            </a:r>
          </a:p>
          <a:p>
            <a:pPr marL="457200" lvl="0" indent="0" rtl="0">
              <a:spcBef>
                <a:spcPts val="0"/>
              </a:spcBef>
              <a:spcAft>
                <a:spcPts val="0"/>
              </a:spcAft>
              <a:buNone/>
            </a:pPr>
            <a:endParaRPr b="1"/>
          </a:p>
          <a:p>
            <a:pPr lvl="0" rtl="0">
              <a:spcBef>
                <a:spcPts val="0"/>
              </a:spcBef>
              <a:spcAft>
                <a:spcPts val="0"/>
              </a:spcAft>
              <a:buClr>
                <a:schemeClr val="dk1"/>
              </a:buClr>
              <a:buSzPct val="100000"/>
              <a:buFont typeface="Arial"/>
              <a:buChar char="•"/>
            </a:pPr>
            <a:r>
              <a:rPr lang="en-US" b="1"/>
              <a:t>The Power is in the Zip Code</a:t>
            </a:r>
          </a:p>
          <a:p>
            <a:pPr lvl="1" rtl="0">
              <a:spcBef>
                <a:spcPts val="0"/>
              </a:spcBef>
              <a:spcAft>
                <a:spcPts val="0"/>
              </a:spcAft>
            </a:pPr>
            <a:r>
              <a:rPr lang="en-US" b="1"/>
              <a:t>PFLAG is where Dow is </a:t>
            </a:r>
          </a:p>
          <a:p>
            <a:pPr marL="457200" lvl="0" indent="0"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Elected and appointed officials - advocacy vs lobbying</a:t>
            </a:r>
          </a:p>
          <a:p>
            <a:pPr marL="0" marR="0" lvl="0" indent="0" algn="l"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Priorities: Federally The Equality Act  and states’ gender identity public accommodations access</a:t>
            </a:r>
          </a:p>
          <a:p>
            <a:pPr marL="0" marR="0" lvl="0" indent="0" algn="l" rtl="0">
              <a:spcBef>
                <a:spcPts val="600"/>
              </a:spcBef>
              <a:spcAft>
                <a:spcPts val="0"/>
              </a:spcAft>
              <a:buClr>
                <a:schemeClr val="dk1"/>
              </a:buClr>
              <a:buSzPct val="250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transition spd="med">
    <p:push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152400" y="152400"/>
            <a:ext cx="8763000"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C00000"/>
              </a:buClr>
              <a:buSzPct val="25000"/>
              <a:buFont typeface="Calibri"/>
              <a:buNone/>
            </a:pPr>
            <a:r>
              <a:rPr lang="en-US"/>
              <a:t>Keys to the castle: How to partner royally</a:t>
            </a:r>
          </a:p>
        </p:txBody>
      </p:sp>
      <p:sp>
        <p:nvSpPr>
          <p:cNvPr id="105" name="Shape 105"/>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b="1"/>
              <a:t>Let’s meet</a:t>
            </a:r>
          </a:p>
          <a:p>
            <a:pPr lvl="1" rtl="0">
              <a:spcBef>
                <a:spcPts val="0"/>
              </a:spcBef>
              <a:spcAft>
                <a:spcPts val="0"/>
              </a:spcAft>
            </a:pPr>
            <a:r>
              <a:rPr lang="en-US" b="1"/>
              <a:t>face to face meetings and having key contacts matter</a:t>
            </a:r>
          </a:p>
          <a:p>
            <a:pPr marL="457200" lvl="0" indent="0"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Please write home</a:t>
            </a:r>
          </a:p>
          <a:p>
            <a:pPr marR="0" lvl="1" algn="l" rtl="0">
              <a:spcBef>
                <a:spcPts val="0"/>
              </a:spcBef>
              <a:spcAft>
                <a:spcPts val="0"/>
              </a:spcAft>
            </a:pPr>
            <a:r>
              <a:rPr lang="en-US" b="1"/>
              <a:t>Treat partners like the SEC or your parents</a:t>
            </a:r>
          </a:p>
          <a:p>
            <a:pPr marL="457200" marR="0" lvl="0" indent="0" algn="l"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Prove your love</a:t>
            </a:r>
          </a:p>
          <a:p>
            <a:pPr marR="0" lvl="1" algn="l" rtl="0">
              <a:spcBef>
                <a:spcPts val="0"/>
              </a:spcBef>
              <a:spcAft>
                <a:spcPts val="0"/>
              </a:spcAft>
            </a:pPr>
            <a:r>
              <a:rPr lang="en-US" b="1"/>
              <a:t>Do interim check-ins, measurement and progress reports</a:t>
            </a:r>
          </a:p>
          <a:p>
            <a:pPr marR="0" lvl="1" algn="l" rtl="0">
              <a:spcBef>
                <a:spcPts val="0"/>
              </a:spcBef>
              <a:spcAft>
                <a:spcPts val="0"/>
              </a:spcAft>
            </a:pPr>
            <a:r>
              <a:rPr lang="en-US" b="1"/>
              <a:t>Take time to note milestones and present to each other</a:t>
            </a:r>
          </a:p>
          <a:p>
            <a:pPr marR="0" lvl="1" algn="l" rtl="0">
              <a:spcBef>
                <a:spcPts val="0"/>
              </a:spcBef>
              <a:spcAft>
                <a:spcPts val="0"/>
              </a:spcAft>
            </a:pPr>
            <a:r>
              <a:rPr lang="en-US" b="1"/>
              <a:t>Adjust to add value; meet management’s desired reporting style and content</a:t>
            </a:r>
          </a:p>
          <a:p>
            <a:pPr marL="0" marR="0" lvl="0" indent="0" algn="l" rtl="0">
              <a:spcBef>
                <a:spcPts val="0"/>
              </a:spcBef>
              <a:spcAft>
                <a:spcPts val="0"/>
              </a:spcAft>
              <a:buNone/>
            </a:pPr>
            <a:endParaRPr/>
          </a:p>
          <a:p>
            <a:pPr marL="0" marR="0" lvl="0" indent="0" algn="l" rtl="0">
              <a:spcBef>
                <a:spcPts val="600"/>
              </a:spcBef>
              <a:spcAft>
                <a:spcPts val="0"/>
              </a:spcAft>
              <a:buClr>
                <a:schemeClr val="dk1"/>
              </a:buClr>
              <a:buSzPct val="250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transition spd="med">
    <p:push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52400" y="152400"/>
            <a:ext cx="8763000"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C00000"/>
              </a:buClr>
              <a:buSzPct val="25000"/>
              <a:buFont typeface="Calibri"/>
              <a:buNone/>
            </a:pPr>
            <a:r>
              <a:rPr lang="en-US"/>
              <a:t>Resources: Give us your email address, and we’ll send you some</a:t>
            </a:r>
          </a:p>
        </p:txBody>
      </p:sp>
      <p:sp>
        <p:nvSpPr>
          <p:cNvPr id="111" name="Shape 111"/>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b="1"/>
              <a:t>Research studies and reports </a:t>
            </a:r>
          </a:p>
          <a:p>
            <a:pPr marL="0" marR="0" lvl="0" indent="0" algn="l"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Published articles </a:t>
            </a:r>
          </a:p>
          <a:p>
            <a:pPr marL="0" marR="0" lvl="0" indent="0" algn="l"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Websites of interest</a:t>
            </a:r>
          </a:p>
          <a:p>
            <a:pPr marL="342900" marR="0" lvl="0" indent="-342900" algn="l" rtl="0">
              <a:spcBef>
                <a:spcPts val="0"/>
              </a:spcBef>
              <a:spcAft>
                <a:spcPts val="0"/>
              </a:spcAft>
              <a:buClr>
                <a:schemeClr val="dk1"/>
              </a:buClr>
              <a:buSzPct val="100000"/>
              <a:buFont typeface="Arial"/>
              <a:buChar char="•"/>
            </a:pPr>
            <a:endParaRPr b="1"/>
          </a:p>
          <a:p>
            <a:pPr lvl="0" rtl="0">
              <a:spcBef>
                <a:spcPts val="0"/>
              </a:spcBef>
              <a:spcAft>
                <a:spcPts val="0"/>
              </a:spcAft>
              <a:buClr>
                <a:schemeClr val="dk1"/>
              </a:buClr>
              <a:buSzPct val="100000"/>
              <a:buFont typeface="Arial"/>
              <a:buChar char="•"/>
            </a:pPr>
            <a:r>
              <a:rPr lang="en-US" b="1"/>
              <a:t>Leave your card or email us at: </a:t>
            </a:r>
          </a:p>
          <a:p>
            <a:pPr marR="0" lvl="1" algn="l" rtl="0">
              <a:spcBef>
                <a:spcPts val="0"/>
              </a:spcBef>
              <a:spcAft>
                <a:spcPts val="0"/>
              </a:spcAft>
            </a:pPr>
            <a:r>
              <a:rPr lang="en-US" b="1"/>
              <a:t>Bill Hendrix: </a:t>
            </a:r>
            <a:r>
              <a:rPr lang="en-US" b="1" u="sng">
                <a:solidFill>
                  <a:schemeClr val="hlink"/>
                </a:solidFill>
                <a:hlinkClick r:id="rId3"/>
              </a:rPr>
              <a:t>Wmhendrix@dow.com</a:t>
            </a:r>
          </a:p>
          <a:p>
            <a:pPr marR="0" lvl="1" algn="l" rtl="0">
              <a:spcBef>
                <a:spcPts val="0"/>
              </a:spcBef>
              <a:spcAft>
                <a:spcPts val="0"/>
              </a:spcAft>
            </a:pPr>
            <a:r>
              <a:rPr lang="en-US" b="1"/>
              <a:t>Diego Sanchez: </a:t>
            </a:r>
            <a:r>
              <a:rPr lang="en-US" b="1" u="sng">
                <a:solidFill>
                  <a:schemeClr val="hlink"/>
                </a:solidFill>
                <a:hlinkClick r:id="rId4"/>
              </a:rPr>
              <a:t>Dsanchez@pflag.org</a:t>
            </a:r>
          </a:p>
          <a:p>
            <a:pPr marL="0" marR="0" lvl="0" indent="0" algn="l" rtl="0">
              <a:spcBef>
                <a:spcPts val="0"/>
              </a:spcBef>
              <a:spcAft>
                <a:spcPts val="0"/>
              </a:spcAft>
              <a:buNone/>
            </a:pPr>
            <a:endParaRPr/>
          </a:p>
          <a:p>
            <a:pPr marL="0" marR="0" lvl="0" indent="0" algn="l" rtl="0">
              <a:spcBef>
                <a:spcPts val="600"/>
              </a:spcBef>
              <a:spcAft>
                <a:spcPts val="0"/>
              </a:spcAft>
              <a:buClr>
                <a:schemeClr val="dk1"/>
              </a:buClr>
              <a:buSzPct val="250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transition spd="med">
    <p:push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ctrTitle"/>
          </p:nvPr>
        </p:nvSpPr>
        <p:spPr>
          <a:xfrm>
            <a:off x="3352800" y="1981200"/>
            <a:ext cx="5562600" cy="2533650"/>
          </a:xfrm>
          <a:prstGeom prst="rect">
            <a:avLst/>
          </a:prstGeom>
          <a:noFill/>
          <a:ln>
            <a:noFill/>
          </a:ln>
        </p:spPr>
        <p:txBody>
          <a:bodyPr lIns="91425" tIns="45700" rIns="91425" bIns="45700" anchor="ctr" anchorCtr="0">
            <a:noAutofit/>
          </a:bodyPr>
          <a:lstStyle/>
          <a:p>
            <a:pPr marL="0" marR="0" lvl="0" indent="0" algn="l" rtl="0">
              <a:spcBef>
                <a:spcPts val="0"/>
              </a:spcBef>
              <a:buClr>
                <a:srgbClr val="C00000"/>
              </a:buClr>
              <a:buSzPct val="25000"/>
              <a:buFont typeface="Calibri"/>
              <a:buNone/>
            </a:pPr>
            <a:r>
              <a:rPr lang="en-US" sz="6000" b="1" i="0" u="none" strike="noStrike" cap="none">
                <a:solidFill>
                  <a:srgbClr val="C00000"/>
                </a:solidFill>
                <a:latin typeface="Calibri"/>
                <a:ea typeface="Calibri"/>
                <a:cs typeface="Calibri"/>
                <a:sym typeface="Calibri"/>
              </a:rPr>
              <a:t/>
            </a:r>
            <a:br>
              <a:rPr lang="en-US" sz="6000" b="1" i="0" u="none" strike="noStrike" cap="none">
                <a:solidFill>
                  <a:srgbClr val="C00000"/>
                </a:solidFill>
                <a:latin typeface="Calibri"/>
                <a:ea typeface="Calibri"/>
                <a:cs typeface="Calibri"/>
                <a:sym typeface="Calibri"/>
              </a:rPr>
            </a:br>
            <a:r>
              <a:rPr lang="en-US" sz="6000"/>
              <a:t>Questions, Comments? Thank you.</a:t>
            </a:r>
            <a:r>
              <a:rPr lang="en-US" sz="6000" b="1" i="0" u="none" strike="noStrike" cap="none">
                <a:solidFill>
                  <a:srgbClr val="C00000"/>
                </a:solidFill>
                <a:latin typeface="Calibri"/>
                <a:ea typeface="Calibri"/>
                <a:cs typeface="Calibri"/>
                <a:sym typeface="Calibri"/>
              </a:rPr>
              <a:t/>
            </a:r>
            <a:br>
              <a:rPr lang="en-US" sz="6000" b="1" i="0" u="none" strike="noStrike" cap="none">
                <a:solidFill>
                  <a:srgbClr val="C00000"/>
                </a:solidFill>
                <a:latin typeface="Calibri"/>
                <a:ea typeface="Calibri"/>
                <a:cs typeface="Calibri"/>
                <a:sym typeface="Calibri"/>
              </a:rPr>
            </a:br>
            <a:endParaRPr lang="en-US" sz="6000" b="1" i="0" u="none" strike="noStrike" cap="none">
              <a:solidFill>
                <a:srgbClr val="C00000"/>
              </a:solidFill>
              <a:latin typeface="Calibri"/>
              <a:ea typeface="Calibri"/>
              <a:cs typeface="Calibri"/>
              <a:sym typeface="Calibri"/>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152400" y="152400"/>
            <a:ext cx="8763000"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C00000"/>
              </a:buClr>
              <a:buSzPct val="25000"/>
              <a:buFont typeface="Calibri"/>
              <a:buNone/>
            </a:pPr>
            <a:r>
              <a:rPr lang="en-US"/>
              <a:t>Winning by Uniting Businesses, Allies &amp; Families for LGBTQ Fairness and Equality</a:t>
            </a:r>
          </a:p>
        </p:txBody>
      </p:sp>
      <p:sp>
        <p:nvSpPr>
          <p:cNvPr id="39" name="Shape 3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lvl="0" indent="0" rtl="0">
              <a:spcBef>
                <a:spcPts val="0"/>
              </a:spcBef>
              <a:spcAft>
                <a:spcPts val="0"/>
              </a:spcAft>
              <a:buNone/>
            </a:pPr>
            <a:r>
              <a:rPr lang="en-US" b="1"/>
              <a:t>Your Presenters</a:t>
            </a:r>
          </a:p>
          <a:p>
            <a:pPr marL="0" lvl="0" indent="0" rtl="0">
              <a:spcBef>
                <a:spcPts val="0"/>
              </a:spcBef>
              <a:spcAft>
                <a:spcPts val="0"/>
              </a:spcAft>
              <a:buNone/>
            </a:pPr>
            <a:endParaRPr b="1"/>
          </a:p>
          <a:p>
            <a:pPr marL="0" lvl="0" indent="0" rtl="0">
              <a:spcBef>
                <a:spcPts val="0"/>
              </a:spcBef>
              <a:spcAft>
                <a:spcPts val="0"/>
              </a:spcAft>
              <a:buNone/>
            </a:pPr>
            <a:r>
              <a:rPr lang="en-US" b="1"/>
              <a:t>Bill Hendrix, Ph.D.					</a:t>
            </a:r>
          </a:p>
          <a:p>
            <a:pPr marL="0" lvl="0" indent="0" rtl="0">
              <a:spcBef>
                <a:spcPts val="0"/>
              </a:spcBef>
              <a:spcAft>
                <a:spcPts val="0"/>
              </a:spcAft>
              <a:buNone/>
            </a:pPr>
            <a:r>
              <a:rPr lang="en-US" b="1">
                <a:solidFill>
                  <a:srgbClr val="1F497D"/>
                </a:solidFill>
                <a:highlight>
                  <a:srgbClr val="FFFFFF"/>
                </a:highlight>
              </a:rPr>
              <a:t>Business Partner, Coastal States West, UP and T&amp;O		</a:t>
            </a:r>
          </a:p>
          <a:p>
            <a:pPr marL="0" lvl="0" indent="0" rtl="0">
              <a:spcBef>
                <a:spcPts val="0"/>
              </a:spcBef>
              <a:spcAft>
                <a:spcPts val="0"/>
              </a:spcAft>
              <a:buNone/>
            </a:pPr>
            <a:r>
              <a:rPr lang="en-US" b="1">
                <a:solidFill>
                  <a:srgbClr val="1F497D"/>
                </a:solidFill>
                <a:highlight>
                  <a:srgbClr val="FFFFFF"/>
                </a:highlight>
              </a:rPr>
              <a:t>Dow AgroSciences LLC				</a:t>
            </a:r>
          </a:p>
          <a:p>
            <a:pPr marL="0" marR="0" lvl="0" indent="0" algn="l" rtl="0">
              <a:spcBef>
                <a:spcPts val="600"/>
              </a:spcBef>
              <a:spcAft>
                <a:spcPts val="0"/>
              </a:spcAft>
              <a:buClr>
                <a:schemeClr val="dk1"/>
              </a:buClr>
              <a:buSzPct val="25000"/>
              <a:buFont typeface="Arial"/>
              <a:buNone/>
            </a:pPr>
            <a:r>
              <a:rPr lang="en-US" b="1"/>
              <a:t>and</a:t>
            </a:r>
          </a:p>
          <a:p>
            <a:pPr marL="0" marR="0" lvl="0" indent="0" algn="l" rtl="0">
              <a:spcBef>
                <a:spcPts val="600"/>
              </a:spcBef>
              <a:spcAft>
                <a:spcPts val="0"/>
              </a:spcAft>
              <a:buClr>
                <a:schemeClr val="dk1"/>
              </a:buClr>
              <a:buSzPct val="25000"/>
              <a:buFont typeface="Arial"/>
              <a:buNone/>
            </a:pPr>
            <a:endParaRPr b="1"/>
          </a:p>
          <a:p>
            <a:pPr marL="0" lvl="0" indent="-69850" rtl="0">
              <a:spcBef>
                <a:spcPts val="0"/>
              </a:spcBef>
              <a:spcAft>
                <a:spcPts val="0"/>
              </a:spcAft>
              <a:buClr>
                <a:schemeClr val="dk1"/>
              </a:buClr>
              <a:buSzPct val="45833"/>
              <a:buFont typeface="Arial"/>
              <a:buNone/>
            </a:pPr>
            <a:r>
              <a:rPr lang="en-US" b="1"/>
              <a:t>Diego Miguel Sanchez, APR</a:t>
            </a:r>
          </a:p>
          <a:p>
            <a:pPr marL="0" lvl="0" indent="-69850" rtl="0">
              <a:spcBef>
                <a:spcPts val="0"/>
              </a:spcBef>
              <a:spcAft>
                <a:spcPts val="0"/>
              </a:spcAft>
              <a:buClr>
                <a:schemeClr val="dk1"/>
              </a:buClr>
              <a:buSzPct val="45833"/>
              <a:buFont typeface="Arial"/>
              <a:buNone/>
            </a:pPr>
            <a:r>
              <a:rPr lang="en-US" b="1">
                <a:solidFill>
                  <a:srgbClr val="1F497D"/>
                </a:solidFill>
                <a:highlight>
                  <a:srgbClr val="FFFFFF"/>
                </a:highlight>
              </a:rPr>
              <a:t>Director, Advocacy, Policy &amp;	Partnerships</a:t>
            </a:r>
          </a:p>
          <a:p>
            <a:pPr marL="0" lvl="0" indent="-69850" rtl="0">
              <a:spcBef>
                <a:spcPts val="0"/>
              </a:spcBef>
              <a:spcAft>
                <a:spcPts val="0"/>
              </a:spcAft>
              <a:buClr>
                <a:schemeClr val="dk1"/>
              </a:buClr>
              <a:buSzPct val="45833"/>
              <a:buFont typeface="Arial"/>
              <a:buNone/>
            </a:pPr>
            <a:r>
              <a:rPr lang="en-US" b="1">
                <a:solidFill>
                  <a:srgbClr val="1F497D"/>
                </a:solidFill>
                <a:highlight>
                  <a:srgbClr val="FFFFFF"/>
                </a:highlight>
              </a:rPr>
              <a:t>PFLAG National</a:t>
            </a:r>
          </a:p>
        </p:txBody>
      </p:sp>
    </p:spTree>
  </p:cSld>
  <p:clrMapOvr>
    <a:masterClrMapping/>
  </p:clrMapOvr>
  <p:transition spd="med">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152400" y="152400"/>
            <a:ext cx="8763000"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C00000"/>
              </a:buClr>
              <a:buSzPct val="25000"/>
              <a:buFont typeface="Calibri"/>
              <a:buNone/>
            </a:pPr>
            <a:r>
              <a:rPr lang="en-US"/>
              <a:t>Ground rules</a:t>
            </a:r>
          </a:p>
        </p:txBody>
      </p:sp>
      <p:sp>
        <p:nvSpPr>
          <p:cNvPr id="45" name="Shape 45"/>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b="1"/>
              <a:t>This is a safe space</a:t>
            </a:r>
          </a:p>
          <a:p>
            <a:pPr marR="0" lvl="1" algn="l" rtl="0">
              <a:spcBef>
                <a:spcPts val="0"/>
              </a:spcBef>
              <a:spcAft>
                <a:spcPts val="0"/>
              </a:spcAft>
            </a:pPr>
            <a:r>
              <a:rPr lang="en-US" b="1"/>
              <a:t>Be honest about your feelings and thoughts</a:t>
            </a:r>
          </a:p>
          <a:p>
            <a:pPr marR="0" lvl="1" algn="l" rtl="0">
              <a:spcBef>
                <a:spcPts val="0"/>
              </a:spcBef>
              <a:spcAft>
                <a:spcPts val="0"/>
              </a:spcAft>
            </a:pPr>
            <a:r>
              <a:rPr lang="en-US" b="1"/>
              <a:t>Use “I” statements</a:t>
            </a:r>
          </a:p>
          <a:p>
            <a:pPr marR="0" lvl="1" algn="l" rtl="0">
              <a:spcBef>
                <a:spcPts val="0"/>
              </a:spcBef>
              <a:spcAft>
                <a:spcPts val="0"/>
              </a:spcAft>
            </a:pPr>
            <a:r>
              <a:rPr lang="en-US" b="1"/>
              <a:t>Maintain the confidentiality of other participants</a:t>
            </a:r>
          </a:p>
          <a:p>
            <a:pPr marL="457200" marR="0" lvl="0" indent="0" algn="l"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Respect the limited time we have today</a:t>
            </a:r>
          </a:p>
          <a:p>
            <a:pPr marR="0" lvl="1" algn="l" rtl="0">
              <a:spcBef>
                <a:spcPts val="0"/>
              </a:spcBef>
              <a:spcAft>
                <a:spcPts val="0"/>
              </a:spcAft>
            </a:pPr>
            <a:r>
              <a:rPr lang="en-US" b="1"/>
              <a:t>Keep it relevant and concise</a:t>
            </a:r>
          </a:p>
          <a:p>
            <a:pPr marR="0" lvl="1" algn="l" rtl="0">
              <a:spcBef>
                <a:spcPts val="0"/>
              </a:spcBef>
              <a:spcAft>
                <a:spcPts val="0"/>
              </a:spcAft>
            </a:pPr>
            <a:r>
              <a:rPr lang="en-US" b="1"/>
              <a:t>Listen generously</a:t>
            </a:r>
          </a:p>
          <a:p>
            <a:pPr marL="457200" marR="0" lvl="0" indent="0" algn="l"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Please silence all electronics and be present.</a:t>
            </a:r>
          </a:p>
          <a:p>
            <a:pPr marL="0" marR="0" lvl="0" indent="0" algn="l" rtl="0">
              <a:spcBef>
                <a:spcPts val="600"/>
              </a:spcBef>
              <a:spcAft>
                <a:spcPts val="0"/>
              </a:spcAft>
              <a:buClr>
                <a:schemeClr val="dk1"/>
              </a:buClr>
              <a:buSzPct val="250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transition spd="med">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152400" y="152400"/>
            <a:ext cx="8763000"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C00000"/>
              </a:buClr>
              <a:buSzPct val="25000"/>
              <a:buFont typeface="Calibri"/>
              <a:buNone/>
            </a:pPr>
            <a:r>
              <a:rPr lang="en-US"/>
              <a:t>What you will learn today - Best practices, how to:</a:t>
            </a:r>
          </a:p>
        </p:txBody>
      </p:sp>
      <p:sp>
        <p:nvSpPr>
          <p:cNvPr id="51" name="Shape 51"/>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b="1"/>
              <a:t>Choose optimal ally partners</a:t>
            </a:r>
          </a:p>
          <a:p>
            <a:pPr marL="0" marR="0" lvl="0" indent="0" algn="l"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Maximize your business muscle to fortify LGBTQ fairness and equality in key communities</a:t>
            </a:r>
          </a:p>
          <a:p>
            <a:pPr marL="0" marR="0" lvl="0" indent="0" algn="l"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Reach and influence elected and appointed officials as business engaged with nonprofit ally partners</a:t>
            </a:r>
          </a:p>
          <a:p>
            <a:pPr marL="0" marR="0" lvl="0" indent="0" algn="l" rtl="0">
              <a:spcBef>
                <a:spcPts val="600"/>
              </a:spcBef>
              <a:spcAft>
                <a:spcPts val="0"/>
              </a:spcAft>
              <a:buClr>
                <a:schemeClr val="dk1"/>
              </a:buClr>
              <a:buSzPct val="250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transition spd="med">
    <p:push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152400" y="152400"/>
            <a:ext cx="8763000"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C00000"/>
              </a:buClr>
              <a:buSzPct val="25000"/>
              <a:buFont typeface="Calibri"/>
              <a:buNone/>
            </a:pPr>
            <a:r>
              <a:rPr lang="en-US"/>
              <a:t>Participant questions - choosing partners: </a:t>
            </a:r>
          </a:p>
        </p:txBody>
      </p:sp>
      <p:sp>
        <p:nvSpPr>
          <p:cNvPr id="57" name="Shape 57"/>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b="1"/>
              <a:t>Does your business want to or already engage with a nonprofit ally partner?</a:t>
            </a:r>
          </a:p>
          <a:p>
            <a:pPr marL="0" marR="0" lvl="0" indent="0" algn="l"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If yes, what does your business seek and/or get from its nonprofit partnerships?</a:t>
            </a:r>
          </a:p>
          <a:p>
            <a:pPr marL="0" marR="0" lvl="0" indent="0" algn="l"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If no, what would your business seek and/or get from its nonprofit partnerships?</a:t>
            </a:r>
          </a:p>
          <a:p>
            <a:pPr marL="0" marR="0" lvl="0" indent="0" algn="l" rtl="0">
              <a:spcBef>
                <a:spcPts val="600"/>
              </a:spcBef>
              <a:spcAft>
                <a:spcPts val="0"/>
              </a:spcAft>
              <a:buClr>
                <a:schemeClr val="dk1"/>
              </a:buClr>
              <a:buSzPct val="250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transition spd="med">
    <p:push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52400" y="152400"/>
            <a:ext cx="8763000"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C00000"/>
              </a:buClr>
              <a:buSzPct val="25000"/>
              <a:buFont typeface="Calibri"/>
              <a:buNone/>
            </a:pPr>
            <a:r>
              <a:rPr lang="en-US"/>
              <a:t>Some corporate &amp; business responses:</a:t>
            </a:r>
          </a:p>
        </p:txBody>
      </p:sp>
      <p:sp>
        <p:nvSpPr>
          <p:cNvPr id="63" name="Shape 63"/>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b="1"/>
              <a:t>Pairing corporate and nonprofit community missions</a:t>
            </a:r>
          </a:p>
          <a:p>
            <a:pPr marL="0" marR="0" lvl="0" indent="0" algn="l"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Matching or complementing missions with communities’ equality gaps or needs</a:t>
            </a:r>
          </a:p>
          <a:p>
            <a:pPr marL="0" marR="0" lvl="0" indent="0" algn="l"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Communities include corporate, nonprofit and general community stakeholders</a:t>
            </a:r>
          </a:p>
          <a:p>
            <a:pPr marL="0" marR="0" lvl="0" indent="0" algn="l" rtl="0">
              <a:spcBef>
                <a:spcPts val="0"/>
              </a:spcBef>
              <a:spcAft>
                <a:spcPts val="0"/>
              </a:spcAft>
              <a:buNone/>
            </a:pPr>
            <a:endParaRPr/>
          </a:p>
          <a:p>
            <a:pPr marL="0" marR="0" lvl="0" indent="0" algn="l" rtl="0">
              <a:spcBef>
                <a:spcPts val="600"/>
              </a:spcBef>
              <a:spcAft>
                <a:spcPts val="0"/>
              </a:spcAft>
              <a:buClr>
                <a:schemeClr val="dk1"/>
              </a:buClr>
              <a:buSzPct val="250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transition spd="med">
    <p:push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152400" y="152400"/>
            <a:ext cx="8763000"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C00000"/>
              </a:buClr>
              <a:buSzPct val="25000"/>
              <a:buFont typeface="Calibri"/>
              <a:buNone/>
            </a:pPr>
            <a:r>
              <a:rPr lang="en-US"/>
              <a:t>3 things corporations want from nonprofit partnerships:</a:t>
            </a:r>
          </a:p>
        </p:txBody>
      </p:sp>
      <p:sp>
        <p:nvSpPr>
          <p:cNvPr id="69" name="Shape 69"/>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b="1"/>
              <a:t>Brand values alignment (92%)</a:t>
            </a:r>
          </a:p>
          <a:p>
            <a:pPr marR="0" lvl="1" algn="l" rtl="0">
              <a:spcBef>
                <a:spcPts val="0"/>
              </a:spcBef>
              <a:spcAft>
                <a:spcPts val="0"/>
              </a:spcAft>
            </a:pPr>
            <a:r>
              <a:rPr lang="en-US" b="1"/>
              <a:t>Measured as most important factor</a:t>
            </a:r>
          </a:p>
          <a:p>
            <a:pPr marR="0" lvl="1" algn="l" rtl="0">
              <a:spcBef>
                <a:spcPts val="0"/>
              </a:spcBef>
              <a:spcAft>
                <a:spcPts val="0"/>
              </a:spcAft>
            </a:pPr>
            <a:r>
              <a:rPr lang="en-US" b="1"/>
              <a:t>Vetting: “You are the company you keep”</a:t>
            </a:r>
          </a:p>
          <a:p>
            <a:pPr marL="457200" marR="0" lvl="0" indent="0" algn="l"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Impact and proof (76%)</a:t>
            </a:r>
          </a:p>
          <a:p>
            <a:pPr marR="0" lvl="1" algn="l" rtl="0">
              <a:spcBef>
                <a:spcPts val="0"/>
              </a:spcBef>
              <a:spcAft>
                <a:spcPts val="0"/>
              </a:spcAft>
            </a:pPr>
            <a:r>
              <a:rPr lang="en-US" b="1"/>
              <a:t>Data showing that partnership made a difference</a:t>
            </a:r>
          </a:p>
          <a:p>
            <a:pPr marR="0" lvl="1" algn="l" rtl="0">
              <a:spcBef>
                <a:spcPts val="0"/>
              </a:spcBef>
              <a:spcAft>
                <a:spcPts val="0"/>
              </a:spcAft>
            </a:pPr>
            <a:r>
              <a:rPr lang="en-US" b="1"/>
              <a:t>Cataloguing stories that show impact</a:t>
            </a:r>
          </a:p>
          <a:p>
            <a:pPr marL="457200" marR="0" lvl="0" indent="0" algn="l"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Employee engagement, not limited to ERG (75%)</a:t>
            </a:r>
          </a:p>
          <a:p>
            <a:pPr marR="0" lvl="1" algn="l" rtl="0">
              <a:spcBef>
                <a:spcPts val="0"/>
              </a:spcBef>
              <a:spcAft>
                <a:spcPts val="0"/>
              </a:spcAft>
            </a:pPr>
            <a:r>
              <a:rPr lang="en-US" b="1"/>
              <a:t>Increased brand awareness</a:t>
            </a:r>
          </a:p>
          <a:p>
            <a:pPr marR="0" lvl="1" algn="l" rtl="0">
              <a:spcBef>
                <a:spcPts val="0"/>
              </a:spcBef>
              <a:spcAft>
                <a:spcPts val="0"/>
              </a:spcAft>
            </a:pPr>
            <a:r>
              <a:rPr lang="en-US" b="1"/>
              <a:t>Media results</a:t>
            </a:r>
          </a:p>
          <a:p>
            <a:pPr marL="0" marR="0" lvl="0" indent="0" algn="l" rtl="0">
              <a:spcBef>
                <a:spcPts val="600"/>
              </a:spcBef>
              <a:spcAft>
                <a:spcPts val="0"/>
              </a:spcAft>
              <a:buClr>
                <a:schemeClr val="dk1"/>
              </a:buClr>
              <a:buSzPct val="250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transition spd="med">
    <p:push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152400" y="152400"/>
            <a:ext cx="8763000"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C00000"/>
              </a:buClr>
              <a:buSzPct val="25000"/>
              <a:buFont typeface="Calibri"/>
              <a:buNone/>
            </a:pPr>
            <a:r>
              <a:rPr lang="en-US"/>
              <a:t>The Dow and PFLAG Partnership</a:t>
            </a:r>
          </a:p>
        </p:txBody>
      </p:sp>
      <p:sp>
        <p:nvSpPr>
          <p:cNvPr id="75" name="Shape 75"/>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lvl="0" rtl="0">
              <a:spcBef>
                <a:spcPts val="0"/>
              </a:spcBef>
              <a:spcAft>
                <a:spcPts val="0"/>
              </a:spcAft>
              <a:buClr>
                <a:schemeClr val="dk1"/>
              </a:buClr>
              <a:buSzPct val="100000"/>
              <a:buFont typeface="Arial"/>
              <a:buChar char="•"/>
            </a:pPr>
            <a:r>
              <a:rPr lang="en-US" b="1"/>
              <a:t>Brand values alignment (92%)</a:t>
            </a:r>
          </a:p>
          <a:p>
            <a:pPr lvl="1" rtl="0">
              <a:spcBef>
                <a:spcPts val="0"/>
              </a:spcBef>
              <a:spcAft>
                <a:spcPts val="0"/>
              </a:spcAft>
            </a:pPr>
            <a:r>
              <a:rPr lang="en-US" b="1"/>
              <a:t>Align in support of LGBTQ people and their families</a:t>
            </a:r>
          </a:p>
          <a:p>
            <a:pPr lvl="1" rtl="0">
              <a:spcBef>
                <a:spcPts val="0"/>
              </a:spcBef>
              <a:spcAft>
                <a:spcPts val="0"/>
              </a:spcAft>
            </a:pPr>
            <a:r>
              <a:rPr lang="en-US" b="1"/>
              <a:t>Focus on treating everyone with equal respect and fairness</a:t>
            </a:r>
          </a:p>
          <a:p>
            <a:pPr marL="457200" lvl="0" indent="0" rtl="0">
              <a:spcBef>
                <a:spcPts val="0"/>
              </a:spcBef>
              <a:spcAft>
                <a:spcPts val="0"/>
              </a:spcAft>
              <a:buNone/>
            </a:pPr>
            <a:endParaRPr b="1"/>
          </a:p>
          <a:p>
            <a:pPr lvl="0" rtl="0">
              <a:spcBef>
                <a:spcPts val="0"/>
              </a:spcBef>
              <a:spcAft>
                <a:spcPts val="0"/>
              </a:spcAft>
              <a:buClr>
                <a:schemeClr val="dk1"/>
              </a:buClr>
              <a:buSzPct val="100000"/>
              <a:buFont typeface="Arial"/>
              <a:buChar char="•"/>
            </a:pPr>
            <a:r>
              <a:rPr lang="en-US" b="1"/>
              <a:t>Impact and proof (76%)</a:t>
            </a:r>
          </a:p>
          <a:p>
            <a:pPr lvl="1" rtl="0">
              <a:spcBef>
                <a:spcPts val="0"/>
              </a:spcBef>
              <a:spcAft>
                <a:spcPts val="0"/>
              </a:spcAft>
            </a:pPr>
            <a:r>
              <a:rPr lang="en-US" b="1"/>
              <a:t>Scholarship Program support, STEM prioritization</a:t>
            </a:r>
          </a:p>
          <a:p>
            <a:pPr lvl="1" rtl="0">
              <a:spcBef>
                <a:spcPts val="0"/>
              </a:spcBef>
              <a:spcAft>
                <a:spcPts val="0"/>
              </a:spcAft>
            </a:pPr>
            <a:r>
              <a:rPr lang="en-US" b="1"/>
              <a:t>Addition of Allies as qualifying category</a:t>
            </a:r>
          </a:p>
          <a:p>
            <a:pPr marL="457200" lvl="0" indent="0" rtl="0">
              <a:spcBef>
                <a:spcPts val="0"/>
              </a:spcBef>
              <a:spcAft>
                <a:spcPts val="0"/>
              </a:spcAft>
              <a:buNone/>
            </a:pPr>
            <a:endParaRPr b="1"/>
          </a:p>
          <a:p>
            <a:pPr lvl="0" rtl="0">
              <a:spcBef>
                <a:spcPts val="0"/>
              </a:spcBef>
              <a:spcAft>
                <a:spcPts val="0"/>
              </a:spcAft>
              <a:buClr>
                <a:schemeClr val="dk1"/>
              </a:buClr>
              <a:buSzPct val="100000"/>
              <a:buFont typeface="Arial"/>
              <a:buChar char="•"/>
            </a:pPr>
            <a:r>
              <a:rPr lang="en-US" b="1"/>
              <a:t>Employee engagement, not limited to ERG (75%)</a:t>
            </a:r>
          </a:p>
          <a:p>
            <a:pPr lvl="1" rtl="0">
              <a:spcBef>
                <a:spcPts val="0"/>
              </a:spcBef>
              <a:spcAft>
                <a:spcPts val="0"/>
              </a:spcAft>
            </a:pPr>
            <a:r>
              <a:rPr lang="en-US" b="1"/>
              <a:t>Corporate partnership raised Dow visibility with PFLAGers</a:t>
            </a:r>
          </a:p>
          <a:p>
            <a:pPr lvl="1" rtl="0">
              <a:spcBef>
                <a:spcPts val="0"/>
              </a:spcBef>
              <a:spcAft>
                <a:spcPts val="0"/>
              </a:spcAft>
            </a:pPr>
            <a:r>
              <a:rPr lang="en-US" b="1"/>
              <a:t>Learning partnership delivers culturally intelligent workforce</a:t>
            </a:r>
          </a:p>
          <a:p>
            <a:pPr lvl="1" rtl="0">
              <a:spcBef>
                <a:spcPts val="0"/>
              </a:spcBef>
              <a:spcAft>
                <a:spcPts val="0"/>
              </a:spcAft>
            </a:pPr>
            <a:r>
              <a:rPr lang="en-US" b="1"/>
              <a:t>Dow’s LGBT Conference in MI, improving community climates</a:t>
            </a:r>
          </a:p>
          <a:p>
            <a:pPr marL="0" marR="0" lvl="0" indent="0" algn="l" rtl="0">
              <a:spcBef>
                <a:spcPts val="600"/>
              </a:spcBef>
              <a:spcAft>
                <a:spcPts val="0"/>
              </a:spcAft>
              <a:buClr>
                <a:schemeClr val="dk1"/>
              </a:buClr>
              <a:buSzPct val="250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transition spd="med">
    <p:push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52400" y="152400"/>
            <a:ext cx="8763000"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C00000"/>
              </a:buClr>
              <a:buSzPct val="25000"/>
              <a:buFont typeface="Calibri"/>
              <a:buNone/>
            </a:pPr>
            <a:r>
              <a:rPr lang="en-US"/>
              <a:t>Participant questions - Maximizing business muscle with allies and families for LGBTQ fairness</a:t>
            </a:r>
          </a:p>
        </p:txBody>
      </p:sp>
      <p:sp>
        <p:nvSpPr>
          <p:cNvPr id="81" name="Shape 81"/>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b="1"/>
              <a:t>What assets does your company have of which its most proud?</a:t>
            </a:r>
          </a:p>
          <a:p>
            <a:pPr marL="0" marR="0" lvl="0" indent="0" algn="l"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Could or do any of those serve to leverage LGBTQ fairness and equality with allies and families?  Which?</a:t>
            </a:r>
          </a:p>
          <a:p>
            <a:pPr marL="0" marR="0" lvl="0" indent="0" algn="l" rtl="0">
              <a:spcBef>
                <a:spcPts val="0"/>
              </a:spcBef>
              <a:spcAft>
                <a:spcPts val="0"/>
              </a:spcAft>
              <a:buNone/>
            </a:pPr>
            <a:endParaRPr b="1"/>
          </a:p>
          <a:p>
            <a:pPr marL="342900" marR="0" lvl="0" indent="-342900" algn="l" rtl="0">
              <a:spcBef>
                <a:spcPts val="0"/>
              </a:spcBef>
              <a:spcAft>
                <a:spcPts val="0"/>
              </a:spcAft>
              <a:buClr>
                <a:schemeClr val="dk1"/>
              </a:buClr>
              <a:buSzPct val="100000"/>
              <a:buFont typeface="Arial"/>
              <a:buChar char="•"/>
            </a:pPr>
            <a:r>
              <a:rPr lang="en-US" b="1"/>
              <a:t>How do or would you flex those leveragable muscles or build them?</a:t>
            </a:r>
          </a:p>
          <a:p>
            <a:pPr marL="0" marR="0" lvl="0" indent="0" algn="l" rtl="0">
              <a:spcBef>
                <a:spcPts val="0"/>
              </a:spcBef>
              <a:spcAft>
                <a:spcPts val="0"/>
              </a:spcAft>
              <a:buNone/>
            </a:pPr>
            <a:endParaRPr b="1"/>
          </a:p>
          <a:p>
            <a:pPr marL="0" marR="0" lvl="0" indent="0" algn="l" rtl="0">
              <a:spcBef>
                <a:spcPts val="600"/>
              </a:spcBef>
              <a:spcAft>
                <a:spcPts val="0"/>
              </a:spcAft>
              <a:buClr>
                <a:schemeClr val="dk1"/>
              </a:buClr>
              <a:buSzPct val="250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transition spd="med">
    <p:push dir="r"/>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695</Words>
  <Application>Microsoft Office PowerPoint</Application>
  <PresentationFormat>On-screen Show (4:3)</PresentationFormat>
  <Paragraphs>122</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Dow &amp; PFLAG Uniting for LGBTQ Fairness </vt:lpstr>
      <vt:lpstr>Winning by Uniting Businesses, Allies &amp; Families for LGBTQ Fairness and Equality</vt:lpstr>
      <vt:lpstr>Ground rules</vt:lpstr>
      <vt:lpstr>What you will learn today - Best practices, how to:</vt:lpstr>
      <vt:lpstr>Participant questions - choosing partners: </vt:lpstr>
      <vt:lpstr>Some corporate &amp; business responses:</vt:lpstr>
      <vt:lpstr>3 things corporations want from nonprofit partnerships:</vt:lpstr>
      <vt:lpstr>The Dow and PFLAG Partnership</vt:lpstr>
      <vt:lpstr>Participant questions - Maximizing business muscle with allies and families for LGBTQ fairness</vt:lpstr>
      <vt:lpstr>Examples of business muscle to leverage for LGBTQ fairness and equality with an ally partner</vt:lpstr>
      <vt:lpstr>Participant questions - Influencing legislators</vt:lpstr>
      <vt:lpstr>Dow, PFLAG and government outreach</vt:lpstr>
      <vt:lpstr>Keys to the castle: How to partner royally</vt:lpstr>
      <vt:lpstr>Resources: Give us your email address, and we’ll send you some</vt:lpstr>
      <vt:lpstr> Questions, Comments? 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Dow &amp; PFLAG Uniting for LGBTQ Fairness </dc:title>
  <dc:creator>Hendrix, Bill (WH)</dc:creator>
  <cp:lastModifiedBy>Hendrix, Bill (WH)</cp:lastModifiedBy>
  <cp:revision>1</cp:revision>
  <dcterms:modified xsi:type="dcterms:W3CDTF">2016-10-26T18:26:15Z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_Steward">
    <vt:lpwstr>u099119</vt:lpwstr>
  </property>
  <property fmtid="{D5CDD505-2E9C-101B-9397-08002B2CF9AE}" pid="3" name="Update_Footer">
    <vt:lpwstr>No</vt:lpwstr>
  </property>
  <property fmtid="{D5CDD505-2E9C-101B-9397-08002B2CF9AE}" pid="4" name="Radio_Button">
    <vt:lpwstr>RadioButton2</vt:lpwstr>
  </property>
  <property fmtid="{D5CDD505-2E9C-101B-9397-08002B2CF9AE}" pid="5" name="Information_Classification">
    <vt:lpwstr/>
  </property>
  <property fmtid="{D5CDD505-2E9C-101B-9397-08002B2CF9AE}" pid="6" name="Record_Title_ID">
    <vt:lpwstr>72</vt:lpwstr>
  </property>
  <property fmtid="{D5CDD505-2E9C-101B-9397-08002B2CF9AE}" pid="7" name="Initial_Creation_Date">
    <vt:filetime>1899-12-30T04:00:00Z</vt:filetime>
  </property>
  <property fmtid="{D5CDD505-2E9C-101B-9397-08002B2CF9AE}" pid="8" name="Retention_Period_Start_Date">
    <vt:filetime>2016-10-26T18:26:08Z</vt:filetime>
  </property>
  <property fmtid="{D5CDD505-2E9C-101B-9397-08002B2CF9AE}" pid="9" name="Last_Reviewed_Date">
    <vt:lpwstr/>
  </property>
  <property fmtid="{D5CDD505-2E9C-101B-9397-08002B2CF9AE}" pid="10" name="Retention_Review_Frequency">
    <vt:lpwstr/>
  </property>
  <property fmtid="{D5CDD505-2E9C-101B-9397-08002B2CF9AE}" pid="11" name="_AdHocReviewCycleID">
    <vt:i4>-466600049</vt:i4>
  </property>
  <property fmtid="{D5CDD505-2E9C-101B-9397-08002B2CF9AE}" pid="12" name="_NewReviewCycle">
    <vt:lpwstr/>
  </property>
  <property fmtid="{D5CDD505-2E9C-101B-9397-08002B2CF9AE}" pid="13" name="_EmailSubject">
    <vt:lpwstr>2016 Out &amp; Equal Workplace Summit Workshops</vt:lpwstr>
  </property>
  <property fmtid="{D5CDD505-2E9C-101B-9397-08002B2CF9AE}" pid="14" name="_AuthorEmail">
    <vt:lpwstr>wmhendrix@dow.com</vt:lpwstr>
  </property>
  <property fmtid="{D5CDD505-2E9C-101B-9397-08002B2CF9AE}" pid="15" name="_AuthorEmailDisplayName">
    <vt:lpwstr>Hendrix, Bill (WH)</vt:lpwstr>
  </property>
</Properties>
</file>