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handoutMasterIdLst>
    <p:handoutMasterId r:id="rId36"/>
  </p:handoutMasterIdLst>
  <p:sldIdLst>
    <p:sldId id="336" r:id="rId2"/>
    <p:sldId id="340" r:id="rId3"/>
    <p:sldId id="341" r:id="rId4"/>
    <p:sldId id="342" r:id="rId5"/>
    <p:sldId id="345" r:id="rId6"/>
    <p:sldId id="41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90" r:id="rId22"/>
    <p:sldId id="416" r:id="rId23"/>
    <p:sldId id="363" r:id="rId24"/>
    <p:sldId id="364" r:id="rId25"/>
    <p:sldId id="365" r:id="rId26"/>
    <p:sldId id="366" r:id="rId27"/>
    <p:sldId id="407" r:id="rId28"/>
    <p:sldId id="412" r:id="rId29"/>
    <p:sldId id="413" r:id="rId30"/>
    <p:sldId id="414" r:id="rId31"/>
    <p:sldId id="409" r:id="rId32"/>
    <p:sldId id="387" r:id="rId33"/>
    <p:sldId id="410" r:id="rId34"/>
  </p:sldIdLst>
  <p:sldSz cx="12188825" cy="6858000"/>
  <p:notesSz cx="7077075" cy="9363075"/>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16">
          <p15:clr>
            <a:srgbClr val="A4A3A4"/>
          </p15:clr>
        </p15:guide>
        <p15:guide id="3" orient="horz" pos="3840">
          <p15:clr>
            <a:srgbClr val="A4A3A4"/>
          </p15:clr>
        </p15:guide>
        <p15:guide id="4" orient="horz" pos="1056">
          <p15:clr>
            <a:srgbClr val="A4A3A4"/>
          </p15:clr>
        </p15:guide>
        <p15:guide id="5" pos="3839">
          <p15:clr>
            <a:srgbClr val="A4A3A4"/>
          </p15:clr>
        </p15:guide>
        <p15:guide id="6" pos="384">
          <p15:clr>
            <a:srgbClr val="A4A3A4"/>
          </p15:clr>
        </p15:guide>
        <p15:guide id="7" pos="7295">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8" autoAdjust="0"/>
    <p:restoredTop sz="90295" autoAdjust="0"/>
  </p:normalViewPr>
  <p:slideViewPr>
    <p:cSldViewPr snapToGrid="0">
      <p:cViewPr varScale="1">
        <p:scale>
          <a:sx n="64" d="100"/>
          <a:sy n="64" d="100"/>
        </p:scale>
        <p:origin x="729" y="51"/>
      </p:cViewPr>
      <p:guideLst>
        <p:guide orient="horz" pos="2160"/>
        <p:guide orient="horz" pos="816"/>
        <p:guide orient="horz" pos="3840"/>
        <p:guide orient="horz" pos="1056"/>
        <p:guide pos="3839"/>
        <p:guide pos="384"/>
        <p:guide pos="7295"/>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3" d="100"/>
          <a:sy n="53" d="100"/>
        </p:scale>
        <p:origin x="2886" y="78"/>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1FAFE-65B3-48F7-98E3-6A2F0C196545}" type="doc">
      <dgm:prSet loTypeId="urn:microsoft.com/office/officeart/2005/8/layout/arrow6" loCatId="relationship" qsTypeId="urn:microsoft.com/office/officeart/2005/8/quickstyle/simple1" qsCatId="simple" csTypeId="urn:microsoft.com/office/officeart/2005/8/colors/accent1_1" csCatId="accent1" phldr="1"/>
      <dgm:spPr/>
      <dgm:t>
        <a:bodyPr/>
        <a:lstStyle/>
        <a:p>
          <a:endParaRPr lang="en-US"/>
        </a:p>
      </dgm:t>
    </dgm:pt>
    <dgm:pt modelId="{8BC0780E-A2D6-43ED-B1F0-3CBB1DE3A05E}">
      <dgm:prSet phldrT="[Text]"/>
      <dgm:spPr/>
      <dgm:t>
        <a:bodyPr/>
        <a:lstStyle/>
        <a:p>
          <a:r>
            <a:rPr lang="en-US" b="1" dirty="0" smtClean="0">
              <a:solidFill>
                <a:schemeClr val="accent1"/>
              </a:solidFill>
            </a:rPr>
            <a:t>warm</a:t>
          </a:r>
          <a:endParaRPr lang="en-US" b="1" dirty="0">
            <a:solidFill>
              <a:schemeClr val="accent1"/>
            </a:solidFill>
          </a:endParaRPr>
        </a:p>
      </dgm:t>
    </dgm:pt>
    <dgm:pt modelId="{96DF4696-1FF2-4531-AE1C-63B9C6C30157}" type="parTrans" cxnId="{D03ADDCF-A4E3-4CC1-AE13-BE84D1EF6B06}">
      <dgm:prSet/>
      <dgm:spPr/>
      <dgm:t>
        <a:bodyPr/>
        <a:lstStyle/>
        <a:p>
          <a:endParaRPr lang="en-US"/>
        </a:p>
      </dgm:t>
    </dgm:pt>
    <dgm:pt modelId="{53221737-221D-47B9-9836-82501997D30E}" type="sibTrans" cxnId="{D03ADDCF-A4E3-4CC1-AE13-BE84D1EF6B06}">
      <dgm:prSet/>
      <dgm:spPr/>
      <dgm:t>
        <a:bodyPr/>
        <a:lstStyle/>
        <a:p>
          <a:endParaRPr lang="en-US"/>
        </a:p>
      </dgm:t>
    </dgm:pt>
    <dgm:pt modelId="{FF37CCA0-3387-4D17-ADB1-009730264B56}">
      <dgm:prSet phldrT="[Text]"/>
      <dgm:spPr/>
      <dgm:t>
        <a:bodyPr/>
        <a:lstStyle/>
        <a:p>
          <a:r>
            <a:rPr lang="en-US" b="1" dirty="0" smtClean="0">
              <a:solidFill>
                <a:schemeClr val="accent2"/>
              </a:solidFill>
            </a:rPr>
            <a:t>competent</a:t>
          </a:r>
          <a:endParaRPr lang="en-US" b="1" dirty="0">
            <a:solidFill>
              <a:schemeClr val="accent2"/>
            </a:solidFill>
          </a:endParaRPr>
        </a:p>
      </dgm:t>
    </dgm:pt>
    <dgm:pt modelId="{7977FAE7-392E-4AF7-94A1-B50DE29A3B03}" type="parTrans" cxnId="{532744BE-0099-4BB0-B8F0-5455A45F0B9F}">
      <dgm:prSet/>
      <dgm:spPr/>
      <dgm:t>
        <a:bodyPr/>
        <a:lstStyle/>
        <a:p>
          <a:endParaRPr lang="en-US"/>
        </a:p>
      </dgm:t>
    </dgm:pt>
    <dgm:pt modelId="{33D6432B-7BBD-4415-A909-44E677682B26}" type="sibTrans" cxnId="{532744BE-0099-4BB0-B8F0-5455A45F0B9F}">
      <dgm:prSet/>
      <dgm:spPr/>
      <dgm:t>
        <a:bodyPr/>
        <a:lstStyle/>
        <a:p>
          <a:endParaRPr lang="en-US"/>
        </a:p>
      </dgm:t>
    </dgm:pt>
    <dgm:pt modelId="{007F6BEA-704B-47C4-B8B4-B1D84AF2D2AA}" type="pres">
      <dgm:prSet presAssocID="{C751FAFE-65B3-48F7-98E3-6A2F0C196545}" presName="compositeShape" presStyleCnt="0">
        <dgm:presLayoutVars>
          <dgm:chMax val="2"/>
          <dgm:dir/>
          <dgm:resizeHandles val="exact"/>
        </dgm:presLayoutVars>
      </dgm:prSet>
      <dgm:spPr/>
      <dgm:t>
        <a:bodyPr/>
        <a:lstStyle/>
        <a:p>
          <a:endParaRPr lang="en-US"/>
        </a:p>
      </dgm:t>
    </dgm:pt>
    <dgm:pt modelId="{E4F85095-B4E7-4FAE-996C-F637AE07F239}" type="pres">
      <dgm:prSet presAssocID="{C751FAFE-65B3-48F7-98E3-6A2F0C196545}" presName="ribbon" presStyleLbl="node1" presStyleIdx="0" presStyleCnt="1"/>
      <dgm:spPr/>
      <dgm:t>
        <a:bodyPr/>
        <a:lstStyle/>
        <a:p>
          <a:endParaRPr lang="en-US"/>
        </a:p>
      </dgm:t>
    </dgm:pt>
    <dgm:pt modelId="{AB947152-C313-43B8-89E7-6BB75AD40543}" type="pres">
      <dgm:prSet presAssocID="{C751FAFE-65B3-48F7-98E3-6A2F0C196545}" presName="leftArrowText" presStyleLbl="node1" presStyleIdx="0" presStyleCnt="1">
        <dgm:presLayoutVars>
          <dgm:chMax val="0"/>
          <dgm:bulletEnabled val="1"/>
        </dgm:presLayoutVars>
      </dgm:prSet>
      <dgm:spPr/>
      <dgm:t>
        <a:bodyPr/>
        <a:lstStyle/>
        <a:p>
          <a:endParaRPr lang="en-US"/>
        </a:p>
      </dgm:t>
    </dgm:pt>
    <dgm:pt modelId="{849AC3A4-6F76-4C5D-B2E5-F60C9538D54A}" type="pres">
      <dgm:prSet presAssocID="{C751FAFE-65B3-48F7-98E3-6A2F0C196545}" presName="rightArrowText" presStyleLbl="node1" presStyleIdx="0" presStyleCnt="1">
        <dgm:presLayoutVars>
          <dgm:chMax val="0"/>
          <dgm:bulletEnabled val="1"/>
        </dgm:presLayoutVars>
      </dgm:prSet>
      <dgm:spPr/>
      <dgm:t>
        <a:bodyPr/>
        <a:lstStyle/>
        <a:p>
          <a:endParaRPr lang="en-US"/>
        </a:p>
      </dgm:t>
    </dgm:pt>
  </dgm:ptLst>
  <dgm:cxnLst>
    <dgm:cxn modelId="{532744BE-0099-4BB0-B8F0-5455A45F0B9F}" srcId="{C751FAFE-65B3-48F7-98E3-6A2F0C196545}" destId="{FF37CCA0-3387-4D17-ADB1-009730264B56}" srcOrd="1" destOrd="0" parTransId="{7977FAE7-392E-4AF7-94A1-B50DE29A3B03}" sibTransId="{33D6432B-7BBD-4415-A909-44E677682B26}"/>
    <dgm:cxn modelId="{5CB3497E-0969-4760-A762-8E361079696D}" type="presOf" srcId="{8BC0780E-A2D6-43ED-B1F0-3CBB1DE3A05E}" destId="{AB947152-C313-43B8-89E7-6BB75AD40543}" srcOrd="0" destOrd="0" presId="urn:microsoft.com/office/officeart/2005/8/layout/arrow6"/>
    <dgm:cxn modelId="{D03ADDCF-A4E3-4CC1-AE13-BE84D1EF6B06}" srcId="{C751FAFE-65B3-48F7-98E3-6A2F0C196545}" destId="{8BC0780E-A2D6-43ED-B1F0-3CBB1DE3A05E}" srcOrd="0" destOrd="0" parTransId="{96DF4696-1FF2-4531-AE1C-63B9C6C30157}" sibTransId="{53221737-221D-47B9-9836-82501997D30E}"/>
    <dgm:cxn modelId="{09DA0BE3-AE5B-4DEF-A042-A23CE9E085C3}" type="presOf" srcId="{FF37CCA0-3387-4D17-ADB1-009730264B56}" destId="{849AC3A4-6F76-4C5D-B2E5-F60C9538D54A}" srcOrd="0" destOrd="0" presId="urn:microsoft.com/office/officeart/2005/8/layout/arrow6"/>
    <dgm:cxn modelId="{18784176-5849-4251-A39E-7569D1DF25FF}" type="presOf" srcId="{C751FAFE-65B3-48F7-98E3-6A2F0C196545}" destId="{007F6BEA-704B-47C4-B8B4-B1D84AF2D2AA}" srcOrd="0" destOrd="0" presId="urn:microsoft.com/office/officeart/2005/8/layout/arrow6"/>
    <dgm:cxn modelId="{BD67CF71-CC33-47FC-B3C4-C2D553832CF9}" type="presParOf" srcId="{007F6BEA-704B-47C4-B8B4-B1D84AF2D2AA}" destId="{E4F85095-B4E7-4FAE-996C-F637AE07F239}" srcOrd="0" destOrd="0" presId="urn:microsoft.com/office/officeart/2005/8/layout/arrow6"/>
    <dgm:cxn modelId="{384D6087-F0BD-4A48-BE9F-3EFAA1F0AB15}" type="presParOf" srcId="{007F6BEA-704B-47C4-B8B4-B1D84AF2D2AA}" destId="{AB947152-C313-43B8-89E7-6BB75AD40543}" srcOrd="1" destOrd="0" presId="urn:microsoft.com/office/officeart/2005/8/layout/arrow6"/>
    <dgm:cxn modelId="{0B529A76-0C89-477A-8037-1D4FAFAF7882}" type="presParOf" srcId="{007F6BEA-704B-47C4-B8B4-B1D84AF2D2AA}" destId="{849AC3A4-6F76-4C5D-B2E5-F60C9538D54A}"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15F482F9-2004-4E8D-8DE9-CB3F671F5E70}" type="presOf" srcId="{A265D3D0-9A3B-4A8D-AE89-768977F153D7}" destId="{5C9383F6-4559-4D8B-BB7E-52BF02A76B7A}" srcOrd="0" destOrd="0" presId="urn:microsoft.com/office/officeart/2005/8/layout/default"/>
    <dgm:cxn modelId="{3703CECC-D76C-4625-956A-FB02093FB5D6}" type="presOf" srcId="{DCD60A40-53CF-4735-B7AA-0DB4D3DF1191}" destId="{FD548815-B84B-4C8C-A51D-D65B03198463}" srcOrd="0" destOrd="0" presId="urn:microsoft.com/office/officeart/2005/8/layout/default"/>
    <dgm:cxn modelId="{35F78E5A-CDEC-40EF-87F2-784A65342D6F}" srcId="{9FE2CF3E-8797-4C16-B735-8B0B440905E9}" destId="{1F848D2E-DBE5-411B-96EC-722988768CD7}" srcOrd="3" destOrd="0" parTransId="{E2E404CE-0C03-453F-AC92-CA0A52DD54EA}" sibTransId="{2E6B73FB-106E-4A9E-BA99-69454F79CC43}"/>
    <dgm:cxn modelId="{AFDD260F-777B-4CB0-8AF7-2E22AF5B1CD9}" srcId="{9FE2CF3E-8797-4C16-B735-8B0B440905E9}" destId="{DCD60A40-53CF-4735-B7AA-0DB4D3DF1191}" srcOrd="4" destOrd="0" parTransId="{6ED81AE3-44F4-4087-8CE9-A0EECEFB1C6F}" sibTransId="{936558FD-D053-4FA0-B262-8EFCF438D788}"/>
    <dgm:cxn modelId="{9ACE6226-21DD-44C3-946E-8C276331FABE}" type="presOf" srcId="{1F848D2E-DBE5-411B-96EC-722988768CD7}" destId="{634B771D-3C13-4EE9-9E2A-FF11DE6D5F97}" srcOrd="0" destOrd="0" presId="urn:microsoft.com/office/officeart/2005/8/layout/default"/>
    <dgm:cxn modelId="{A41A0756-4546-48B7-8651-01EE9567FFDC}" type="presOf" srcId="{5B092787-EAA4-4D1C-A4F2-203222742722}" destId="{967F35A0-4E5B-43CB-AFB9-024E3BA13BB4}"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37493693-E6AD-4E93-9113-F8C44C3E9204}" srcId="{9FE2CF3E-8797-4C16-B735-8B0B440905E9}" destId="{5B092787-EAA4-4D1C-A4F2-203222742722}" srcOrd="0" destOrd="0" parTransId="{1D9259EE-1D5A-4B78-B187-1099E4020246}" sibTransId="{B57DB44D-CE09-49A3-BEA3-0017021DD47D}"/>
    <dgm:cxn modelId="{F28901C6-4D25-418E-A8ED-5F9F37E083D6}" type="presOf" srcId="{DB2074F8-777E-413A-A0C6-14C5D82BE12D}" destId="{143422DE-22D7-46E7-831C-B9548CEC70C7}" srcOrd="0" destOrd="0" presId="urn:microsoft.com/office/officeart/2005/8/layout/default"/>
    <dgm:cxn modelId="{A69787F1-B0EA-4E37-A9BD-E868A81021DC}" type="presOf" srcId="{9FE2CF3E-8797-4C16-B735-8B0B440905E9}" destId="{DCF1C992-75EB-482F-99A8-0249C06F8B67}"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855CC236-862E-4D70-A42B-F6FC5FFBC132}" type="presParOf" srcId="{DCF1C992-75EB-482F-99A8-0249C06F8B67}" destId="{967F35A0-4E5B-43CB-AFB9-024E3BA13BB4}" srcOrd="0" destOrd="0" presId="urn:microsoft.com/office/officeart/2005/8/layout/default"/>
    <dgm:cxn modelId="{73F75E15-1DAA-4B4A-9AB0-E9839E9157E3}" type="presParOf" srcId="{DCF1C992-75EB-482F-99A8-0249C06F8B67}" destId="{3F516006-F3D4-49A2-B629-F15C5A3680C0}" srcOrd="1" destOrd="0" presId="urn:microsoft.com/office/officeart/2005/8/layout/default"/>
    <dgm:cxn modelId="{C6E1C792-1CB9-466A-B5E3-734C8F54AF4A}" type="presParOf" srcId="{DCF1C992-75EB-482F-99A8-0249C06F8B67}" destId="{143422DE-22D7-46E7-831C-B9548CEC70C7}" srcOrd="2" destOrd="0" presId="urn:microsoft.com/office/officeart/2005/8/layout/default"/>
    <dgm:cxn modelId="{594E2F00-397E-433A-AB85-24AB79FAF6A8}" type="presParOf" srcId="{DCF1C992-75EB-482F-99A8-0249C06F8B67}" destId="{7655E4D1-070C-42CE-BBC2-8F8772E45B36}" srcOrd="3" destOrd="0" presId="urn:microsoft.com/office/officeart/2005/8/layout/default"/>
    <dgm:cxn modelId="{CB30FD93-E18B-4475-B084-0045421DB622}" type="presParOf" srcId="{DCF1C992-75EB-482F-99A8-0249C06F8B67}" destId="{5C9383F6-4559-4D8B-BB7E-52BF02A76B7A}" srcOrd="4" destOrd="0" presId="urn:microsoft.com/office/officeart/2005/8/layout/default"/>
    <dgm:cxn modelId="{58D9659C-1837-4052-8C56-5953E008D7E1}" type="presParOf" srcId="{DCF1C992-75EB-482F-99A8-0249C06F8B67}" destId="{D0ABD557-AFF2-43CB-B96D-C199F548D8E8}" srcOrd="5" destOrd="0" presId="urn:microsoft.com/office/officeart/2005/8/layout/default"/>
    <dgm:cxn modelId="{DD68F3DB-E95C-47DD-8AA3-4BCA76FD2BC6}" type="presParOf" srcId="{DCF1C992-75EB-482F-99A8-0249C06F8B67}" destId="{634B771D-3C13-4EE9-9E2A-FF11DE6D5F97}" srcOrd="6" destOrd="0" presId="urn:microsoft.com/office/officeart/2005/8/layout/default"/>
    <dgm:cxn modelId="{1A7F5BC6-CEFF-4AB0-9CA2-F3FD35DF9DE6}" type="presParOf" srcId="{DCF1C992-75EB-482F-99A8-0249C06F8B67}" destId="{761B77E3-7603-46F1-8203-78EB17F445FB}" srcOrd="7" destOrd="0" presId="urn:microsoft.com/office/officeart/2005/8/layout/default"/>
    <dgm:cxn modelId="{4236B75D-951B-480D-9A8C-AA2BE7595282}"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EE4C66AB-473A-4BF3-9A41-3C3523AF99F0}" type="presOf" srcId="{5B092787-EAA4-4D1C-A4F2-203222742722}" destId="{967F35A0-4E5B-43CB-AFB9-024E3BA13BB4}" srcOrd="0" destOrd="0" presId="urn:microsoft.com/office/officeart/2005/8/layout/default"/>
    <dgm:cxn modelId="{277FBD39-1436-4F5A-81AA-F7956ABCEBCA}" type="presOf" srcId="{1F848D2E-DBE5-411B-96EC-722988768CD7}" destId="{634B771D-3C13-4EE9-9E2A-FF11DE6D5F97}"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37493693-E6AD-4E93-9113-F8C44C3E9204}" srcId="{9FE2CF3E-8797-4C16-B735-8B0B440905E9}" destId="{5B092787-EAA4-4D1C-A4F2-203222742722}" srcOrd="0" destOrd="0" parTransId="{1D9259EE-1D5A-4B78-B187-1099E4020246}" sibTransId="{B57DB44D-CE09-49A3-BEA3-0017021DD47D}"/>
    <dgm:cxn modelId="{99AECEBB-A865-4CA2-850B-3E5D04D859D2}" type="presOf" srcId="{9FE2CF3E-8797-4C16-B735-8B0B440905E9}" destId="{DCF1C992-75EB-482F-99A8-0249C06F8B67}" srcOrd="0" destOrd="0" presId="urn:microsoft.com/office/officeart/2005/8/layout/default"/>
    <dgm:cxn modelId="{AFDD260F-777B-4CB0-8AF7-2E22AF5B1CD9}" srcId="{9FE2CF3E-8797-4C16-B735-8B0B440905E9}" destId="{DCD60A40-53CF-4735-B7AA-0DB4D3DF1191}" srcOrd="4" destOrd="0" parTransId="{6ED81AE3-44F4-4087-8CE9-A0EECEFB1C6F}" sibTransId="{936558FD-D053-4FA0-B262-8EFCF438D788}"/>
    <dgm:cxn modelId="{35F78E5A-CDEC-40EF-87F2-784A65342D6F}" srcId="{9FE2CF3E-8797-4C16-B735-8B0B440905E9}" destId="{1F848D2E-DBE5-411B-96EC-722988768CD7}" srcOrd="3" destOrd="0" parTransId="{E2E404CE-0C03-453F-AC92-CA0A52DD54EA}" sibTransId="{2E6B73FB-106E-4A9E-BA99-69454F79CC43}"/>
    <dgm:cxn modelId="{D20DBAE0-0BB1-4948-BF5D-4059166EC3F6}" type="presOf" srcId="{DB2074F8-777E-413A-A0C6-14C5D82BE12D}" destId="{143422DE-22D7-46E7-831C-B9548CEC70C7}" srcOrd="0" destOrd="0" presId="urn:microsoft.com/office/officeart/2005/8/layout/default"/>
    <dgm:cxn modelId="{D889C1E0-B54F-426C-A8E2-E5BDF61B2C86}" type="presOf" srcId="{A265D3D0-9A3B-4A8D-AE89-768977F153D7}" destId="{5C9383F6-4559-4D8B-BB7E-52BF02A76B7A}" srcOrd="0" destOrd="0" presId="urn:microsoft.com/office/officeart/2005/8/layout/default"/>
    <dgm:cxn modelId="{994C6324-DB80-4435-B4A7-50640366AAF7}" type="presOf" srcId="{DCD60A40-53CF-4735-B7AA-0DB4D3DF1191}" destId="{FD548815-B84B-4C8C-A51D-D65B03198463}"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F615A1B9-026E-455B-BC8C-7ACF1B51D861}" type="presParOf" srcId="{DCF1C992-75EB-482F-99A8-0249C06F8B67}" destId="{967F35A0-4E5B-43CB-AFB9-024E3BA13BB4}" srcOrd="0" destOrd="0" presId="urn:microsoft.com/office/officeart/2005/8/layout/default"/>
    <dgm:cxn modelId="{A64BE884-BF37-4849-868A-789F4A6A106F}" type="presParOf" srcId="{DCF1C992-75EB-482F-99A8-0249C06F8B67}" destId="{3F516006-F3D4-49A2-B629-F15C5A3680C0}" srcOrd="1" destOrd="0" presId="urn:microsoft.com/office/officeart/2005/8/layout/default"/>
    <dgm:cxn modelId="{457C6355-775F-403C-A8B4-602DCFACF17E}" type="presParOf" srcId="{DCF1C992-75EB-482F-99A8-0249C06F8B67}" destId="{143422DE-22D7-46E7-831C-B9548CEC70C7}" srcOrd="2" destOrd="0" presId="urn:microsoft.com/office/officeart/2005/8/layout/default"/>
    <dgm:cxn modelId="{3E90B81D-11B4-419C-8F29-DDA33E8976F0}" type="presParOf" srcId="{DCF1C992-75EB-482F-99A8-0249C06F8B67}" destId="{7655E4D1-070C-42CE-BBC2-8F8772E45B36}" srcOrd="3" destOrd="0" presId="urn:microsoft.com/office/officeart/2005/8/layout/default"/>
    <dgm:cxn modelId="{F7BB6845-3746-4E0F-A662-A5538603DEA6}" type="presParOf" srcId="{DCF1C992-75EB-482F-99A8-0249C06F8B67}" destId="{5C9383F6-4559-4D8B-BB7E-52BF02A76B7A}" srcOrd="4" destOrd="0" presId="urn:microsoft.com/office/officeart/2005/8/layout/default"/>
    <dgm:cxn modelId="{F2B4319F-58BE-4619-9DB0-754A39ACD5C5}" type="presParOf" srcId="{DCF1C992-75EB-482F-99A8-0249C06F8B67}" destId="{D0ABD557-AFF2-43CB-B96D-C199F548D8E8}" srcOrd="5" destOrd="0" presId="urn:microsoft.com/office/officeart/2005/8/layout/default"/>
    <dgm:cxn modelId="{662D7D71-8588-47E1-AA03-91B4E04FE675}" type="presParOf" srcId="{DCF1C992-75EB-482F-99A8-0249C06F8B67}" destId="{634B771D-3C13-4EE9-9E2A-FF11DE6D5F97}" srcOrd="6" destOrd="0" presId="urn:microsoft.com/office/officeart/2005/8/layout/default"/>
    <dgm:cxn modelId="{9A96FFA2-1BFE-4D80-941E-383E4A37D28F}" type="presParOf" srcId="{DCF1C992-75EB-482F-99A8-0249C06F8B67}" destId="{761B77E3-7603-46F1-8203-78EB17F445FB}" srcOrd="7" destOrd="0" presId="urn:microsoft.com/office/officeart/2005/8/layout/default"/>
    <dgm:cxn modelId="{0472889C-6357-403C-8292-7DA6DDC2E375}"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B31DE696-6F96-40B6-A616-568DA26CF7A9}" type="presOf" srcId="{A265D3D0-9A3B-4A8D-AE89-768977F153D7}" destId="{5C9383F6-4559-4D8B-BB7E-52BF02A76B7A}"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37493693-E6AD-4E93-9113-F8C44C3E9204}" srcId="{9FE2CF3E-8797-4C16-B735-8B0B440905E9}" destId="{5B092787-EAA4-4D1C-A4F2-203222742722}" srcOrd="0" destOrd="0" parTransId="{1D9259EE-1D5A-4B78-B187-1099E4020246}" sibTransId="{B57DB44D-CE09-49A3-BEA3-0017021DD47D}"/>
    <dgm:cxn modelId="{AFDD260F-777B-4CB0-8AF7-2E22AF5B1CD9}" srcId="{9FE2CF3E-8797-4C16-B735-8B0B440905E9}" destId="{DCD60A40-53CF-4735-B7AA-0DB4D3DF1191}" srcOrd="4" destOrd="0" parTransId="{6ED81AE3-44F4-4087-8CE9-A0EECEFB1C6F}" sibTransId="{936558FD-D053-4FA0-B262-8EFCF438D788}"/>
    <dgm:cxn modelId="{47C9AE8A-0602-48E3-A4C6-6DADC923D78D}" type="presOf" srcId="{DB2074F8-777E-413A-A0C6-14C5D82BE12D}" destId="{143422DE-22D7-46E7-831C-B9548CEC70C7}" srcOrd="0" destOrd="0" presId="urn:microsoft.com/office/officeart/2005/8/layout/default"/>
    <dgm:cxn modelId="{35F78E5A-CDEC-40EF-87F2-784A65342D6F}" srcId="{9FE2CF3E-8797-4C16-B735-8B0B440905E9}" destId="{1F848D2E-DBE5-411B-96EC-722988768CD7}" srcOrd="3" destOrd="0" parTransId="{E2E404CE-0C03-453F-AC92-CA0A52DD54EA}" sibTransId="{2E6B73FB-106E-4A9E-BA99-69454F79CC43}"/>
    <dgm:cxn modelId="{AF9CD8D2-020F-41BC-95B6-FB994D3038B9}" type="presOf" srcId="{1F848D2E-DBE5-411B-96EC-722988768CD7}" destId="{634B771D-3C13-4EE9-9E2A-FF11DE6D5F97}" srcOrd="0" destOrd="0" presId="urn:microsoft.com/office/officeart/2005/8/layout/default"/>
    <dgm:cxn modelId="{8082CC2B-313C-474B-965E-9AC7A10DDFD1}" type="presOf" srcId="{5B092787-EAA4-4D1C-A4F2-203222742722}" destId="{967F35A0-4E5B-43CB-AFB9-024E3BA13BB4}" srcOrd="0" destOrd="0" presId="urn:microsoft.com/office/officeart/2005/8/layout/default"/>
    <dgm:cxn modelId="{8100E412-83CD-4B59-A89D-A7DC5F95046E}" type="presOf" srcId="{DCD60A40-53CF-4735-B7AA-0DB4D3DF1191}" destId="{FD548815-B84B-4C8C-A51D-D65B03198463}" srcOrd="0" destOrd="0" presId="urn:microsoft.com/office/officeart/2005/8/layout/default"/>
    <dgm:cxn modelId="{CF8B3E0F-8E2D-4F8D-BA7D-482008B675D9}" type="presOf" srcId="{9FE2CF3E-8797-4C16-B735-8B0B440905E9}" destId="{DCF1C992-75EB-482F-99A8-0249C06F8B67}"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19C37432-3860-4F67-B9E4-086141149D5F}" type="presParOf" srcId="{DCF1C992-75EB-482F-99A8-0249C06F8B67}" destId="{967F35A0-4E5B-43CB-AFB9-024E3BA13BB4}" srcOrd="0" destOrd="0" presId="urn:microsoft.com/office/officeart/2005/8/layout/default"/>
    <dgm:cxn modelId="{DA17F3BD-FC90-407B-97BD-7656AB4D186F}" type="presParOf" srcId="{DCF1C992-75EB-482F-99A8-0249C06F8B67}" destId="{3F516006-F3D4-49A2-B629-F15C5A3680C0}" srcOrd="1" destOrd="0" presId="urn:microsoft.com/office/officeart/2005/8/layout/default"/>
    <dgm:cxn modelId="{38CE439A-BE78-4ABF-B0BE-195537FA559E}" type="presParOf" srcId="{DCF1C992-75EB-482F-99A8-0249C06F8B67}" destId="{143422DE-22D7-46E7-831C-B9548CEC70C7}" srcOrd="2" destOrd="0" presId="urn:microsoft.com/office/officeart/2005/8/layout/default"/>
    <dgm:cxn modelId="{3B825965-EC11-46E2-8BE0-0042E93A551D}" type="presParOf" srcId="{DCF1C992-75EB-482F-99A8-0249C06F8B67}" destId="{7655E4D1-070C-42CE-BBC2-8F8772E45B36}" srcOrd="3" destOrd="0" presId="urn:microsoft.com/office/officeart/2005/8/layout/default"/>
    <dgm:cxn modelId="{4E2D8314-DF09-4FBF-A89A-07F34802FF81}" type="presParOf" srcId="{DCF1C992-75EB-482F-99A8-0249C06F8B67}" destId="{5C9383F6-4559-4D8B-BB7E-52BF02A76B7A}" srcOrd="4" destOrd="0" presId="urn:microsoft.com/office/officeart/2005/8/layout/default"/>
    <dgm:cxn modelId="{5459688E-B704-4EC8-836A-679FDBDCBE18}" type="presParOf" srcId="{DCF1C992-75EB-482F-99A8-0249C06F8B67}" destId="{D0ABD557-AFF2-43CB-B96D-C199F548D8E8}" srcOrd="5" destOrd="0" presId="urn:microsoft.com/office/officeart/2005/8/layout/default"/>
    <dgm:cxn modelId="{1843187E-D4F1-4DB4-AC26-6679D88642B1}" type="presParOf" srcId="{DCF1C992-75EB-482F-99A8-0249C06F8B67}" destId="{634B771D-3C13-4EE9-9E2A-FF11DE6D5F97}" srcOrd="6" destOrd="0" presId="urn:microsoft.com/office/officeart/2005/8/layout/default"/>
    <dgm:cxn modelId="{5B30B14C-5205-4066-9893-FBBC8323A5F9}" type="presParOf" srcId="{DCF1C992-75EB-482F-99A8-0249C06F8B67}" destId="{761B77E3-7603-46F1-8203-78EB17F445FB}" srcOrd="7" destOrd="0" presId="urn:microsoft.com/office/officeart/2005/8/layout/default"/>
    <dgm:cxn modelId="{05F712EF-6E29-4873-B672-1EFD05437D8A}"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CE6B68B9-BC2E-41DF-AE8D-9F75DDF2A772}" type="presOf" srcId="{DCD60A40-53CF-4735-B7AA-0DB4D3DF1191}" destId="{FD548815-B84B-4C8C-A51D-D65B03198463}" srcOrd="0" destOrd="0" presId="urn:microsoft.com/office/officeart/2005/8/layout/default"/>
    <dgm:cxn modelId="{AD4A240C-43BA-4436-8129-13CD980A4EA0}" type="presOf" srcId="{5B092787-EAA4-4D1C-A4F2-203222742722}" destId="{967F35A0-4E5B-43CB-AFB9-024E3BA13BB4}"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4F69739E-7AA0-48D4-BB5B-EFF78E6626A4}" type="presOf" srcId="{A265D3D0-9A3B-4A8D-AE89-768977F153D7}" destId="{5C9383F6-4559-4D8B-BB7E-52BF02A76B7A}" srcOrd="0" destOrd="0" presId="urn:microsoft.com/office/officeart/2005/8/layout/default"/>
    <dgm:cxn modelId="{37493693-E6AD-4E93-9113-F8C44C3E9204}" srcId="{9FE2CF3E-8797-4C16-B735-8B0B440905E9}" destId="{5B092787-EAA4-4D1C-A4F2-203222742722}" srcOrd="0" destOrd="0" parTransId="{1D9259EE-1D5A-4B78-B187-1099E4020246}" sibTransId="{B57DB44D-CE09-49A3-BEA3-0017021DD47D}"/>
    <dgm:cxn modelId="{2A97E4FD-9F07-46EE-AAC7-A3FEFFCD0F55}" type="presOf" srcId="{1F848D2E-DBE5-411B-96EC-722988768CD7}" destId="{634B771D-3C13-4EE9-9E2A-FF11DE6D5F97}" srcOrd="0" destOrd="0" presId="urn:microsoft.com/office/officeart/2005/8/layout/default"/>
    <dgm:cxn modelId="{AFDD260F-777B-4CB0-8AF7-2E22AF5B1CD9}" srcId="{9FE2CF3E-8797-4C16-B735-8B0B440905E9}" destId="{DCD60A40-53CF-4735-B7AA-0DB4D3DF1191}" srcOrd="4" destOrd="0" parTransId="{6ED81AE3-44F4-4087-8CE9-A0EECEFB1C6F}" sibTransId="{936558FD-D053-4FA0-B262-8EFCF438D788}"/>
    <dgm:cxn modelId="{35F78E5A-CDEC-40EF-87F2-784A65342D6F}" srcId="{9FE2CF3E-8797-4C16-B735-8B0B440905E9}" destId="{1F848D2E-DBE5-411B-96EC-722988768CD7}" srcOrd="3" destOrd="0" parTransId="{E2E404CE-0C03-453F-AC92-CA0A52DD54EA}" sibTransId="{2E6B73FB-106E-4A9E-BA99-69454F79CC43}"/>
    <dgm:cxn modelId="{BEAFC075-D9A6-426E-9433-EC27A90EB8D1}" type="presOf" srcId="{9FE2CF3E-8797-4C16-B735-8B0B440905E9}" destId="{DCF1C992-75EB-482F-99A8-0249C06F8B67}" srcOrd="0" destOrd="0" presId="urn:microsoft.com/office/officeart/2005/8/layout/default"/>
    <dgm:cxn modelId="{35F6A4E8-A482-4475-8EE6-F5D358C0DBDE}" type="presOf" srcId="{DB2074F8-777E-413A-A0C6-14C5D82BE12D}" destId="{143422DE-22D7-46E7-831C-B9548CEC70C7}"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2A86C944-A3B0-435A-8218-899D29B2F3FE}" type="presParOf" srcId="{DCF1C992-75EB-482F-99A8-0249C06F8B67}" destId="{967F35A0-4E5B-43CB-AFB9-024E3BA13BB4}" srcOrd="0" destOrd="0" presId="urn:microsoft.com/office/officeart/2005/8/layout/default"/>
    <dgm:cxn modelId="{7367B25B-7555-4B38-BD3B-9B716EB9C1B4}" type="presParOf" srcId="{DCF1C992-75EB-482F-99A8-0249C06F8B67}" destId="{3F516006-F3D4-49A2-B629-F15C5A3680C0}" srcOrd="1" destOrd="0" presId="urn:microsoft.com/office/officeart/2005/8/layout/default"/>
    <dgm:cxn modelId="{E9222EA3-0D29-4E4F-B882-1C90D6A3D3F6}" type="presParOf" srcId="{DCF1C992-75EB-482F-99A8-0249C06F8B67}" destId="{143422DE-22D7-46E7-831C-B9548CEC70C7}" srcOrd="2" destOrd="0" presId="urn:microsoft.com/office/officeart/2005/8/layout/default"/>
    <dgm:cxn modelId="{F13E3122-8D16-49B8-9B90-10592F69D065}" type="presParOf" srcId="{DCF1C992-75EB-482F-99A8-0249C06F8B67}" destId="{7655E4D1-070C-42CE-BBC2-8F8772E45B36}" srcOrd="3" destOrd="0" presId="urn:microsoft.com/office/officeart/2005/8/layout/default"/>
    <dgm:cxn modelId="{368C7445-2853-4FD3-929A-617D55331506}" type="presParOf" srcId="{DCF1C992-75EB-482F-99A8-0249C06F8B67}" destId="{5C9383F6-4559-4D8B-BB7E-52BF02A76B7A}" srcOrd="4" destOrd="0" presId="urn:microsoft.com/office/officeart/2005/8/layout/default"/>
    <dgm:cxn modelId="{490D6A90-A000-4865-92A0-4E9FDC1F85F8}" type="presParOf" srcId="{DCF1C992-75EB-482F-99A8-0249C06F8B67}" destId="{D0ABD557-AFF2-43CB-B96D-C199F548D8E8}" srcOrd="5" destOrd="0" presId="urn:microsoft.com/office/officeart/2005/8/layout/default"/>
    <dgm:cxn modelId="{A26D4976-28CE-42D7-A7BB-2F4E11F8E928}" type="presParOf" srcId="{DCF1C992-75EB-482F-99A8-0249C06F8B67}" destId="{634B771D-3C13-4EE9-9E2A-FF11DE6D5F97}" srcOrd="6" destOrd="0" presId="urn:microsoft.com/office/officeart/2005/8/layout/default"/>
    <dgm:cxn modelId="{56120B6F-B614-4116-9171-DEE5D1F4A500}" type="presParOf" srcId="{DCF1C992-75EB-482F-99A8-0249C06F8B67}" destId="{761B77E3-7603-46F1-8203-78EB17F445FB}" srcOrd="7" destOrd="0" presId="urn:microsoft.com/office/officeart/2005/8/layout/default"/>
    <dgm:cxn modelId="{D1CBBC68-A4B0-451B-9A64-F91558CAD4A8}"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6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80BD16EB-E9AC-4A94-981E-B3B0F5C6F04D}" type="presOf" srcId="{DCD60A40-53CF-4735-B7AA-0DB4D3DF1191}" destId="{FD548815-B84B-4C8C-A51D-D65B03198463}"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96FF225B-7422-4741-A477-AA14CAC972AA}" type="presOf" srcId="{A265D3D0-9A3B-4A8D-AE89-768977F153D7}" destId="{5C9383F6-4559-4D8B-BB7E-52BF02A76B7A}" srcOrd="0" destOrd="0" presId="urn:microsoft.com/office/officeart/2005/8/layout/default"/>
    <dgm:cxn modelId="{37493693-E6AD-4E93-9113-F8C44C3E9204}" srcId="{9FE2CF3E-8797-4C16-B735-8B0B440905E9}" destId="{5B092787-EAA4-4D1C-A4F2-203222742722}" srcOrd="0" destOrd="0" parTransId="{1D9259EE-1D5A-4B78-B187-1099E4020246}" sibTransId="{B57DB44D-CE09-49A3-BEA3-0017021DD47D}"/>
    <dgm:cxn modelId="{4B235A91-9D02-4AF6-9D1A-3A815667B60F}" type="presOf" srcId="{1F848D2E-DBE5-411B-96EC-722988768CD7}" destId="{634B771D-3C13-4EE9-9E2A-FF11DE6D5F97}" srcOrd="0" destOrd="0" presId="urn:microsoft.com/office/officeart/2005/8/layout/default"/>
    <dgm:cxn modelId="{AFDD260F-777B-4CB0-8AF7-2E22AF5B1CD9}" srcId="{9FE2CF3E-8797-4C16-B735-8B0B440905E9}" destId="{DCD60A40-53CF-4735-B7AA-0DB4D3DF1191}" srcOrd="4" destOrd="0" parTransId="{6ED81AE3-44F4-4087-8CE9-A0EECEFB1C6F}" sibTransId="{936558FD-D053-4FA0-B262-8EFCF438D788}"/>
    <dgm:cxn modelId="{35F78E5A-CDEC-40EF-87F2-784A65342D6F}" srcId="{9FE2CF3E-8797-4C16-B735-8B0B440905E9}" destId="{1F848D2E-DBE5-411B-96EC-722988768CD7}" srcOrd="3" destOrd="0" parTransId="{E2E404CE-0C03-453F-AC92-CA0A52DD54EA}" sibTransId="{2E6B73FB-106E-4A9E-BA99-69454F79CC43}"/>
    <dgm:cxn modelId="{AF745CCE-DB4F-4140-A423-B4B0CA48C6FF}" type="presOf" srcId="{DB2074F8-777E-413A-A0C6-14C5D82BE12D}" destId="{143422DE-22D7-46E7-831C-B9548CEC70C7}" srcOrd="0" destOrd="0" presId="urn:microsoft.com/office/officeart/2005/8/layout/default"/>
    <dgm:cxn modelId="{1AA86CD7-E7BC-4EF5-8960-E01FB6295F05}" type="presOf" srcId="{9FE2CF3E-8797-4C16-B735-8B0B440905E9}" destId="{DCF1C992-75EB-482F-99A8-0249C06F8B67}" srcOrd="0" destOrd="0" presId="urn:microsoft.com/office/officeart/2005/8/layout/default"/>
    <dgm:cxn modelId="{19B29422-1613-4A8C-8F36-CEB7A21746D2}" type="presOf" srcId="{5B092787-EAA4-4D1C-A4F2-203222742722}" destId="{967F35A0-4E5B-43CB-AFB9-024E3BA13BB4}"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D6B6C6A4-EBA1-43D8-AD10-E697EAA39BF3}" type="presParOf" srcId="{DCF1C992-75EB-482F-99A8-0249C06F8B67}" destId="{967F35A0-4E5B-43CB-AFB9-024E3BA13BB4}" srcOrd="0" destOrd="0" presId="urn:microsoft.com/office/officeart/2005/8/layout/default"/>
    <dgm:cxn modelId="{A8149CD1-8979-436A-B549-4A6B9B27DED7}" type="presParOf" srcId="{DCF1C992-75EB-482F-99A8-0249C06F8B67}" destId="{3F516006-F3D4-49A2-B629-F15C5A3680C0}" srcOrd="1" destOrd="0" presId="urn:microsoft.com/office/officeart/2005/8/layout/default"/>
    <dgm:cxn modelId="{FDAC848E-72D9-4651-A197-F87932B42611}" type="presParOf" srcId="{DCF1C992-75EB-482F-99A8-0249C06F8B67}" destId="{143422DE-22D7-46E7-831C-B9548CEC70C7}" srcOrd="2" destOrd="0" presId="urn:microsoft.com/office/officeart/2005/8/layout/default"/>
    <dgm:cxn modelId="{DEF05B70-00AE-4F07-9AA0-D78AC6B1C19B}" type="presParOf" srcId="{DCF1C992-75EB-482F-99A8-0249C06F8B67}" destId="{7655E4D1-070C-42CE-BBC2-8F8772E45B36}" srcOrd="3" destOrd="0" presId="urn:microsoft.com/office/officeart/2005/8/layout/default"/>
    <dgm:cxn modelId="{9FCBDD64-A6D5-406F-98CC-3B2C822A621C}" type="presParOf" srcId="{DCF1C992-75EB-482F-99A8-0249C06F8B67}" destId="{5C9383F6-4559-4D8B-BB7E-52BF02A76B7A}" srcOrd="4" destOrd="0" presId="urn:microsoft.com/office/officeart/2005/8/layout/default"/>
    <dgm:cxn modelId="{63DE86BB-474D-47D4-B1CC-B2BC44C4D2B8}" type="presParOf" srcId="{DCF1C992-75EB-482F-99A8-0249C06F8B67}" destId="{D0ABD557-AFF2-43CB-B96D-C199F548D8E8}" srcOrd="5" destOrd="0" presId="urn:microsoft.com/office/officeart/2005/8/layout/default"/>
    <dgm:cxn modelId="{BA080E7C-DBAC-4318-9990-ED5F3F758A25}" type="presParOf" srcId="{DCF1C992-75EB-482F-99A8-0249C06F8B67}" destId="{634B771D-3C13-4EE9-9E2A-FF11DE6D5F97}" srcOrd="6" destOrd="0" presId="urn:microsoft.com/office/officeart/2005/8/layout/default"/>
    <dgm:cxn modelId="{4E39EC9D-C081-48C0-BCF4-308D95B25AE9}" type="presParOf" srcId="{DCF1C992-75EB-482F-99A8-0249C06F8B67}" destId="{761B77E3-7603-46F1-8203-78EB17F445FB}" srcOrd="7" destOrd="0" presId="urn:microsoft.com/office/officeart/2005/8/layout/default"/>
    <dgm:cxn modelId="{41173A12-0BC9-42B0-A45C-935674B552C5}"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D505FCD2-00F9-4CDD-9963-7F886FCAA1F9}" type="presOf" srcId="{DCD60A40-53CF-4735-B7AA-0DB4D3DF1191}" destId="{FD548815-B84B-4C8C-A51D-D65B03198463}" srcOrd="0" destOrd="0" presId="urn:microsoft.com/office/officeart/2005/8/layout/default"/>
    <dgm:cxn modelId="{6906BEFE-49EA-483F-89EA-4DF6C9583175}" type="presOf" srcId="{1F848D2E-DBE5-411B-96EC-722988768CD7}" destId="{634B771D-3C13-4EE9-9E2A-FF11DE6D5F97}" srcOrd="0" destOrd="0" presId="urn:microsoft.com/office/officeart/2005/8/layout/default"/>
    <dgm:cxn modelId="{6C96036F-A6E2-40DD-B4F5-EBD40D6A49AC}" type="presOf" srcId="{A265D3D0-9A3B-4A8D-AE89-768977F153D7}" destId="{5C9383F6-4559-4D8B-BB7E-52BF02A76B7A}" srcOrd="0" destOrd="0" presId="urn:microsoft.com/office/officeart/2005/8/layout/default"/>
    <dgm:cxn modelId="{481E18D8-E5A3-43C1-A94F-3EA2BDEDEAE2}" type="presOf" srcId="{9FE2CF3E-8797-4C16-B735-8B0B440905E9}" destId="{DCF1C992-75EB-482F-99A8-0249C06F8B67}"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37493693-E6AD-4E93-9113-F8C44C3E9204}" srcId="{9FE2CF3E-8797-4C16-B735-8B0B440905E9}" destId="{5B092787-EAA4-4D1C-A4F2-203222742722}" srcOrd="0" destOrd="0" parTransId="{1D9259EE-1D5A-4B78-B187-1099E4020246}" sibTransId="{B57DB44D-CE09-49A3-BEA3-0017021DD47D}"/>
    <dgm:cxn modelId="{AFDD260F-777B-4CB0-8AF7-2E22AF5B1CD9}" srcId="{9FE2CF3E-8797-4C16-B735-8B0B440905E9}" destId="{DCD60A40-53CF-4735-B7AA-0DB4D3DF1191}" srcOrd="4" destOrd="0" parTransId="{6ED81AE3-44F4-4087-8CE9-A0EECEFB1C6F}" sibTransId="{936558FD-D053-4FA0-B262-8EFCF438D788}"/>
    <dgm:cxn modelId="{5B6B46A4-9FD2-414B-BD28-04E72A76BC31}" type="presOf" srcId="{5B092787-EAA4-4D1C-A4F2-203222742722}" destId="{967F35A0-4E5B-43CB-AFB9-024E3BA13BB4}" srcOrd="0" destOrd="0" presId="urn:microsoft.com/office/officeart/2005/8/layout/default"/>
    <dgm:cxn modelId="{35F78E5A-CDEC-40EF-87F2-784A65342D6F}" srcId="{9FE2CF3E-8797-4C16-B735-8B0B440905E9}" destId="{1F848D2E-DBE5-411B-96EC-722988768CD7}" srcOrd="3" destOrd="0" parTransId="{E2E404CE-0C03-453F-AC92-CA0A52DD54EA}" sibTransId="{2E6B73FB-106E-4A9E-BA99-69454F79CC43}"/>
    <dgm:cxn modelId="{373132C9-07BF-4A82-842E-B121F12CF7E4}" type="presOf" srcId="{DB2074F8-777E-413A-A0C6-14C5D82BE12D}" destId="{143422DE-22D7-46E7-831C-B9548CEC70C7}"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A6C25D15-67C2-41DB-AFC3-886525A825AA}" type="presParOf" srcId="{DCF1C992-75EB-482F-99A8-0249C06F8B67}" destId="{967F35A0-4E5B-43CB-AFB9-024E3BA13BB4}" srcOrd="0" destOrd="0" presId="urn:microsoft.com/office/officeart/2005/8/layout/default"/>
    <dgm:cxn modelId="{4EA79B50-1D50-4114-9377-8F2B0070C8D7}" type="presParOf" srcId="{DCF1C992-75EB-482F-99A8-0249C06F8B67}" destId="{3F516006-F3D4-49A2-B629-F15C5A3680C0}" srcOrd="1" destOrd="0" presId="urn:microsoft.com/office/officeart/2005/8/layout/default"/>
    <dgm:cxn modelId="{13219733-A77E-43B1-93AE-87986357CFA7}" type="presParOf" srcId="{DCF1C992-75EB-482F-99A8-0249C06F8B67}" destId="{143422DE-22D7-46E7-831C-B9548CEC70C7}" srcOrd="2" destOrd="0" presId="urn:microsoft.com/office/officeart/2005/8/layout/default"/>
    <dgm:cxn modelId="{38546826-3CA5-4743-96BC-91AF6A609233}" type="presParOf" srcId="{DCF1C992-75EB-482F-99A8-0249C06F8B67}" destId="{7655E4D1-070C-42CE-BBC2-8F8772E45B36}" srcOrd="3" destOrd="0" presId="urn:microsoft.com/office/officeart/2005/8/layout/default"/>
    <dgm:cxn modelId="{F17C87E9-5245-4765-B93E-59D385968536}" type="presParOf" srcId="{DCF1C992-75EB-482F-99A8-0249C06F8B67}" destId="{5C9383F6-4559-4D8B-BB7E-52BF02A76B7A}" srcOrd="4" destOrd="0" presId="urn:microsoft.com/office/officeart/2005/8/layout/default"/>
    <dgm:cxn modelId="{44CCA458-E1FA-41F8-9955-49ED0E3D8111}" type="presParOf" srcId="{DCF1C992-75EB-482F-99A8-0249C06F8B67}" destId="{D0ABD557-AFF2-43CB-B96D-C199F548D8E8}" srcOrd="5" destOrd="0" presId="urn:microsoft.com/office/officeart/2005/8/layout/default"/>
    <dgm:cxn modelId="{59CDB5E4-530A-4AC4-891E-BC5E7759A69D}" type="presParOf" srcId="{DCF1C992-75EB-482F-99A8-0249C06F8B67}" destId="{634B771D-3C13-4EE9-9E2A-FF11DE6D5F97}" srcOrd="6" destOrd="0" presId="urn:microsoft.com/office/officeart/2005/8/layout/default"/>
    <dgm:cxn modelId="{5D160418-D915-4799-9A2D-FA9A8762B6C5}" type="presParOf" srcId="{DCF1C992-75EB-482F-99A8-0249C06F8B67}" destId="{761B77E3-7603-46F1-8203-78EB17F445FB}" srcOrd="7" destOrd="0" presId="urn:microsoft.com/office/officeart/2005/8/layout/default"/>
    <dgm:cxn modelId="{8E500178-74B6-41F1-8B8B-82D861355325}"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35F78E5A-CDEC-40EF-87F2-784A65342D6F}" srcId="{9FE2CF3E-8797-4C16-B735-8B0B440905E9}" destId="{1F848D2E-DBE5-411B-96EC-722988768CD7}" srcOrd="3" destOrd="0" parTransId="{E2E404CE-0C03-453F-AC92-CA0A52DD54EA}" sibTransId="{2E6B73FB-106E-4A9E-BA99-69454F79CC43}"/>
    <dgm:cxn modelId="{AFDD260F-777B-4CB0-8AF7-2E22AF5B1CD9}" srcId="{9FE2CF3E-8797-4C16-B735-8B0B440905E9}" destId="{DCD60A40-53CF-4735-B7AA-0DB4D3DF1191}" srcOrd="4" destOrd="0" parTransId="{6ED81AE3-44F4-4087-8CE9-A0EECEFB1C6F}" sibTransId="{936558FD-D053-4FA0-B262-8EFCF438D788}"/>
    <dgm:cxn modelId="{09935E6C-6C66-47D1-9852-089B1F1B5402}" type="presOf" srcId="{1F848D2E-DBE5-411B-96EC-722988768CD7}" destId="{634B771D-3C13-4EE9-9E2A-FF11DE6D5F97}"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DC843A76-103E-4810-A81F-C98BE178048D}" type="presOf" srcId="{DB2074F8-777E-413A-A0C6-14C5D82BE12D}" destId="{143422DE-22D7-46E7-831C-B9548CEC70C7}" srcOrd="0" destOrd="0" presId="urn:microsoft.com/office/officeart/2005/8/layout/default"/>
    <dgm:cxn modelId="{C710EC07-7582-49C3-960E-769AB1726898}" type="presOf" srcId="{A265D3D0-9A3B-4A8D-AE89-768977F153D7}" destId="{5C9383F6-4559-4D8B-BB7E-52BF02A76B7A}" srcOrd="0" destOrd="0" presId="urn:microsoft.com/office/officeart/2005/8/layout/default"/>
    <dgm:cxn modelId="{37493693-E6AD-4E93-9113-F8C44C3E9204}" srcId="{9FE2CF3E-8797-4C16-B735-8B0B440905E9}" destId="{5B092787-EAA4-4D1C-A4F2-203222742722}" srcOrd="0" destOrd="0" parTransId="{1D9259EE-1D5A-4B78-B187-1099E4020246}" sibTransId="{B57DB44D-CE09-49A3-BEA3-0017021DD47D}"/>
    <dgm:cxn modelId="{EA05A5B9-4E85-4006-82A3-0077CA4F9980}" type="presOf" srcId="{DCD60A40-53CF-4735-B7AA-0DB4D3DF1191}" destId="{FD548815-B84B-4C8C-A51D-D65B03198463}" srcOrd="0" destOrd="0" presId="urn:microsoft.com/office/officeart/2005/8/layout/default"/>
    <dgm:cxn modelId="{CBA33C83-2300-4397-B86C-EEA0C000F0F7}" type="presOf" srcId="{5B092787-EAA4-4D1C-A4F2-203222742722}" destId="{967F35A0-4E5B-43CB-AFB9-024E3BA13BB4}" srcOrd="0" destOrd="0" presId="urn:microsoft.com/office/officeart/2005/8/layout/default"/>
    <dgm:cxn modelId="{989309DF-9B63-45A1-A6CE-DE7053A87336}" type="presOf" srcId="{9FE2CF3E-8797-4C16-B735-8B0B440905E9}" destId="{DCF1C992-75EB-482F-99A8-0249C06F8B67}"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3E0A2D5A-F129-4FCB-9A5C-F34F1165ABAC}" type="presParOf" srcId="{DCF1C992-75EB-482F-99A8-0249C06F8B67}" destId="{967F35A0-4E5B-43CB-AFB9-024E3BA13BB4}" srcOrd="0" destOrd="0" presId="urn:microsoft.com/office/officeart/2005/8/layout/default"/>
    <dgm:cxn modelId="{05F6077C-4402-403E-8B0D-C348E06A7A60}" type="presParOf" srcId="{DCF1C992-75EB-482F-99A8-0249C06F8B67}" destId="{3F516006-F3D4-49A2-B629-F15C5A3680C0}" srcOrd="1" destOrd="0" presId="urn:microsoft.com/office/officeart/2005/8/layout/default"/>
    <dgm:cxn modelId="{47E96FCA-E1DE-4C7D-864F-3CC21CF40FB1}" type="presParOf" srcId="{DCF1C992-75EB-482F-99A8-0249C06F8B67}" destId="{143422DE-22D7-46E7-831C-B9548CEC70C7}" srcOrd="2" destOrd="0" presId="urn:microsoft.com/office/officeart/2005/8/layout/default"/>
    <dgm:cxn modelId="{7356C195-8DB2-47CD-9B8A-05E377B82564}" type="presParOf" srcId="{DCF1C992-75EB-482F-99A8-0249C06F8B67}" destId="{7655E4D1-070C-42CE-BBC2-8F8772E45B36}" srcOrd="3" destOrd="0" presId="urn:microsoft.com/office/officeart/2005/8/layout/default"/>
    <dgm:cxn modelId="{A93E0A71-246F-408F-9248-702E39205C5C}" type="presParOf" srcId="{DCF1C992-75EB-482F-99A8-0249C06F8B67}" destId="{5C9383F6-4559-4D8B-BB7E-52BF02A76B7A}" srcOrd="4" destOrd="0" presId="urn:microsoft.com/office/officeart/2005/8/layout/default"/>
    <dgm:cxn modelId="{A57EBF8B-27D3-4F03-98AA-6428C7CD229B}" type="presParOf" srcId="{DCF1C992-75EB-482F-99A8-0249C06F8B67}" destId="{D0ABD557-AFF2-43CB-B96D-C199F548D8E8}" srcOrd="5" destOrd="0" presId="urn:microsoft.com/office/officeart/2005/8/layout/default"/>
    <dgm:cxn modelId="{3124EC6A-8EBF-4370-96BD-959D06A714A7}" type="presParOf" srcId="{DCF1C992-75EB-482F-99A8-0249C06F8B67}" destId="{634B771D-3C13-4EE9-9E2A-FF11DE6D5F97}" srcOrd="6" destOrd="0" presId="urn:microsoft.com/office/officeart/2005/8/layout/default"/>
    <dgm:cxn modelId="{D3C5DBC2-0218-48FD-ACD7-6DC1DFA03E81}" type="presParOf" srcId="{DCF1C992-75EB-482F-99A8-0249C06F8B67}" destId="{761B77E3-7603-46F1-8203-78EB17F445FB}" srcOrd="7" destOrd="0" presId="urn:microsoft.com/office/officeart/2005/8/layout/default"/>
    <dgm:cxn modelId="{10481A9F-EBCD-41E9-9F0B-5B0B341314D4}"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69ED900E-42EE-4946-A933-25BFE8BC9417}" type="presOf" srcId="{A265D3D0-9A3B-4A8D-AE89-768977F153D7}" destId="{5C9383F6-4559-4D8B-BB7E-52BF02A76B7A}" srcOrd="0" destOrd="0" presId="urn:microsoft.com/office/officeart/2005/8/layout/default"/>
    <dgm:cxn modelId="{2C1D9748-8271-4B45-870C-1F6A4859B834}" type="presOf" srcId="{9FE2CF3E-8797-4C16-B735-8B0B440905E9}" destId="{DCF1C992-75EB-482F-99A8-0249C06F8B67}" srcOrd="0" destOrd="0" presId="urn:microsoft.com/office/officeart/2005/8/layout/default"/>
    <dgm:cxn modelId="{CB863DBA-B47D-475E-816F-6129D66F77DA}" type="presOf" srcId="{DB2074F8-777E-413A-A0C6-14C5D82BE12D}" destId="{143422DE-22D7-46E7-831C-B9548CEC70C7}" srcOrd="0" destOrd="0" presId="urn:microsoft.com/office/officeart/2005/8/layout/default"/>
    <dgm:cxn modelId="{3F9818AB-F38D-42E0-8DFE-52403FB3A751}" type="presOf" srcId="{1F848D2E-DBE5-411B-96EC-722988768CD7}" destId="{634B771D-3C13-4EE9-9E2A-FF11DE6D5F97}"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DAC43303-A86D-4490-921E-F21AF6AE1F97}" type="presOf" srcId="{DCD60A40-53CF-4735-B7AA-0DB4D3DF1191}" destId="{FD548815-B84B-4C8C-A51D-D65B03198463}" srcOrd="0" destOrd="0" presId="urn:microsoft.com/office/officeart/2005/8/layout/default"/>
    <dgm:cxn modelId="{37493693-E6AD-4E93-9113-F8C44C3E9204}" srcId="{9FE2CF3E-8797-4C16-B735-8B0B440905E9}" destId="{5B092787-EAA4-4D1C-A4F2-203222742722}" srcOrd="0" destOrd="0" parTransId="{1D9259EE-1D5A-4B78-B187-1099E4020246}" sibTransId="{B57DB44D-CE09-49A3-BEA3-0017021DD47D}"/>
    <dgm:cxn modelId="{AFDD260F-777B-4CB0-8AF7-2E22AF5B1CD9}" srcId="{9FE2CF3E-8797-4C16-B735-8B0B440905E9}" destId="{DCD60A40-53CF-4735-B7AA-0DB4D3DF1191}" srcOrd="4" destOrd="0" parTransId="{6ED81AE3-44F4-4087-8CE9-A0EECEFB1C6F}" sibTransId="{936558FD-D053-4FA0-B262-8EFCF438D788}"/>
    <dgm:cxn modelId="{35F78E5A-CDEC-40EF-87F2-784A65342D6F}" srcId="{9FE2CF3E-8797-4C16-B735-8B0B440905E9}" destId="{1F848D2E-DBE5-411B-96EC-722988768CD7}" srcOrd="3" destOrd="0" parTransId="{E2E404CE-0C03-453F-AC92-CA0A52DD54EA}" sibTransId="{2E6B73FB-106E-4A9E-BA99-69454F79CC43}"/>
    <dgm:cxn modelId="{4C4A7816-D1F3-4A6A-AB2E-C2D49B76B405}" type="presOf" srcId="{5B092787-EAA4-4D1C-A4F2-203222742722}" destId="{967F35A0-4E5B-43CB-AFB9-024E3BA13BB4}"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DFC0B2DB-A46C-4329-946B-8197D918437A}" type="presParOf" srcId="{DCF1C992-75EB-482F-99A8-0249C06F8B67}" destId="{967F35A0-4E5B-43CB-AFB9-024E3BA13BB4}" srcOrd="0" destOrd="0" presId="urn:microsoft.com/office/officeart/2005/8/layout/default"/>
    <dgm:cxn modelId="{38389BC4-738A-42FB-B8A4-C3608C1558F0}" type="presParOf" srcId="{DCF1C992-75EB-482F-99A8-0249C06F8B67}" destId="{3F516006-F3D4-49A2-B629-F15C5A3680C0}" srcOrd="1" destOrd="0" presId="urn:microsoft.com/office/officeart/2005/8/layout/default"/>
    <dgm:cxn modelId="{5E09B4B0-9389-45B6-9B30-56514148148A}" type="presParOf" srcId="{DCF1C992-75EB-482F-99A8-0249C06F8B67}" destId="{143422DE-22D7-46E7-831C-B9548CEC70C7}" srcOrd="2" destOrd="0" presId="urn:microsoft.com/office/officeart/2005/8/layout/default"/>
    <dgm:cxn modelId="{62CD913C-6E93-4D6D-BA0C-661327BE2458}" type="presParOf" srcId="{DCF1C992-75EB-482F-99A8-0249C06F8B67}" destId="{7655E4D1-070C-42CE-BBC2-8F8772E45B36}" srcOrd="3" destOrd="0" presId="urn:microsoft.com/office/officeart/2005/8/layout/default"/>
    <dgm:cxn modelId="{5DF00F56-E728-45CC-8327-C235DB682464}" type="presParOf" srcId="{DCF1C992-75EB-482F-99A8-0249C06F8B67}" destId="{5C9383F6-4559-4D8B-BB7E-52BF02A76B7A}" srcOrd="4" destOrd="0" presId="urn:microsoft.com/office/officeart/2005/8/layout/default"/>
    <dgm:cxn modelId="{DD436E34-A515-4184-A738-BE4E222CB3A7}" type="presParOf" srcId="{DCF1C992-75EB-482F-99A8-0249C06F8B67}" destId="{D0ABD557-AFF2-43CB-B96D-C199F548D8E8}" srcOrd="5" destOrd="0" presId="urn:microsoft.com/office/officeart/2005/8/layout/default"/>
    <dgm:cxn modelId="{5AF24769-08F2-44DA-A8A9-69FFADBDAD26}" type="presParOf" srcId="{DCF1C992-75EB-482F-99A8-0249C06F8B67}" destId="{634B771D-3C13-4EE9-9E2A-FF11DE6D5F97}" srcOrd="6" destOrd="0" presId="urn:microsoft.com/office/officeart/2005/8/layout/default"/>
    <dgm:cxn modelId="{80600A15-02B1-442B-8DB4-BFCB3B103741}" type="presParOf" srcId="{DCF1C992-75EB-482F-99A8-0249C06F8B67}" destId="{761B77E3-7603-46F1-8203-78EB17F445FB}" srcOrd="7" destOrd="0" presId="urn:microsoft.com/office/officeart/2005/8/layout/default"/>
    <dgm:cxn modelId="{036F90D5-57B3-4469-AEA5-8EAC2D056433}"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3E0EF529-96B8-4A2C-BF26-A75AD5261C50}" type="presOf" srcId="{A265D3D0-9A3B-4A8D-AE89-768977F153D7}" destId="{5C9383F6-4559-4D8B-BB7E-52BF02A76B7A}" srcOrd="0" destOrd="0" presId="urn:microsoft.com/office/officeart/2005/8/layout/default"/>
    <dgm:cxn modelId="{B8A0FA26-D4C3-40C7-A3A3-52676060403E}" type="presOf" srcId="{1F848D2E-DBE5-411B-96EC-722988768CD7}" destId="{634B771D-3C13-4EE9-9E2A-FF11DE6D5F97}" srcOrd="0" destOrd="0" presId="urn:microsoft.com/office/officeart/2005/8/layout/default"/>
    <dgm:cxn modelId="{35F78E5A-CDEC-40EF-87F2-784A65342D6F}" srcId="{9FE2CF3E-8797-4C16-B735-8B0B440905E9}" destId="{1F848D2E-DBE5-411B-96EC-722988768CD7}" srcOrd="3" destOrd="0" parTransId="{E2E404CE-0C03-453F-AC92-CA0A52DD54EA}" sibTransId="{2E6B73FB-106E-4A9E-BA99-69454F79CC43}"/>
    <dgm:cxn modelId="{AFDD260F-777B-4CB0-8AF7-2E22AF5B1CD9}" srcId="{9FE2CF3E-8797-4C16-B735-8B0B440905E9}" destId="{DCD60A40-53CF-4735-B7AA-0DB4D3DF1191}" srcOrd="4" destOrd="0" parTransId="{6ED81AE3-44F4-4087-8CE9-A0EECEFB1C6F}" sibTransId="{936558FD-D053-4FA0-B262-8EFCF438D788}"/>
    <dgm:cxn modelId="{CA3B1EEF-F1AB-41DB-AB57-4BDF94238738}" type="presOf" srcId="{DCD60A40-53CF-4735-B7AA-0DB4D3DF1191}" destId="{FD548815-B84B-4C8C-A51D-D65B03198463}" srcOrd="0" destOrd="0" presId="urn:microsoft.com/office/officeart/2005/8/layout/default"/>
    <dgm:cxn modelId="{1BB3843E-463D-456C-886F-3CA290DE22D6}" type="presOf" srcId="{5B092787-EAA4-4D1C-A4F2-203222742722}" destId="{967F35A0-4E5B-43CB-AFB9-024E3BA13BB4}"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F0968326-BA41-4F56-BD94-9CC59659917E}" type="presOf" srcId="{9FE2CF3E-8797-4C16-B735-8B0B440905E9}" destId="{DCF1C992-75EB-482F-99A8-0249C06F8B67}" srcOrd="0" destOrd="0" presId="urn:microsoft.com/office/officeart/2005/8/layout/default"/>
    <dgm:cxn modelId="{37493693-E6AD-4E93-9113-F8C44C3E9204}" srcId="{9FE2CF3E-8797-4C16-B735-8B0B440905E9}" destId="{5B092787-EAA4-4D1C-A4F2-203222742722}" srcOrd="0" destOrd="0" parTransId="{1D9259EE-1D5A-4B78-B187-1099E4020246}" sibTransId="{B57DB44D-CE09-49A3-BEA3-0017021DD47D}"/>
    <dgm:cxn modelId="{068C4C56-C8A5-47A5-A2E4-158F2FDECE4D}" type="presOf" srcId="{DB2074F8-777E-413A-A0C6-14C5D82BE12D}" destId="{143422DE-22D7-46E7-831C-B9548CEC70C7}"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B6411B49-7DA4-481B-9EA5-C9025ED5959B}" type="presParOf" srcId="{DCF1C992-75EB-482F-99A8-0249C06F8B67}" destId="{967F35A0-4E5B-43CB-AFB9-024E3BA13BB4}" srcOrd="0" destOrd="0" presId="urn:microsoft.com/office/officeart/2005/8/layout/default"/>
    <dgm:cxn modelId="{B54612AE-49A1-4FC9-8849-5C034EDA4F79}" type="presParOf" srcId="{DCF1C992-75EB-482F-99A8-0249C06F8B67}" destId="{3F516006-F3D4-49A2-B629-F15C5A3680C0}" srcOrd="1" destOrd="0" presId="urn:microsoft.com/office/officeart/2005/8/layout/default"/>
    <dgm:cxn modelId="{62674D7B-DECE-42D1-B261-22E1EDD28B4E}" type="presParOf" srcId="{DCF1C992-75EB-482F-99A8-0249C06F8B67}" destId="{143422DE-22D7-46E7-831C-B9548CEC70C7}" srcOrd="2" destOrd="0" presId="urn:microsoft.com/office/officeart/2005/8/layout/default"/>
    <dgm:cxn modelId="{004AC7F5-FEA3-4E0C-A428-E42CC0164669}" type="presParOf" srcId="{DCF1C992-75EB-482F-99A8-0249C06F8B67}" destId="{7655E4D1-070C-42CE-BBC2-8F8772E45B36}" srcOrd="3" destOrd="0" presId="urn:microsoft.com/office/officeart/2005/8/layout/default"/>
    <dgm:cxn modelId="{4D30DF03-485E-4088-BA9C-00B0067D6509}" type="presParOf" srcId="{DCF1C992-75EB-482F-99A8-0249C06F8B67}" destId="{5C9383F6-4559-4D8B-BB7E-52BF02A76B7A}" srcOrd="4" destOrd="0" presId="urn:microsoft.com/office/officeart/2005/8/layout/default"/>
    <dgm:cxn modelId="{009B0FBA-D0C9-4EE9-93B7-8795D1349912}" type="presParOf" srcId="{DCF1C992-75EB-482F-99A8-0249C06F8B67}" destId="{D0ABD557-AFF2-43CB-B96D-C199F548D8E8}" srcOrd="5" destOrd="0" presId="urn:microsoft.com/office/officeart/2005/8/layout/default"/>
    <dgm:cxn modelId="{1D92066F-EE03-4AF2-92BA-7D30915DF51A}" type="presParOf" srcId="{DCF1C992-75EB-482F-99A8-0249C06F8B67}" destId="{634B771D-3C13-4EE9-9E2A-FF11DE6D5F97}" srcOrd="6" destOrd="0" presId="urn:microsoft.com/office/officeart/2005/8/layout/default"/>
    <dgm:cxn modelId="{D3A4C8E1-CBF6-48C8-AD66-10BF089FB6E3}" type="presParOf" srcId="{DCF1C992-75EB-482F-99A8-0249C06F8B67}" destId="{761B77E3-7603-46F1-8203-78EB17F445FB}" srcOrd="7" destOrd="0" presId="urn:microsoft.com/office/officeart/2005/8/layout/default"/>
    <dgm:cxn modelId="{9AF4D0C5-C774-4417-A4BB-BC30FF728D26}"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1928D989-9D9D-48A9-A04C-C1E9964621BE}" type="presOf" srcId="{DB2074F8-777E-413A-A0C6-14C5D82BE12D}" destId="{143422DE-22D7-46E7-831C-B9548CEC70C7}" srcOrd="0" destOrd="0" presId="urn:microsoft.com/office/officeart/2005/8/layout/default"/>
    <dgm:cxn modelId="{35F78E5A-CDEC-40EF-87F2-784A65342D6F}" srcId="{9FE2CF3E-8797-4C16-B735-8B0B440905E9}" destId="{1F848D2E-DBE5-411B-96EC-722988768CD7}" srcOrd="3" destOrd="0" parTransId="{E2E404CE-0C03-453F-AC92-CA0A52DD54EA}" sibTransId="{2E6B73FB-106E-4A9E-BA99-69454F79CC43}"/>
    <dgm:cxn modelId="{AFDD260F-777B-4CB0-8AF7-2E22AF5B1CD9}" srcId="{9FE2CF3E-8797-4C16-B735-8B0B440905E9}" destId="{DCD60A40-53CF-4735-B7AA-0DB4D3DF1191}" srcOrd="4" destOrd="0" parTransId="{6ED81AE3-44F4-4087-8CE9-A0EECEFB1C6F}" sibTransId="{936558FD-D053-4FA0-B262-8EFCF438D788}"/>
    <dgm:cxn modelId="{DF76A422-82FE-43E5-AAD3-565B9ED23000}" type="presOf" srcId="{5B092787-EAA4-4D1C-A4F2-203222742722}" destId="{967F35A0-4E5B-43CB-AFB9-024E3BA13BB4}" srcOrd="0" destOrd="0" presId="urn:microsoft.com/office/officeart/2005/8/layout/default"/>
    <dgm:cxn modelId="{C7EE300A-C8C2-4ED2-9F88-9D360F130B30}" type="presOf" srcId="{DCD60A40-53CF-4735-B7AA-0DB4D3DF1191}" destId="{FD548815-B84B-4C8C-A51D-D65B03198463}"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815274E5-9683-488F-8464-2E24CCD1112F}" type="presOf" srcId="{1F848D2E-DBE5-411B-96EC-722988768CD7}" destId="{634B771D-3C13-4EE9-9E2A-FF11DE6D5F97}" srcOrd="0" destOrd="0" presId="urn:microsoft.com/office/officeart/2005/8/layout/default"/>
    <dgm:cxn modelId="{532BDFDF-F303-458B-91A6-B8306B3F9524}" type="presOf" srcId="{9FE2CF3E-8797-4C16-B735-8B0B440905E9}" destId="{DCF1C992-75EB-482F-99A8-0249C06F8B67}" srcOrd="0" destOrd="0" presId="urn:microsoft.com/office/officeart/2005/8/layout/default"/>
    <dgm:cxn modelId="{37493693-E6AD-4E93-9113-F8C44C3E9204}" srcId="{9FE2CF3E-8797-4C16-B735-8B0B440905E9}" destId="{5B092787-EAA4-4D1C-A4F2-203222742722}" srcOrd="0" destOrd="0" parTransId="{1D9259EE-1D5A-4B78-B187-1099E4020246}" sibTransId="{B57DB44D-CE09-49A3-BEA3-0017021DD47D}"/>
    <dgm:cxn modelId="{BBE5F13B-418F-4BBC-8573-4C7FB183E957}" type="presOf" srcId="{A265D3D0-9A3B-4A8D-AE89-768977F153D7}" destId="{5C9383F6-4559-4D8B-BB7E-52BF02A76B7A}"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B4101CEA-B18B-4067-BA56-C69E8F280021}" type="presParOf" srcId="{DCF1C992-75EB-482F-99A8-0249C06F8B67}" destId="{967F35A0-4E5B-43CB-AFB9-024E3BA13BB4}" srcOrd="0" destOrd="0" presId="urn:microsoft.com/office/officeart/2005/8/layout/default"/>
    <dgm:cxn modelId="{766C1167-3349-4A95-A3A0-B820C24EC0EB}" type="presParOf" srcId="{DCF1C992-75EB-482F-99A8-0249C06F8B67}" destId="{3F516006-F3D4-49A2-B629-F15C5A3680C0}" srcOrd="1" destOrd="0" presId="urn:microsoft.com/office/officeart/2005/8/layout/default"/>
    <dgm:cxn modelId="{E6D583B5-EA9E-49F8-9928-A8FF2AAA30ED}" type="presParOf" srcId="{DCF1C992-75EB-482F-99A8-0249C06F8B67}" destId="{143422DE-22D7-46E7-831C-B9548CEC70C7}" srcOrd="2" destOrd="0" presId="urn:microsoft.com/office/officeart/2005/8/layout/default"/>
    <dgm:cxn modelId="{FDB88855-8196-4EA1-9139-314A3538B1B7}" type="presParOf" srcId="{DCF1C992-75EB-482F-99A8-0249C06F8B67}" destId="{7655E4D1-070C-42CE-BBC2-8F8772E45B36}" srcOrd="3" destOrd="0" presId="urn:microsoft.com/office/officeart/2005/8/layout/default"/>
    <dgm:cxn modelId="{585EB14C-7DBA-4EC8-8C5E-1F24BB2123EB}" type="presParOf" srcId="{DCF1C992-75EB-482F-99A8-0249C06F8B67}" destId="{5C9383F6-4559-4D8B-BB7E-52BF02A76B7A}" srcOrd="4" destOrd="0" presId="urn:microsoft.com/office/officeart/2005/8/layout/default"/>
    <dgm:cxn modelId="{477E6E35-F8EA-460C-B535-6DAC2A0076E5}" type="presParOf" srcId="{DCF1C992-75EB-482F-99A8-0249C06F8B67}" destId="{D0ABD557-AFF2-43CB-B96D-C199F548D8E8}" srcOrd="5" destOrd="0" presId="urn:microsoft.com/office/officeart/2005/8/layout/default"/>
    <dgm:cxn modelId="{CFB86B68-0B57-4A15-AEE8-30AEADF82541}" type="presParOf" srcId="{DCF1C992-75EB-482F-99A8-0249C06F8B67}" destId="{634B771D-3C13-4EE9-9E2A-FF11DE6D5F97}" srcOrd="6" destOrd="0" presId="urn:microsoft.com/office/officeart/2005/8/layout/default"/>
    <dgm:cxn modelId="{5AA87753-BDCF-4263-9F3E-28C72405C9E6}" type="presParOf" srcId="{DCF1C992-75EB-482F-99A8-0249C06F8B67}" destId="{761B77E3-7603-46F1-8203-78EB17F445FB}" srcOrd="7" destOrd="0" presId="urn:microsoft.com/office/officeart/2005/8/layout/default"/>
    <dgm:cxn modelId="{30D4D38C-7A74-41F9-951A-4EA69AB4A421}"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BF33C9E3-7485-4800-B128-F76F3CB2AA0A}" type="presOf" srcId="{9FE2CF3E-8797-4C16-B735-8B0B440905E9}" destId="{DCF1C992-75EB-482F-99A8-0249C06F8B67}" srcOrd="0" destOrd="0" presId="urn:microsoft.com/office/officeart/2005/8/layout/default"/>
    <dgm:cxn modelId="{9FE12167-2A42-4152-AACB-013F16DB61AA}" type="presOf" srcId="{DCD60A40-53CF-4735-B7AA-0DB4D3DF1191}" destId="{FD548815-B84B-4C8C-A51D-D65B03198463}"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37493693-E6AD-4E93-9113-F8C44C3E9204}" srcId="{9FE2CF3E-8797-4C16-B735-8B0B440905E9}" destId="{5B092787-EAA4-4D1C-A4F2-203222742722}" srcOrd="0" destOrd="0" parTransId="{1D9259EE-1D5A-4B78-B187-1099E4020246}" sibTransId="{B57DB44D-CE09-49A3-BEA3-0017021DD47D}"/>
    <dgm:cxn modelId="{AFDD260F-777B-4CB0-8AF7-2E22AF5B1CD9}" srcId="{9FE2CF3E-8797-4C16-B735-8B0B440905E9}" destId="{DCD60A40-53CF-4735-B7AA-0DB4D3DF1191}" srcOrd="4" destOrd="0" parTransId="{6ED81AE3-44F4-4087-8CE9-A0EECEFB1C6F}" sibTransId="{936558FD-D053-4FA0-B262-8EFCF438D788}"/>
    <dgm:cxn modelId="{35F78E5A-CDEC-40EF-87F2-784A65342D6F}" srcId="{9FE2CF3E-8797-4C16-B735-8B0B440905E9}" destId="{1F848D2E-DBE5-411B-96EC-722988768CD7}" srcOrd="3" destOrd="0" parTransId="{E2E404CE-0C03-453F-AC92-CA0A52DD54EA}" sibTransId="{2E6B73FB-106E-4A9E-BA99-69454F79CC43}"/>
    <dgm:cxn modelId="{E99A5BA9-6177-4992-9DB4-EA6B2DECCD40}" type="presOf" srcId="{5B092787-EAA4-4D1C-A4F2-203222742722}" destId="{967F35A0-4E5B-43CB-AFB9-024E3BA13BB4}" srcOrd="0" destOrd="0" presId="urn:microsoft.com/office/officeart/2005/8/layout/default"/>
    <dgm:cxn modelId="{1CF396EB-D9F8-4CCA-AB40-BDC0DB7686DC}" type="presOf" srcId="{DB2074F8-777E-413A-A0C6-14C5D82BE12D}" destId="{143422DE-22D7-46E7-831C-B9548CEC70C7}"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487BFCF1-AFEB-4740-B8E8-5C29E1115C8A}" type="presOf" srcId="{A265D3D0-9A3B-4A8D-AE89-768977F153D7}" destId="{5C9383F6-4559-4D8B-BB7E-52BF02A76B7A}" srcOrd="0" destOrd="0" presId="urn:microsoft.com/office/officeart/2005/8/layout/default"/>
    <dgm:cxn modelId="{55AA7A47-5C9C-488D-9289-437C51A5FF0F}" type="presOf" srcId="{1F848D2E-DBE5-411B-96EC-722988768CD7}" destId="{634B771D-3C13-4EE9-9E2A-FF11DE6D5F97}" srcOrd="0" destOrd="0" presId="urn:microsoft.com/office/officeart/2005/8/layout/default"/>
    <dgm:cxn modelId="{B4E6532E-B8BE-4FE6-82B1-8340DF13E265}" type="presParOf" srcId="{DCF1C992-75EB-482F-99A8-0249C06F8B67}" destId="{967F35A0-4E5B-43CB-AFB9-024E3BA13BB4}" srcOrd="0" destOrd="0" presId="urn:microsoft.com/office/officeart/2005/8/layout/default"/>
    <dgm:cxn modelId="{9D234A09-BE11-4A86-BDF3-987BBB396A26}" type="presParOf" srcId="{DCF1C992-75EB-482F-99A8-0249C06F8B67}" destId="{3F516006-F3D4-49A2-B629-F15C5A3680C0}" srcOrd="1" destOrd="0" presId="urn:microsoft.com/office/officeart/2005/8/layout/default"/>
    <dgm:cxn modelId="{2867879B-723D-4920-A620-EACCAF518DC2}" type="presParOf" srcId="{DCF1C992-75EB-482F-99A8-0249C06F8B67}" destId="{143422DE-22D7-46E7-831C-B9548CEC70C7}" srcOrd="2" destOrd="0" presId="urn:microsoft.com/office/officeart/2005/8/layout/default"/>
    <dgm:cxn modelId="{0F1DBE3D-E44A-45BC-9E05-4B2A663EA454}" type="presParOf" srcId="{DCF1C992-75EB-482F-99A8-0249C06F8B67}" destId="{7655E4D1-070C-42CE-BBC2-8F8772E45B36}" srcOrd="3" destOrd="0" presId="urn:microsoft.com/office/officeart/2005/8/layout/default"/>
    <dgm:cxn modelId="{3788839F-4F7D-4DE0-890C-573C76E537F7}" type="presParOf" srcId="{DCF1C992-75EB-482F-99A8-0249C06F8B67}" destId="{5C9383F6-4559-4D8B-BB7E-52BF02A76B7A}" srcOrd="4" destOrd="0" presId="urn:microsoft.com/office/officeart/2005/8/layout/default"/>
    <dgm:cxn modelId="{C80BDA8B-36E2-40C2-8370-C329B3DF0262}" type="presParOf" srcId="{DCF1C992-75EB-482F-99A8-0249C06F8B67}" destId="{D0ABD557-AFF2-43CB-B96D-C199F548D8E8}" srcOrd="5" destOrd="0" presId="urn:microsoft.com/office/officeart/2005/8/layout/default"/>
    <dgm:cxn modelId="{3EE378DF-26A8-41EE-A491-873B8B27EDB7}" type="presParOf" srcId="{DCF1C992-75EB-482F-99A8-0249C06F8B67}" destId="{634B771D-3C13-4EE9-9E2A-FF11DE6D5F97}" srcOrd="6" destOrd="0" presId="urn:microsoft.com/office/officeart/2005/8/layout/default"/>
    <dgm:cxn modelId="{06665F25-8F99-4627-8C61-D2270A3B7F95}" type="presParOf" srcId="{DCF1C992-75EB-482F-99A8-0249C06F8B67}" destId="{761B77E3-7603-46F1-8203-78EB17F445FB}" srcOrd="7" destOrd="0" presId="urn:microsoft.com/office/officeart/2005/8/layout/default"/>
    <dgm:cxn modelId="{03B79D74-FF19-47B6-9051-99417E1C2304}"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FE2CF3E-8797-4C16-B735-8B0B440905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B092787-EAA4-4D1C-A4F2-203222742722}">
      <dgm:prSet phldrT="[Text]"/>
      <dgm:spPr/>
      <dgm:t>
        <a:bodyPr/>
        <a:lstStyle/>
        <a:p>
          <a:r>
            <a:rPr lang="en-US" b="1" dirty="0" smtClean="0"/>
            <a:t>1</a:t>
          </a:r>
          <a:endParaRPr lang="en-US" b="1" dirty="0"/>
        </a:p>
      </dgm:t>
    </dgm:pt>
    <dgm:pt modelId="{1D9259EE-1D5A-4B78-B187-1099E4020246}" type="parTrans" cxnId="{37493693-E6AD-4E93-9113-F8C44C3E9204}">
      <dgm:prSet/>
      <dgm:spPr/>
      <dgm:t>
        <a:bodyPr/>
        <a:lstStyle/>
        <a:p>
          <a:endParaRPr lang="en-US" b="1"/>
        </a:p>
      </dgm:t>
    </dgm:pt>
    <dgm:pt modelId="{B57DB44D-CE09-49A3-BEA3-0017021DD47D}" type="sibTrans" cxnId="{37493693-E6AD-4E93-9113-F8C44C3E9204}">
      <dgm:prSet/>
      <dgm:spPr/>
      <dgm:t>
        <a:bodyPr/>
        <a:lstStyle/>
        <a:p>
          <a:endParaRPr lang="en-US" b="1"/>
        </a:p>
      </dgm:t>
    </dgm:pt>
    <dgm:pt modelId="{DB2074F8-777E-413A-A0C6-14C5D82BE12D}">
      <dgm:prSet phldrT="[Text]"/>
      <dgm:spPr/>
      <dgm:t>
        <a:bodyPr/>
        <a:lstStyle/>
        <a:p>
          <a:r>
            <a:rPr lang="en-US" b="1" dirty="0" smtClean="0"/>
            <a:t>2</a:t>
          </a:r>
          <a:endParaRPr lang="en-US" b="1" dirty="0"/>
        </a:p>
      </dgm:t>
    </dgm:pt>
    <dgm:pt modelId="{72EA898F-623F-4947-B98D-C64FD957D5A9}" type="parTrans" cxnId="{E924B50D-0346-4749-9F56-3DE57BBA8D61}">
      <dgm:prSet/>
      <dgm:spPr/>
      <dgm:t>
        <a:bodyPr/>
        <a:lstStyle/>
        <a:p>
          <a:endParaRPr lang="en-US" b="1"/>
        </a:p>
      </dgm:t>
    </dgm:pt>
    <dgm:pt modelId="{FF27820B-41AE-4FC8-851B-A448FC5BEC09}" type="sibTrans" cxnId="{E924B50D-0346-4749-9F56-3DE57BBA8D61}">
      <dgm:prSet/>
      <dgm:spPr/>
      <dgm:t>
        <a:bodyPr/>
        <a:lstStyle/>
        <a:p>
          <a:endParaRPr lang="en-US" b="1"/>
        </a:p>
      </dgm:t>
    </dgm:pt>
    <dgm:pt modelId="{A265D3D0-9A3B-4A8D-AE89-768977F153D7}">
      <dgm:prSet phldrT="[Text]"/>
      <dgm:spPr/>
      <dgm:t>
        <a:bodyPr/>
        <a:lstStyle/>
        <a:p>
          <a:r>
            <a:rPr lang="en-US" b="1" dirty="0" smtClean="0"/>
            <a:t>3</a:t>
          </a:r>
          <a:endParaRPr lang="en-US" b="1" dirty="0"/>
        </a:p>
      </dgm:t>
    </dgm:pt>
    <dgm:pt modelId="{3DF41770-B635-4FA7-949C-961A2A695306}" type="parTrans" cxnId="{32C266BA-200F-43BF-85E5-CF716E3B15A2}">
      <dgm:prSet/>
      <dgm:spPr/>
      <dgm:t>
        <a:bodyPr/>
        <a:lstStyle/>
        <a:p>
          <a:endParaRPr lang="en-US" b="1"/>
        </a:p>
      </dgm:t>
    </dgm:pt>
    <dgm:pt modelId="{7AB6CB55-4E31-45A0-A188-76C5EE3D952C}" type="sibTrans" cxnId="{32C266BA-200F-43BF-85E5-CF716E3B15A2}">
      <dgm:prSet/>
      <dgm:spPr/>
      <dgm:t>
        <a:bodyPr/>
        <a:lstStyle/>
        <a:p>
          <a:endParaRPr lang="en-US" b="1"/>
        </a:p>
      </dgm:t>
    </dgm:pt>
    <dgm:pt modelId="{1F848D2E-DBE5-411B-96EC-722988768CD7}">
      <dgm:prSet phldrT="[Text]"/>
      <dgm:spPr/>
      <dgm:t>
        <a:bodyPr/>
        <a:lstStyle/>
        <a:p>
          <a:r>
            <a:rPr lang="en-US" b="1" dirty="0" smtClean="0"/>
            <a:t>4</a:t>
          </a:r>
          <a:endParaRPr lang="en-US" b="1" dirty="0"/>
        </a:p>
      </dgm:t>
    </dgm:pt>
    <dgm:pt modelId="{E2E404CE-0C03-453F-AC92-CA0A52DD54EA}" type="parTrans" cxnId="{35F78E5A-CDEC-40EF-87F2-784A65342D6F}">
      <dgm:prSet/>
      <dgm:spPr/>
      <dgm:t>
        <a:bodyPr/>
        <a:lstStyle/>
        <a:p>
          <a:endParaRPr lang="en-US" b="1"/>
        </a:p>
      </dgm:t>
    </dgm:pt>
    <dgm:pt modelId="{2E6B73FB-106E-4A9E-BA99-69454F79CC43}" type="sibTrans" cxnId="{35F78E5A-CDEC-40EF-87F2-784A65342D6F}">
      <dgm:prSet/>
      <dgm:spPr/>
      <dgm:t>
        <a:bodyPr/>
        <a:lstStyle/>
        <a:p>
          <a:endParaRPr lang="en-US" b="1"/>
        </a:p>
      </dgm:t>
    </dgm:pt>
    <dgm:pt modelId="{DCD60A40-53CF-4735-B7AA-0DB4D3DF1191}">
      <dgm:prSet phldrT="[Text]"/>
      <dgm:spPr/>
      <dgm:t>
        <a:bodyPr/>
        <a:lstStyle/>
        <a:p>
          <a:r>
            <a:rPr lang="en-US" b="1" dirty="0" smtClean="0"/>
            <a:t>5</a:t>
          </a:r>
          <a:endParaRPr lang="en-US" b="1" dirty="0"/>
        </a:p>
      </dgm:t>
    </dgm:pt>
    <dgm:pt modelId="{6ED81AE3-44F4-4087-8CE9-A0EECEFB1C6F}" type="parTrans" cxnId="{AFDD260F-777B-4CB0-8AF7-2E22AF5B1CD9}">
      <dgm:prSet/>
      <dgm:spPr/>
      <dgm:t>
        <a:bodyPr/>
        <a:lstStyle/>
        <a:p>
          <a:endParaRPr lang="en-US" b="1"/>
        </a:p>
      </dgm:t>
    </dgm:pt>
    <dgm:pt modelId="{936558FD-D053-4FA0-B262-8EFCF438D788}" type="sibTrans" cxnId="{AFDD260F-777B-4CB0-8AF7-2E22AF5B1CD9}">
      <dgm:prSet/>
      <dgm:spPr/>
      <dgm:t>
        <a:bodyPr/>
        <a:lstStyle/>
        <a:p>
          <a:endParaRPr lang="en-US" b="1"/>
        </a:p>
      </dgm:t>
    </dgm:pt>
    <dgm:pt modelId="{DCF1C992-75EB-482F-99A8-0249C06F8B67}" type="pres">
      <dgm:prSet presAssocID="{9FE2CF3E-8797-4C16-B735-8B0B440905E9}" presName="diagram" presStyleCnt="0">
        <dgm:presLayoutVars>
          <dgm:dir/>
          <dgm:resizeHandles val="exact"/>
        </dgm:presLayoutVars>
      </dgm:prSet>
      <dgm:spPr/>
      <dgm:t>
        <a:bodyPr/>
        <a:lstStyle/>
        <a:p>
          <a:endParaRPr lang="en-US"/>
        </a:p>
      </dgm:t>
    </dgm:pt>
    <dgm:pt modelId="{967F35A0-4E5B-43CB-AFB9-024E3BA13BB4}" type="pres">
      <dgm:prSet presAssocID="{5B092787-EAA4-4D1C-A4F2-203222742722}" presName="node" presStyleLbl="node1" presStyleIdx="0" presStyleCnt="5">
        <dgm:presLayoutVars>
          <dgm:bulletEnabled val="1"/>
        </dgm:presLayoutVars>
      </dgm:prSet>
      <dgm:spPr/>
      <dgm:t>
        <a:bodyPr/>
        <a:lstStyle/>
        <a:p>
          <a:endParaRPr lang="en-US"/>
        </a:p>
      </dgm:t>
    </dgm:pt>
    <dgm:pt modelId="{3F516006-F3D4-49A2-B629-F15C5A3680C0}" type="pres">
      <dgm:prSet presAssocID="{B57DB44D-CE09-49A3-BEA3-0017021DD47D}" presName="sibTrans" presStyleCnt="0"/>
      <dgm:spPr/>
    </dgm:pt>
    <dgm:pt modelId="{143422DE-22D7-46E7-831C-B9548CEC70C7}" type="pres">
      <dgm:prSet presAssocID="{DB2074F8-777E-413A-A0C6-14C5D82BE12D}" presName="node" presStyleLbl="node1" presStyleIdx="1" presStyleCnt="5">
        <dgm:presLayoutVars>
          <dgm:bulletEnabled val="1"/>
        </dgm:presLayoutVars>
      </dgm:prSet>
      <dgm:spPr/>
      <dgm:t>
        <a:bodyPr/>
        <a:lstStyle/>
        <a:p>
          <a:endParaRPr lang="en-US"/>
        </a:p>
      </dgm:t>
    </dgm:pt>
    <dgm:pt modelId="{7655E4D1-070C-42CE-BBC2-8F8772E45B36}" type="pres">
      <dgm:prSet presAssocID="{FF27820B-41AE-4FC8-851B-A448FC5BEC09}" presName="sibTrans" presStyleCnt="0"/>
      <dgm:spPr/>
    </dgm:pt>
    <dgm:pt modelId="{5C9383F6-4559-4D8B-BB7E-52BF02A76B7A}" type="pres">
      <dgm:prSet presAssocID="{A265D3D0-9A3B-4A8D-AE89-768977F153D7}" presName="node" presStyleLbl="node1" presStyleIdx="2" presStyleCnt="5">
        <dgm:presLayoutVars>
          <dgm:bulletEnabled val="1"/>
        </dgm:presLayoutVars>
      </dgm:prSet>
      <dgm:spPr/>
      <dgm:t>
        <a:bodyPr/>
        <a:lstStyle/>
        <a:p>
          <a:endParaRPr lang="en-US"/>
        </a:p>
      </dgm:t>
    </dgm:pt>
    <dgm:pt modelId="{D0ABD557-AFF2-43CB-B96D-C199F548D8E8}" type="pres">
      <dgm:prSet presAssocID="{7AB6CB55-4E31-45A0-A188-76C5EE3D952C}" presName="sibTrans" presStyleCnt="0"/>
      <dgm:spPr/>
    </dgm:pt>
    <dgm:pt modelId="{634B771D-3C13-4EE9-9E2A-FF11DE6D5F97}" type="pres">
      <dgm:prSet presAssocID="{1F848D2E-DBE5-411B-96EC-722988768CD7}" presName="node" presStyleLbl="node1" presStyleIdx="3" presStyleCnt="5">
        <dgm:presLayoutVars>
          <dgm:bulletEnabled val="1"/>
        </dgm:presLayoutVars>
      </dgm:prSet>
      <dgm:spPr/>
      <dgm:t>
        <a:bodyPr/>
        <a:lstStyle/>
        <a:p>
          <a:endParaRPr lang="en-US"/>
        </a:p>
      </dgm:t>
    </dgm:pt>
    <dgm:pt modelId="{761B77E3-7603-46F1-8203-78EB17F445FB}" type="pres">
      <dgm:prSet presAssocID="{2E6B73FB-106E-4A9E-BA99-69454F79CC43}" presName="sibTrans" presStyleCnt="0"/>
      <dgm:spPr/>
    </dgm:pt>
    <dgm:pt modelId="{FD548815-B84B-4C8C-A51D-D65B03198463}" type="pres">
      <dgm:prSet presAssocID="{DCD60A40-53CF-4735-B7AA-0DB4D3DF1191}" presName="node" presStyleLbl="node1" presStyleIdx="4" presStyleCnt="5">
        <dgm:presLayoutVars>
          <dgm:bulletEnabled val="1"/>
        </dgm:presLayoutVars>
      </dgm:prSet>
      <dgm:spPr/>
      <dgm:t>
        <a:bodyPr/>
        <a:lstStyle/>
        <a:p>
          <a:endParaRPr lang="en-US"/>
        </a:p>
      </dgm:t>
    </dgm:pt>
  </dgm:ptLst>
  <dgm:cxnLst>
    <dgm:cxn modelId="{C1FAA23D-4B74-4F03-A0C2-92DB1A901115}" type="presOf" srcId="{DCD60A40-53CF-4735-B7AA-0DB4D3DF1191}" destId="{FD548815-B84B-4C8C-A51D-D65B03198463}" srcOrd="0" destOrd="0" presId="urn:microsoft.com/office/officeart/2005/8/layout/default"/>
    <dgm:cxn modelId="{E0F146A4-5817-465A-BD03-36608C60C506}" type="presOf" srcId="{1F848D2E-DBE5-411B-96EC-722988768CD7}" destId="{634B771D-3C13-4EE9-9E2A-FF11DE6D5F97}" srcOrd="0" destOrd="0" presId="urn:microsoft.com/office/officeart/2005/8/layout/default"/>
    <dgm:cxn modelId="{32C266BA-200F-43BF-85E5-CF716E3B15A2}" srcId="{9FE2CF3E-8797-4C16-B735-8B0B440905E9}" destId="{A265D3D0-9A3B-4A8D-AE89-768977F153D7}" srcOrd="2" destOrd="0" parTransId="{3DF41770-B635-4FA7-949C-961A2A695306}" sibTransId="{7AB6CB55-4E31-45A0-A188-76C5EE3D952C}"/>
    <dgm:cxn modelId="{997C344D-0C71-40FB-AB52-FDB594B50013}" type="presOf" srcId="{A265D3D0-9A3B-4A8D-AE89-768977F153D7}" destId="{5C9383F6-4559-4D8B-BB7E-52BF02A76B7A}" srcOrd="0" destOrd="0" presId="urn:microsoft.com/office/officeart/2005/8/layout/default"/>
    <dgm:cxn modelId="{37493693-E6AD-4E93-9113-F8C44C3E9204}" srcId="{9FE2CF3E-8797-4C16-B735-8B0B440905E9}" destId="{5B092787-EAA4-4D1C-A4F2-203222742722}" srcOrd="0" destOrd="0" parTransId="{1D9259EE-1D5A-4B78-B187-1099E4020246}" sibTransId="{B57DB44D-CE09-49A3-BEA3-0017021DD47D}"/>
    <dgm:cxn modelId="{AFDD260F-777B-4CB0-8AF7-2E22AF5B1CD9}" srcId="{9FE2CF3E-8797-4C16-B735-8B0B440905E9}" destId="{DCD60A40-53CF-4735-B7AA-0DB4D3DF1191}" srcOrd="4" destOrd="0" parTransId="{6ED81AE3-44F4-4087-8CE9-A0EECEFB1C6F}" sibTransId="{936558FD-D053-4FA0-B262-8EFCF438D788}"/>
    <dgm:cxn modelId="{35F78E5A-CDEC-40EF-87F2-784A65342D6F}" srcId="{9FE2CF3E-8797-4C16-B735-8B0B440905E9}" destId="{1F848D2E-DBE5-411B-96EC-722988768CD7}" srcOrd="3" destOrd="0" parTransId="{E2E404CE-0C03-453F-AC92-CA0A52DD54EA}" sibTransId="{2E6B73FB-106E-4A9E-BA99-69454F79CC43}"/>
    <dgm:cxn modelId="{57F2E37F-4091-4745-A90A-78EA3D9DD274}" type="presOf" srcId="{9FE2CF3E-8797-4C16-B735-8B0B440905E9}" destId="{DCF1C992-75EB-482F-99A8-0249C06F8B67}" srcOrd="0" destOrd="0" presId="urn:microsoft.com/office/officeart/2005/8/layout/default"/>
    <dgm:cxn modelId="{5973D4ED-B0CE-4C4B-84C2-3B791445CFDD}" type="presOf" srcId="{DB2074F8-777E-413A-A0C6-14C5D82BE12D}" destId="{143422DE-22D7-46E7-831C-B9548CEC70C7}" srcOrd="0" destOrd="0" presId="urn:microsoft.com/office/officeart/2005/8/layout/default"/>
    <dgm:cxn modelId="{73F754B4-B25A-4A61-809A-69D0714E81C4}" type="presOf" srcId="{5B092787-EAA4-4D1C-A4F2-203222742722}" destId="{967F35A0-4E5B-43CB-AFB9-024E3BA13BB4}" srcOrd="0" destOrd="0" presId="urn:microsoft.com/office/officeart/2005/8/layout/default"/>
    <dgm:cxn modelId="{E924B50D-0346-4749-9F56-3DE57BBA8D61}" srcId="{9FE2CF3E-8797-4C16-B735-8B0B440905E9}" destId="{DB2074F8-777E-413A-A0C6-14C5D82BE12D}" srcOrd="1" destOrd="0" parTransId="{72EA898F-623F-4947-B98D-C64FD957D5A9}" sibTransId="{FF27820B-41AE-4FC8-851B-A448FC5BEC09}"/>
    <dgm:cxn modelId="{FD876CA5-D376-4F7E-9FE7-46013DB1F425}" type="presParOf" srcId="{DCF1C992-75EB-482F-99A8-0249C06F8B67}" destId="{967F35A0-4E5B-43CB-AFB9-024E3BA13BB4}" srcOrd="0" destOrd="0" presId="urn:microsoft.com/office/officeart/2005/8/layout/default"/>
    <dgm:cxn modelId="{B1DADF75-E47E-4BEA-9DC8-A77632D679DB}" type="presParOf" srcId="{DCF1C992-75EB-482F-99A8-0249C06F8B67}" destId="{3F516006-F3D4-49A2-B629-F15C5A3680C0}" srcOrd="1" destOrd="0" presId="urn:microsoft.com/office/officeart/2005/8/layout/default"/>
    <dgm:cxn modelId="{47AEB4FA-79CE-466F-A926-FD925ECD1009}" type="presParOf" srcId="{DCF1C992-75EB-482F-99A8-0249C06F8B67}" destId="{143422DE-22D7-46E7-831C-B9548CEC70C7}" srcOrd="2" destOrd="0" presId="urn:microsoft.com/office/officeart/2005/8/layout/default"/>
    <dgm:cxn modelId="{8B0CDD91-482A-4039-8392-B698122128C7}" type="presParOf" srcId="{DCF1C992-75EB-482F-99A8-0249C06F8B67}" destId="{7655E4D1-070C-42CE-BBC2-8F8772E45B36}" srcOrd="3" destOrd="0" presId="urn:microsoft.com/office/officeart/2005/8/layout/default"/>
    <dgm:cxn modelId="{EC578F61-374B-419D-869E-52976CF3F88C}" type="presParOf" srcId="{DCF1C992-75EB-482F-99A8-0249C06F8B67}" destId="{5C9383F6-4559-4D8B-BB7E-52BF02A76B7A}" srcOrd="4" destOrd="0" presId="urn:microsoft.com/office/officeart/2005/8/layout/default"/>
    <dgm:cxn modelId="{072F4A4F-F088-4A79-82F9-C23B3924D172}" type="presParOf" srcId="{DCF1C992-75EB-482F-99A8-0249C06F8B67}" destId="{D0ABD557-AFF2-43CB-B96D-C199F548D8E8}" srcOrd="5" destOrd="0" presId="urn:microsoft.com/office/officeart/2005/8/layout/default"/>
    <dgm:cxn modelId="{029FB91E-1BAE-4557-9B14-7AE47DEC6476}" type="presParOf" srcId="{DCF1C992-75EB-482F-99A8-0249C06F8B67}" destId="{634B771D-3C13-4EE9-9E2A-FF11DE6D5F97}" srcOrd="6" destOrd="0" presId="urn:microsoft.com/office/officeart/2005/8/layout/default"/>
    <dgm:cxn modelId="{4A8AB0CD-D6C4-4532-BCFF-1507FE7096CD}" type="presParOf" srcId="{DCF1C992-75EB-482F-99A8-0249C06F8B67}" destId="{761B77E3-7603-46F1-8203-78EB17F445FB}" srcOrd="7" destOrd="0" presId="urn:microsoft.com/office/officeart/2005/8/layout/default"/>
    <dgm:cxn modelId="{15350795-EB3C-464C-8661-2BEFE86362CB}" type="presParOf" srcId="{DCF1C992-75EB-482F-99A8-0249C06F8B67}" destId="{FD548815-B84B-4C8C-A51D-D65B03198463}" srcOrd="8" destOrd="0" presId="urn:microsoft.com/office/officeart/2005/8/layout/default"/>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85095-B4E7-4FAE-996C-F637AE07F239}">
      <dsp:nvSpPr>
        <dsp:cNvPr id="0" name=""/>
        <dsp:cNvSpPr/>
      </dsp:nvSpPr>
      <dsp:spPr>
        <a:xfrm>
          <a:off x="0" y="261868"/>
          <a:ext cx="4951710" cy="1980684"/>
        </a:xfrm>
        <a:prstGeom prst="leftRightRibb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47152-C313-43B8-89E7-6BB75AD40543}">
      <dsp:nvSpPr>
        <dsp:cNvPr id="0" name=""/>
        <dsp:cNvSpPr/>
      </dsp:nvSpPr>
      <dsp:spPr>
        <a:xfrm>
          <a:off x="594205" y="608488"/>
          <a:ext cx="1634064" cy="9705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0904" rIns="0" bIns="129540" numCol="1" spcCol="1270" anchor="ctr" anchorCtr="0">
          <a:noAutofit/>
        </a:bodyPr>
        <a:lstStyle/>
        <a:p>
          <a:pPr lvl="0" algn="ctr" defTabSz="1511300">
            <a:lnSpc>
              <a:spcPct val="90000"/>
            </a:lnSpc>
            <a:spcBef>
              <a:spcPct val="0"/>
            </a:spcBef>
            <a:spcAft>
              <a:spcPct val="35000"/>
            </a:spcAft>
          </a:pPr>
          <a:r>
            <a:rPr lang="en-US" sz="3400" b="1" kern="1200" dirty="0" smtClean="0">
              <a:solidFill>
                <a:schemeClr val="accent1"/>
              </a:solidFill>
            </a:rPr>
            <a:t>warm</a:t>
          </a:r>
          <a:endParaRPr lang="en-US" sz="3400" b="1" kern="1200" dirty="0">
            <a:solidFill>
              <a:schemeClr val="accent1"/>
            </a:solidFill>
          </a:endParaRPr>
        </a:p>
      </dsp:txBody>
      <dsp:txXfrm>
        <a:off x="594205" y="608488"/>
        <a:ext cx="1634064" cy="970535"/>
      </dsp:txXfrm>
    </dsp:sp>
    <dsp:sp modelId="{849AC3A4-6F76-4C5D-B2E5-F60C9538D54A}">
      <dsp:nvSpPr>
        <dsp:cNvPr id="0" name=""/>
        <dsp:cNvSpPr/>
      </dsp:nvSpPr>
      <dsp:spPr>
        <a:xfrm>
          <a:off x="2475855" y="925398"/>
          <a:ext cx="1931166" cy="9705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0904" rIns="0" bIns="129540" numCol="1" spcCol="1270" anchor="ctr" anchorCtr="0">
          <a:noAutofit/>
        </a:bodyPr>
        <a:lstStyle/>
        <a:p>
          <a:pPr lvl="0" algn="ctr" defTabSz="1511300">
            <a:lnSpc>
              <a:spcPct val="90000"/>
            </a:lnSpc>
            <a:spcBef>
              <a:spcPct val="0"/>
            </a:spcBef>
            <a:spcAft>
              <a:spcPct val="35000"/>
            </a:spcAft>
          </a:pPr>
          <a:r>
            <a:rPr lang="en-US" sz="3400" b="1" kern="1200" dirty="0" smtClean="0">
              <a:solidFill>
                <a:schemeClr val="accent2"/>
              </a:solidFill>
            </a:rPr>
            <a:t>competent</a:t>
          </a:r>
          <a:endParaRPr lang="en-US" sz="3400" b="1" kern="1200" dirty="0">
            <a:solidFill>
              <a:schemeClr val="accent2"/>
            </a:solidFill>
          </a:endParaRPr>
        </a:p>
      </dsp:txBody>
      <dsp:txXfrm>
        <a:off x="2475855" y="925398"/>
        <a:ext cx="1931166" cy="9705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7"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7"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30"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30" y="139457"/>
        <a:ext cx="716637" cy="4299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7"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7"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30"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30" y="139457"/>
        <a:ext cx="716637" cy="4299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7"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7"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30"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30" y="139457"/>
        <a:ext cx="716637" cy="4299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7"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7"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30"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30" y="139457"/>
        <a:ext cx="716637" cy="429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6"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6"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29"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29" y="139457"/>
        <a:ext cx="716637" cy="429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6"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6"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29"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29" y="139457"/>
        <a:ext cx="716637" cy="4299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6"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6"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29"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29" y="139457"/>
        <a:ext cx="716637" cy="4299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6"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6"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29"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29" y="139457"/>
        <a:ext cx="716637" cy="4299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6"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6"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29"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29" y="139457"/>
        <a:ext cx="716637" cy="429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6"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6"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29"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29" y="139457"/>
        <a:ext cx="716637" cy="4299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7"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7"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30"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30" y="139457"/>
        <a:ext cx="716637" cy="4299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F35A0-4E5B-43CB-AFB9-024E3BA13BB4}">
      <dsp:nvSpPr>
        <dsp:cNvPr id="0" name=""/>
        <dsp:cNvSpPr/>
      </dsp:nvSpPr>
      <dsp:spPr>
        <a:xfrm>
          <a:off x="1323"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1</a:t>
          </a:r>
          <a:endParaRPr lang="en-US" sz="2000" b="1" kern="1200" dirty="0"/>
        </a:p>
      </dsp:txBody>
      <dsp:txXfrm>
        <a:off x="1323" y="139457"/>
        <a:ext cx="716637" cy="429982"/>
      </dsp:txXfrm>
    </dsp:sp>
    <dsp:sp modelId="{143422DE-22D7-46E7-831C-B9548CEC70C7}">
      <dsp:nvSpPr>
        <dsp:cNvPr id="0" name=""/>
        <dsp:cNvSpPr/>
      </dsp:nvSpPr>
      <dsp:spPr>
        <a:xfrm>
          <a:off x="789625"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789625" y="139457"/>
        <a:ext cx="716637" cy="429982"/>
      </dsp:txXfrm>
    </dsp:sp>
    <dsp:sp modelId="{5C9383F6-4559-4D8B-BB7E-52BF02A76B7A}">
      <dsp:nvSpPr>
        <dsp:cNvPr id="0" name=""/>
        <dsp:cNvSpPr/>
      </dsp:nvSpPr>
      <dsp:spPr>
        <a:xfrm>
          <a:off x="1577927"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577927" y="139457"/>
        <a:ext cx="716637" cy="429982"/>
      </dsp:txXfrm>
    </dsp:sp>
    <dsp:sp modelId="{634B771D-3C13-4EE9-9E2A-FF11DE6D5F97}">
      <dsp:nvSpPr>
        <dsp:cNvPr id="0" name=""/>
        <dsp:cNvSpPr/>
      </dsp:nvSpPr>
      <dsp:spPr>
        <a:xfrm>
          <a:off x="2366228"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4</a:t>
          </a:r>
          <a:endParaRPr lang="en-US" sz="2000" b="1" kern="1200" dirty="0"/>
        </a:p>
      </dsp:txBody>
      <dsp:txXfrm>
        <a:off x="2366228" y="139457"/>
        <a:ext cx="716637" cy="429982"/>
      </dsp:txXfrm>
    </dsp:sp>
    <dsp:sp modelId="{FD548815-B84B-4C8C-A51D-D65B03198463}">
      <dsp:nvSpPr>
        <dsp:cNvPr id="0" name=""/>
        <dsp:cNvSpPr/>
      </dsp:nvSpPr>
      <dsp:spPr>
        <a:xfrm>
          <a:off x="3154530" y="139457"/>
          <a:ext cx="716637" cy="42998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54530" y="139457"/>
        <a:ext cx="716637" cy="429982"/>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ADCC02A0-C947-4278-96D1-0DB9C063DF55}" type="datetimeFigureOut">
              <a:rPr lang="en-US" smtClean="0"/>
              <a:t>10/2/2016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0533FAA7-9DA0-4163-8828-B20FAF1EB063}" type="slidenum">
              <a:rPr lang="en-US" smtClean="0"/>
              <a:t>‹#›</a:t>
            </a:fld>
            <a:endParaRPr lang="en-US"/>
          </a:p>
        </p:txBody>
      </p:sp>
    </p:spTree>
    <p:extLst>
      <p:ext uri="{BB962C8B-B14F-4D97-AF65-F5344CB8AC3E}">
        <p14:creationId xmlns:p14="http://schemas.microsoft.com/office/powerpoint/2010/main" val="2801062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1163" y="390525"/>
            <a:ext cx="4683125" cy="26352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393171" y="4261104"/>
            <a:ext cx="6290733" cy="439974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4"/>
          </p:nvPr>
        </p:nvSpPr>
        <p:spPr>
          <a:xfrm>
            <a:off x="393171" y="8894922"/>
            <a:ext cx="5032587" cy="232452"/>
          </a:xfrm>
          <a:prstGeom prst="rect">
            <a:avLst/>
          </a:prstGeom>
        </p:spPr>
        <p:txBody>
          <a:bodyPr vert="horz" wrap="none" lIns="0" tIns="0" rIns="0" bIns="0" rtlCol="0" anchor="ctr"/>
          <a:lstStyle>
            <a:lvl1pPr algn="l">
              <a:defRPr sz="1000"/>
            </a:lvl1pPr>
          </a:lstStyle>
          <a:p>
            <a:endParaRPr lang="en-US"/>
          </a:p>
        </p:txBody>
      </p:sp>
      <p:sp>
        <p:nvSpPr>
          <p:cNvPr id="7" name="Slide Number Placeholder 6"/>
          <p:cNvSpPr>
            <a:spLocks noGrp="1"/>
          </p:cNvSpPr>
          <p:nvPr>
            <p:ph type="sldNum" sz="quarter" idx="5"/>
          </p:nvPr>
        </p:nvSpPr>
        <p:spPr>
          <a:xfrm>
            <a:off x="6054831" y="8894922"/>
            <a:ext cx="629073" cy="232452"/>
          </a:xfrm>
          <a:prstGeom prst="rect">
            <a:avLst/>
          </a:prstGeom>
        </p:spPr>
        <p:txBody>
          <a:bodyPr vert="horz" wrap="none" lIns="0" tIns="0" rIns="0" bIns="0" rtlCol="0" anchor="ctr"/>
          <a:lstStyle>
            <a:lvl1pPr algn="r">
              <a:defRPr sz="1000"/>
            </a:lvl1pPr>
          </a:lstStyle>
          <a:p>
            <a:fld id="{8547E1EE-0039-4797-B978-F453418260D1}" type="slidenum">
              <a:rPr lang="en-US" smtClean="0"/>
              <a:pPr/>
              <a:t>‹#›</a:t>
            </a:fld>
            <a:endParaRPr lang="en-US"/>
          </a:p>
        </p:txBody>
      </p:sp>
    </p:spTree>
    <p:extLst>
      <p:ext uri="{BB962C8B-B14F-4D97-AF65-F5344CB8AC3E}">
        <p14:creationId xmlns:p14="http://schemas.microsoft.com/office/powerpoint/2010/main" val="2736465104"/>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100" kern="1200">
        <a:solidFill>
          <a:schemeClr val="tx1"/>
        </a:solidFill>
        <a:latin typeface="+mn-lt"/>
        <a:ea typeface="+mn-ea"/>
        <a:cs typeface="+mn-cs"/>
      </a:defRPr>
    </a:lvl1pPr>
    <a:lvl2pPr marL="182880" indent="-137160" algn="l" defTabSz="914400" rtl="0" eaLnBrk="1" latinLnBrk="0" hangingPunct="1">
      <a:spcBef>
        <a:spcPts val="600"/>
      </a:spcBef>
      <a:buFont typeface="HP Simplified" panose="020B0604020204020204" pitchFamily="34" charset="0"/>
      <a:buChar char="•"/>
      <a:defRPr sz="1050" kern="1200">
        <a:solidFill>
          <a:schemeClr val="tx1"/>
        </a:solidFill>
        <a:latin typeface="+mn-lt"/>
        <a:ea typeface="+mn-ea"/>
        <a:cs typeface="+mn-cs"/>
      </a:defRPr>
    </a:lvl2pPr>
    <a:lvl3pPr marL="339725" indent="-104775" algn="l" defTabSz="914400" rtl="0" eaLnBrk="1" latinLnBrk="0" hangingPunct="1">
      <a:spcBef>
        <a:spcPts val="600"/>
      </a:spcBef>
      <a:buFont typeface="HP Simplified" panose="020B0604020204020204" pitchFamily="34" charset="0"/>
      <a:buChar char="–"/>
      <a:defRPr sz="1000" kern="1200">
        <a:solidFill>
          <a:schemeClr val="tx1"/>
        </a:solidFill>
        <a:latin typeface="+mn-lt"/>
        <a:ea typeface="+mn-ea"/>
        <a:cs typeface="+mn-cs"/>
      </a:defRPr>
    </a:lvl3pPr>
    <a:lvl4pPr marL="515938" indent="-117475" algn="l" defTabSz="914400" rtl="0" eaLnBrk="1" latinLnBrk="0" hangingPunct="1">
      <a:spcBef>
        <a:spcPts val="600"/>
      </a:spcBef>
      <a:buFont typeface="HP Simplified" panose="020B0604020204020204" pitchFamily="34" charset="0"/>
      <a:buChar char="•"/>
      <a:defRPr sz="900" kern="1200">
        <a:solidFill>
          <a:schemeClr val="tx1"/>
        </a:solidFill>
        <a:latin typeface="+mn-lt"/>
        <a:ea typeface="+mn-ea"/>
        <a:cs typeface="+mn-cs"/>
      </a:defRPr>
    </a:lvl4pPr>
    <a:lvl5pPr marL="633413" indent="-117475" algn="l" defTabSz="914400" rtl="0" eaLnBrk="1" latinLnBrk="0" hangingPunct="1">
      <a:spcBef>
        <a:spcPts val="600"/>
      </a:spcBef>
      <a:buFont typeface="HP Simplified" panose="020B0604020204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93625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pPr defTabSz="946972">
              <a:defRPr/>
            </a:pPr>
            <a:r>
              <a:rPr lang="en-US" b="1" u="sng" dirty="0">
                <a:solidFill>
                  <a:srgbClr val="000000"/>
                </a:solidFill>
              </a:rPr>
              <a:t>OBJECTIVE: </a:t>
            </a:r>
            <a:r>
              <a:rPr lang="en-US" dirty="0">
                <a:solidFill>
                  <a:srgbClr val="000000"/>
                </a:solidFill>
              </a:rPr>
              <a:t>to explore multi motor perception:</a:t>
            </a:r>
          </a:p>
          <a:p>
            <a:pPr defTabSz="946972">
              <a:defRPr/>
            </a:pPr>
            <a:endParaRPr lang="en-US" dirty="0">
              <a:solidFill>
                <a:srgbClr val="000000"/>
              </a:solidFill>
            </a:endParaRPr>
          </a:p>
          <a:p>
            <a:pPr defTabSz="946972">
              <a:defRPr/>
            </a:pPr>
            <a:r>
              <a:rPr lang="en-US" b="1" u="sng" dirty="0">
                <a:solidFill>
                  <a:srgbClr val="000000"/>
                </a:solidFill>
              </a:rPr>
              <a:t>KEY POINTS:</a:t>
            </a:r>
          </a:p>
          <a:p>
            <a:pPr marL="236743" indent="-236743" defTabSz="946972">
              <a:buFont typeface="+mj-lt"/>
              <a:buAutoNum type="arabicPeriod"/>
              <a:defRPr/>
            </a:pPr>
            <a:r>
              <a:rPr lang="en-US" dirty="0">
                <a:solidFill>
                  <a:srgbClr val="000000"/>
                </a:solidFill>
              </a:rPr>
              <a:t>We hear with our eyes more than we realize</a:t>
            </a:r>
          </a:p>
          <a:p>
            <a:pPr defTabSz="946972">
              <a:defRPr/>
            </a:pPr>
            <a:endParaRPr lang="en-US" dirty="0">
              <a:solidFill>
                <a:srgbClr val="000000"/>
              </a:solidFill>
            </a:endParaRPr>
          </a:p>
          <a:p>
            <a:pPr defTabSz="946972">
              <a:defRPr/>
            </a:pPr>
            <a:r>
              <a:rPr lang="en-US" b="1" u="sng" dirty="0">
                <a:solidFill>
                  <a:srgbClr val="000000"/>
                </a:solidFill>
              </a:rPr>
              <a:t>SAY:</a:t>
            </a:r>
            <a:endParaRPr lang="en-US" dirty="0">
              <a:solidFill>
                <a:srgbClr val="000000"/>
              </a:solidFill>
            </a:endParaRPr>
          </a:p>
          <a:p>
            <a:pPr defTabSz="946972">
              <a:defRPr/>
            </a:pPr>
            <a:r>
              <a:rPr lang="en-US" dirty="0">
                <a:solidFill>
                  <a:srgbClr val="000000"/>
                </a:solidFill>
              </a:rPr>
              <a:t>I will need your cooperation during this activity.  </a:t>
            </a:r>
          </a:p>
          <a:p>
            <a:pPr defTabSz="946972">
              <a:defRPr/>
            </a:pPr>
            <a:r>
              <a:rPr lang="en-US" dirty="0">
                <a:solidFill>
                  <a:srgbClr val="000000"/>
                </a:solidFill>
              </a:rPr>
              <a:t>I plan to show a short video and I want you to listen to it.</a:t>
            </a:r>
          </a:p>
          <a:p>
            <a:pPr defTabSz="946972">
              <a:defRPr/>
            </a:pPr>
            <a:r>
              <a:rPr lang="en-US" dirty="0">
                <a:solidFill>
                  <a:srgbClr val="000000"/>
                </a:solidFill>
              </a:rPr>
              <a:t>For this activity I will need to split the room in half.  People on one side will watch the video. People the other half of the room will listen to video with their eyes closed. (ut a short video that takes more than 5 seconds) Ready?</a:t>
            </a:r>
          </a:p>
          <a:p>
            <a:pPr defTabSz="946972">
              <a:defRPr/>
            </a:pPr>
            <a:endParaRPr lang="en-US" dirty="0">
              <a:solidFill>
                <a:srgbClr val="000000"/>
              </a:solidFill>
            </a:endParaRPr>
          </a:p>
          <a:p>
            <a:pPr defTabSz="946972">
              <a:defRPr/>
            </a:pPr>
            <a:r>
              <a:rPr lang="en-US" dirty="0">
                <a:solidFill>
                  <a:srgbClr val="000000"/>
                </a:solidFill>
              </a:rPr>
              <a:t>Play the video.  Play it a second a time to give people an opportunity a chance to hear.</a:t>
            </a:r>
          </a:p>
          <a:p>
            <a:pPr defTabSz="946972">
              <a:defRPr/>
            </a:pPr>
            <a:endParaRPr lang="en-US" dirty="0">
              <a:solidFill>
                <a:srgbClr val="000000"/>
              </a:solidFill>
            </a:endParaRPr>
          </a:p>
          <a:p>
            <a:pPr defTabSz="946972">
              <a:defRPr/>
            </a:pPr>
            <a:r>
              <a:rPr lang="en-US" dirty="0">
                <a:solidFill>
                  <a:srgbClr val="000000"/>
                </a:solidFill>
              </a:rPr>
              <a:t>Ask the group that had their eyes closed – “what did they hear?”  Ask the group who had their eyes open – “what did they did hear?”  </a:t>
            </a:r>
          </a:p>
          <a:p>
            <a:pPr defTabSz="946972">
              <a:defRPr/>
            </a:pPr>
            <a:endParaRPr lang="en-US" dirty="0">
              <a:solidFill>
                <a:srgbClr val="000000"/>
              </a:solidFill>
            </a:endParaRPr>
          </a:p>
          <a:p>
            <a:pPr defTabSz="946972">
              <a:defRPr/>
            </a:pPr>
            <a:r>
              <a:rPr lang="en-US" dirty="0">
                <a:solidFill>
                  <a:srgbClr val="000000"/>
                </a:solidFill>
              </a:rPr>
              <a:t>Usually the groups will hear different tones – one will hear da da da, the other will hear ba, ba, ba.</a:t>
            </a:r>
          </a:p>
          <a:p>
            <a:pPr defTabSz="946972">
              <a:defRPr/>
            </a:pPr>
            <a:r>
              <a:rPr lang="en-US" dirty="0">
                <a:solidFill>
                  <a:srgbClr val="000000"/>
                </a:solidFill>
              </a:rPr>
              <a:t>Share with them that this is a multi motor perception -  that highlights what happens when the Brain receives conflicting information tends to try to make sense (anchor) in what has experienced – </a:t>
            </a:r>
          </a:p>
          <a:p>
            <a:endParaRPr lang="en-US" dirty="0"/>
          </a:p>
        </p:txBody>
      </p:sp>
    </p:spTree>
    <p:extLst>
      <p:ext uri="{BB962C8B-B14F-4D97-AF65-F5344CB8AC3E}">
        <p14:creationId xmlns:p14="http://schemas.microsoft.com/office/powerpoint/2010/main" val="20476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pPr defTabSz="946972">
              <a:defRPr/>
            </a:pPr>
            <a:r>
              <a:rPr lang="en-US" b="1" u="sng" dirty="0">
                <a:solidFill>
                  <a:srgbClr val="000000"/>
                </a:solidFill>
              </a:rPr>
              <a:t>OBJECTIVE: </a:t>
            </a:r>
            <a:r>
              <a:rPr lang="en-US" dirty="0">
                <a:solidFill>
                  <a:srgbClr val="000000"/>
                </a:solidFill>
              </a:rPr>
              <a:t>illustrate how we can hear with our eyes</a:t>
            </a:r>
          </a:p>
          <a:p>
            <a:pPr defTabSz="946972">
              <a:defRPr/>
            </a:pPr>
            <a:endParaRPr lang="en-US" dirty="0">
              <a:solidFill>
                <a:srgbClr val="000000"/>
              </a:solidFill>
            </a:endParaRPr>
          </a:p>
          <a:p>
            <a:pPr defTabSz="946972">
              <a:defRPr/>
            </a:pPr>
            <a:r>
              <a:rPr lang="en-US" b="1" u="sng" dirty="0">
                <a:solidFill>
                  <a:srgbClr val="000000"/>
                </a:solidFill>
              </a:rPr>
              <a:t>KEY POINTS:</a:t>
            </a:r>
          </a:p>
          <a:p>
            <a:pPr marL="236743" indent="-236743" defTabSz="946972">
              <a:buFont typeface="+mj-lt"/>
              <a:buAutoNum type="arabicPeriod"/>
              <a:defRPr/>
            </a:pPr>
            <a:r>
              <a:rPr lang="en-US" dirty="0">
                <a:solidFill>
                  <a:srgbClr val="000000"/>
                </a:solidFill>
              </a:rPr>
              <a:t>Sometimes our behaviors are determined by what we see over what we hear</a:t>
            </a:r>
          </a:p>
          <a:p>
            <a:pPr marL="236743" indent="-236743" defTabSz="946972">
              <a:buFont typeface="+mj-lt"/>
              <a:buAutoNum type="arabicPeriod"/>
              <a:defRPr/>
            </a:pPr>
            <a:r>
              <a:rPr lang="en-US" dirty="0">
                <a:solidFill>
                  <a:srgbClr val="000000"/>
                </a:solidFill>
              </a:rPr>
              <a:t>What are the implications for a speak up culture.</a:t>
            </a:r>
          </a:p>
          <a:p>
            <a:pPr marL="236743" indent="-236743" defTabSz="946972">
              <a:buFont typeface="+mj-lt"/>
              <a:buAutoNum type="arabicPeriod"/>
              <a:defRPr/>
            </a:pPr>
            <a:endParaRPr lang="en-US" dirty="0">
              <a:solidFill>
                <a:srgbClr val="000000"/>
              </a:solidFill>
            </a:endParaRPr>
          </a:p>
          <a:p>
            <a:pPr defTabSz="946972">
              <a:defRPr/>
            </a:pPr>
            <a:r>
              <a:rPr lang="en-US" b="1" u="sng" dirty="0">
                <a:solidFill>
                  <a:srgbClr val="000000"/>
                </a:solidFill>
              </a:rPr>
              <a:t>SAY:</a:t>
            </a:r>
            <a:r>
              <a:rPr lang="en-US" dirty="0">
                <a:solidFill>
                  <a:srgbClr val="000000"/>
                </a:solidFill>
              </a:rPr>
              <a:t/>
            </a:r>
            <a:br>
              <a:rPr lang="en-US" dirty="0">
                <a:solidFill>
                  <a:srgbClr val="000000"/>
                </a:solidFill>
              </a:rPr>
            </a:br>
            <a:r>
              <a:rPr lang="en-US" dirty="0">
                <a:solidFill>
                  <a:srgbClr val="000000"/>
                </a:solidFill>
              </a:rPr>
              <a:t>Watch the video  (play the video)</a:t>
            </a:r>
          </a:p>
          <a:p>
            <a:pPr defTabSz="946972">
              <a:defRPr/>
            </a:pPr>
            <a:endParaRPr lang="en-US" dirty="0">
              <a:solidFill>
                <a:srgbClr val="000000"/>
              </a:solidFill>
            </a:endParaRPr>
          </a:p>
          <a:p>
            <a:pPr defTabSz="946972">
              <a:defRPr/>
            </a:pPr>
            <a:r>
              <a:rPr lang="en-US" dirty="0">
                <a:solidFill>
                  <a:srgbClr val="000000"/>
                </a:solidFill>
              </a:rPr>
              <a:t>Ask:  has this ever happened to you?  Or, have you seen it happen to others?</a:t>
            </a:r>
          </a:p>
          <a:p>
            <a:pPr defTabSz="946972">
              <a:defRPr/>
            </a:pPr>
            <a:r>
              <a:rPr lang="en-US" dirty="0">
                <a:solidFill>
                  <a:srgbClr val="000000"/>
                </a:solidFill>
              </a:rPr>
              <a:t>What do you think the implications are of this occurs?</a:t>
            </a:r>
          </a:p>
          <a:p>
            <a:pPr defTabSz="946972">
              <a:defRPr/>
            </a:pPr>
            <a:r>
              <a:rPr lang="en-US" dirty="0">
                <a:solidFill>
                  <a:srgbClr val="000000"/>
                </a:solidFill>
              </a:rPr>
              <a:t>How can it impact a speak up culture?</a:t>
            </a:r>
          </a:p>
          <a:p>
            <a:pPr defTabSz="946972">
              <a:defRPr/>
            </a:pPr>
            <a:r>
              <a:rPr lang="en-US" dirty="0">
                <a:solidFill>
                  <a:srgbClr val="000000"/>
                </a:solidFill>
              </a:rPr>
              <a:t>What if others are watching this happen will this impact their ability to be open and contribute ideas?</a:t>
            </a:r>
          </a:p>
          <a:p>
            <a:endParaRPr lang="en-US" dirty="0"/>
          </a:p>
        </p:txBody>
      </p:sp>
    </p:spTree>
    <p:extLst>
      <p:ext uri="{BB962C8B-B14F-4D97-AF65-F5344CB8AC3E}">
        <p14:creationId xmlns:p14="http://schemas.microsoft.com/office/powerpoint/2010/main" val="175657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pPr defTabSz="946972">
              <a:defRPr/>
            </a:pPr>
            <a:r>
              <a:rPr lang="en-US" b="1" u="sng" dirty="0" smtClean="0">
                <a:solidFill>
                  <a:srgbClr val="000000"/>
                </a:solidFill>
              </a:rPr>
              <a:t>OBJECTIVE</a:t>
            </a:r>
            <a:r>
              <a:rPr lang="en-US" dirty="0" smtClean="0">
                <a:solidFill>
                  <a:srgbClr val="000000"/>
                </a:solidFill>
              </a:rPr>
              <a:t>: introduce the concept of social perception</a:t>
            </a:r>
          </a:p>
          <a:p>
            <a:pPr defTabSz="946972">
              <a:defRPr/>
            </a:pPr>
            <a:endParaRPr lang="en-US" dirty="0" smtClean="0">
              <a:solidFill>
                <a:srgbClr val="000000"/>
              </a:solidFill>
            </a:endParaRPr>
          </a:p>
          <a:p>
            <a:pPr defTabSz="946972">
              <a:defRPr/>
            </a:pPr>
            <a:r>
              <a:rPr lang="en-US" b="1" u="sng" dirty="0" smtClean="0">
                <a:solidFill>
                  <a:srgbClr val="000000"/>
                </a:solidFill>
              </a:rPr>
              <a:t>KEY POINT:</a:t>
            </a:r>
          </a:p>
          <a:p>
            <a:pPr marL="236743" indent="-236743" defTabSz="946972">
              <a:buFont typeface="+mj-lt"/>
              <a:buAutoNum type="arabicPeriod"/>
              <a:defRPr/>
            </a:pPr>
            <a:r>
              <a:rPr lang="en-US" dirty="0" smtClean="0">
                <a:solidFill>
                  <a:srgbClr val="000000"/>
                </a:solidFill>
              </a:rPr>
              <a:t>Warm and competent</a:t>
            </a:r>
          </a:p>
          <a:p>
            <a:pPr marL="236743" indent="-236743" defTabSz="946972">
              <a:buFont typeface="+mj-lt"/>
              <a:buAutoNum type="arabicPeriod"/>
              <a:defRPr/>
            </a:pPr>
            <a:endParaRPr lang="en-US" dirty="0" smtClean="0">
              <a:solidFill>
                <a:srgbClr val="000000"/>
              </a:solidFill>
            </a:endParaRPr>
          </a:p>
          <a:p>
            <a:pPr defTabSz="946972">
              <a:defRPr/>
            </a:pPr>
            <a:r>
              <a:rPr lang="en-US" b="1" u="sng" dirty="0" smtClean="0">
                <a:solidFill>
                  <a:srgbClr val="000000"/>
                </a:solidFill>
              </a:rPr>
              <a:t>SAY:</a:t>
            </a:r>
          </a:p>
          <a:p>
            <a:pPr defTabSz="946972">
              <a:defRPr/>
            </a:pPr>
            <a:endParaRPr lang="en-US" dirty="0" smtClean="0">
              <a:solidFill>
                <a:srgbClr val="000000"/>
              </a:solidFill>
            </a:endParaRPr>
          </a:p>
          <a:p>
            <a:pPr defTabSz="946972">
              <a:defRPr/>
            </a:pPr>
            <a:r>
              <a:rPr lang="en-US" dirty="0" smtClean="0">
                <a:solidFill>
                  <a:srgbClr val="000000"/>
                </a:solidFill>
              </a:rPr>
              <a:t>Based on the research of Cuddy social perception is based on </a:t>
            </a:r>
            <a:r>
              <a:rPr lang="en-US" dirty="0" err="1" smtClean="0">
                <a:solidFill>
                  <a:srgbClr val="000000"/>
                </a:solidFill>
              </a:rPr>
              <a:t>mindbugs</a:t>
            </a:r>
            <a:r>
              <a:rPr lang="en-US" dirty="0" smtClean="0">
                <a:solidFill>
                  <a:srgbClr val="000000"/>
                </a:solidFill>
              </a:rPr>
              <a:t> and/or how one perceives the warmth/ comfort level of others.</a:t>
            </a:r>
          </a:p>
          <a:p>
            <a:pPr defTabSz="946972">
              <a:defRPr/>
            </a:pPr>
            <a:endParaRPr lang="en-US" dirty="0" smtClean="0">
              <a:solidFill>
                <a:srgbClr val="000000"/>
              </a:solidFill>
            </a:endParaRPr>
          </a:p>
          <a:p>
            <a:pPr defTabSz="946972">
              <a:defRPr/>
            </a:pPr>
            <a:r>
              <a:rPr lang="en-US" dirty="0" smtClean="0">
                <a:solidFill>
                  <a:srgbClr val="000000"/>
                </a:solidFill>
              </a:rPr>
              <a:t>Read the warmth points – consider warm to be how they feel around them.  Consider threat / competition to mean do </a:t>
            </a:r>
            <a:r>
              <a:rPr lang="en-US" dirty="0" err="1" smtClean="0">
                <a:solidFill>
                  <a:srgbClr val="000000"/>
                </a:solidFill>
              </a:rPr>
              <a:t>thery</a:t>
            </a:r>
            <a:r>
              <a:rPr lang="en-US" dirty="0" smtClean="0">
                <a:solidFill>
                  <a:srgbClr val="000000"/>
                </a:solidFill>
              </a:rPr>
              <a:t> feel threaten around an individual</a:t>
            </a:r>
          </a:p>
          <a:p>
            <a:pPr defTabSz="946972">
              <a:defRPr/>
            </a:pPr>
            <a:endParaRPr lang="en-US" dirty="0" smtClean="0">
              <a:solidFill>
                <a:srgbClr val="000000"/>
              </a:solidFill>
            </a:endParaRPr>
          </a:p>
          <a:p>
            <a:pPr defTabSz="946972">
              <a:defRPr/>
            </a:pPr>
            <a:r>
              <a:rPr lang="en-US" dirty="0" smtClean="0">
                <a:solidFill>
                  <a:srgbClr val="000000"/>
                </a:solidFill>
              </a:rPr>
              <a:t>Read the Competent points…</a:t>
            </a:r>
          </a:p>
          <a:p>
            <a:pPr defTabSz="946972">
              <a:defRPr/>
            </a:pPr>
            <a:endParaRPr lang="en-US" dirty="0" smtClean="0">
              <a:solidFill>
                <a:srgbClr val="000000"/>
              </a:solidFill>
            </a:endParaRPr>
          </a:p>
          <a:p>
            <a:pPr defTabSz="946972">
              <a:defRPr/>
            </a:pPr>
            <a:r>
              <a:rPr lang="en-US" dirty="0" smtClean="0">
                <a:solidFill>
                  <a:srgbClr val="000000"/>
                </a:solidFill>
              </a:rPr>
              <a:t>Let’s try a short exercise to illustrate this point</a:t>
            </a:r>
          </a:p>
          <a:p>
            <a:pPr defTabSz="946972">
              <a:defRPr/>
            </a:pPr>
            <a:endParaRPr lang="en-US" dirty="0" smtClean="0">
              <a:solidFill>
                <a:srgbClr val="000000"/>
              </a:solidFill>
            </a:endParaRPr>
          </a:p>
          <a:p>
            <a:pPr defTabSz="946972">
              <a:defRPr/>
            </a:pPr>
            <a:r>
              <a:rPr lang="en-US" dirty="0" smtClean="0">
                <a:solidFill>
                  <a:srgbClr val="000000"/>
                </a:solidFill>
              </a:rPr>
              <a:t>Try not to spend too much time on this section.</a:t>
            </a:r>
          </a:p>
          <a:p>
            <a:endParaRPr lang="en-US" dirty="0"/>
          </a:p>
        </p:txBody>
      </p:sp>
    </p:spTree>
    <p:extLst>
      <p:ext uri="{BB962C8B-B14F-4D97-AF65-F5344CB8AC3E}">
        <p14:creationId xmlns:p14="http://schemas.microsoft.com/office/powerpoint/2010/main" val="321493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normAutofit lnSpcReduction="10000"/>
          </a:bodyPr>
          <a:lstStyle/>
          <a:p>
            <a:pPr defTabSz="946972">
              <a:defRPr/>
            </a:pPr>
            <a:r>
              <a:rPr lang="en-US" b="1" u="sng" dirty="0">
                <a:solidFill>
                  <a:srgbClr val="000000"/>
                </a:solidFill>
              </a:rPr>
              <a:t>OBJECTIVE</a:t>
            </a:r>
            <a:r>
              <a:rPr lang="en-US" dirty="0">
                <a:solidFill>
                  <a:srgbClr val="000000"/>
                </a:solidFill>
              </a:rPr>
              <a:t>: to set up the exercise</a:t>
            </a:r>
          </a:p>
          <a:p>
            <a:pPr defTabSz="946972">
              <a:defRPr/>
            </a:pPr>
            <a:endParaRPr lang="en-US" dirty="0">
              <a:solidFill>
                <a:srgbClr val="000000"/>
              </a:solidFill>
            </a:endParaRPr>
          </a:p>
          <a:p>
            <a:pPr defTabSz="946972">
              <a:defRPr/>
            </a:pPr>
            <a:endParaRPr lang="en-US" dirty="0">
              <a:solidFill>
                <a:srgbClr val="000000"/>
              </a:solidFill>
            </a:endParaRPr>
          </a:p>
          <a:p>
            <a:pPr defTabSz="946972">
              <a:defRPr/>
            </a:pPr>
            <a:r>
              <a:rPr lang="en-US" b="1" u="sng" dirty="0">
                <a:solidFill>
                  <a:srgbClr val="000000"/>
                </a:solidFill>
              </a:rPr>
              <a:t>SAY:</a:t>
            </a:r>
          </a:p>
          <a:p>
            <a:pPr defTabSz="946972">
              <a:defRPr/>
            </a:pPr>
            <a:endParaRPr lang="en-US" dirty="0">
              <a:solidFill>
                <a:srgbClr val="000000"/>
              </a:solidFill>
            </a:endParaRPr>
          </a:p>
          <a:p>
            <a:pPr defTabSz="946972">
              <a:defRPr/>
            </a:pPr>
            <a:r>
              <a:rPr lang="en-US" dirty="0">
                <a:solidFill>
                  <a:srgbClr val="000000"/>
                </a:solidFill>
              </a:rPr>
              <a:t>You will need a piece a paper for this activity.  You don’t need a large piece.</a:t>
            </a:r>
          </a:p>
          <a:p>
            <a:pPr defTabSz="946972">
              <a:defRPr/>
            </a:pPr>
            <a:endParaRPr lang="en-US" dirty="0">
              <a:solidFill>
                <a:srgbClr val="000000"/>
              </a:solidFill>
            </a:endParaRPr>
          </a:p>
          <a:p>
            <a:pPr defTabSz="946972">
              <a:defRPr/>
            </a:pPr>
            <a:r>
              <a:rPr lang="en-US" dirty="0">
                <a:solidFill>
                  <a:srgbClr val="000000"/>
                </a:solidFill>
              </a:rPr>
              <a:t>I am going to show you 6 pictures.  </a:t>
            </a:r>
            <a:r>
              <a:rPr lang="en-US" dirty="0" smtClean="0">
                <a:solidFill>
                  <a:srgbClr val="000000"/>
                </a:solidFill>
              </a:rPr>
              <a:t>As you</a:t>
            </a:r>
            <a:r>
              <a:rPr lang="en-US" baseline="0" dirty="0" smtClean="0">
                <a:solidFill>
                  <a:srgbClr val="000000"/>
                </a:solidFill>
              </a:rPr>
              <a:t> look at each picture, note the feelings, judgments, and reactions that emerge.  Then</a:t>
            </a:r>
            <a:r>
              <a:rPr lang="en-US" dirty="0" smtClean="0">
                <a:solidFill>
                  <a:srgbClr val="000000"/>
                </a:solidFill>
              </a:rPr>
              <a:t> </a:t>
            </a:r>
            <a:r>
              <a:rPr lang="en-US" dirty="0">
                <a:solidFill>
                  <a:srgbClr val="000000"/>
                </a:solidFill>
              </a:rPr>
              <a:t>rate on a scale of </a:t>
            </a:r>
            <a:r>
              <a:rPr lang="en-US" dirty="0" smtClean="0">
                <a:solidFill>
                  <a:srgbClr val="000000"/>
                </a:solidFill>
              </a:rPr>
              <a:t>1</a:t>
            </a:r>
            <a:r>
              <a:rPr lang="en-US" baseline="0" dirty="0" smtClean="0">
                <a:solidFill>
                  <a:srgbClr val="000000"/>
                </a:solidFill>
              </a:rPr>
              <a:t> to </a:t>
            </a:r>
            <a:r>
              <a:rPr lang="en-US" dirty="0" smtClean="0">
                <a:solidFill>
                  <a:srgbClr val="000000"/>
                </a:solidFill>
              </a:rPr>
              <a:t>5 – 1 being</a:t>
            </a:r>
            <a:r>
              <a:rPr lang="en-US" baseline="0" dirty="0" smtClean="0">
                <a:solidFill>
                  <a:srgbClr val="000000"/>
                </a:solidFill>
              </a:rPr>
              <a:t> the highest – the </a:t>
            </a:r>
            <a:r>
              <a:rPr lang="en-US" dirty="0" smtClean="0">
                <a:solidFill>
                  <a:srgbClr val="000000"/>
                </a:solidFill>
              </a:rPr>
              <a:t>person’s </a:t>
            </a:r>
            <a:r>
              <a:rPr lang="en-US" dirty="0">
                <a:solidFill>
                  <a:srgbClr val="000000"/>
                </a:solidFill>
              </a:rPr>
              <a:t>warmth and competence based on how you perceive it.  </a:t>
            </a:r>
          </a:p>
          <a:p>
            <a:pPr defTabSz="946972">
              <a:defRPr/>
            </a:pPr>
            <a:endParaRPr lang="en-US" dirty="0">
              <a:solidFill>
                <a:srgbClr val="000000"/>
              </a:solidFill>
            </a:endParaRPr>
          </a:p>
          <a:p>
            <a:pPr defTabSz="946972">
              <a:defRPr/>
            </a:pPr>
            <a:r>
              <a:rPr lang="en-US" dirty="0">
                <a:solidFill>
                  <a:srgbClr val="000000"/>
                </a:solidFill>
              </a:rPr>
              <a:t>You’re not going to share this with any </a:t>
            </a:r>
            <a:r>
              <a:rPr lang="en-US" dirty="0" smtClean="0">
                <a:solidFill>
                  <a:srgbClr val="000000"/>
                </a:solidFill>
              </a:rPr>
              <a:t>one – this</a:t>
            </a:r>
            <a:r>
              <a:rPr lang="en-US" baseline="0" dirty="0" smtClean="0">
                <a:solidFill>
                  <a:srgbClr val="000000"/>
                </a:solidFill>
              </a:rPr>
              <a:t> </a:t>
            </a:r>
            <a:r>
              <a:rPr lang="en-US" dirty="0" smtClean="0">
                <a:solidFill>
                  <a:srgbClr val="000000"/>
                </a:solidFill>
              </a:rPr>
              <a:t>is </a:t>
            </a:r>
            <a:r>
              <a:rPr lang="en-US" dirty="0">
                <a:solidFill>
                  <a:srgbClr val="000000"/>
                </a:solidFill>
              </a:rPr>
              <a:t>for your own reflection so I would encourage you to be honest with </a:t>
            </a:r>
            <a:r>
              <a:rPr lang="en-US" dirty="0" smtClean="0">
                <a:solidFill>
                  <a:srgbClr val="000000"/>
                </a:solidFill>
              </a:rPr>
              <a:t>yourself</a:t>
            </a:r>
            <a:r>
              <a:rPr lang="en-US" dirty="0">
                <a:solidFill>
                  <a:srgbClr val="000000"/>
                </a:solidFill>
              </a:rPr>
              <a:t>.</a:t>
            </a:r>
          </a:p>
          <a:p>
            <a:pPr defTabSz="946972">
              <a:defRPr/>
            </a:pPr>
            <a:endParaRPr lang="en-US" dirty="0">
              <a:solidFill>
                <a:srgbClr val="000000"/>
              </a:solidFill>
            </a:endParaRPr>
          </a:p>
          <a:p>
            <a:pPr defTabSz="946972">
              <a:defRPr/>
            </a:pPr>
            <a:r>
              <a:rPr lang="en-US" dirty="0">
                <a:solidFill>
                  <a:srgbClr val="000000"/>
                </a:solidFill>
              </a:rPr>
              <a:t>You’ll need </a:t>
            </a:r>
            <a:r>
              <a:rPr lang="en-US" dirty="0" smtClean="0">
                <a:solidFill>
                  <a:srgbClr val="000000"/>
                </a:solidFill>
              </a:rPr>
              <a:t>two </a:t>
            </a:r>
            <a:r>
              <a:rPr lang="en-US" dirty="0">
                <a:solidFill>
                  <a:srgbClr val="000000"/>
                </a:solidFill>
              </a:rPr>
              <a:t>columns on your sheet.  One to rate warmth on a scale of 1 – 5;  the other to rate competence on a scale of 1 – 5 </a:t>
            </a:r>
          </a:p>
          <a:p>
            <a:pPr defTabSz="946972">
              <a:defRPr/>
            </a:pPr>
            <a:endParaRPr lang="en-US" dirty="0">
              <a:solidFill>
                <a:srgbClr val="000000"/>
              </a:solidFill>
            </a:endParaRPr>
          </a:p>
          <a:p>
            <a:pPr defTabSz="946972">
              <a:defRPr/>
            </a:pPr>
            <a:r>
              <a:rPr lang="en-US" dirty="0">
                <a:solidFill>
                  <a:srgbClr val="000000"/>
                </a:solidFill>
              </a:rPr>
              <a:t>Ready?  Let’s begin.  </a:t>
            </a:r>
            <a:endParaRPr lang="en-US" dirty="0" smtClean="0">
              <a:solidFill>
                <a:srgbClr val="000000"/>
              </a:solidFill>
            </a:endParaRPr>
          </a:p>
          <a:p>
            <a:pPr defTabSz="946972">
              <a:defRPr/>
            </a:pPr>
            <a:endParaRPr lang="en-US" dirty="0" smtClean="0">
              <a:solidFill>
                <a:srgbClr val="000000"/>
              </a:solidFill>
            </a:endParaRPr>
          </a:p>
          <a:p>
            <a:pPr defTabSz="946972">
              <a:defRPr/>
            </a:pPr>
            <a:r>
              <a:rPr lang="en-US" dirty="0" smtClean="0">
                <a:solidFill>
                  <a:srgbClr val="000000"/>
                </a:solidFill>
              </a:rPr>
              <a:t>(Show </a:t>
            </a:r>
            <a:r>
              <a:rPr lang="en-US" dirty="0">
                <a:solidFill>
                  <a:srgbClr val="000000"/>
                </a:solidFill>
              </a:rPr>
              <a:t>each picture for about 10 seconds.  Remind the group to rate warmth and competence on a scale of 1 </a:t>
            </a:r>
            <a:r>
              <a:rPr lang="en-US" dirty="0" smtClean="0">
                <a:solidFill>
                  <a:srgbClr val="000000"/>
                </a:solidFill>
              </a:rPr>
              <a:t>– 5)</a:t>
            </a:r>
            <a:endParaRPr lang="en-US" dirty="0">
              <a:solidFill>
                <a:srgbClr val="000000"/>
              </a:solidFill>
            </a:endParaRPr>
          </a:p>
          <a:p>
            <a:pPr defTabSz="946972">
              <a:defRPr/>
            </a:pPr>
            <a:endParaRPr lang="en-US" dirty="0">
              <a:solidFill>
                <a:srgbClr val="000000"/>
              </a:solidFill>
            </a:endParaRPr>
          </a:p>
          <a:p>
            <a:endParaRPr lang="en-US" dirty="0"/>
          </a:p>
        </p:txBody>
      </p:sp>
    </p:spTree>
    <p:extLst>
      <p:ext uri="{BB962C8B-B14F-4D97-AF65-F5344CB8AC3E}">
        <p14:creationId xmlns:p14="http://schemas.microsoft.com/office/powerpoint/2010/main" val="324784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OBJECTIVE</a:t>
            </a:r>
            <a:r>
              <a:rPr lang="en-US" dirty="0" smtClean="0"/>
              <a:t>: introduce</a:t>
            </a:r>
            <a:r>
              <a:rPr lang="en-US" baseline="0" dirty="0" smtClean="0"/>
              <a:t> the concept of social perception</a:t>
            </a:r>
          </a:p>
          <a:p>
            <a:endParaRPr lang="en-US" baseline="0" dirty="0" smtClean="0"/>
          </a:p>
          <a:p>
            <a:r>
              <a:rPr lang="en-US" b="1" u="sng" baseline="0" dirty="0" smtClean="0"/>
              <a:t>KEY POINT:</a:t>
            </a:r>
          </a:p>
          <a:p>
            <a:pPr marL="236743" indent="-236743">
              <a:buFont typeface="+mj-lt"/>
              <a:buAutoNum type="arabicPeriod"/>
            </a:pPr>
            <a:r>
              <a:rPr lang="en-US" baseline="0" dirty="0" smtClean="0"/>
              <a:t>Warm and competent</a:t>
            </a:r>
          </a:p>
          <a:p>
            <a:pPr marL="236743" indent="-236743">
              <a:buFont typeface="+mj-lt"/>
              <a:buAutoNum type="arabicPeriod"/>
            </a:pPr>
            <a:endParaRPr lang="en-US" baseline="0" dirty="0" smtClean="0"/>
          </a:p>
          <a:p>
            <a:r>
              <a:rPr lang="en-US" b="1" u="sng" baseline="0" dirty="0" smtClean="0"/>
              <a:t>SAY:</a:t>
            </a:r>
          </a:p>
          <a:p>
            <a:endParaRPr lang="en-US" baseline="0" dirty="0" smtClean="0"/>
          </a:p>
          <a:p>
            <a:r>
              <a:rPr lang="en-US" baseline="0" dirty="0" smtClean="0"/>
              <a:t>Based on the research of Cuddy social perception is based on </a:t>
            </a:r>
            <a:r>
              <a:rPr lang="en-US" baseline="0" dirty="0" err="1" smtClean="0"/>
              <a:t>mindbugs</a:t>
            </a:r>
            <a:r>
              <a:rPr lang="en-US" baseline="0" dirty="0" smtClean="0"/>
              <a:t> and/or how one perceives the warmth/ comfort level of others.</a:t>
            </a:r>
          </a:p>
          <a:p>
            <a:endParaRPr lang="en-US" baseline="0" dirty="0" smtClean="0"/>
          </a:p>
          <a:p>
            <a:r>
              <a:rPr lang="en-US" baseline="0" dirty="0" smtClean="0"/>
              <a:t>Read the warmth points – consider warm to be how they feel around them.  Consider threat / competition to mean do </a:t>
            </a:r>
            <a:r>
              <a:rPr lang="en-US" baseline="0" dirty="0" err="1" smtClean="0"/>
              <a:t>thery</a:t>
            </a:r>
            <a:r>
              <a:rPr lang="en-US" baseline="0" dirty="0" smtClean="0"/>
              <a:t> feel threaten around an individual</a:t>
            </a:r>
          </a:p>
          <a:p>
            <a:endParaRPr lang="en-US" baseline="0" dirty="0" smtClean="0"/>
          </a:p>
          <a:p>
            <a:r>
              <a:rPr lang="en-US" baseline="0" dirty="0" smtClean="0"/>
              <a:t>Read the Competent points…</a:t>
            </a:r>
          </a:p>
          <a:p>
            <a:endParaRPr lang="en-US" baseline="0" dirty="0" smtClean="0"/>
          </a:p>
          <a:p>
            <a:r>
              <a:rPr lang="en-US" baseline="0" dirty="0" smtClean="0"/>
              <a:t>Let’s try a short exercise to illustrate this point</a:t>
            </a:r>
          </a:p>
          <a:p>
            <a:endParaRPr lang="en-US" baseline="0" dirty="0" smtClean="0"/>
          </a:p>
          <a:p>
            <a:r>
              <a:rPr lang="en-US" baseline="0" dirty="0" smtClean="0"/>
              <a:t>Try not to spend too much time on this section.</a:t>
            </a:r>
          </a:p>
          <a:p>
            <a:endParaRPr lang="en-US" dirty="0"/>
          </a:p>
        </p:txBody>
      </p:sp>
    </p:spTree>
    <p:extLst>
      <p:ext uri="{BB962C8B-B14F-4D97-AF65-F5344CB8AC3E}">
        <p14:creationId xmlns:p14="http://schemas.microsoft.com/office/powerpoint/2010/main" val="1237559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SAY:</a:t>
            </a:r>
          </a:p>
          <a:p>
            <a:endParaRPr lang="en-US" dirty="0" smtClean="0"/>
          </a:p>
          <a:p>
            <a:r>
              <a:rPr lang="en-US" dirty="0" smtClean="0"/>
              <a:t>On scale of 1 -5 how warm?</a:t>
            </a:r>
          </a:p>
          <a:p>
            <a:endParaRPr lang="en-US" dirty="0" smtClean="0"/>
          </a:p>
          <a:p>
            <a:r>
              <a:rPr lang="en-US" dirty="0" smtClean="0"/>
              <a:t>On</a:t>
            </a:r>
            <a:r>
              <a:rPr lang="en-US" baseline="0" dirty="0" smtClean="0"/>
              <a:t> a scale of 1- 5 how competent?</a:t>
            </a:r>
          </a:p>
          <a:p>
            <a:endParaRPr lang="en-US" dirty="0"/>
          </a:p>
        </p:txBody>
      </p:sp>
    </p:spTree>
    <p:extLst>
      <p:ext uri="{BB962C8B-B14F-4D97-AF65-F5344CB8AC3E}">
        <p14:creationId xmlns:p14="http://schemas.microsoft.com/office/powerpoint/2010/main" val="145380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SAY:</a:t>
            </a:r>
          </a:p>
          <a:p>
            <a:endParaRPr lang="en-US" dirty="0" smtClean="0"/>
          </a:p>
          <a:p>
            <a:r>
              <a:rPr lang="en-US" dirty="0" smtClean="0"/>
              <a:t>On scale of 1 -5 how warm?</a:t>
            </a:r>
          </a:p>
          <a:p>
            <a:endParaRPr lang="en-US" dirty="0" smtClean="0"/>
          </a:p>
          <a:p>
            <a:r>
              <a:rPr lang="en-US" dirty="0" smtClean="0"/>
              <a:t>On</a:t>
            </a:r>
            <a:r>
              <a:rPr lang="en-US" baseline="0" dirty="0" smtClean="0"/>
              <a:t> a scale of 1- 5 how competent?</a:t>
            </a:r>
          </a:p>
          <a:p>
            <a:endParaRPr lang="en-US" dirty="0"/>
          </a:p>
        </p:txBody>
      </p:sp>
    </p:spTree>
    <p:extLst>
      <p:ext uri="{BB962C8B-B14F-4D97-AF65-F5344CB8AC3E}">
        <p14:creationId xmlns:p14="http://schemas.microsoft.com/office/powerpoint/2010/main" val="35402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SAY:</a:t>
            </a:r>
          </a:p>
          <a:p>
            <a:endParaRPr lang="en-US" dirty="0" smtClean="0"/>
          </a:p>
          <a:p>
            <a:r>
              <a:rPr lang="en-US" dirty="0" smtClean="0"/>
              <a:t>On scale of 1 -5 how warm?</a:t>
            </a:r>
          </a:p>
          <a:p>
            <a:endParaRPr lang="en-US" dirty="0" smtClean="0"/>
          </a:p>
          <a:p>
            <a:r>
              <a:rPr lang="en-US" dirty="0" smtClean="0"/>
              <a:t>On</a:t>
            </a:r>
            <a:r>
              <a:rPr lang="en-US" baseline="0" dirty="0" smtClean="0"/>
              <a:t> a scale of 1- 5 how competent?</a:t>
            </a:r>
          </a:p>
          <a:p>
            <a:endParaRPr lang="en-US" dirty="0"/>
          </a:p>
        </p:txBody>
      </p:sp>
    </p:spTree>
    <p:extLst>
      <p:ext uri="{BB962C8B-B14F-4D97-AF65-F5344CB8AC3E}">
        <p14:creationId xmlns:p14="http://schemas.microsoft.com/office/powerpoint/2010/main" val="837280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SAY:</a:t>
            </a:r>
          </a:p>
          <a:p>
            <a:endParaRPr lang="en-US" dirty="0" smtClean="0"/>
          </a:p>
          <a:p>
            <a:r>
              <a:rPr lang="en-US" dirty="0" smtClean="0"/>
              <a:t>On scale of 1 -5 how warm?</a:t>
            </a:r>
          </a:p>
          <a:p>
            <a:endParaRPr lang="en-US" dirty="0" smtClean="0"/>
          </a:p>
          <a:p>
            <a:r>
              <a:rPr lang="en-US" dirty="0" smtClean="0"/>
              <a:t>On</a:t>
            </a:r>
            <a:r>
              <a:rPr lang="en-US" baseline="0" dirty="0" smtClean="0"/>
              <a:t> a scale of 1- 5 how competent?</a:t>
            </a:r>
          </a:p>
          <a:p>
            <a:endParaRPr lang="en-US" dirty="0"/>
          </a:p>
        </p:txBody>
      </p:sp>
    </p:spTree>
    <p:extLst>
      <p:ext uri="{BB962C8B-B14F-4D97-AF65-F5344CB8AC3E}">
        <p14:creationId xmlns:p14="http://schemas.microsoft.com/office/powerpoint/2010/main" val="110460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SAY:</a:t>
            </a:r>
          </a:p>
          <a:p>
            <a:endParaRPr lang="en-US" dirty="0" smtClean="0"/>
          </a:p>
          <a:p>
            <a:r>
              <a:rPr lang="en-US" dirty="0" smtClean="0"/>
              <a:t>On scale of 1 -5 how warm?</a:t>
            </a:r>
          </a:p>
          <a:p>
            <a:endParaRPr lang="en-US" dirty="0" smtClean="0"/>
          </a:p>
          <a:p>
            <a:r>
              <a:rPr lang="en-US" dirty="0" smtClean="0"/>
              <a:t>On</a:t>
            </a:r>
            <a:r>
              <a:rPr lang="en-US" baseline="0" dirty="0" smtClean="0"/>
              <a:t> a scale of 1- 5 how competent?</a:t>
            </a:r>
          </a:p>
          <a:p>
            <a:endParaRPr lang="en-US" dirty="0"/>
          </a:p>
        </p:txBody>
      </p:sp>
    </p:spTree>
    <p:extLst>
      <p:ext uri="{BB962C8B-B14F-4D97-AF65-F5344CB8AC3E}">
        <p14:creationId xmlns:p14="http://schemas.microsoft.com/office/powerpoint/2010/main" val="170330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none" dirty="0" smtClean="0"/>
              <a:t>You might ask why are diversity and inclusion important to a business?  Well, there are several reasons. </a:t>
            </a:r>
          </a:p>
          <a:p>
            <a:pPr marL="234841" indent="-234841">
              <a:buFont typeface="+mj-lt"/>
              <a:buAutoNum type="arabicPeriod"/>
            </a:pPr>
            <a:r>
              <a:rPr lang="en-US" b="1" u="none" dirty="0" smtClean="0"/>
              <a:t>First,</a:t>
            </a:r>
            <a:r>
              <a:rPr lang="en-US" b="1" u="none" baseline="0" dirty="0" smtClean="0"/>
              <a:t> it’s been shown that best-in-class companies for diversity outperform their peers by some 26% in the S&amp;P market.</a:t>
            </a:r>
          </a:p>
          <a:p>
            <a:pPr marL="234841" indent="-234841">
              <a:buFont typeface="+mj-lt"/>
              <a:buAutoNum type="arabicPeriod"/>
            </a:pPr>
            <a:r>
              <a:rPr lang="en-US" b="1" u="none" baseline="0" dirty="0" smtClean="0"/>
              <a:t>These companies also foster environment where partners are engaged in such a way that their full innovative potential can be unlocked.  </a:t>
            </a:r>
          </a:p>
          <a:p>
            <a:pPr marL="234841" indent="-234841">
              <a:buFont typeface="+mj-lt"/>
              <a:buAutoNum type="arabicPeriod"/>
            </a:pPr>
            <a:r>
              <a:rPr lang="en-US" b="1" u="none" baseline="0" dirty="0" smtClean="0"/>
              <a:t>And it leads to better decision making in serving our customers and in growing the business.</a:t>
            </a:r>
          </a:p>
          <a:p>
            <a:endParaRPr lang="en-US" b="1" u="none" baseline="0" dirty="0" smtClean="0"/>
          </a:p>
          <a:p>
            <a:r>
              <a:rPr lang="en-US" b="1" u="none" baseline="0" dirty="0" smtClean="0"/>
              <a:t>************************************************</a:t>
            </a:r>
            <a:endParaRPr lang="en-US" b="1" u="none" dirty="0" smtClean="0"/>
          </a:p>
          <a:p>
            <a:endParaRPr lang="en-US" b="1" u="sng" dirty="0" smtClean="0"/>
          </a:p>
          <a:p>
            <a:r>
              <a:rPr lang="en-US" b="1" u="sng" dirty="0" smtClean="0"/>
              <a:t>OBJECTIVE: </a:t>
            </a:r>
            <a:r>
              <a:rPr lang="en-US" dirty="0" smtClean="0"/>
              <a:t>outline</a:t>
            </a:r>
            <a:r>
              <a:rPr lang="en-US" baseline="0" dirty="0" smtClean="0"/>
              <a:t> the relationship to this session and inclusion and diversity</a:t>
            </a:r>
          </a:p>
          <a:p>
            <a:endParaRPr lang="en-US" baseline="0" dirty="0" smtClean="0"/>
          </a:p>
          <a:p>
            <a:r>
              <a:rPr lang="en-US" b="1" u="sng" baseline="0" dirty="0" smtClean="0"/>
              <a:t>KEY POINTS:</a:t>
            </a:r>
          </a:p>
          <a:p>
            <a:pPr marL="236743" indent="-236743">
              <a:buFont typeface="+mj-lt"/>
              <a:buAutoNum type="arabicPeriod"/>
            </a:pPr>
            <a:r>
              <a:rPr lang="en-US" baseline="0" dirty="0" smtClean="0"/>
              <a:t>Understand why Inclusion and Diversity is important at HP</a:t>
            </a:r>
          </a:p>
          <a:p>
            <a:pPr marL="236743" indent="-236743" defTabSz="946972">
              <a:spcBef>
                <a:spcPts val="0"/>
              </a:spcBef>
              <a:buFont typeface="+mj-lt"/>
              <a:buAutoNum type="arabicPeriod"/>
              <a:defRPr/>
            </a:pPr>
            <a:r>
              <a:rPr lang="en-US" baseline="0" dirty="0" smtClean="0"/>
              <a:t>Inclusion and diversity are important indicators to successful businesses</a:t>
            </a:r>
          </a:p>
          <a:p>
            <a:endParaRPr lang="en-US" baseline="0" dirty="0" smtClean="0"/>
          </a:p>
          <a:p>
            <a:r>
              <a:rPr lang="en-US" b="1" u="sng" baseline="0" dirty="0" smtClean="0"/>
              <a:t>SAY:</a:t>
            </a:r>
          </a:p>
          <a:p>
            <a:endParaRPr lang="en-US" baseline="0" dirty="0" smtClean="0"/>
          </a:p>
          <a:p>
            <a:r>
              <a:rPr lang="en-US" baseline="0" dirty="0" smtClean="0"/>
              <a:t>Here is why we practice inclusion and diversity at HP – read each of the four quadrants.</a:t>
            </a:r>
          </a:p>
          <a:p>
            <a:endParaRPr lang="en-US" dirty="0" smtClean="0"/>
          </a:p>
          <a:p>
            <a:endParaRPr lang="en-US" dirty="0"/>
          </a:p>
        </p:txBody>
      </p:sp>
    </p:spTree>
    <p:extLst>
      <p:ext uri="{BB962C8B-B14F-4D97-AF65-F5344CB8AC3E}">
        <p14:creationId xmlns:p14="http://schemas.microsoft.com/office/powerpoint/2010/main" val="451446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SAY:</a:t>
            </a:r>
          </a:p>
          <a:p>
            <a:endParaRPr lang="en-US" dirty="0" smtClean="0"/>
          </a:p>
          <a:p>
            <a:r>
              <a:rPr lang="en-US" dirty="0" smtClean="0"/>
              <a:t>On scale of 1 -5 how warm?</a:t>
            </a:r>
          </a:p>
          <a:p>
            <a:endParaRPr lang="en-US" dirty="0" smtClean="0"/>
          </a:p>
          <a:p>
            <a:r>
              <a:rPr lang="en-US" dirty="0" smtClean="0"/>
              <a:t>On</a:t>
            </a:r>
            <a:r>
              <a:rPr lang="en-US" baseline="0" dirty="0" smtClean="0"/>
              <a:t> a scale of 1- 5 how competent?</a:t>
            </a:r>
          </a:p>
          <a:p>
            <a:endParaRPr lang="en-US" dirty="0"/>
          </a:p>
        </p:txBody>
      </p:sp>
    </p:spTree>
    <p:extLst>
      <p:ext uri="{BB962C8B-B14F-4D97-AF65-F5344CB8AC3E}">
        <p14:creationId xmlns:p14="http://schemas.microsoft.com/office/powerpoint/2010/main" val="1959525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b="1" u="sng" dirty="0" smtClean="0"/>
              <a:t>OBJECTIVE:</a:t>
            </a:r>
            <a:r>
              <a:rPr lang="en-US" b="1" u="sng" baseline="0" dirty="0" smtClean="0"/>
              <a:t>  </a:t>
            </a:r>
            <a:r>
              <a:rPr lang="en-US" baseline="0" dirty="0" smtClean="0"/>
              <a:t>to explore patterns / </a:t>
            </a:r>
            <a:r>
              <a:rPr lang="en-US" baseline="0" dirty="0" err="1" smtClean="0"/>
              <a:t>mindbugs</a:t>
            </a:r>
            <a:r>
              <a:rPr lang="en-US" baseline="0" dirty="0" smtClean="0"/>
              <a:t> that impact how we perceive others.</a:t>
            </a:r>
          </a:p>
          <a:p>
            <a:endParaRPr lang="en-US" baseline="0" dirty="0" smtClean="0"/>
          </a:p>
          <a:p>
            <a:r>
              <a:rPr lang="en-US" b="1" u="sng" baseline="0" dirty="0" smtClean="0"/>
              <a:t>KEY POINTS:</a:t>
            </a:r>
          </a:p>
          <a:p>
            <a:pPr marL="236743" indent="-236743">
              <a:buFont typeface="+mj-lt"/>
              <a:buAutoNum type="arabicPeriod"/>
            </a:pPr>
            <a:r>
              <a:rPr lang="en-US" baseline="0" dirty="0" smtClean="0"/>
              <a:t>We all have </a:t>
            </a:r>
            <a:r>
              <a:rPr lang="en-US" baseline="0" dirty="0" err="1" smtClean="0"/>
              <a:t>mindbugs</a:t>
            </a:r>
            <a:r>
              <a:rPr lang="en-US" baseline="0" dirty="0" smtClean="0"/>
              <a:t> that impact how we perceive others</a:t>
            </a:r>
          </a:p>
          <a:p>
            <a:pPr marL="236743" indent="-236743">
              <a:buFont typeface="+mj-lt"/>
              <a:buAutoNum type="arabicPeriod"/>
            </a:pPr>
            <a:r>
              <a:rPr lang="en-US" baseline="0" dirty="0" smtClean="0"/>
              <a:t>Get in touch with what triggered a reaction for you when perceiving others.</a:t>
            </a:r>
          </a:p>
          <a:p>
            <a:endParaRPr lang="en-US" baseline="0" dirty="0" smtClean="0"/>
          </a:p>
          <a:p>
            <a:r>
              <a:rPr lang="en-US" b="1" u="sng" baseline="0" dirty="0" smtClean="0"/>
              <a:t>SAY:</a:t>
            </a:r>
          </a:p>
          <a:p>
            <a:endParaRPr lang="en-US" baseline="0" dirty="0" smtClean="0"/>
          </a:p>
          <a:p>
            <a:r>
              <a:rPr lang="en-US" baseline="0" dirty="0" smtClean="0"/>
              <a:t>Do you want to know who the people are?  Point out each picture and ask the group if they know who each person is?  Tell them as you go.</a:t>
            </a:r>
          </a:p>
          <a:p>
            <a:r>
              <a:rPr lang="en-US" baseline="0" dirty="0" smtClean="0"/>
              <a:t>Ask, now that you know who they are does that change your perception of them?</a:t>
            </a:r>
          </a:p>
          <a:p>
            <a:r>
              <a:rPr lang="en-US" baseline="0" dirty="0" smtClean="0"/>
              <a:t>Ask, can you identify the triggers that caused you to rate a person low or high on the warmth competence scale?</a:t>
            </a:r>
          </a:p>
          <a:p>
            <a:r>
              <a:rPr lang="en-US" baseline="0" dirty="0" smtClean="0"/>
              <a:t>Any patterns for you?  What is all women were high and the men low for example?  </a:t>
            </a:r>
          </a:p>
          <a:p>
            <a:r>
              <a:rPr lang="en-US" baseline="0" dirty="0" smtClean="0"/>
              <a:t>What did you notice?  How do you feel about what you noticed?  Why did your perception changed after you found out who the individuals are?</a:t>
            </a:r>
            <a:endParaRPr lang="en-US" dirty="0" smtClean="0"/>
          </a:p>
          <a:p>
            <a:endParaRPr lang="en-US" dirty="0" smtClean="0"/>
          </a:p>
          <a:p>
            <a:r>
              <a:rPr lang="en-US" dirty="0" smtClean="0"/>
              <a:t>In social perception we have blind spots.  Like the exercise on the grid.  </a:t>
            </a:r>
            <a:r>
              <a:rPr lang="en-US" dirty="0" err="1" smtClean="0"/>
              <a:t>Blindspots</a:t>
            </a:r>
            <a:r>
              <a:rPr lang="en-US" dirty="0" smtClean="0"/>
              <a:t> are bits of knowledge about social groups.</a:t>
            </a:r>
          </a:p>
          <a:p>
            <a:endParaRPr lang="en-US" dirty="0" smtClean="0"/>
          </a:p>
          <a:p>
            <a:r>
              <a:rPr lang="en-US" dirty="0" smtClean="0"/>
              <a:t>These bits of knowledge are stored in our bias because we encounter them so frequently in our cultural environments. Once lodged in our minds, hidden biases can influence our behavior toward members of particular social groups, but we remain oblivious to their influence.  That’s the impact of culture.</a:t>
            </a:r>
          </a:p>
          <a:p>
            <a:endParaRPr lang="en-US" dirty="0" smtClean="0"/>
          </a:p>
          <a:p>
            <a:r>
              <a:rPr lang="en-US" dirty="0" smtClean="0"/>
              <a:t>Most people find it unbelievable that their behavior can be guided by mental content of which they are unaware.</a:t>
            </a:r>
          </a:p>
          <a:p>
            <a:endParaRPr lang="en-US" dirty="0" smtClean="0"/>
          </a:p>
          <a:p>
            <a:r>
              <a:rPr lang="en-US" dirty="0" smtClean="0"/>
              <a:t>Picture 1 – Swami  </a:t>
            </a:r>
            <a:r>
              <a:rPr lang="en-US" dirty="0" err="1" smtClean="0"/>
              <a:t>Bharati</a:t>
            </a:r>
            <a:r>
              <a:rPr lang="en-US" dirty="0" smtClean="0"/>
              <a:t>, Yogi</a:t>
            </a:r>
          </a:p>
          <a:p>
            <a:r>
              <a:rPr lang="en-US" dirty="0" smtClean="0"/>
              <a:t>Picture 2 – Dr. Mae Jamison, Astronaut</a:t>
            </a:r>
          </a:p>
          <a:p>
            <a:r>
              <a:rPr lang="en-US" dirty="0" smtClean="0"/>
              <a:t>Picture 3 – Dilma Rousse, 1</a:t>
            </a:r>
            <a:r>
              <a:rPr lang="en-US" baseline="30000" dirty="0" smtClean="0"/>
              <a:t>st</a:t>
            </a:r>
            <a:r>
              <a:rPr lang="en-US" dirty="0" smtClean="0"/>
              <a:t> female President Brazil</a:t>
            </a:r>
          </a:p>
          <a:p>
            <a:r>
              <a:rPr lang="en-US" dirty="0" smtClean="0"/>
              <a:t>Picture 4 – Harold White, NASA Physicist</a:t>
            </a:r>
          </a:p>
          <a:p>
            <a:r>
              <a:rPr lang="en-US" dirty="0" smtClean="0"/>
              <a:t>Picture 5 – Harvey Milk, first publicly gay elected official </a:t>
            </a:r>
          </a:p>
          <a:p>
            <a:r>
              <a:rPr lang="en-US" dirty="0" smtClean="0"/>
              <a:t>Picture 6 – Alyssa Brooks, Beauty pageant winner – PhD in Public Health at the University</a:t>
            </a:r>
            <a:r>
              <a:rPr lang="en-US" baseline="0" dirty="0" smtClean="0"/>
              <a:t> of Maryland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pPr/>
              <a:t>21</a:t>
            </a:fld>
            <a:endParaRPr lang="en-US"/>
          </a:p>
        </p:txBody>
      </p:sp>
    </p:spTree>
    <p:extLst>
      <p:ext uri="{BB962C8B-B14F-4D97-AF65-F5344CB8AC3E}">
        <p14:creationId xmlns:p14="http://schemas.microsoft.com/office/powerpoint/2010/main" val="1297196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OBJECTIVE:  </a:t>
            </a:r>
            <a:r>
              <a:rPr lang="en-US" dirty="0" smtClean="0"/>
              <a:t>Review larger study of</a:t>
            </a:r>
            <a:r>
              <a:rPr lang="en-US" baseline="0" dirty="0" smtClean="0"/>
              <a:t> social perception</a:t>
            </a:r>
          </a:p>
          <a:p>
            <a:endParaRPr lang="en-US" baseline="0" dirty="0" smtClean="0"/>
          </a:p>
          <a:p>
            <a:r>
              <a:rPr lang="en-US" b="1" u="sng" baseline="0" dirty="0" smtClean="0"/>
              <a:t>KEY POINTS:</a:t>
            </a:r>
          </a:p>
          <a:p>
            <a:pPr marL="236743" indent="-236743">
              <a:buFont typeface="+mj-lt"/>
              <a:buAutoNum type="arabicPeriod"/>
            </a:pPr>
            <a:r>
              <a:rPr lang="en-US" baseline="0" dirty="0" smtClean="0"/>
              <a:t>Explore common perceptions about individuals on the warmth / perception scale</a:t>
            </a:r>
          </a:p>
          <a:p>
            <a:pPr marL="236743" indent="-236743">
              <a:buFont typeface="+mj-lt"/>
              <a:buAutoNum type="arabicPeriod"/>
            </a:pPr>
            <a:endParaRPr lang="en-US" baseline="0" dirty="0" smtClean="0"/>
          </a:p>
          <a:p>
            <a:r>
              <a:rPr lang="en-US" b="1" u="sng" baseline="0" dirty="0" smtClean="0"/>
              <a:t>SAY:</a:t>
            </a:r>
            <a:r>
              <a:rPr lang="en-US" baseline="0" dirty="0" smtClean="0"/>
              <a:t/>
            </a:r>
            <a:br>
              <a:rPr lang="en-US" baseline="0" dirty="0" smtClean="0"/>
            </a:br>
            <a:r>
              <a:rPr lang="en-US" baseline="0" dirty="0" smtClean="0"/>
              <a:t>Larger research attempted to chart the perception of how Americans might perceive others.  Highlight each section of the chart.</a:t>
            </a:r>
          </a:p>
          <a:p>
            <a:endParaRPr lang="en-US" baseline="0" dirty="0" smtClean="0"/>
          </a:p>
          <a:p>
            <a:r>
              <a:rPr lang="en-US" baseline="0" dirty="0" smtClean="0"/>
              <a:t>Highlight what the researcher’s called the “Obama” effect.  That fact that you have the same group listed twice however in different categories.  “poor Blacks” and “Black Professionals”  </a:t>
            </a:r>
          </a:p>
          <a:p>
            <a:endParaRPr lang="en-US" baseline="0" dirty="0" smtClean="0"/>
          </a:p>
          <a:p>
            <a:r>
              <a:rPr lang="en-US" baseline="0" dirty="0" smtClean="0"/>
              <a:t>Ask, why do you think peoples perception are split for that particular group?</a:t>
            </a:r>
          </a:p>
          <a:p>
            <a:endParaRPr lang="en-US" baseline="0" dirty="0" smtClean="0"/>
          </a:p>
          <a:p>
            <a:r>
              <a:rPr lang="en-US" baseline="0" dirty="0" smtClean="0"/>
              <a:t>Move the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pPr/>
              <a:t>22</a:t>
            </a:fld>
            <a:endParaRPr lang="en-US"/>
          </a:p>
        </p:txBody>
      </p:sp>
    </p:spTree>
    <p:extLst>
      <p:ext uri="{BB962C8B-B14F-4D97-AF65-F5344CB8AC3E}">
        <p14:creationId xmlns:p14="http://schemas.microsoft.com/office/powerpoint/2010/main" val="2020327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OBJECTIVE:  </a:t>
            </a:r>
            <a:r>
              <a:rPr lang="en-US" dirty="0" smtClean="0"/>
              <a:t>Review larger study of</a:t>
            </a:r>
            <a:r>
              <a:rPr lang="en-US" baseline="0" dirty="0" smtClean="0"/>
              <a:t> social perception</a:t>
            </a:r>
          </a:p>
          <a:p>
            <a:endParaRPr lang="en-US" baseline="0" dirty="0" smtClean="0"/>
          </a:p>
          <a:p>
            <a:r>
              <a:rPr lang="en-US" b="1" u="sng" baseline="0" dirty="0" smtClean="0"/>
              <a:t>KEY POINTS:</a:t>
            </a:r>
          </a:p>
          <a:p>
            <a:pPr marL="236743" indent="-236743">
              <a:buFont typeface="+mj-lt"/>
              <a:buAutoNum type="arabicPeriod"/>
            </a:pPr>
            <a:r>
              <a:rPr lang="en-US" baseline="0" dirty="0" smtClean="0"/>
              <a:t>Explore common perceptions about individuals on the warmth / perception scale</a:t>
            </a:r>
          </a:p>
          <a:p>
            <a:endParaRPr lang="en-US" dirty="0" smtClean="0"/>
          </a:p>
          <a:p>
            <a:r>
              <a:rPr lang="en-US" b="1" u="sng" dirty="0" smtClean="0"/>
              <a:t>SAY:</a:t>
            </a:r>
          </a:p>
          <a:p>
            <a:endParaRPr lang="en-US" dirty="0" smtClean="0"/>
          </a:p>
          <a:p>
            <a:r>
              <a:rPr lang="en-US" dirty="0" smtClean="0"/>
              <a:t>Based on how</a:t>
            </a:r>
            <a:r>
              <a:rPr lang="en-US" baseline="0" dirty="0" smtClean="0"/>
              <a:t> one might perceive a person the “feeling” for them might look like the following.  Read each corner of the chart.  </a:t>
            </a:r>
          </a:p>
          <a:p>
            <a:pPr marL="177558" indent="-177558">
              <a:buFont typeface="Arial" panose="020B0604020202020204" pitchFamily="34" charset="0"/>
              <a:buChar char="•"/>
            </a:pPr>
            <a:r>
              <a:rPr lang="en-US" baseline="0" dirty="0" smtClean="0"/>
              <a:t>Pity – seniors, people with disabilities</a:t>
            </a:r>
          </a:p>
          <a:p>
            <a:pPr marL="177558" indent="-177558">
              <a:buFont typeface="Arial" panose="020B0604020202020204" pitchFamily="34" charset="0"/>
              <a:buChar char="•"/>
            </a:pPr>
            <a:r>
              <a:rPr lang="en-US" baseline="0" dirty="0" smtClean="0"/>
              <a:t>Admiration – middle class, whites</a:t>
            </a:r>
          </a:p>
          <a:p>
            <a:pPr marL="177558" indent="-177558">
              <a:buFont typeface="Arial" panose="020B0604020202020204" pitchFamily="34" charset="0"/>
              <a:buChar char="•"/>
            </a:pPr>
            <a:r>
              <a:rPr lang="en-US" baseline="0" dirty="0" smtClean="0"/>
              <a:t>Contempt – poor, poor blacks</a:t>
            </a:r>
          </a:p>
          <a:p>
            <a:pPr marL="177558" indent="-177558">
              <a:buFont typeface="Arial" panose="020B0604020202020204" pitchFamily="34" charset="0"/>
              <a:buChar char="•"/>
            </a:pPr>
            <a:r>
              <a:rPr lang="en-US" baseline="0" dirty="0" smtClean="0"/>
              <a:t>Envy – Asian, rich</a:t>
            </a:r>
          </a:p>
          <a:p>
            <a:pPr marL="177558" indent="-177558">
              <a:buFont typeface="Arial" panose="020B0604020202020204" pitchFamily="34" charset="0"/>
              <a:buChar char="•"/>
            </a:pPr>
            <a:endParaRPr lang="en-US" baseline="0" dirty="0" smtClean="0"/>
          </a:p>
          <a:p>
            <a:pPr marL="177558" indent="-177558">
              <a:buFont typeface="Arial" panose="020B0604020202020204" pitchFamily="34" charset="0"/>
              <a:buChar char="•"/>
            </a:pPr>
            <a:r>
              <a:rPr lang="en-US" baseline="0" dirty="0" smtClean="0"/>
              <a:t>Toggle back and forth between the two slides.</a:t>
            </a:r>
          </a:p>
        </p:txBody>
      </p:sp>
    </p:spTree>
    <p:extLst>
      <p:ext uri="{BB962C8B-B14F-4D97-AF65-F5344CB8AC3E}">
        <p14:creationId xmlns:p14="http://schemas.microsoft.com/office/powerpoint/2010/main" val="2625260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OBJETCIVE:</a:t>
            </a:r>
            <a:r>
              <a:rPr lang="en-US" b="1" u="sng" baseline="0" dirty="0" smtClean="0"/>
              <a:t> </a:t>
            </a:r>
            <a:r>
              <a:rPr lang="en-US" baseline="0" dirty="0" smtClean="0"/>
              <a:t>to see how biases can and should be challenged.</a:t>
            </a:r>
          </a:p>
          <a:p>
            <a:endParaRPr lang="en-US" baseline="0" dirty="0" smtClean="0"/>
          </a:p>
          <a:p>
            <a:r>
              <a:rPr lang="en-US" baseline="0" dirty="0" smtClean="0"/>
              <a:t>Show the video!</a:t>
            </a:r>
          </a:p>
          <a:p>
            <a:endParaRPr lang="en-US" baseline="0" dirty="0" smtClean="0"/>
          </a:p>
          <a:p>
            <a:r>
              <a:rPr lang="en-US" b="1" u="sng" baseline="0" dirty="0" smtClean="0"/>
              <a:t>SAY</a:t>
            </a:r>
          </a:p>
          <a:p>
            <a:endParaRPr lang="en-US" baseline="0" dirty="0" smtClean="0"/>
          </a:p>
          <a:p>
            <a:r>
              <a:rPr lang="en-US" baseline="0" dirty="0" smtClean="0"/>
              <a:t>How can we exercise our minds to push through biases and what impact will it have on creating an inclusive workplace.</a:t>
            </a:r>
          </a:p>
        </p:txBody>
      </p:sp>
    </p:spTree>
    <p:extLst>
      <p:ext uri="{BB962C8B-B14F-4D97-AF65-F5344CB8AC3E}">
        <p14:creationId xmlns:p14="http://schemas.microsoft.com/office/powerpoint/2010/main" val="286680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OBJECTIVE: </a:t>
            </a:r>
            <a:r>
              <a:rPr lang="en-US" dirty="0" smtClean="0"/>
              <a:t>Transition to mind</a:t>
            </a:r>
            <a:r>
              <a:rPr lang="en-US" baseline="0" dirty="0" smtClean="0"/>
              <a:t> activity</a:t>
            </a:r>
          </a:p>
          <a:p>
            <a:endParaRPr lang="en-US" baseline="0" dirty="0" smtClean="0"/>
          </a:p>
          <a:p>
            <a:r>
              <a:rPr lang="en-US" baseline="0" dirty="0" smtClean="0"/>
              <a:t>Ask the group to read the colors listed on the slide.  Have the group read in unison.  Start with the first column and move at a good pace.</a:t>
            </a:r>
          </a:p>
          <a:p>
            <a:endParaRPr lang="en-US" baseline="0" dirty="0" smtClean="0"/>
          </a:p>
          <a:p>
            <a:r>
              <a:rPr lang="en-US" baseline="0" dirty="0" smtClean="0"/>
              <a:t>Transition to the next slide</a:t>
            </a:r>
            <a:endParaRPr lang="en-US" dirty="0"/>
          </a:p>
        </p:txBody>
      </p:sp>
    </p:spTree>
    <p:extLst>
      <p:ext uri="{BB962C8B-B14F-4D97-AF65-F5344CB8AC3E}">
        <p14:creationId xmlns:p14="http://schemas.microsoft.com/office/powerpoint/2010/main" val="52773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SAY</a:t>
            </a:r>
            <a:r>
              <a:rPr lang="en-US" dirty="0" smtClean="0"/>
              <a:t>:</a:t>
            </a:r>
          </a:p>
          <a:p>
            <a:endParaRPr lang="en-US" dirty="0" smtClean="0"/>
          </a:p>
          <a:p>
            <a:r>
              <a:rPr lang="en-US" dirty="0" smtClean="0"/>
              <a:t>Now</a:t>
            </a:r>
            <a:r>
              <a:rPr lang="en-US" baseline="0" dirty="0" smtClean="0"/>
              <a:t> this time say the color not of the word not the word.  Read at the same pace as the previous. ..  After a few lines laughter will fill the room.  People will understand how difficult it is to complete.</a:t>
            </a:r>
          </a:p>
          <a:p>
            <a:endParaRPr lang="en-US" baseline="0" dirty="0" smtClean="0"/>
          </a:p>
          <a:p>
            <a:r>
              <a:rPr lang="en-US" baseline="0" dirty="0" smtClean="0"/>
              <a:t>Explain this is an example of a left brain right brain conflict.  Them brain is attempting to carry out two task at once and its creating the confusion.</a:t>
            </a:r>
            <a:endParaRPr lang="en-US" dirty="0"/>
          </a:p>
        </p:txBody>
      </p:sp>
    </p:spTree>
    <p:extLst>
      <p:ext uri="{BB962C8B-B14F-4D97-AF65-F5344CB8AC3E}">
        <p14:creationId xmlns:p14="http://schemas.microsoft.com/office/powerpoint/2010/main" val="3759383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dirty="0" smtClean="0"/>
              <a:t>VIDEO:  show the 2-part video</a:t>
            </a:r>
            <a:r>
              <a:rPr lang="en-US" baseline="0" dirty="0" smtClean="0"/>
              <a:t>.</a:t>
            </a:r>
          </a:p>
          <a:p>
            <a:endParaRPr lang="en-US" baseline="0" dirty="0" smtClean="0"/>
          </a:p>
          <a:p>
            <a:r>
              <a:rPr lang="en-US" b="1" u="sng" baseline="0" dirty="0" smtClean="0"/>
              <a:t>SAY:</a:t>
            </a:r>
          </a:p>
          <a:p>
            <a:endParaRPr lang="en-US" baseline="0" dirty="0" smtClean="0"/>
          </a:p>
          <a:p>
            <a:pPr defTabSz="946972">
              <a:spcBef>
                <a:spcPts val="0"/>
              </a:spcBef>
              <a:defRPr/>
            </a:pPr>
            <a:r>
              <a:rPr lang="en-US" baseline="0" dirty="0" smtClean="0"/>
              <a:t>Count the number of passes the team in white make. </a:t>
            </a:r>
          </a:p>
          <a:p>
            <a:pPr defTabSz="946972">
              <a:spcBef>
                <a:spcPts val="0"/>
              </a:spcBef>
              <a:defRPr/>
            </a:pPr>
            <a:endParaRPr lang="en-US" baseline="0" dirty="0" smtClean="0"/>
          </a:p>
          <a:p>
            <a:pPr defTabSz="946972">
              <a:spcBef>
                <a:spcPts val="0"/>
              </a:spcBef>
              <a:defRPr/>
            </a:pPr>
            <a:r>
              <a:rPr lang="en-US" baseline="0" dirty="0" smtClean="0"/>
              <a:t>(Stop the video halfway through)  Ask how many people saw the moonwalking bear.</a:t>
            </a:r>
          </a:p>
          <a:p>
            <a:endParaRPr lang="en-US" baseline="0" dirty="0" smtClean="0"/>
          </a:p>
          <a:p>
            <a:r>
              <a:rPr lang="en-US" baseline="0" dirty="0" smtClean="0"/>
              <a:t>Show the second half of the video.</a:t>
            </a:r>
          </a:p>
          <a:p>
            <a:endParaRPr lang="en-US" baseline="0" dirty="0" smtClean="0"/>
          </a:p>
          <a:p>
            <a:r>
              <a:rPr lang="en-US" baseline="0" dirty="0" smtClean="0"/>
              <a:t>Make the point that its hard to see what you’re not looking for.</a:t>
            </a:r>
          </a:p>
          <a:p>
            <a:endParaRPr lang="en-US" baseline="0" dirty="0" smtClean="0"/>
          </a:p>
          <a:p>
            <a:endParaRPr lang="en-US" dirty="0"/>
          </a:p>
        </p:txBody>
      </p:sp>
    </p:spTree>
    <p:extLst>
      <p:ext uri="{BB962C8B-B14F-4D97-AF65-F5344CB8AC3E}">
        <p14:creationId xmlns:p14="http://schemas.microsoft.com/office/powerpoint/2010/main" val="446152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OBJECTIVE:  </a:t>
            </a:r>
            <a:r>
              <a:rPr lang="en-US" dirty="0" smtClean="0"/>
              <a:t>discover</a:t>
            </a:r>
            <a:r>
              <a:rPr lang="en-US" baseline="0" dirty="0" smtClean="0"/>
              <a:t> how biases can impact business processes</a:t>
            </a:r>
          </a:p>
          <a:p>
            <a:endParaRPr lang="en-US" baseline="0" dirty="0" smtClean="0"/>
          </a:p>
          <a:p>
            <a:r>
              <a:rPr lang="en-US" b="1" u="sng" baseline="0" dirty="0" smtClean="0"/>
              <a:t>SAY:</a:t>
            </a:r>
          </a:p>
          <a:p>
            <a:endParaRPr lang="en-US" baseline="0" dirty="0" smtClean="0"/>
          </a:p>
          <a:p>
            <a:r>
              <a:rPr lang="en-US" baseline="0" dirty="0" smtClean="0"/>
              <a:t>The diversity systems map is a way to think about diversity in organizational systems.</a:t>
            </a:r>
          </a:p>
          <a:p>
            <a:endParaRPr lang="en-US" baseline="0" dirty="0" smtClean="0"/>
          </a:p>
          <a:p>
            <a:r>
              <a:rPr lang="en-US" baseline="0" dirty="0" smtClean="0"/>
              <a:t>Explain the map:</a:t>
            </a:r>
          </a:p>
          <a:p>
            <a:r>
              <a:rPr lang="en-US" baseline="0" dirty="0" smtClean="0"/>
              <a:t>Blue circles – how we identify talent</a:t>
            </a:r>
          </a:p>
          <a:p>
            <a:r>
              <a:rPr lang="en-US" baseline="0" dirty="0" smtClean="0"/>
              <a:t>Red circles – internal practices for developing rewarding talent</a:t>
            </a:r>
          </a:p>
          <a:p>
            <a:r>
              <a:rPr lang="en-US" baseline="0" dirty="0" smtClean="0"/>
              <a:t>Gray circle – highlights external relationships  -- notice that the yellow arrows point back to the blue circles indicating if we have positive external relationships we can feed the pipeline of talent.</a:t>
            </a:r>
          </a:p>
          <a:p>
            <a:endParaRPr lang="en-US" baseline="0" dirty="0" smtClean="0"/>
          </a:p>
          <a:p>
            <a:r>
              <a:rPr lang="en-US" baseline="0" dirty="0" smtClean="0"/>
              <a:t>The process works is if we have an inclusive organization through out our talent management system we can improve organizational performance.</a:t>
            </a:r>
          </a:p>
          <a:p>
            <a:endParaRPr lang="en-US" baseline="0" dirty="0" smtClean="0"/>
          </a:p>
          <a:p>
            <a:r>
              <a:rPr lang="en-US" baseline="0" dirty="0" smtClean="0"/>
              <a:t>Task:  Divide the participants into groups 3 – 5 in each group depending on the size of your audience.  After they are in groups show the next slide.</a:t>
            </a:r>
          </a:p>
          <a:p>
            <a:endParaRPr lang="en-US" baseline="0" dirty="0" smtClean="0"/>
          </a:p>
          <a:p>
            <a:r>
              <a:rPr lang="en-US" baseline="0" dirty="0" smtClean="0"/>
              <a:t>Show the next slide</a:t>
            </a:r>
          </a:p>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pPr/>
              <a:t>28</a:t>
            </a:fld>
            <a:endParaRPr lang="en-US"/>
          </a:p>
        </p:txBody>
      </p:sp>
    </p:spTree>
    <p:extLst>
      <p:ext uri="{BB962C8B-B14F-4D97-AF65-F5344CB8AC3E}">
        <p14:creationId xmlns:p14="http://schemas.microsoft.com/office/powerpoint/2010/main" val="348591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E1EE-0039-4797-B978-F453418260D1}" type="slidenum">
              <a:rPr lang="en-US" smtClean="0"/>
              <a:pPr/>
              <a:t>29</a:t>
            </a:fld>
            <a:endParaRPr lang="en-US"/>
          </a:p>
        </p:txBody>
      </p:sp>
    </p:spTree>
    <p:extLst>
      <p:ext uri="{BB962C8B-B14F-4D97-AF65-F5344CB8AC3E}">
        <p14:creationId xmlns:p14="http://schemas.microsoft.com/office/powerpoint/2010/main" val="44777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b="1" u="sng" dirty="0" smtClean="0"/>
              <a:t>OBJECTIVE</a:t>
            </a:r>
            <a:r>
              <a:rPr lang="en-US" dirty="0" smtClean="0"/>
              <a:t> – </a:t>
            </a:r>
            <a:r>
              <a:rPr lang="en-US" baseline="0" dirty="0" smtClean="0"/>
              <a:t>speak up cultures drive innovation and results</a:t>
            </a:r>
          </a:p>
          <a:p>
            <a:endParaRPr lang="en-US" baseline="0" dirty="0" smtClean="0"/>
          </a:p>
          <a:p>
            <a:r>
              <a:rPr lang="en-US" b="1" u="sng" baseline="0" dirty="0" smtClean="0"/>
              <a:t>KEY POINTS</a:t>
            </a:r>
            <a:r>
              <a:rPr lang="en-US" baseline="0" dirty="0" smtClean="0"/>
              <a:t>:</a:t>
            </a:r>
          </a:p>
          <a:p>
            <a:pPr marL="236743" indent="-236743">
              <a:buFont typeface="+mj-lt"/>
              <a:buAutoNum type="arabicPeriod"/>
            </a:pPr>
            <a:r>
              <a:rPr lang="en-US" baseline="0" dirty="0" smtClean="0"/>
              <a:t>Leaders have to embrace and understand diversity</a:t>
            </a:r>
          </a:p>
          <a:p>
            <a:pPr marL="236743" indent="-236743">
              <a:buFont typeface="+mj-lt"/>
              <a:buAutoNum type="arabicPeriod"/>
            </a:pPr>
            <a:r>
              <a:rPr lang="en-US" baseline="0" dirty="0" smtClean="0"/>
              <a:t>Creating a speak up culture drives growth for an organization</a:t>
            </a:r>
          </a:p>
          <a:p>
            <a:pPr marL="236743" indent="-236743">
              <a:buFont typeface="+mj-lt"/>
              <a:buAutoNum type="arabicPeriod"/>
            </a:pPr>
            <a:endParaRPr lang="en-US" baseline="0" dirty="0" smtClean="0"/>
          </a:p>
          <a:p>
            <a:r>
              <a:rPr lang="en-US" b="1" u="sng" baseline="0" dirty="0" smtClean="0"/>
              <a:t>SAY:</a:t>
            </a:r>
          </a:p>
          <a:p>
            <a:endParaRPr lang="en-US" baseline="0" dirty="0" smtClean="0"/>
          </a:p>
          <a:p>
            <a:r>
              <a:rPr lang="en-US" baseline="0" dirty="0" smtClean="0"/>
              <a:t>Center for Talent Innovation conducted research with over 800 companies on how D&amp;I drives innovation.  (Read the arrows across the slide.)</a:t>
            </a:r>
          </a:p>
          <a:p>
            <a:endParaRPr lang="en-US" baseline="0" dirty="0" smtClean="0"/>
          </a:p>
          <a:p>
            <a:r>
              <a:rPr lang="en-US" baseline="0" dirty="0" smtClean="0"/>
              <a:t>In order to get the benefits of diversity and inclusion we need a culture where people can speak up and participate.  This ability to speak up can be hampered if we have biases about partners and create “challenges” to their participation.</a:t>
            </a:r>
          </a:p>
          <a:p>
            <a:endParaRPr lang="en-US" dirty="0" smtClean="0"/>
          </a:p>
          <a:p>
            <a:endParaRPr lang="en-US" dirty="0"/>
          </a:p>
        </p:txBody>
      </p:sp>
    </p:spTree>
    <p:extLst>
      <p:ext uri="{BB962C8B-B14F-4D97-AF65-F5344CB8AC3E}">
        <p14:creationId xmlns:p14="http://schemas.microsoft.com/office/powerpoint/2010/main" val="186372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 exercise</a:t>
            </a:r>
            <a:r>
              <a:rPr lang="en-US" baseline="0" dirty="0" smtClean="0"/>
              <a:t> should last no more than 60 minutes</a:t>
            </a:r>
          </a:p>
          <a:p>
            <a:endParaRPr lang="en-US" baseline="0" dirty="0" smtClean="0"/>
          </a:p>
          <a:p>
            <a:r>
              <a:rPr lang="en-US" b="1" dirty="0" smtClean="0"/>
              <a:t>Instructions:</a:t>
            </a:r>
            <a:r>
              <a:rPr lang="en-US" b="1" baseline="0" dirty="0" smtClean="0"/>
              <a:t>  </a:t>
            </a:r>
            <a:r>
              <a:rPr lang="en-US" baseline="0" dirty="0" smtClean="0"/>
              <a:t>(you can either assign a group a couple of categories (circles) or you can ask that they complete the entire map.</a:t>
            </a:r>
          </a:p>
          <a:p>
            <a:endParaRPr lang="en-US" baseline="0" dirty="0" smtClean="0"/>
          </a:p>
          <a:p>
            <a:r>
              <a:rPr lang="en-US" baseline="0" dirty="0" smtClean="0"/>
              <a:t>Give each group chart paper and ask that they begin the exercise:</a:t>
            </a:r>
          </a:p>
          <a:p>
            <a:endParaRPr lang="en-US" baseline="0" dirty="0" smtClean="0"/>
          </a:p>
          <a:p>
            <a:r>
              <a:rPr lang="en-US" baseline="0" dirty="0" smtClean="0"/>
              <a:t>After the group has completed the examples have them post their response on the wall.</a:t>
            </a:r>
          </a:p>
          <a:p>
            <a:endParaRPr lang="en-US" baseline="0" dirty="0" smtClean="0"/>
          </a:p>
          <a:p>
            <a:r>
              <a:rPr lang="en-US" baseline="0" dirty="0" smtClean="0"/>
              <a:t>Ask each group to read their responses</a:t>
            </a:r>
          </a:p>
          <a:p>
            <a:endParaRPr lang="en-US" baseline="0" dirty="0" smtClean="0"/>
          </a:p>
          <a:p>
            <a:r>
              <a:rPr lang="en-US" u="sng" baseline="0" dirty="0" smtClean="0"/>
              <a:t>Timing</a:t>
            </a:r>
          </a:p>
          <a:p>
            <a:r>
              <a:rPr lang="en-US" baseline="0" dirty="0" smtClean="0"/>
              <a:t>5 mins – instructions</a:t>
            </a:r>
          </a:p>
          <a:p>
            <a:r>
              <a:rPr lang="en-US" baseline="0" dirty="0" smtClean="0"/>
              <a:t>25 min – mapping</a:t>
            </a:r>
          </a:p>
          <a:p>
            <a:r>
              <a:rPr lang="en-US" baseline="0" dirty="0" smtClean="0"/>
              <a:t>20 min – share response with large group  (assuming 4 groups)</a:t>
            </a:r>
          </a:p>
          <a:p>
            <a:r>
              <a:rPr lang="en-US" baseline="0" dirty="0" smtClean="0"/>
              <a:t>10 mins – individual reflection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pPr/>
              <a:t>30</a:t>
            </a:fld>
            <a:endParaRPr lang="en-US"/>
          </a:p>
        </p:txBody>
      </p:sp>
    </p:spTree>
    <p:extLst>
      <p:ext uri="{BB962C8B-B14F-4D97-AF65-F5344CB8AC3E}">
        <p14:creationId xmlns:p14="http://schemas.microsoft.com/office/powerpoint/2010/main" val="1500675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dirty="0" smtClean="0"/>
              <a:t>To be completed individually</a:t>
            </a:r>
            <a:r>
              <a:rPr lang="en-US" baseline="0" dirty="0" smtClean="0"/>
              <a:t> first.  Then share with another participant</a:t>
            </a:r>
            <a:endParaRPr lang="en-US" dirty="0" smtClean="0"/>
          </a:p>
          <a:p>
            <a:endParaRPr lang="en-US" baseline="0" dirty="0" smtClean="0"/>
          </a:p>
        </p:txBody>
      </p:sp>
    </p:spTree>
    <p:extLst>
      <p:ext uri="{BB962C8B-B14F-4D97-AF65-F5344CB8AC3E}">
        <p14:creationId xmlns:p14="http://schemas.microsoft.com/office/powerpoint/2010/main" val="1499537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r>
              <a:rPr lang="en-US" dirty="0" smtClean="0"/>
              <a:t>As</a:t>
            </a:r>
            <a:r>
              <a:rPr lang="en-US" baseline="0" dirty="0" smtClean="0"/>
              <a:t> you prepare the video: tell the group to see if they can recognize how many changes take place in the video.</a:t>
            </a:r>
          </a:p>
          <a:p>
            <a:endParaRPr lang="en-US" baseline="0" dirty="0" smtClean="0"/>
          </a:p>
          <a:p>
            <a:endParaRPr lang="en-US" baseline="0" dirty="0" smtClean="0"/>
          </a:p>
          <a:p>
            <a:r>
              <a:rPr lang="en-US" baseline="0" dirty="0" smtClean="0"/>
              <a:t>After the video:  say even though we spend several hours discussing blindspots…they are still hard to see!</a:t>
            </a:r>
          </a:p>
          <a:p>
            <a:endParaRPr lang="en-US" baseline="0" dirty="0" smtClean="0"/>
          </a:p>
          <a:p>
            <a:r>
              <a:rPr lang="en-US" baseline="0" dirty="0" smtClean="0"/>
              <a:t>Thank you</a:t>
            </a:r>
            <a:endParaRPr lang="en-US" dirty="0"/>
          </a:p>
        </p:txBody>
      </p:sp>
    </p:spTree>
    <p:extLst>
      <p:ext uri="{BB962C8B-B14F-4D97-AF65-F5344CB8AC3E}">
        <p14:creationId xmlns:p14="http://schemas.microsoft.com/office/powerpoint/2010/main" val="1765823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E1EE-0039-4797-B978-F453418260D1}" type="slidenum">
              <a:rPr lang="en-US" smtClean="0"/>
              <a:pPr/>
              <a:t>33</a:t>
            </a:fld>
            <a:endParaRPr lang="en-US"/>
          </a:p>
        </p:txBody>
      </p:sp>
    </p:spTree>
    <p:extLst>
      <p:ext uri="{BB962C8B-B14F-4D97-AF65-F5344CB8AC3E}">
        <p14:creationId xmlns:p14="http://schemas.microsoft.com/office/powerpoint/2010/main" val="246251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normAutofit lnSpcReduction="10000"/>
          </a:bodyPr>
          <a:lstStyle/>
          <a:p>
            <a:r>
              <a:rPr lang="en-US" b="1" u="sng" dirty="0" smtClean="0"/>
              <a:t>OBJECTIVE:</a:t>
            </a:r>
            <a:r>
              <a:rPr lang="en-US" b="1" u="sng" baseline="0" dirty="0" smtClean="0"/>
              <a:t> </a:t>
            </a:r>
            <a:r>
              <a:rPr lang="en-US" baseline="0" dirty="0" smtClean="0"/>
              <a:t>demonstrate that other companies have practiced diversity to drive growth.</a:t>
            </a:r>
          </a:p>
          <a:p>
            <a:endParaRPr lang="en-US" baseline="0" dirty="0" smtClean="0"/>
          </a:p>
          <a:p>
            <a:r>
              <a:rPr lang="en-US" b="1" u="sng" baseline="0" dirty="0" smtClean="0"/>
              <a:t>KEY POINTS:</a:t>
            </a:r>
          </a:p>
          <a:p>
            <a:pPr marL="236743" indent="-236743">
              <a:buFont typeface="+mj-lt"/>
              <a:buAutoNum type="arabicPeriod"/>
            </a:pPr>
            <a:r>
              <a:rPr lang="en-US" baseline="0" dirty="0" smtClean="0"/>
              <a:t>Diversity, inclusion and innovation is not new</a:t>
            </a:r>
          </a:p>
          <a:p>
            <a:pPr marL="236743" indent="-236743">
              <a:buFont typeface="+mj-lt"/>
              <a:buAutoNum type="arabicPeriod"/>
            </a:pPr>
            <a:r>
              <a:rPr lang="en-US" baseline="0" dirty="0" smtClean="0"/>
              <a:t>Other companies have found success using the same process</a:t>
            </a:r>
          </a:p>
          <a:p>
            <a:endParaRPr lang="en-US" baseline="0" dirty="0" smtClean="0"/>
          </a:p>
          <a:p>
            <a:r>
              <a:rPr lang="en-US" b="1" u="sng" baseline="0" dirty="0" smtClean="0"/>
              <a:t>SAY:</a:t>
            </a:r>
          </a:p>
          <a:p>
            <a:r>
              <a:rPr lang="en-US" baseline="0" dirty="0" smtClean="0"/>
              <a:t>You might wonder how we know that diversity and inclusion can influence business results.  The companies we see here are probably familiar to you.  What they have done is find ways to leverage diversity and inclusion to do just that.  How, you ask?</a:t>
            </a:r>
          </a:p>
          <a:p>
            <a:endParaRPr lang="en-US" baseline="0" dirty="0" smtClean="0"/>
          </a:p>
          <a:p>
            <a:pPr marL="176131" indent="-176131">
              <a:buFont typeface="Arial" panose="020B0604020202020204" pitchFamily="34" charset="0"/>
              <a:buChar char="•"/>
            </a:pPr>
            <a:r>
              <a:rPr lang="en-US" baseline="0" dirty="0" smtClean="0"/>
              <a:t>Kingsford engaged with their Latino employee resource group HOLA to market and increase sales to that demographic</a:t>
            </a:r>
          </a:p>
          <a:p>
            <a:pPr marL="176131" indent="-176131">
              <a:buFont typeface="Arial" panose="020B0604020202020204" pitchFamily="34" charset="0"/>
              <a:buChar char="•"/>
            </a:pPr>
            <a:r>
              <a:rPr lang="en-US" baseline="0" dirty="0" smtClean="0"/>
              <a:t>IKEA started promoting its furniture not only to people in small homes who were attempting to maximize space, but also to families – consider the evolution of their ads for their products</a:t>
            </a:r>
          </a:p>
          <a:p>
            <a:pPr marL="176131" indent="-176131">
              <a:buFont typeface="Arial" panose="020B0604020202020204" pitchFamily="34" charset="0"/>
              <a:buChar char="•"/>
            </a:pPr>
            <a:r>
              <a:rPr lang="en-US" baseline="0" dirty="0" smtClean="0"/>
              <a:t>Campbell’s leveraged their diverse workforce to produce “good tasting” soups that are heart healthy</a:t>
            </a:r>
          </a:p>
          <a:p>
            <a:pPr marL="176131" indent="-176131">
              <a:buFont typeface="Arial" panose="020B0604020202020204" pitchFamily="34" charset="0"/>
              <a:buChar char="•"/>
            </a:pPr>
            <a:r>
              <a:rPr lang="en-US" baseline="0" dirty="0" smtClean="0"/>
              <a:t>Finally, Doritos added different flavors to their product line to appeal to the palates of a changing consumer market</a:t>
            </a:r>
          </a:p>
          <a:p>
            <a:endParaRPr lang="en-US" baseline="0" dirty="0" smtClean="0"/>
          </a:p>
          <a:p>
            <a:r>
              <a:rPr lang="en-US" baseline="0" dirty="0" smtClean="0"/>
              <a:t>These companies recognized the importance of getting more voices around the table, and they could effectively respond to the demands of a diverse consumer base.  Diversity and inclusion in the workplace fosters innovation, which in turn drives growth.</a:t>
            </a:r>
          </a:p>
          <a:p>
            <a:endParaRPr lang="en-US" dirty="0"/>
          </a:p>
        </p:txBody>
      </p:sp>
    </p:spTree>
    <p:extLst>
      <p:ext uri="{BB962C8B-B14F-4D97-AF65-F5344CB8AC3E}">
        <p14:creationId xmlns:p14="http://schemas.microsoft.com/office/powerpoint/2010/main" val="426998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595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lstStyle/>
          <a:p>
            <a:pPr defTabSz="946972">
              <a:defRPr/>
            </a:pPr>
            <a:r>
              <a:rPr lang="en-US" b="1" u="sng" dirty="0">
                <a:solidFill>
                  <a:srgbClr val="000000"/>
                </a:solidFill>
              </a:rPr>
              <a:t>OBJECTIVE</a:t>
            </a:r>
            <a:r>
              <a:rPr lang="en-US" dirty="0">
                <a:solidFill>
                  <a:srgbClr val="000000"/>
                </a:solidFill>
              </a:rPr>
              <a:t>: To relate biases to mindbugs.</a:t>
            </a:r>
          </a:p>
          <a:p>
            <a:pPr defTabSz="946972">
              <a:defRPr/>
            </a:pPr>
            <a:endParaRPr lang="en-US" dirty="0">
              <a:solidFill>
                <a:srgbClr val="000000"/>
              </a:solidFill>
            </a:endParaRPr>
          </a:p>
          <a:p>
            <a:pPr defTabSz="946972">
              <a:defRPr/>
            </a:pPr>
            <a:r>
              <a:rPr lang="en-US" b="1" u="sng" dirty="0">
                <a:solidFill>
                  <a:srgbClr val="000000"/>
                </a:solidFill>
              </a:rPr>
              <a:t>KEY POINTS:</a:t>
            </a:r>
          </a:p>
          <a:p>
            <a:pPr marL="236743" indent="-236743" defTabSz="946972">
              <a:buFont typeface="+mj-lt"/>
              <a:buAutoNum type="arabicPeriod"/>
              <a:defRPr/>
            </a:pPr>
            <a:r>
              <a:rPr lang="en-US" dirty="0">
                <a:solidFill>
                  <a:srgbClr val="000000"/>
                </a:solidFill>
              </a:rPr>
              <a:t>Give another name to how biases impact us</a:t>
            </a:r>
          </a:p>
          <a:p>
            <a:pPr marL="236743" indent="-236743" defTabSz="946972">
              <a:buFont typeface="+mj-lt"/>
              <a:buAutoNum type="arabicPeriod"/>
              <a:defRPr/>
            </a:pPr>
            <a:r>
              <a:rPr lang="en-US" dirty="0">
                <a:solidFill>
                  <a:srgbClr val="000000"/>
                </a:solidFill>
              </a:rPr>
              <a:t>Understand that the biases impact how we perceive information and make decisions. </a:t>
            </a:r>
          </a:p>
          <a:p>
            <a:pPr defTabSz="946972">
              <a:defRPr/>
            </a:pPr>
            <a:endParaRPr lang="en-US" dirty="0">
              <a:solidFill>
                <a:srgbClr val="000000"/>
              </a:solidFill>
            </a:endParaRPr>
          </a:p>
          <a:p>
            <a:pPr defTabSz="946972">
              <a:defRPr/>
            </a:pPr>
            <a:r>
              <a:rPr lang="en-US" b="1" u="sng" dirty="0">
                <a:solidFill>
                  <a:srgbClr val="000000"/>
                </a:solidFill>
              </a:rPr>
              <a:t>SAY:</a:t>
            </a:r>
          </a:p>
          <a:p>
            <a:pPr defTabSz="946972">
              <a:defRPr/>
            </a:pPr>
            <a:endParaRPr lang="en-US" dirty="0">
              <a:solidFill>
                <a:srgbClr val="000000"/>
              </a:solidFill>
            </a:endParaRPr>
          </a:p>
          <a:p>
            <a:pPr defTabSz="946972">
              <a:defRPr/>
            </a:pPr>
            <a:r>
              <a:rPr lang="en-US" dirty="0">
                <a:solidFill>
                  <a:srgbClr val="000000"/>
                </a:solidFill>
              </a:rPr>
              <a:t>Read the slide.</a:t>
            </a:r>
          </a:p>
          <a:p>
            <a:pPr defTabSz="946972">
              <a:defRPr/>
            </a:pPr>
            <a:r>
              <a:rPr lang="en-US" dirty="0">
                <a:solidFill>
                  <a:srgbClr val="000000"/>
                </a:solidFill>
              </a:rPr>
              <a:t>Important point to remember is that biases are like “mind bugs.”  They can impact the way we make decisions based on ingrained habits of thought.</a:t>
            </a:r>
          </a:p>
          <a:p>
            <a:endParaRPr lang="en-US" dirty="0"/>
          </a:p>
        </p:txBody>
      </p:sp>
    </p:spTree>
    <p:extLst>
      <p:ext uri="{BB962C8B-B14F-4D97-AF65-F5344CB8AC3E}">
        <p14:creationId xmlns:p14="http://schemas.microsoft.com/office/powerpoint/2010/main" val="98616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normAutofit fontScale="70000" lnSpcReduction="20000"/>
          </a:bodyPr>
          <a:lstStyle/>
          <a:p>
            <a:r>
              <a:rPr lang="en-US" b="1" u="sng" dirty="0" smtClean="0"/>
              <a:t>OBJECTIVE:  </a:t>
            </a:r>
            <a:r>
              <a:rPr lang="en-US" dirty="0" smtClean="0"/>
              <a:t>The</a:t>
            </a:r>
            <a:r>
              <a:rPr lang="en-US" baseline="0" dirty="0" smtClean="0"/>
              <a:t> brain filters what it takes in for efficiency and effectiveness.  Much of what we take in based on past experiences, beliefs, and perception</a:t>
            </a:r>
          </a:p>
          <a:p>
            <a:endParaRPr lang="en-US" baseline="0" dirty="0" smtClean="0"/>
          </a:p>
          <a:p>
            <a:r>
              <a:rPr lang="en-US" b="1" u="sng" baseline="0" dirty="0" smtClean="0"/>
              <a:t>KEY POINTS</a:t>
            </a:r>
          </a:p>
          <a:p>
            <a:pPr marL="236743" indent="-236743">
              <a:buFont typeface="+mj-lt"/>
              <a:buAutoNum type="arabicPeriod"/>
            </a:pPr>
            <a:r>
              <a:rPr lang="en-US" baseline="0" dirty="0" smtClean="0"/>
              <a:t>Selective attention can cause us to miss information that is right in front of you.</a:t>
            </a:r>
          </a:p>
          <a:p>
            <a:pPr marL="236743" indent="-236743">
              <a:buFont typeface="+mj-lt"/>
              <a:buAutoNum type="arabicPeriod"/>
            </a:pPr>
            <a:r>
              <a:rPr lang="en-US" baseline="0" dirty="0" smtClean="0"/>
              <a:t>The key is to build your awareness of what you pay attention to</a:t>
            </a:r>
          </a:p>
          <a:p>
            <a:pPr marL="236743" indent="-236743">
              <a:buFont typeface="+mj-lt"/>
              <a:buAutoNum type="arabicPeriod"/>
            </a:pPr>
            <a:endParaRPr lang="en-US" baseline="0" dirty="0" smtClean="0"/>
          </a:p>
          <a:p>
            <a:r>
              <a:rPr lang="en-US" b="1" u="sng" baseline="0" dirty="0" smtClean="0"/>
              <a:t>SAY:</a:t>
            </a:r>
          </a:p>
          <a:p>
            <a:endParaRPr lang="en-US" dirty="0" smtClean="0"/>
          </a:p>
          <a:p>
            <a:r>
              <a:rPr lang="en-US" dirty="0" smtClean="0"/>
              <a:t>Everyday the</a:t>
            </a:r>
            <a:r>
              <a:rPr lang="en-US" baseline="0" dirty="0" smtClean="0"/>
              <a:t> brain can be exposed to 11 million pieces of information and we have the capacity to absorb on 40 – 50 pieces.</a:t>
            </a:r>
          </a:p>
          <a:p>
            <a:endParaRPr lang="en-US" baseline="0" dirty="0" smtClean="0"/>
          </a:p>
          <a:p>
            <a:r>
              <a:rPr lang="en-US" baseline="0" dirty="0" smtClean="0"/>
              <a:t>Much of what we absorb is based on our perceptions – what we think is correct;  our interpretations – what we make of what we see; our preferences – what we like and selective attention – what we focus on.</a:t>
            </a:r>
          </a:p>
          <a:p>
            <a:endParaRPr lang="en-US" baseline="0" dirty="0" smtClean="0"/>
          </a:p>
          <a:p>
            <a:r>
              <a:rPr lang="en-US" baseline="0" dirty="0" smtClean="0"/>
              <a:t>Give a few examples:  </a:t>
            </a:r>
          </a:p>
          <a:p>
            <a:pPr marL="177558" indent="-177558">
              <a:buFont typeface="Arial" panose="020B0604020202020204" pitchFamily="34" charset="0"/>
              <a:buChar char="•"/>
            </a:pPr>
            <a:r>
              <a:rPr lang="en-US" baseline="0" dirty="0" smtClean="0"/>
              <a:t>Have you ever been in situation walking down a street of thousand of people and you can see the one person you know?</a:t>
            </a:r>
          </a:p>
          <a:p>
            <a:pPr marL="177558" indent="-177558">
              <a:buFont typeface="Arial" panose="020B0604020202020204" pitchFamily="34" charset="0"/>
              <a:buChar char="•"/>
            </a:pPr>
            <a:r>
              <a:rPr lang="en-US" baseline="0" dirty="0" smtClean="0"/>
              <a:t>Have you ever been in a concert or loud place and you can hear the person next to you?</a:t>
            </a:r>
          </a:p>
          <a:p>
            <a:pPr marL="177558" indent="-177558">
              <a:buFont typeface="Arial" panose="020B0604020202020204" pitchFamily="34" charset="0"/>
              <a:buChar char="•"/>
            </a:pPr>
            <a:r>
              <a:rPr lang="en-US" baseline="0" dirty="0" smtClean="0"/>
              <a:t>Have you been in situation where you see a car or other item you like and now everywhere you look you notice it?</a:t>
            </a:r>
          </a:p>
          <a:p>
            <a:endParaRPr lang="en-US" baseline="0" dirty="0" smtClean="0"/>
          </a:p>
          <a:p>
            <a:r>
              <a:rPr lang="en-US" baseline="0" dirty="0" smtClean="0"/>
              <a:t>These are examples of selective attention.  How our perceptions bring information, people, situations from our sub conscious to our conscious.</a:t>
            </a:r>
          </a:p>
          <a:p>
            <a:endParaRPr lang="en-US" baseline="0" dirty="0" smtClean="0"/>
          </a:p>
          <a:p>
            <a:r>
              <a:rPr lang="en-US" baseline="0" dirty="0" smtClean="0"/>
              <a:t>Think about the possible ways in which selective attention can impact our organization, partners, employees and customers.  </a:t>
            </a:r>
          </a:p>
          <a:p>
            <a:endParaRPr lang="en-US" baseline="0" dirty="0" smtClean="0"/>
          </a:p>
          <a:p>
            <a:r>
              <a:rPr lang="en-US" baseline="0" dirty="0" smtClean="0"/>
              <a:t>Our objective is to create more inclusive environments. Organizations that leverage inclusion and diversity have strong market place performance and success.</a:t>
            </a:r>
          </a:p>
          <a:p>
            <a:endParaRPr lang="en-US" dirty="0"/>
          </a:p>
        </p:txBody>
      </p:sp>
    </p:spTree>
    <p:extLst>
      <p:ext uri="{BB962C8B-B14F-4D97-AF65-F5344CB8AC3E}">
        <p14:creationId xmlns:p14="http://schemas.microsoft.com/office/powerpoint/2010/main" val="292172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E1EE-0039-4797-B978-F453418260D1}" type="slidenum">
              <a:rPr lang="en-US" smtClean="0"/>
              <a:pPr/>
              <a:t>8</a:t>
            </a:fld>
            <a:endParaRPr lang="en-US"/>
          </a:p>
        </p:txBody>
      </p:sp>
    </p:spTree>
    <p:extLst>
      <p:ext uri="{BB962C8B-B14F-4D97-AF65-F5344CB8AC3E}">
        <p14:creationId xmlns:p14="http://schemas.microsoft.com/office/powerpoint/2010/main" val="15354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581025"/>
            <a:ext cx="6238875" cy="3509963"/>
          </a:xfrm>
        </p:spPr>
      </p:sp>
      <p:sp>
        <p:nvSpPr>
          <p:cNvPr id="3" name="Notes Placeholder 2"/>
          <p:cNvSpPr>
            <a:spLocks noGrp="1"/>
          </p:cNvSpPr>
          <p:nvPr>
            <p:ph type="body" idx="1"/>
          </p:nvPr>
        </p:nvSpPr>
        <p:spPr/>
        <p:txBody>
          <a:bodyPr>
            <a:normAutofit lnSpcReduction="10000"/>
          </a:bodyPr>
          <a:lstStyle/>
          <a:p>
            <a:pPr defTabSz="946972">
              <a:defRPr/>
            </a:pPr>
            <a:r>
              <a:rPr lang="en-US" b="1" u="sng" dirty="0">
                <a:solidFill>
                  <a:srgbClr val="000000"/>
                </a:solidFill>
              </a:rPr>
              <a:t>OBJECTIVE:  </a:t>
            </a:r>
            <a:r>
              <a:rPr lang="en-US" dirty="0">
                <a:solidFill>
                  <a:srgbClr val="000000"/>
                </a:solidFill>
              </a:rPr>
              <a:t>Activity to demonstrate that we all have blind spots.</a:t>
            </a:r>
          </a:p>
          <a:p>
            <a:pPr defTabSz="946972">
              <a:defRPr/>
            </a:pPr>
            <a:endParaRPr lang="en-US" dirty="0">
              <a:solidFill>
                <a:srgbClr val="000000"/>
              </a:solidFill>
            </a:endParaRPr>
          </a:p>
          <a:p>
            <a:pPr defTabSz="946972">
              <a:defRPr/>
            </a:pPr>
            <a:r>
              <a:rPr lang="en-US" b="1" u="sng" dirty="0">
                <a:solidFill>
                  <a:srgbClr val="000000"/>
                </a:solidFill>
              </a:rPr>
              <a:t>KEY POINT</a:t>
            </a:r>
          </a:p>
          <a:p>
            <a:pPr marL="236743" indent="-236743" defTabSz="946972">
              <a:buFont typeface="+mj-lt"/>
              <a:buAutoNum type="arabicPeriod"/>
              <a:defRPr/>
            </a:pPr>
            <a:r>
              <a:rPr lang="en-US" dirty="0">
                <a:solidFill>
                  <a:srgbClr val="000000"/>
                </a:solidFill>
              </a:rPr>
              <a:t>We all have blind spots</a:t>
            </a:r>
          </a:p>
          <a:p>
            <a:pPr marL="236743" indent="-236743" defTabSz="946972">
              <a:buFont typeface="+mj-lt"/>
              <a:buAutoNum type="arabicPeriod"/>
              <a:defRPr/>
            </a:pPr>
            <a:r>
              <a:rPr lang="en-US" dirty="0">
                <a:solidFill>
                  <a:srgbClr val="000000"/>
                </a:solidFill>
              </a:rPr>
              <a:t>What happens if your blind spot effects your behavior</a:t>
            </a:r>
          </a:p>
          <a:p>
            <a:pPr marL="236743" indent="-236743" defTabSz="946972">
              <a:buFont typeface="+mj-lt"/>
              <a:buAutoNum type="arabicPeriod"/>
              <a:defRPr/>
            </a:pPr>
            <a:endParaRPr lang="en-US" dirty="0">
              <a:solidFill>
                <a:srgbClr val="000000"/>
              </a:solidFill>
            </a:endParaRPr>
          </a:p>
          <a:p>
            <a:pPr defTabSz="946972">
              <a:defRPr/>
            </a:pPr>
            <a:r>
              <a:rPr lang="en-US" b="1" u="sng" dirty="0">
                <a:solidFill>
                  <a:srgbClr val="000000"/>
                </a:solidFill>
              </a:rPr>
              <a:t>SAY:</a:t>
            </a:r>
          </a:p>
          <a:p>
            <a:pPr defTabSz="946972">
              <a:defRPr/>
            </a:pPr>
            <a:r>
              <a:rPr lang="en-US" dirty="0">
                <a:solidFill>
                  <a:srgbClr val="000000"/>
                </a:solidFill>
              </a:rPr>
              <a:t>Do you have a blind spot – (pass out the grids to the participants)</a:t>
            </a:r>
          </a:p>
          <a:p>
            <a:pPr defTabSz="946972">
              <a:defRPr/>
            </a:pPr>
            <a:endParaRPr lang="en-US" dirty="0">
              <a:solidFill>
                <a:srgbClr val="000000"/>
              </a:solidFill>
            </a:endParaRPr>
          </a:p>
          <a:p>
            <a:pPr defTabSz="946972">
              <a:defRPr/>
            </a:pPr>
            <a:r>
              <a:rPr lang="en-US" dirty="0">
                <a:solidFill>
                  <a:srgbClr val="000000"/>
                </a:solidFill>
              </a:rPr>
              <a:t>Hold your paper at arms length in front of you.</a:t>
            </a:r>
          </a:p>
          <a:p>
            <a:pPr defTabSz="946972">
              <a:defRPr/>
            </a:pPr>
            <a:r>
              <a:rPr lang="en-US" dirty="0">
                <a:solidFill>
                  <a:srgbClr val="000000"/>
                </a:solidFill>
              </a:rPr>
              <a:t>Place your hand over one eye.</a:t>
            </a:r>
          </a:p>
          <a:p>
            <a:pPr defTabSz="946972">
              <a:defRPr/>
            </a:pPr>
            <a:r>
              <a:rPr lang="en-US" dirty="0">
                <a:solidFill>
                  <a:srgbClr val="000000"/>
                </a:solidFill>
              </a:rPr>
              <a:t>While focusing on the plus sign slowly bring the grid closer until the other black disk disappears.  If you don’t see it try it again…slowly bring the disk closer.</a:t>
            </a:r>
          </a:p>
          <a:p>
            <a:pPr defTabSz="946972">
              <a:defRPr/>
            </a:pPr>
            <a:r>
              <a:rPr lang="en-US" dirty="0">
                <a:solidFill>
                  <a:srgbClr val="000000"/>
                </a:solidFill>
              </a:rPr>
              <a:t>Be sure to stop at the point that the black disk disappears.</a:t>
            </a:r>
          </a:p>
          <a:p>
            <a:pPr defTabSz="946972">
              <a:defRPr/>
            </a:pPr>
            <a:endParaRPr lang="en-US" dirty="0">
              <a:solidFill>
                <a:srgbClr val="000000"/>
              </a:solidFill>
            </a:endParaRPr>
          </a:p>
          <a:p>
            <a:pPr defTabSz="946972">
              <a:defRPr/>
            </a:pPr>
            <a:r>
              <a:rPr lang="en-US" dirty="0">
                <a:solidFill>
                  <a:srgbClr val="000000"/>
                </a:solidFill>
              </a:rPr>
              <a:t>Did you notice that when the disc disappears that the grid is completely filled in? The mind “fills in” in the grid.  What happens when the mind fills in information that is not actually there.  Take a few comments</a:t>
            </a:r>
          </a:p>
          <a:p>
            <a:pPr defTabSz="946972">
              <a:defRPr/>
            </a:pPr>
            <a:endParaRPr lang="en-US" dirty="0">
              <a:solidFill>
                <a:srgbClr val="000000"/>
              </a:solidFill>
            </a:endParaRPr>
          </a:p>
          <a:p>
            <a:pPr defTabSz="946972">
              <a:defRPr/>
            </a:pPr>
            <a:r>
              <a:rPr lang="en-US" dirty="0">
                <a:solidFill>
                  <a:srgbClr val="000000"/>
                </a:solidFill>
              </a:rPr>
              <a:t>This is what can happen when we have biases that we do not recognize.  The mind can “fill in” information that is not present.</a:t>
            </a:r>
          </a:p>
          <a:p>
            <a:endParaRPr lang="en-US" dirty="0"/>
          </a:p>
        </p:txBody>
      </p:sp>
    </p:spTree>
    <p:extLst>
      <p:ext uri="{BB962C8B-B14F-4D97-AF65-F5344CB8AC3E}">
        <p14:creationId xmlns:p14="http://schemas.microsoft.com/office/powerpoint/2010/main" val="263986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smtClean="0"/>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9" name="logo"/>
          <p:cNvSpPr>
            <a:spLocks noChangeAspect="1" noEditPoints="1"/>
          </p:cNvSpPr>
          <p:nvPr/>
        </p:nvSpPr>
        <p:spPr bwMode="black">
          <a:xfrm>
            <a:off x="10590211" y="5280658"/>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2180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2501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Text Placeholder 7"/>
          <p:cNvSpPr>
            <a:spLocks noGrp="1"/>
          </p:cNvSpPr>
          <p:nvPr>
            <p:ph type="body" sz="quarter" idx="13" hasCustomPrompt="1"/>
          </p:nvPr>
        </p:nvSpPr>
        <p:spPr>
          <a:xfrm>
            <a:off x="609441" y="1133856"/>
            <a:ext cx="10969943"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a:t>Click to add subtitle</a:t>
            </a:r>
          </a:p>
        </p:txBody>
      </p:sp>
      <p:sp>
        <p:nvSpPr>
          <p:cNvPr id="3" name="Content Placeholder 2"/>
          <p:cNvSpPr>
            <a:spLocks noGrp="1"/>
          </p:cNvSpPr>
          <p:nvPr>
            <p:ph idx="1"/>
          </p:nvPr>
        </p:nvSpPr>
        <p:spPr>
          <a:xfrm>
            <a:off x="609441" y="1676400"/>
            <a:ext cx="10969943" cy="4419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95215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Text Placeholder 7"/>
          <p:cNvSpPr>
            <a:spLocks noGrp="1"/>
          </p:cNvSpPr>
          <p:nvPr>
            <p:ph type="body" sz="quarter" idx="13" hasCustomPrompt="1"/>
          </p:nvPr>
        </p:nvSpPr>
        <p:spPr>
          <a:xfrm>
            <a:off x="609441" y="1133856"/>
            <a:ext cx="10969943"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a:t>Click to add subtitle</a:t>
            </a:r>
          </a:p>
        </p:txBody>
      </p:sp>
      <p:sp>
        <p:nvSpPr>
          <p:cNvPr id="9" name="Text Placeholder 7"/>
          <p:cNvSpPr>
            <a:spLocks noGrp="1"/>
          </p:cNvSpPr>
          <p:nvPr>
            <p:ph type="body" sz="quarter" idx="14" hasCustomPrompt="1"/>
          </p:nvPr>
        </p:nvSpPr>
        <p:spPr>
          <a:xfrm>
            <a:off x="609441" y="1661890"/>
            <a:ext cx="10969943" cy="274320"/>
          </a:xfrm>
        </p:spPr>
        <p:txBody>
          <a:bodyPr>
            <a:noAutofit/>
          </a:bodyPr>
          <a:lstStyle>
            <a:lvl1pPr marL="0" indent="0">
              <a:spcBef>
                <a:spcPts val="0"/>
              </a:spcBef>
              <a:buNone/>
              <a:defRPr sz="18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a:t>Click to add heading</a:t>
            </a:r>
          </a:p>
        </p:txBody>
      </p:sp>
      <p:sp>
        <p:nvSpPr>
          <p:cNvPr id="3" name="Content Placeholder 2"/>
          <p:cNvSpPr>
            <a:spLocks noGrp="1"/>
          </p:cNvSpPr>
          <p:nvPr>
            <p:ph idx="1"/>
          </p:nvPr>
        </p:nvSpPr>
        <p:spPr>
          <a:xfrm>
            <a:off x="609441" y="2057400"/>
            <a:ext cx="10969943"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04921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r>
              <a:rPr lang="en-US" smtClean="0"/>
              <a:t>Confidential</a:t>
            </a:r>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416764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r>
              <a:rPr lang="en-US" smtClean="0"/>
              <a:t>Confidential</a:t>
            </a:r>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6" name="Text Placeholder 7"/>
          <p:cNvSpPr>
            <a:spLocks noGrp="1"/>
          </p:cNvSpPr>
          <p:nvPr>
            <p:ph type="body" sz="quarter" idx="13"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a:t>Click to add subtitle</a:t>
            </a:r>
          </a:p>
        </p:txBody>
      </p:sp>
    </p:spTree>
    <p:extLst>
      <p:ext uri="{BB962C8B-B14F-4D97-AF65-F5344CB8AC3E}">
        <p14:creationId xmlns:p14="http://schemas.microsoft.com/office/powerpoint/2010/main" val="34493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r>
              <a:rPr lang="en-US" smtClean="0"/>
              <a:t>Confidential</a:t>
            </a:r>
            <a:endParaRPr/>
          </a:p>
        </p:txBody>
      </p:sp>
      <p:sp>
        <p:nvSpPr>
          <p:cNvPr id="4" name="Slide Number Placeholder 3"/>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49267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5056"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26956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lvl1pPr>
              <a:defRPr/>
            </a:lvl1pPr>
          </a:lstStyle>
          <a:p>
            <a:r>
              <a:rPr lang="en-US" smtClean="0"/>
              <a:t>Click to edit Master title style</a:t>
            </a:r>
            <a:endParaRPr/>
          </a:p>
        </p:txBody>
      </p:sp>
      <p:sp>
        <p:nvSpPr>
          <p:cNvPr id="3" name="Text Placeholder 2"/>
          <p:cNvSpPr>
            <a:spLocks noGrp="1"/>
          </p:cNvSpPr>
          <p:nvPr>
            <p:ph type="body" idx="1" hasCustomPrompt="1"/>
          </p:nvPr>
        </p:nvSpPr>
        <p:spPr>
          <a:xfrm>
            <a:off x="609441"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hasCustomPrompt="1"/>
          </p:nvPr>
        </p:nvSpPr>
        <p:spPr>
          <a:xfrm>
            <a:off x="6265056"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65056"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smtClean="0"/>
              <a:t>Confidential</a:t>
            </a:r>
            <a:endParaRPr/>
          </a:p>
        </p:txBody>
      </p:sp>
      <p:sp>
        <p:nvSpPr>
          <p:cNvPr id="9" name="Slide Number Placeholder 8"/>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322217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a:t>Click to add subtitle</a:t>
            </a:r>
          </a:p>
        </p:txBody>
      </p:sp>
      <p:sp>
        <p:nvSpPr>
          <p:cNvPr id="2" name="Title 1"/>
          <p:cNvSpPr>
            <a:spLocks noGrp="1"/>
          </p:cNvSpPr>
          <p:nvPr>
            <p:ph type="title"/>
          </p:nvPr>
        </p:nvSpPr>
        <p:spPr>
          <a:xfrm>
            <a:off x="609441" y="304800"/>
            <a:ext cx="10969943" cy="762000"/>
          </a:xfrm>
        </p:spPr>
        <p:txBody>
          <a:bodyPr/>
          <a:lstStyle>
            <a:lvl1pPr>
              <a:defRPr/>
            </a:lvl1pPr>
          </a:lstStyle>
          <a:p>
            <a:r>
              <a:rPr lang="en-US" smtClean="0"/>
              <a:t>Click to edit Master title style</a:t>
            </a:r>
            <a:endParaRPr/>
          </a:p>
        </p:txBody>
      </p:sp>
      <p:sp>
        <p:nvSpPr>
          <p:cNvPr id="3" name="Text Placeholder 2"/>
          <p:cNvSpPr>
            <a:spLocks noGrp="1"/>
          </p:cNvSpPr>
          <p:nvPr>
            <p:ph type="body" idx="1" hasCustomPrompt="1"/>
          </p:nvPr>
        </p:nvSpPr>
        <p:spPr>
          <a:xfrm>
            <a:off x="609441"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hasCustomPrompt="1"/>
          </p:nvPr>
        </p:nvSpPr>
        <p:spPr>
          <a:xfrm>
            <a:off x="6265056"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smtClean="0"/>
              <a:t>Confidential</a:t>
            </a:r>
            <a:endParaRPr/>
          </a:p>
        </p:txBody>
      </p:sp>
      <p:sp>
        <p:nvSpPr>
          <p:cNvPr id="9" name="Slide Number Placeholder 8"/>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12992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9" name="Text Placeholder 8"/>
          <p:cNvSpPr>
            <a:spLocks noGrp="1"/>
          </p:cNvSpPr>
          <p:nvPr>
            <p:ph type="body" sz="quarter" idx="13"/>
          </p:nvPr>
        </p:nvSpPr>
        <p:spPr>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Text Placeholder 8"/>
          <p:cNvSpPr>
            <a:spLocks noGrp="1"/>
          </p:cNvSpPr>
          <p:nvPr>
            <p:ph type="body" sz="quarter" idx="14"/>
          </p:nvPr>
        </p:nvSpPr>
        <p:spPr>
          <a:xfrm>
            <a:off x="4387977"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Text Placeholder 8"/>
          <p:cNvSpPr>
            <a:spLocks noGrp="1"/>
          </p:cNvSpPr>
          <p:nvPr>
            <p:ph type="body" sz="quarter" idx="15"/>
          </p:nvPr>
        </p:nvSpPr>
        <p:spPr>
          <a:xfrm>
            <a:off x="8166513"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5908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smtClean="0"/>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logo"/>
          <p:cNvSpPr>
            <a:spLocks noChangeAspect="1" noEditPoints="1"/>
          </p:cNvSpPr>
          <p:nvPr/>
        </p:nvSpPr>
        <p:spPr bwMode="black">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2" name="logo"/>
          <p:cNvSpPr>
            <a:spLocks noChangeAspect="1" noEditPoints="1"/>
          </p:cNvSpPr>
          <p:nvPr/>
        </p:nvSpPr>
        <p:spPr bwMode="hidden">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124247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12" name="Text Placeholder 2"/>
          <p:cNvSpPr>
            <a:spLocks noGrp="1"/>
          </p:cNvSpPr>
          <p:nvPr>
            <p:ph type="body" idx="1" hasCustomPrompt="1"/>
          </p:nvPr>
        </p:nvSpPr>
        <p:spPr>
          <a:xfrm>
            <a:off x="609441"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3" name="Text Placeholder 2"/>
          <p:cNvSpPr>
            <a:spLocks noGrp="1"/>
          </p:cNvSpPr>
          <p:nvPr>
            <p:ph type="body" idx="16" hasCustomPrompt="1"/>
          </p:nvPr>
        </p:nvSpPr>
        <p:spPr>
          <a:xfrm>
            <a:off x="4387977"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4" name="Text Placeholder 2"/>
          <p:cNvSpPr>
            <a:spLocks noGrp="1"/>
          </p:cNvSpPr>
          <p:nvPr>
            <p:ph type="body" idx="17" hasCustomPrompt="1"/>
          </p:nvPr>
        </p:nvSpPr>
        <p:spPr>
          <a:xfrm>
            <a:off x="8166513"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9" name="Text Placeholder 8"/>
          <p:cNvSpPr>
            <a:spLocks noGrp="1"/>
          </p:cNvSpPr>
          <p:nvPr>
            <p:ph type="body" sz="quarter" idx="13"/>
          </p:nvPr>
        </p:nvSpPr>
        <p:spPr>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Text Placeholder 8"/>
          <p:cNvSpPr>
            <a:spLocks noGrp="1"/>
          </p:cNvSpPr>
          <p:nvPr>
            <p:ph type="body" sz="quarter" idx="14"/>
          </p:nvPr>
        </p:nvSpPr>
        <p:spPr>
          <a:xfrm>
            <a:off x="4387977"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Text Placeholder 8"/>
          <p:cNvSpPr>
            <a:spLocks noGrp="1"/>
          </p:cNvSpPr>
          <p:nvPr>
            <p:ph type="body" sz="quarter" idx="15"/>
          </p:nvPr>
        </p:nvSpPr>
        <p:spPr>
          <a:xfrm>
            <a:off x="8166513"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06696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15" name="Text Placeholder 7"/>
          <p:cNvSpPr>
            <a:spLocks noGrp="1"/>
          </p:cNvSpPr>
          <p:nvPr>
            <p:ph type="body" sz="quarter" idx="18"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a:t>Click to add subtitle</a:t>
            </a:r>
          </a:p>
        </p:txBody>
      </p:sp>
      <p:sp>
        <p:nvSpPr>
          <p:cNvPr id="12" name="Text Placeholder 2"/>
          <p:cNvSpPr>
            <a:spLocks noGrp="1"/>
          </p:cNvSpPr>
          <p:nvPr>
            <p:ph type="body" idx="1" hasCustomPrompt="1"/>
          </p:nvPr>
        </p:nvSpPr>
        <p:spPr>
          <a:xfrm>
            <a:off x="609441"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3" name="Text Placeholder 2"/>
          <p:cNvSpPr>
            <a:spLocks noGrp="1"/>
          </p:cNvSpPr>
          <p:nvPr>
            <p:ph type="body" idx="16" hasCustomPrompt="1"/>
          </p:nvPr>
        </p:nvSpPr>
        <p:spPr>
          <a:xfrm>
            <a:off x="4387977"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4" name="Text Placeholder 2"/>
          <p:cNvSpPr>
            <a:spLocks noGrp="1"/>
          </p:cNvSpPr>
          <p:nvPr>
            <p:ph type="body" idx="17" hasCustomPrompt="1"/>
          </p:nvPr>
        </p:nvSpPr>
        <p:spPr>
          <a:xfrm>
            <a:off x="8166513"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9" name="Text Placeholder 8"/>
          <p:cNvSpPr>
            <a:spLocks noGrp="1"/>
          </p:cNvSpPr>
          <p:nvPr>
            <p:ph type="body" sz="quarter" idx="13"/>
          </p:nvPr>
        </p:nvSpPr>
        <p:spPr>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Text Placeholder 8"/>
          <p:cNvSpPr>
            <a:spLocks noGrp="1"/>
          </p:cNvSpPr>
          <p:nvPr>
            <p:ph type="body" sz="quarter" idx="14"/>
          </p:nvPr>
        </p:nvSpPr>
        <p:spPr>
          <a:xfrm>
            <a:off x="4387977"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Text Placeholder 8"/>
          <p:cNvSpPr>
            <a:spLocks noGrp="1"/>
          </p:cNvSpPr>
          <p:nvPr>
            <p:ph type="body" sz="quarter" idx="15"/>
          </p:nvPr>
        </p:nvSpPr>
        <p:spPr>
          <a:xfrm>
            <a:off x="8166513"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79377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609441" y="1295401"/>
            <a:ext cx="7618016"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532178" y="1295400"/>
            <a:ext cx="3047206"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353280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678960" y="1295400"/>
            <a:ext cx="3900424"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1882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8" name="Text Placeholder 8"/>
          <p:cNvSpPr>
            <a:spLocks noGrp="1"/>
          </p:cNvSpPr>
          <p:nvPr>
            <p:ph type="body" sz="quarter" idx="13"/>
          </p:nvPr>
        </p:nvSpPr>
        <p:spPr>
          <a:xfrm>
            <a:off x="7678960" y="1295400"/>
            <a:ext cx="3900424"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85244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609441" y="1295400"/>
            <a:ext cx="5314328"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8" name="Picture Placeholder 2"/>
          <p:cNvSpPr>
            <a:spLocks noGrp="1"/>
          </p:cNvSpPr>
          <p:nvPr>
            <p:ph type="pic" idx="13"/>
          </p:nvPr>
        </p:nvSpPr>
        <p:spPr>
          <a:xfrm>
            <a:off x="6265056" y="1295400"/>
            <a:ext cx="5314328"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09441"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4"/>
          </p:nvPr>
        </p:nvSpPr>
        <p:spPr>
          <a:xfrm>
            <a:off x="6265056"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21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609441"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Confidential</a:t>
            </a:r>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4" name="Text Placeholder 3"/>
          <p:cNvSpPr>
            <a:spLocks noGrp="1"/>
          </p:cNvSpPr>
          <p:nvPr>
            <p:ph type="body" sz="half" idx="2"/>
          </p:nvPr>
        </p:nvSpPr>
        <p:spPr>
          <a:xfrm>
            <a:off x="609441"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2"/>
          <p:cNvSpPr>
            <a:spLocks noGrp="1"/>
          </p:cNvSpPr>
          <p:nvPr>
            <p:ph type="pic" idx="15"/>
          </p:nvPr>
        </p:nvSpPr>
        <p:spPr>
          <a:xfrm>
            <a:off x="4387977"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Picture Placeholder 2"/>
          <p:cNvSpPr>
            <a:spLocks noGrp="1"/>
          </p:cNvSpPr>
          <p:nvPr>
            <p:ph type="pic" idx="16"/>
          </p:nvPr>
        </p:nvSpPr>
        <p:spPr>
          <a:xfrm>
            <a:off x="8166513"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2" name="Text Placeholder 3"/>
          <p:cNvSpPr>
            <a:spLocks noGrp="1"/>
          </p:cNvSpPr>
          <p:nvPr>
            <p:ph type="body" sz="half" idx="17"/>
          </p:nvPr>
        </p:nvSpPr>
        <p:spPr>
          <a:xfrm>
            <a:off x="4387977"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ext Placeholder 3"/>
          <p:cNvSpPr>
            <a:spLocks noGrp="1"/>
          </p:cNvSpPr>
          <p:nvPr>
            <p:ph type="body" sz="half" idx="18"/>
          </p:nvPr>
        </p:nvSpPr>
        <p:spPr>
          <a:xfrm>
            <a:off x="8166513"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611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 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defRPr sz="5000"/>
            </a:lvl1pPr>
          </a:lstStyle>
          <a:p>
            <a:r>
              <a:rPr lang="en-US" smtClean="0"/>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endParaRPr/>
          </a:p>
        </p:txBody>
      </p:sp>
      <p:sp>
        <p:nvSpPr>
          <p:cNvPr id="7" name="Footer Placeholder 6"/>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Freeform 5"/>
          <p:cNvSpPr>
            <a:spLocks noChangeAspect="1" noEditPoints="1"/>
          </p:cNvSpPr>
          <p:nvPr/>
        </p:nvSpPr>
        <p:spPr bwMode="invGray">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226408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losing Option 2">
    <p:bg>
      <p:bgPr>
        <a:solidFill>
          <a:schemeClr val="accent1"/>
        </a:solidFill>
        <a:effectLst/>
      </p:bgPr>
    </p:bg>
    <p:spTree>
      <p:nvGrpSpPr>
        <p:cNvPr id="1" name=""/>
        <p:cNvGrpSpPr/>
        <p:nvPr/>
      </p:nvGrpSpPr>
      <p:grpSpPr>
        <a:xfrm>
          <a:off x="0" y="0"/>
          <a:ext cx="0" cy="0"/>
          <a:chOff x="0" y="0"/>
          <a:chExt cx="0" cy="0"/>
        </a:xfrm>
      </p:grpSpPr>
      <p:grpSp>
        <p:nvGrpSpPr>
          <p:cNvPr id="26" name="Group 25"/>
          <p:cNvGrpSpPr/>
          <p:nvPr/>
        </p:nvGrpSpPr>
        <p:grpSpPr bwMode="black">
          <a:xfrm>
            <a:off x="9766298" y="6043633"/>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Freeform 5"/>
          <p:cNvSpPr>
            <a:spLocks noChangeAspect="1" noEditPoints="1"/>
          </p:cNvSpPr>
          <p:nvPr/>
        </p:nvSpPr>
        <p:spPr bwMode="invGray">
          <a:xfrm>
            <a:off x="8909769" y="5822416"/>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a:xfrm>
            <a:off x="609441" y="304800"/>
            <a:ext cx="9141619" cy="1828800"/>
          </a:xfrm>
        </p:spPr>
        <p:txBody>
          <a:bodyPr anchor="t"/>
          <a:lstStyle>
            <a:lvl1pPr>
              <a:defRPr sz="5000"/>
            </a:lvl1pPr>
          </a:lstStyle>
          <a:p>
            <a:r>
              <a:rPr lang="en-US" smtClean="0"/>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endParaRPr/>
          </a:p>
        </p:txBody>
      </p:sp>
      <p:sp>
        <p:nvSpPr>
          <p:cNvPr id="7" name="Footer Placeholder 6"/>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760574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guide id="3" pos="736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losing Option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bwMode="black">
          <a:xfrm>
            <a:off x="3359940" y="2599124"/>
            <a:ext cx="5468944" cy="1287076"/>
            <a:chOff x="4856883" y="4633091"/>
            <a:chExt cx="2787883" cy="656108"/>
          </a:xfrm>
        </p:grpSpPr>
        <p:grpSp>
          <p:nvGrpSpPr>
            <p:cNvPr id="26" name="Group 25"/>
            <p:cNvGrpSpPr/>
            <p:nvPr/>
          </p:nvGrpSpPr>
          <p:grpSpPr bwMode="black">
            <a:xfrm>
              <a:off x="5713412" y="4854308"/>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Freeform 5"/>
            <p:cNvSpPr>
              <a:spLocks noChangeAspect="1" noEditPoints="1"/>
            </p:cNvSpPr>
            <p:nvPr/>
          </p:nvSpPr>
          <p:spPr bwMode="black">
            <a:xfrm>
              <a:off x="4856883" y="4633091"/>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grpSp>
      <p:sp>
        <p:nvSpPr>
          <p:cNvPr id="6" name="Date Placeholder 5"/>
          <p:cNvSpPr>
            <a:spLocks noGrp="1"/>
          </p:cNvSpPr>
          <p:nvPr>
            <p:ph type="dt" sz="half" idx="10"/>
          </p:nvPr>
        </p:nvSpPr>
        <p:spPr/>
        <p:txBody>
          <a:bodyPr/>
          <a:lstStyle>
            <a:lvl1pPr>
              <a:defRPr>
                <a:solidFill>
                  <a:schemeClr val="tx1"/>
                </a:solidFill>
              </a:defRPr>
            </a:lvl1pPr>
          </a:lstStyle>
          <a:p>
            <a:endParaRPr/>
          </a:p>
        </p:txBody>
      </p:sp>
      <p:sp>
        <p:nvSpPr>
          <p:cNvPr id="7" name="Footer Placeholder 6"/>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1223971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logo"/>
          <p:cNvSpPr>
            <a:spLocks noChangeAspect="1" noEditPoints="1"/>
          </p:cNvSpPr>
          <p:nvPr/>
        </p:nvSpPr>
        <p:spPr bwMode="ltGray">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smtClean="0"/>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logo"/>
          <p:cNvSpPr>
            <a:spLocks noChangeAspect="1" noEditPoints="1"/>
          </p:cNvSpPr>
          <p:nvPr/>
        </p:nvSpPr>
        <p:spPr bwMode="black">
          <a:xfrm>
            <a:off x="10590211" y="5280658"/>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3806348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7092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7712" y="304801"/>
            <a:ext cx="1011672"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9441" y="304801"/>
            <a:ext cx="9649486"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377653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5 Title">
    <p:bg>
      <p:bgRef idx="1001">
        <a:schemeClr val="bg1"/>
      </p:bgRef>
    </p:bg>
    <p:spTree>
      <p:nvGrpSpPr>
        <p:cNvPr id="1" name=""/>
        <p:cNvGrpSpPr/>
        <p:nvPr/>
      </p:nvGrpSpPr>
      <p:grpSpPr>
        <a:xfrm>
          <a:off x="0" y="0"/>
          <a:ext cx="0" cy="0"/>
          <a:chOff x="0" y="0"/>
          <a:chExt cx="0" cy="0"/>
        </a:xfrm>
      </p:grpSpPr>
      <p:pic>
        <p:nvPicPr>
          <p:cNvPr id="2" name="Picture 1" descr="HP_Blue_RGB_150_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9263507" y="487680"/>
            <a:ext cx="2510898" cy="2511552"/>
          </a:xfrm>
          <a:prstGeom prst="rect">
            <a:avLst/>
          </a:prstGeom>
        </p:spPr>
      </p:pic>
      <p:pic>
        <p:nvPicPr>
          <p:cNvPr id="10" name="Picture 9" descr="title-1.jpg"/>
          <p:cNvPicPr>
            <a:picLocks noChangeAspect="1"/>
          </p:cNvPicPr>
          <p:nvPr userDrawn="1"/>
        </p:nvPicPr>
        <p:blipFill>
          <a:blip r:embed="rId3"/>
          <a:stretch>
            <a:fillRect/>
          </a:stretch>
        </p:blipFill>
        <p:spPr bwMode="hidden">
          <a:xfrm>
            <a:off x="2" y="1"/>
            <a:ext cx="12183402" cy="6861041"/>
          </a:xfrm>
          <a:prstGeom prst="rect">
            <a:avLst/>
          </a:prstGeom>
        </p:spPr>
      </p:pic>
      <p:sp>
        <p:nvSpPr>
          <p:cNvPr id="8" name="Title 1"/>
          <p:cNvSpPr>
            <a:spLocks noGrp="1"/>
          </p:cNvSpPr>
          <p:nvPr>
            <p:ph type="ctrTitle" hasCustomPrompt="1"/>
          </p:nvPr>
        </p:nvSpPr>
        <p:spPr bwMode="black">
          <a:xfrm>
            <a:off x="438796" y="914401"/>
            <a:ext cx="6460077" cy="3410007"/>
          </a:xfrm>
        </p:spPr>
        <p:txBody>
          <a:bodyPr anchor="b"/>
          <a:lstStyle>
            <a:lvl1pPr>
              <a:lnSpc>
                <a:spcPct val="90000"/>
              </a:lnSpc>
              <a:defRPr sz="6132" spc="-133">
                <a:solidFill>
                  <a:srgbClr val="000000"/>
                </a:solidFill>
              </a:defRPr>
            </a:lvl1pPr>
          </a:lstStyle>
          <a:p>
            <a:r>
              <a:rPr lang="en-US" dirty="0" smtClean="0"/>
              <a:t>Click to edit master </a:t>
            </a:r>
            <a:br>
              <a:rPr lang="en-US" dirty="0" smtClean="0"/>
            </a:br>
            <a:r>
              <a:rPr lang="en-US" dirty="0" smtClean="0"/>
              <a:t>title style</a:t>
            </a:r>
            <a:endParaRPr lang="en-US" dirty="0"/>
          </a:p>
        </p:txBody>
      </p:sp>
      <p:sp>
        <p:nvSpPr>
          <p:cNvPr id="9" name="Subtitle 2"/>
          <p:cNvSpPr>
            <a:spLocks noGrp="1"/>
          </p:cNvSpPr>
          <p:nvPr>
            <p:ph type="subTitle" idx="1" hasCustomPrompt="1"/>
          </p:nvPr>
        </p:nvSpPr>
        <p:spPr bwMode="black">
          <a:xfrm>
            <a:off x="438796" y="4335579"/>
            <a:ext cx="6460077" cy="1219200"/>
          </a:xfrm>
        </p:spPr>
        <p:txBody>
          <a:bodyPr/>
          <a:lstStyle>
            <a:lvl1pPr marL="0" indent="0" algn="l">
              <a:buNone/>
              <a:defRPr b="0">
                <a:solidFill>
                  <a:srgbClr val="000000"/>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7116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41845" y="313419"/>
            <a:ext cx="10820123" cy="574516"/>
          </a:xfrm>
        </p:spPr>
        <p:txBody>
          <a:bodyPr wrap="square">
            <a:noAutofit/>
          </a:bodyPr>
          <a:lstStyle>
            <a:lvl1pPr>
              <a:defRPr b="1" i="0">
                <a:solidFill>
                  <a:srgbClr val="000000"/>
                </a:solidFill>
                <a:latin typeface="+mj-lt"/>
                <a:cs typeface="HP Simplified" pitchFamily="34" charset="0"/>
              </a:defRPr>
            </a:lvl1pPr>
          </a:lstStyle>
          <a:p>
            <a:r>
              <a:rPr lang="en-US" noProof="0" dirty="0" smtClean="0"/>
              <a:t>Click to edit master title style</a:t>
            </a:r>
            <a:endParaRPr lang="en-US" noProof="0" dirty="0"/>
          </a:p>
        </p:txBody>
      </p:sp>
      <p:sp>
        <p:nvSpPr>
          <p:cNvPr id="6" name="Content Placeholder 5"/>
          <p:cNvSpPr>
            <a:spLocks noGrp="1"/>
          </p:cNvSpPr>
          <p:nvPr>
            <p:ph sz="quarter" idx="10"/>
          </p:nvPr>
        </p:nvSpPr>
        <p:spPr>
          <a:xfrm>
            <a:off x="438798" y="1584960"/>
            <a:ext cx="10821053" cy="4293024"/>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2693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White divider slide">
    <p:spTree>
      <p:nvGrpSpPr>
        <p:cNvPr id="1" name=""/>
        <p:cNvGrpSpPr/>
        <p:nvPr/>
      </p:nvGrpSpPr>
      <p:grpSpPr>
        <a:xfrm>
          <a:off x="0" y="0"/>
          <a:ext cx="0" cy="0"/>
          <a:chOff x="0" y="0"/>
          <a:chExt cx="0" cy="0"/>
        </a:xfrm>
      </p:grpSpPr>
      <p:sp>
        <p:nvSpPr>
          <p:cNvPr id="16" name="Title 1"/>
          <p:cNvSpPr>
            <a:spLocks noGrp="1"/>
          </p:cNvSpPr>
          <p:nvPr>
            <p:ph type="ctrTitle" hasCustomPrompt="1"/>
          </p:nvPr>
        </p:nvSpPr>
        <p:spPr bwMode="black">
          <a:xfrm>
            <a:off x="438798" y="316993"/>
            <a:ext cx="9627295" cy="2675604"/>
          </a:xfrm>
          <a:prstGeom prst="rect">
            <a:avLst/>
          </a:prstGeom>
        </p:spPr>
        <p:txBody>
          <a:bodyPr wrap="square" lIns="0" tIns="0" rIns="0" bIns="0" anchor="t" anchorCtr="0">
            <a:noAutofit/>
          </a:bodyPr>
          <a:lstStyle>
            <a:lvl1pPr algn="l">
              <a:lnSpc>
                <a:spcPct val="90000"/>
              </a:lnSpc>
              <a:defRPr sz="5332" b="1" i="0" spc="-133">
                <a:solidFill>
                  <a:schemeClr val="tx1"/>
                </a:solidFill>
                <a:latin typeface="+mj-lt"/>
                <a:cs typeface="HP Simplified" pitchFamily="34" charset="0"/>
              </a:defRPr>
            </a:lvl1pPr>
          </a:lstStyle>
          <a:p>
            <a:r>
              <a:rPr lang="en-US" noProof="0" dirty="0" smtClean="0"/>
              <a:t>Click to edit </a:t>
            </a:r>
            <a:br>
              <a:rPr lang="en-US" noProof="0" dirty="0" smtClean="0"/>
            </a:br>
            <a:r>
              <a:rPr lang="en-US" noProof="0" dirty="0" smtClean="0"/>
              <a:t>master </a:t>
            </a:r>
            <a:br>
              <a:rPr lang="en-US" noProof="0" dirty="0" smtClean="0"/>
            </a:br>
            <a:r>
              <a:rPr lang="en-US" noProof="0" dirty="0" smtClean="0"/>
              <a:t>title style</a:t>
            </a:r>
            <a:endParaRPr lang="en-US" noProof="0" dirty="0"/>
          </a:p>
        </p:txBody>
      </p:sp>
      <p:sp>
        <p:nvSpPr>
          <p:cNvPr id="6" name="TextBox 5"/>
          <p:cNvSpPr txBox="1"/>
          <p:nvPr userDrawn="1"/>
        </p:nvSpPr>
        <p:spPr>
          <a:xfrm>
            <a:off x="438798" y="6345071"/>
            <a:ext cx="8820684" cy="235898"/>
          </a:xfrm>
          <a:prstGeom prst="rect">
            <a:avLst/>
          </a:prstGeom>
          <a:noFill/>
        </p:spPr>
        <p:txBody>
          <a:bodyPr wrap="none" lIns="0" rtlCol="0">
            <a:spAutoFit/>
          </a:bodyPr>
          <a:lstStyle/>
          <a:p>
            <a:pPr marL="0" marR="0" indent="0" algn="l" defTabSz="609448" rtl="0" eaLnBrk="1" fontAlgn="auto" latinLnBrk="0" hangingPunct="1">
              <a:lnSpc>
                <a:spcPct val="100000"/>
              </a:lnSpc>
              <a:spcBef>
                <a:spcPts val="0"/>
              </a:spcBef>
              <a:spcAft>
                <a:spcPts val="0"/>
              </a:spcAft>
              <a:buClrTx/>
              <a:buSzTx/>
              <a:buFontTx/>
              <a:buNone/>
              <a:tabLst/>
              <a:defRPr/>
            </a:pPr>
            <a:r>
              <a:rPr lang="en-US" sz="933" b="0" i="0" dirty="0" smtClean="0">
                <a:solidFill>
                  <a:schemeClr val="accent4">
                    <a:lumMod val="75000"/>
                  </a:schemeClr>
                </a:solidFill>
                <a:latin typeface="HP Simplified"/>
                <a:cs typeface="HP Simplified"/>
              </a:rPr>
              <a:t>© Copyright 2016 Hewlett-Packard Development Company, L.P. The information contained herein is subject to change without notice. </a:t>
            </a:r>
            <a:r>
              <a:rPr lang="en-US" sz="933" b="0" i="0" dirty="0" smtClean="0">
                <a:solidFill>
                  <a:schemeClr val="accent4">
                    <a:lumMod val="75000"/>
                  </a:schemeClr>
                </a:solidFill>
                <a:latin typeface="+mn-lt"/>
                <a:cs typeface="HP Simplified"/>
              </a:rPr>
              <a:t>HP Confidential – For training purposes only.</a:t>
            </a:r>
          </a:p>
        </p:txBody>
      </p:sp>
      <p:pic>
        <p:nvPicPr>
          <p:cNvPr id="5" name="Picture 4" descr="HP_Blue_RGB_150_SM.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35607" y="6047232"/>
            <a:ext cx="487553" cy="487680"/>
          </a:xfrm>
          <a:prstGeom prst="rect">
            <a:avLst/>
          </a:prstGeom>
        </p:spPr>
      </p:pic>
      <p:sp>
        <p:nvSpPr>
          <p:cNvPr id="9" name="Subtitle 2"/>
          <p:cNvSpPr>
            <a:spLocks noGrp="1"/>
          </p:cNvSpPr>
          <p:nvPr>
            <p:ph type="subTitle" idx="1" hasCustomPrompt="1"/>
          </p:nvPr>
        </p:nvSpPr>
        <p:spPr>
          <a:xfrm>
            <a:off x="433579" y="4407148"/>
            <a:ext cx="6862308" cy="865632"/>
          </a:xfrm>
          <a:prstGeom prst="rect">
            <a:avLst/>
          </a:prstGeom>
        </p:spPr>
        <p:txBody>
          <a:bodyPr>
            <a:noAutofit/>
          </a:bodyPr>
          <a:lstStyle>
            <a:lvl1pPr marL="0" indent="0" algn="l">
              <a:lnSpc>
                <a:spcPct val="100000"/>
              </a:lnSpc>
              <a:spcBef>
                <a:spcPts val="0"/>
              </a:spcBef>
              <a:buNone/>
              <a:defRPr sz="2399" b="0">
                <a:solidFill>
                  <a:schemeClr val="tx1"/>
                </a:solidFill>
                <a:latin typeface="+mn-lt"/>
                <a:cs typeface="Aria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noProof="0" dirty="0" smtClean="0"/>
              <a:t>Click to edit master subtitle style</a:t>
            </a:r>
            <a:endParaRPr lang="en-US" noProof="0" dirty="0"/>
          </a:p>
        </p:txBody>
      </p:sp>
    </p:spTree>
    <p:extLst>
      <p:ext uri="{BB962C8B-B14F-4D97-AF65-F5344CB8AC3E}">
        <p14:creationId xmlns:p14="http://schemas.microsoft.com/office/powerpoint/2010/main" val="176641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162" y="609600"/>
            <a:ext cx="10360501"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914162" y="6477000"/>
            <a:ext cx="2539339" cy="45720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859795" y="6477000"/>
            <a:ext cx="4570809" cy="457200"/>
          </a:xfrm>
          <a:prstGeom prst="rect">
            <a:avLst/>
          </a:prstGeom>
          <a:ln/>
        </p:spPr>
        <p:txBody>
          <a:bodyPr/>
          <a:lstStyle>
            <a:lvl1pPr>
              <a:defRPr/>
            </a:lvl1pPr>
          </a:lstStyle>
          <a:p>
            <a:pPr>
              <a:defRPr/>
            </a:pPr>
            <a:r>
              <a:rPr lang="en-US" smtClean="0"/>
              <a:t>Confidential</a:t>
            </a:r>
            <a:endParaRPr lang="en-US" dirty="0"/>
          </a:p>
        </p:txBody>
      </p:sp>
      <p:sp>
        <p:nvSpPr>
          <p:cNvPr id="5" name="Rectangle 6"/>
          <p:cNvSpPr>
            <a:spLocks noGrp="1" noChangeArrowheads="1"/>
          </p:cNvSpPr>
          <p:nvPr>
            <p:ph type="sldNum" sz="quarter" idx="12"/>
          </p:nvPr>
        </p:nvSpPr>
        <p:spPr>
          <a:xfrm>
            <a:off x="8735325" y="6356351"/>
            <a:ext cx="2844059" cy="365125"/>
          </a:xfrm>
          <a:prstGeom prst="rect">
            <a:avLst/>
          </a:prstGeom>
          <a:ln/>
        </p:spPr>
        <p:txBody>
          <a:bodyPr/>
          <a:lstStyle>
            <a:lvl1pPr>
              <a:defRPr/>
            </a:lvl1pPr>
          </a:lstStyle>
          <a:p>
            <a:pPr>
              <a:defRPr/>
            </a:pPr>
            <a:fld id="{10CF9F3D-BBA0-E447-A574-4319A300A7B6}" type="slidenum">
              <a:rPr lang="en-US"/>
              <a:pPr>
                <a:defRPr/>
              </a:pPr>
              <a:t>‹#›</a:t>
            </a:fld>
            <a:endParaRPr lang="en-US" dirty="0"/>
          </a:p>
        </p:txBody>
      </p:sp>
    </p:spTree>
    <p:extLst>
      <p:ext uri="{BB962C8B-B14F-4D97-AF65-F5344CB8AC3E}">
        <p14:creationId xmlns:p14="http://schemas.microsoft.com/office/powerpoint/2010/main" val="172243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Blue title slide ">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bwMode="black">
          <a:xfrm>
            <a:off x="438798" y="2715760"/>
            <a:ext cx="9141619" cy="1608645"/>
          </a:xfrm>
        </p:spPr>
        <p:txBody>
          <a:bodyPr anchor="b"/>
          <a:lstStyle>
            <a:lvl1pPr>
              <a:lnSpc>
                <a:spcPct val="90000"/>
              </a:lnSpc>
              <a:defRPr sz="6132" spc="-133">
                <a:solidFill>
                  <a:schemeClr val="bg1"/>
                </a:solidFill>
              </a:defRPr>
            </a:lvl1pPr>
          </a:lstStyle>
          <a:p>
            <a:r>
              <a:rPr lang="en-US" dirty="0" smtClean="0"/>
              <a:t>Click to edit master </a:t>
            </a:r>
            <a:br>
              <a:rPr lang="en-US" dirty="0" smtClean="0"/>
            </a:br>
            <a:r>
              <a:rPr lang="en-US" dirty="0" smtClean="0"/>
              <a:t>title style</a:t>
            </a:r>
            <a:endParaRPr lang="en-US" dirty="0"/>
          </a:p>
        </p:txBody>
      </p:sp>
      <p:sp>
        <p:nvSpPr>
          <p:cNvPr id="11" name="Subtitle 2"/>
          <p:cNvSpPr>
            <a:spLocks noGrp="1"/>
          </p:cNvSpPr>
          <p:nvPr>
            <p:ph type="subTitle" idx="1" hasCustomPrompt="1"/>
          </p:nvPr>
        </p:nvSpPr>
        <p:spPr bwMode="black">
          <a:xfrm>
            <a:off x="438798" y="4335579"/>
            <a:ext cx="9141619" cy="1219200"/>
          </a:xfrm>
        </p:spPr>
        <p:txBody>
          <a:bodyPr/>
          <a:lstStyle>
            <a:lvl1pPr marL="0" indent="0" algn="l">
              <a:buNone/>
              <a:defRPr b="0">
                <a:solidFill>
                  <a:schemeClr val="bg1"/>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smtClean="0"/>
              <a:t>Click to edit master subtitle style</a:t>
            </a:r>
            <a:endParaRPr lang="en-US" dirty="0"/>
          </a:p>
        </p:txBody>
      </p:sp>
      <p:pic>
        <p:nvPicPr>
          <p:cNvPr id="2" name="Picture 1" descr="HP_White_RGB_150_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263507" y="487680"/>
            <a:ext cx="2510898" cy="2511552"/>
          </a:xfrm>
          <a:prstGeom prst="rect">
            <a:avLst/>
          </a:prstGeom>
        </p:spPr>
      </p:pic>
      <p:sp>
        <p:nvSpPr>
          <p:cNvPr id="6" name="TextBox 5"/>
          <p:cNvSpPr txBox="1"/>
          <p:nvPr userDrawn="1"/>
        </p:nvSpPr>
        <p:spPr>
          <a:xfrm>
            <a:off x="438798" y="6345071"/>
            <a:ext cx="8820684" cy="235898"/>
          </a:xfrm>
          <a:prstGeom prst="rect">
            <a:avLst/>
          </a:prstGeom>
          <a:noFill/>
        </p:spPr>
        <p:txBody>
          <a:bodyPr wrap="none" lIns="0" rtlCol="0">
            <a:spAutoFit/>
          </a:bodyPr>
          <a:lstStyle/>
          <a:p>
            <a:pPr marL="0" marR="0" indent="0" algn="l" defTabSz="609448" rtl="0" eaLnBrk="1" fontAlgn="auto" latinLnBrk="0" hangingPunct="1">
              <a:lnSpc>
                <a:spcPct val="100000"/>
              </a:lnSpc>
              <a:spcBef>
                <a:spcPts val="0"/>
              </a:spcBef>
              <a:spcAft>
                <a:spcPts val="0"/>
              </a:spcAft>
              <a:buClrTx/>
              <a:buSzTx/>
              <a:buFontTx/>
              <a:buNone/>
              <a:tabLst/>
              <a:defRPr/>
            </a:pPr>
            <a:r>
              <a:rPr lang="en-US" sz="933" b="0" i="0" dirty="0" smtClean="0">
                <a:solidFill>
                  <a:schemeClr val="bg1"/>
                </a:solidFill>
                <a:latin typeface="HP Simplified"/>
                <a:cs typeface="HP Simplified"/>
              </a:rPr>
              <a:t>© Copyright 2016 Hewlett-Packard Development Company, L.P. </a:t>
            </a:r>
            <a:r>
              <a:rPr lang="en-US" sz="933" b="0" i="0" baseline="0" dirty="0" smtClean="0">
                <a:solidFill>
                  <a:schemeClr val="bg1"/>
                </a:solidFill>
                <a:latin typeface="HP Simplified"/>
                <a:cs typeface="HP Simplified"/>
              </a:rPr>
              <a:t>T</a:t>
            </a:r>
            <a:r>
              <a:rPr lang="en-US" sz="933" b="0" i="0" dirty="0" smtClean="0">
                <a:solidFill>
                  <a:schemeClr val="bg1"/>
                </a:solidFill>
                <a:latin typeface="HP Simplified"/>
                <a:cs typeface="HP Simplified"/>
              </a:rPr>
              <a:t>he information contained herein is subject to change without notice. </a:t>
            </a:r>
            <a:r>
              <a:rPr lang="en-US" sz="933" b="0" i="0" dirty="0" smtClean="0">
                <a:solidFill>
                  <a:schemeClr val="bg1"/>
                </a:solidFill>
                <a:latin typeface="+mn-lt"/>
                <a:cs typeface="HP Simplified"/>
              </a:rPr>
              <a:t>HP Confidential – For training purposes only.</a:t>
            </a:r>
          </a:p>
        </p:txBody>
      </p:sp>
    </p:spTree>
    <p:extLst>
      <p:ext uri="{BB962C8B-B14F-4D97-AF65-F5344CB8AC3E}">
        <p14:creationId xmlns:p14="http://schemas.microsoft.com/office/powerpoint/2010/main" val="341056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smtClean="0"/>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11" name="logo"/>
          <p:cNvSpPr>
            <a:spLocks noChangeAspect="1" noEditPoints="1"/>
          </p:cNvSpPr>
          <p:nvPr/>
        </p:nvSpPr>
        <p:spPr bwMode="black">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2" name="logo"/>
          <p:cNvSpPr>
            <a:spLocks noChangeAspect="1" noEditPoints="1"/>
          </p:cNvSpPr>
          <p:nvPr/>
        </p:nvSpPr>
        <p:spPr bwMode="hidden">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386119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smtClean="0"/>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9" name="logo"/>
          <p:cNvSpPr>
            <a:spLocks noChangeAspect="1" noEditPoints="1"/>
          </p:cNvSpPr>
          <p:nvPr/>
        </p:nvSpPr>
        <p:spPr bwMode="black">
          <a:xfrm>
            <a:off x="10590211" y="5280658"/>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82214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4">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smtClean="0"/>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logo"/>
          <p:cNvSpPr>
            <a:spLocks noChangeAspect="1" noEditPoints="1"/>
          </p:cNvSpPr>
          <p:nvPr/>
        </p:nvSpPr>
        <p:spPr bwMode="black">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2" name="logo"/>
          <p:cNvSpPr>
            <a:spLocks noChangeAspect="1" noEditPoints="1"/>
          </p:cNvSpPr>
          <p:nvPr/>
        </p:nvSpPr>
        <p:spPr bwMode="hidden">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4161945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5000" b="0" cap="none" spc="-100" baseline="0"/>
            </a:lvl1pPr>
          </a:lstStyle>
          <a:p>
            <a:r>
              <a:rPr lang="en-US" smtClean="0"/>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Confidential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12920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invGray">
          <a:xfrm>
            <a:off x="11615922" y="6389905"/>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a:xfrm>
            <a:off x="609441" y="304800"/>
            <a:ext cx="9141619" cy="1828800"/>
          </a:xfrm>
        </p:spPr>
        <p:txBody>
          <a:bodyPr anchor="t"/>
          <a:lstStyle>
            <a:lvl1pPr algn="l">
              <a:defRPr sz="5000" b="0" cap="none" spc="-100" baseline="0"/>
            </a:lvl1pPr>
          </a:lstStyle>
          <a:p>
            <a:r>
              <a:rPr lang="en-US" smtClean="0"/>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3950405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Quote">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black">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hasCustomPrompt="1"/>
          </p:nvPr>
        </p:nvSpPr>
        <p:spPr>
          <a:xfrm>
            <a:off x="585121" y="304800"/>
            <a:ext cx="9141619" cy="2743200"/>
          </a:xfrm>
        </p:spPr>
        <p:txBody>
          <a:bodyPr anchor="t"/>
          <a:lstStyle>
            <a:lvl1pPr marL="174625" indent="-174625" algn="l">
              <a:defRPr sz="5000" b="0" cap="none" spc="-100" baseline="0"/>
            </a:lvl1pPr>
          </a:lstStyle>
          <a:p>
            <a:r>
              <a:rPr/>
              <a:t>“Click to add quote here. Type quotation marks before and after text.”</a:t>
            </a:r>
          </a:p>
        </p:txBody>
      </p:sp>
      <p:sp>
        <p:nvSpPr>
          <p:cNvPr id="3" name="Text Placeholder 2"/>
          <p:cNvSpPr>
            <a:spLocks noGrp="1"/>
          </p:cNvSpPr>
          <p:nvPr>
            <p:ph type="body" idx="1" hasCustomPrompt="1"/>
          </p:nvPr>
        </p:nvSpPr>
        <p:spPr>
          <a:xfrm>
            <a:off x="609441" y="4419600"/>
            <a:ext cx="9141619" cy="1188720"/>
          </a:xfrm>
        </p:spPr>
        <p:txBody>
          <a:bodyPr anchor="t">
            <a:noAutofit/>
          </a:bodyPr>
          <a:lstStyle>
            <a:lvl1pPr marL="0" indent="0">
              <a:spcBef>
                <a:spcPts val="600"/>
              </a:spcBef>
              <a:buNone/>
              <a:defRPr sz="22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dirty="0"/>
              <a:t>Click to add quoted person’s name, title, company</a:t>
            </a:r>
          </a:p>
        </p:txBody>
      </p:sp>
      <p:sp>
        <p:nvSpPr>
          <p:cNvPr id="4" name="Date Placeholder 3"/>
          <p:cNvSpPr>
            <a:spLocks noGrp="1"/>
          </p:cNvSpPr>
          <p:nvPr>
            <p:ph type="dt" sz="half" idx="10"/>
          </p:nvPr>
        </p:nvSpPr>
        <p:spPr/>
        <p:txBody>
          <a:bodyPr/>
          <a:lstStyle>
            <a:lvl1pPr>
              <a:defRPr>
                <a:solidFill>
                  <a:schemeClr val="tx1"/>
                </a:solidFill>
              </a:defRPr>
            </a:lvl1pPr>
          </a:lstStyle>
          <a:p>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Confidential</a:t>
            </a:r>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2851816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304800"/>
            <a:ext cx="10969943" cy="762000"/>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1295401"/>
            <a:ext cx="10969943" cy="48006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281825" y="6478524"/>
            <a:ext cx="812588"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endParaRPr lang="en-US"/>
          </a:p>
        </p:txBody>
      </p:sp>
      <p:sp>
        <p:nvSpPr>
          <p:cNvPr id="5" name="Footer Placeholder 4"/>
          <p:cNvSpPr>
            <a:spLocks noGrp="1"/>
          </p:cNvSpPr>
          <p:nvPr>
            <p:ph type="ftr" sz="quarter" idx="3"/>
          </p:nvPr>
        </p:nvSpPr>
        <p:spPr>
          <a:xfrm>
            <a:off x="609440" y="6478524"/>
            <a:ext cx="4572000"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r>
              <a:rPr lang="en-US" smtClean="0"/>
              <a:t>Confidential</a:t>
            </a:r>
            <a:endParaRPr lang="en-US" dirty="0"/>
          </a:p>
        </p:txBody>
      </p:sp>
      <p:sp>
        <p:nvSpPr>
          <p:cNvPr id="6" name="Slide Number Placeholder 5"/>
          <p:cNvSpPr>
            <a:spLocks noGrp="1"/>
          </p:cNvSpPr>
          <p:nvPr>
            <p:ph type="sldNum" sz="quarter" idx="4"/>
          </p:nvPr>
        </p:nvSpPr>
        <p:spPr>
          <a:xfrm>
            <a:off x="211611" y="6478524"/>
            <a:ext cx="304721" cy="219456"/>
          </a:xfrm>
          <a:prstGeom prst="rect">
            <a:avLst/>
          </a:prstGeom>
        </p:spPr>
        <p:txBody>
          <a:bodyPr vert="horz" wrap="none" lIns="0" tIns="0" rIns="0" bIns="0" rtlCol="0" anchor="b" anchorCtr="0"/>
          <a:lstStyle>
            <a:lvl1pPr algn="r">
              <a:defRPr sz="700">
                <a:solidFill>
                  <a:schemeClr val="bg2">
                    <a:lumMod val="75000"/>
                  </a:schemeClr>
                </a:solidFill>
              </a:defRPr>
            </a:lvl1pPr>
          </a:lstStyle>
          <a:p>
            <a:fld id="{00DE720E-C72B-42F0-AD69-52D60E3C605E}" type="slidenum">
              <a:rPr lang="en-US" smtClean="0"/>
              <a:pPr/>
              <a:t>‹#›</a:t>
            </a:fld>
            <a:endParaRPr lang="en-US"/>
          </a:p>
        </p:txBody>
      </p:sp>
      <p:sp>
        <p:nvSpPr>
          <p:cNvPr id="11" name="logo"/>
          <p:cNvSpPr>
            <a:spLocks noChangeAspect="1" noEditPoints="1"/>
          </p:cNvSpPr>
          <p:nvPr userDrawn="1"/>
        </p:nvSpPr>
        <p:spPr bwMode="black">
          <a:xfrm>
            <a:off x="11586740"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6547733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6" r:id="rId3"/>
    <p:sldLayoutId id="2147483675" r:id="rId4"/>
    <p:sldLayoutId id="2147483674" r:id="rId5"/>
    <p:sldLayoutId id="2147483680" r:id="rId6"/>
    <p:sldLayoutId id="2147483651" r:id="rId7"/>
    <p:sldLayoutId id="2147483661" r:id="rId8"/>
    <p:sldLayoutId id="2147483662" r:id="rId9"/>
    <p:sldLayoutId id="2147483650" r:id="rId10"/>
    <p:sldLayoutId id="2147483663" r:id="rId11"/>
    <p:sldLayoutId id="2147483664" r:id="rId12"/>
    <p:sldLayoutId id="2147483654" r:id="rId13"/>
    <p:sldLayoutId id="2147483665" r:id="rId14"/>
    <p:sldLayoutId id="2147483655" r:id="rId15"/>
    <p:sldLayoutId id="2147483652" r:id="rId16"/>
    <p:sldLayoutId id="2147483653" r:id="rId17"/>
    <p:sldLayoutId id="2147483666" r:id="rId18"/>
    <p:sldLayoutId id="2147483667" r:id="rId19"/>
    <p:sldLayoutId id="2147483668" r:id="rId20"/>
    <p:sldLayoutId id="2147483669" r:id="rId21"/>
    <p:sldLayoutId id="2147483656" r:id="rId22"/>
    <p:sldLayoutId id="2147483657" r:id="rId23"/>
    <p:sldLayoutId id="2147483670" r:id="rId24"/>
    <p:sldLayoutId id="2147483671" r:id="rId25"/>
    <p:sldLayoutId id="2147483672" r:id="rId26"/>
    <p:sldLayoutId id="2147483677" r:id="rId27"/>
    <p:sldLayoutId id="2147483678" r:id="rId28"/>
    <p:sldLayoutId id="2147483679" r:id="rId29"/>
    <p:sldLayoutId id="2147483658" r:id="rId30"/>
    <p:sldLayoutId id="2147483659" r:id="rId31"/>
    <p:sldLayoutId id="2147483681" r:id="rId32"/>
    <p:sldLayoutId id="2147483682" r:id="rId33"/>
    <p:sldLayoutId id="2147483684" r:id="rId34"/>
    <p:sldLayoutId id="2147483685" r:id="rId35"/>
    <p:sldLayoutId id="2147483686"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24.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9" Type="http://schemas.openxmlformats.org/officeDocument/2006/relationships/diagramLayout" Target="../diagrams/layout9.xml"/><Relationship Id="rId21" Type="http://schemas.openxmlformats.org/officeDocument/2006/relationships/diagramColors" Target="../diagrams/colors5.xml"/><Relationship Id="rId34" Type="http://schemas.openxmlformats.org/officeDocument/2006/relationships/diagramLayout" Target="../diagrams/layout8.xml"/><Relationship Id="rId42" Type="http://schemas.microsoft.com/office/2007/relationships/diagramDrawing" Target="../diagrams/drawing9.xml"/><Relationship Id="rId47" Type="http://schemas.microsoft.com/office/2007/relationships/diagramDrawing" Target="../diagrams/drawing10.xml"/><Relationship Id="rId50" Type="http://schemas.openxmlformats.org/officeDocument/2006/relationships/diagramQuickStyle" Target="../diagrams/quickStyle11.xml"/><Relationship Id="rId55" Type="http://schemas.openxmlformats.org/officeDocument/2006/relationships/diagramQuickStyle" Target="../diagrams/quickStyle12.xml"/><Relationship Id="rId7" Type="http://schemas.microsoft.com/office/2007/relationships/diagramDrawing" Target="../diagrams/drawing2.xml"/><Relationship Id="rId2" Type="http://schemas.openxmlformats.org/officeDocument/2006/relationships/notesSlide" Target="../notesSlides/notesSlide14.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41" Type="http://schemas.openxmlformats.org/officeDocument/2006/relationships/diagramColors" Target="../diagrams/colors9.xml"/><Relationship Id="rId54" Type="http://schemas.openxmlformats.org/officeDocument/2006/relationships/diagramLayout" Target="../diagrams/layout12.xml"/><Relationship Id="rId62" Type="http://schemas.microsoft.com/office/2007/relationships/diagramDrawing" Target="../diagrams/drawing13.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37" Type="http://schemas.microsoft.com/office/2007/relationships/diagramDrawing" Target="../diagrams/drawing8.xml"/><Relationship Id="rId40" Type="http://schemas.openxmlformats.org/officeDocument/2006/relationships/diagramQuickStyle" Target="../diagrams/quickStyle9.xml"/><Relationship Id="rId45" Type="http://schemas.openxmlformats.org/officeDocument/2006/relationships/diagramQuickStyle" Target="../diagrams/quickStyle10.xml"/><Relationship Id="rId53" Type="http://schemas.openxmlformats.org/officeDocument/2006/relationships/diagramData" Target="../diagrams/data12.xml"/><Relationship Id="rId58" Type="http://schemas.openxmlformats.org/officeDocument/2006/relationships/diagramData" Target="../diagrams/data1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36" Type="http://schemas.openxmlformats.org/officeDocument/2006/relationships/diagramColors" Target="../diagrams/colors8.xml"/><Relationship Id="rId49" Type="http://schemas.openxmlformats.org/officeDocument/2006/relationships/diagramLayout" Target="../diagrams/layout11.xml"/><Relationship Id="rId57" Type="http://schemas.microsoft.com/office/2007/relationships/diagramDrawing" Target="../diagrams/drawing12.xml"/><Relationship Id="rId61" Type="http://schemas.openxmlformats.org/officeDocument/2006/relationships/diagramColors" Target="../diagrams/colors13.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4" Type="http://schemas.openxmlformats.org/officeDocument/2006/relationships/diagramLayout" Target="../diagrams/layout10.xml"/><Relationship Id="rId52" Type="http://schemas.microsoft.com/office/2007/relationships/diagramDrawing" Target="../diagrams/drawing11.xml"/><Relationship Id="rId60" Type="http://schemas.openxmlformats.org/officeDocument/2006/relationships/diagramQuickStyle" Target="../diagrams/quickStyle1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 Id="rId35" Type="http://schemas.openxmlformats.org/officeDocument/2006/relationships/diagramQuickStyle" Target="../diagrams/quickStyle8.xml"/><Relationship Id="rId43" Type="http://schemas.openxmlformats.org/officeDocument/2006/relationships/diagramData" Target="../diagrams/data10.xml"/><Relationship Id="rId48" Type="http://schemas.openxmlformats.org/officeDocument/2006/relationships/diagramData" Target="../diagrams/data11.xml"/><Relationship Id="rId56" Type="http://schemas.openxmlformats.org/officeDocument/2006/relationships/diagramColors" Target="../diagrams/colors12.xml"/><Relationship Id="rId8" Type="http://schemas.openxmlformats.org/officeDocument/2006/relationships/diagramData" Target="../diagrams/data3.xml"/><Relationship Id="rId51" Type="http://schemas.openxmlformats.org/officeDocument/2006/relationships/diagramColors" Target="../diagrams/colors11.xml"/><Relationship Id="rId3" Type="http://schemas.openxmlformats.org/officeDocument/2006/relationships/diagramData" Target="../diagrams/data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33" Type="http://schemas.openxmlformats.org/officeDocument/2006/relationships/diagramData" Target="../diagrams/data8.xml"/><Relationship Id="rId38" Type="http://schemas.openxmlformats.org/officeDocument/2006/relationships/diagramData" Target="../diagrams/data9.xml"/><Relationship Id="rId46" Type="http://schemas.openxmlformats.org/officeDocument/2006/relationships/diagramColors" Target="../diagrams/colors10.xml"/><Relationship Id="rId59"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28.jp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35.w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36.wmf"/><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vmlDrawing" Target="../drawings/vmlDrawing5.vml"/><Relationship Id="rId5" Type="http://schemas.openxmlformats.org/officeDocument/2006/relationships/image" Target="../media/image39.wmf"/><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Unconscious Bias- </a:t>
            </a:r>
            <a:r>
              <a:rPr lang="en-US" dirty="0" smtClean="0"/>
              <a:t>HP Sections for Out &amp; Equal</a:t>
            </a:r>
            <a:endParaRPr lang="en-US" dirty="0"/>
          </a:p>
        </p:txBody>
      </p:sp>
      <p:sp>
        <p:nvSpPr>
          <p:cNvPr id="5" name="Subtitle 4"/>
          <p:cNvSpPr>
            <a:spLocks noGrp="1"/>
          </p:cNvSpPr>
          <p:nvPr>
            <p:ph type="subTitle" idx="1"/>
          </p:nvPr>
        </p:nvSpPr>
        <p:spPr/>
        <p:txBody>
          <a:bodyPr/>
          <a:lstStyle/>
          <a:p>
            <a:endParaRPr lang="en-US" dirty="0" smtClean="0"/>
          </a:p>
          <a:p>
            <a:r>
              <a:rPr lang="en-US" dirty="0" smtClean="0"/>
              <a:t>Out &amp; Equal Global Conference- Orlando October 2016</a:t>
            </a:r>
            <a:endParaRPr lang="en-US" dirty="0" smtClean="0"/>
          </a:p>
          <a:p>
            <a:endParaRPr lang="en-US" dirty="0"/>
          </a:p>
        </p:txBody>
      </p:sp>
    </p:spTree>
    <p:extLst>
      <p:ext uri="{BB962C8B-B14F-4D97-AF65-F5344CB8AC3E}">
        <p14:creationId xmlns:p14="http://schemas.microsoft.com/office/powerpoint/2010/main" val="7928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4045982" y="2552929"/>
            <a:ext cx="4096861" cy="24758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title"/>
          </p:nvPr>
        </p:nvSpPr>
        <p:spPr/>
        <p:txBody>
          <a:bodyPr/>
          <a:lstStyle/>
          <a:p>
            <a:r>
              <a:rPr lang="en-US" dirty="0"/>
              <a:t>What’s that, you say?</a:t>
            </a:r>
          </a:p>
        </p:txBody>
      </p:sp>
      <p:graphicFrame>
        <p:nvGraphicFramePr>
          <p:cNvPr id="4" name="Object 3"/>
          <p:cNvGraphicFramePr>
            <a:graphicFrameLocks noChangeAspect="1"/>
          </p:cNvGraphicFramePr>
          <p:nvPr>
            <p:extLst>
              <p:ext uri="{D42A27DB-BD31-4B8C-83A1-F6EECF244321}">
                <p14:modId xmlns:p14="http://schemas.microsoft.com/office/powerpoint/2010/main" val="1748137275"/>
              </p:ext>
            </p:extLst>
          </p:nvPr>
        </p:nvGraphicFramePr>
        <p:xfrm>
          <a:off x="4620564" y="2951577"/>
          <a:ext cx="3278965" cy="1316449"/>
        </p:xfrm>
        <a:graphic>
          <a:graphicData uri="http://schemas.openxmlformats.org/presentationml/2006/ole">
            <mc:AlternateContent xmlns:mc="http://schemas.openxmlformats.org/markup-compatibility/2006">
              <mc:Choice xmlns:v="urn:schemas-microsoft-com:vml" Requires="v">
                <p:oleObj spid="_x0000_s1090" name="Packager Shell Object" showAsIcon="1" r:id="rId4" imgW="2094120" imgH="685800" progId="Package">
                  <p:embed/>
                </p:oleObj>
              </mc:Choice>
              <mc:Fallback>
                <p:oleObj name="Packager Shell Object" showAsIcon="1" r:id="rId4" imgW="2094120" imgH="685800" progId="Package">
                  <p:embed/>
                  <p:pic>
                    <p:nvPicPr>
                      <p:cNvPr id="0" name=""/>
                      <p:cNvPicPr/>
                      <p:nvPr/>
                    </p:nvPicPr>
                    <p:blipFill>
                      <a:blip r:embed="rId5"/>
                      <a:stretch>
                        <a:fillRect/>
                      </a:stretch>
                    </p:blipFill>
                    <p:spPr>
                      <a:xfrm>
                        <a:off x="4620564" y="2951577"/>
                        <a:ext cx="3278965" cy="1316449"/>
                      </a:xfrm>
                      <a:prstGeom prst="rect">
                        <a:avLst/>
                      </a:prstGeom>
                    </p:spPr>
                  </p:pic>
                </p:oleObj>
              </mc:Fallback>
            </mc:AlternateContent>
          </a:graphicData>
        </a:graphic>
      </p:graphicFrame>
      <p:sp>
        <p:nvSpPr>
          <p:cNvPr id="3" name="TextBox 2"/>
          <p:cNvSpPr txBox="1"/>
          <p:nvPr/>
        </p:nvSpPr>
        <p:spPr bwMode="gray">
          <a:xfrm>
            <a:off x="3945267" y="1661897"/>
            <a:ext cx="4298292" cy="461537"/>
          </a:xfrm>
          <a:prstGeom prst="rect">
            <a:avLst/>
          </a:prstGeom>
          <a:noFill/>
        </p:spPr>
        <p:txBody>
          <a:bodyPr wrap="none" rtlCol="0">
            <a:spAutoFit/>
          </a:bodyPr>
          <a:lstStyle/>
          <a:p>
            <a:pPr algn="ctr" defTabSz="573474">
              <a:spcAft>
                <a:spcPts val="533"/>
              </a:spcAft>
              <a:buSzPct val="100000"/>
            </a:pPr>
            <a:r>
              <a:rPr lang="en-US" sz="2399" dirty="0">
                <a:solidFill>
                  <a:schemeClr val="accent1"/>
                </a:solidFill>
                <a:cs typeface="HP Simplified" pitchFamily="34" charset="0"/>
              </a:rPr>
              <a:t>Exploring multi-motor perception</a:t>
            </a:r>
          </a:p>
        </p:txBody>
      </p:sp>
      <p:sp>
        <p:nvSpPr>
          <p:cNvPr id="6" name="Footer Placeholder 5"/>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00DE720E-C72B-42F0-AD69-52D60E3C605E}" type="slidenum">
              <a:rPr lang="en-US" smtClean="0"/>
              <a:t>10</a:t>
            </a:fld>
            <a:endParaRPr lang="en-US"/>
          </a:p>
        </p:txBody>
      </p:sp>
    </p:spTree>
    <p:extLst>
      <p:ext uri="{BB962C8B-B14F-4D97-AF65-F5344CB8AC3E}">
        <p14:creationId xmlns:p14="http://schemas.microsoft.com/office/powerpoint/2010/main" val="307966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gray">
          <a:xfrm>
            <a:off x="4045982" y="2552929"/>
            <a:ext cx="4096861" cy="24758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Title 1"/>
          <p:cNvSpPr>
            <a:spLocks noGrp="1"/>
          </p:cNvSpPr>
          <p:nvPr>
            <p:ph type="title"/>
          </p:nvPr>
        </p:nvSpPr>
        <p:spPr/>
        <p:txBody>
          <a:bodyPr/>
          <a:lstStyle/>
          <a:p>
            <a:r>
              <a:rPr lang="en-US" dirty="0"/>
              <a:t>Who gets heard and why?</a:t>
            </a:r>
          </a:p>
        </p:txBody>
      </p:sp>
      <p:graphicFrame>
        <p:nvGraphicFramePr>
          <p:cNvPr id="4" name="Object 3"/>
          <p:cNvGraphicFramePr>
            <a:graphicFrameLocks noChangeAspect="1"/>
          </p:cNvGraphicFramePr>
          <p:nvPr>
            <p:extLst>
              <p:ext uri="{D42A27DB-BD31-4B8C-83A1-F6EECF244321}">
                <p14:modId xmlns:p14="http://schemas.microsoft.com/office/powerpoint/2010/main" val="311115952"/>
              </p:ext>
            </p:extLst>
          </p:nvPr>
        </p:nvGraphicFramePr>
        <p:xfrm>
          <a:off x="4323223" y="3019167"/>
          <a:ext cx="3542377" cy="1180792"/>
        </p:xfrm>
        <a:graphic>
          <a:graphicData uri="http://schemas.openxmlformats.org/presentationml/2006/ole">
            <mc:AlternateContent xmlns:mc="http://schemas.openxmlformats.org/markup-compatibility/2006">
              <mc:Choice xmlns:v="urn:schemas-microsoft-com:vml" Requires="v">
                <p:oleObj spid="_x0000_s2114" name="Packager Shell Object" showAsIcon="1" r:id="rId4" imgW="2057760" imgH="685800" progId="Package">
                  <p:embed/>
                </p:oleObj>
              </mc:Choice>
              <mc:Fallback>
                <p:oleObj name="Packager Shell Object" showAsIcon="1" r:id="rId4" imgW="2057760" imgH="685800" progId="Package">
                  <p:embed/>
                  <p:pic>
                    <p:nvPicPr>
                      <p:cNvPr id="0" name=""/>
                      <p:cNvPicPr/>
                      <p:nvPr/>
                    </p:nvPicPr>
                    <p:blipFill>
                      <a:blip r:embed="rId5"/>
                      <a:stretch>
                        <a:fillRect/>
                      </a:stretch>
                    </p:blipFill>
                    <p:spPr>
                      <a:xfrm>
                        <a:off x="4323223" y="3019167"/>
                        <a:ext cx="3542377" cy="1180792"/>
                      </a:xfrm>
                      <a:prstGeom prst="rect">
                        <a:avLst/>
                      </a:prstGeom>
                    </p:spPr>
                  </p:pic>
                </p:oleObj>
              </mc:Fallback>
            </mc:AlternateContent>
          </a:graphicData>
        </a:graphic>
      </p:graphicFrame>
      <p:sp>
        <p:nvSpPr>
          <p:cNvPr id="5" name="TextBox 4"/>
          <p:cNvSpPr txBox="1"/>
          <p:nvPr/>
        </p:nvSpPr>
        <p:spPr bwMode="gray">
          <a:xfrm>
            <a:off x="4249685" y="1661897"/>
            <a:ext cx="3689472" cy="461537"/>
          </a:xfrm>
          <a:prstGeom prst="rect">
            <a:avLst/>
          </a:prstGeom>
          <a:noFill/>
        </p:spPr>
        <p:txBody>
          <a:bodyPr wrap="none" rtlCol="0">
            <a:spAutoFit/>
          </a:bodyPr>
          <a:lstStyle/>
          <a:p>
            <a:pPr algn="ctr" defTabSz="573474">
              <a:spcAft>
                <a:spcPts val="533"/>
              </a:spcAft>
              <a:buSzPct val="100000"/>
            </a:pPr>
            <a:r>
              <a:rPr lang="en-US" sz="2399" dirty="0">
                <a:solidFill>
                  <a:schemeClr val="accent1"/>
                </a:solidFill>
                <a:cs typeface="HP Simplified" pitchFamily="34" charset="0"/>
              </a:rPr>
              <a:t>We can “hear” with our eyes!</a:t>
            </a:r>
          </a:p>
        </p:txBody>
      </p:sp>
      <p:sp>
        <p:nvSpPr>
          <p:cNvPr id="3" name="Footer Placeholder 2"/>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00DE720E-C72B-42F0-AD69-52D60E3C605E}" type="slidenum">
              <a:rPr lang="en-US" smtClean="0"/>
              <a:t>11</a:t>
            </a:fld>
            <a:endParaRPr lang="en-US"/>
          </a:p>
        </p:txBody>
      </p:sp>
    </p:spTree>
    <p:extLst>
      <p:ext uri="{BB962C8B-B14F-4D97-AF65-F5344CB8AC3E}">
        <p14:creationId xmlns:p14="http://schemas.microsoft.com/office/powerpoint/2010/main" val="38720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perception: warmth and competence</a:t>
            </a:r>
            <a:endParaRPr lang="en-US" dirty="0"/>
          </a:p>
        </p:txBody>
      </p:sp>
      <p:graphicFrame>
        <p:nvGraphicFramePr>
          <p:cNvPr id="3" name="Diagram 2"/>
          <p:cNvGraphicFramePr/>
          <p:nvPr>
            <p:extLst>
              <p:ext uri="{D42A27DB-BD31-4B8C-83A1-F6EECF244321}">
                <p14:modId xmlns:p14="http://schemas.microsoft.com/office/powerpoint/2010/main" val="3184531304"/>
              </p:ext>
            </p:extLst>
          </p:nvPr>
        </p:nvGraphicFramePr>
        <p:xfrm>
          <a:off x="3599513" y="1857785"/>
          <a:ext cx="4951710" cy="2504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loud Callout 3"/>
          <p:cNvSpPr/>
          <p:nvPr/>
        </p:nvSpPr>
        <p:spPr bwMode="gray">
          <a:xfrm>
            <a:off x="1160364" y="3783542"/>
            <a:ext cx="3802660" cy="2104477"/>
          </a:xfrm>
          <a:prstGeom prst="cloudCallout">
            <a:avLst>
              <a:gd name="adj1" fmla="val 24433"/>
              <a:gd name="adj2" fmla="val -68155"/>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solidFill>
              </a:rPr>
              <a:t>Do I trust their intentions toward me?</a:t>
            </a:r>
            <a:r>
              <a:rPr lang="en-US" sz="1066" dirty="0">
                <a:solidFill>
                  <a:schemeClr val="tx2"/>
                </a:solidFill>
              </a:rPr>
              <a:t/>
            </a:r>
            <a:br>
              <a:rPr lang="en-US" sz="1066" dirty="0">
                <a:solidFill>
                  <a:schemeClr val="tx2"/>
                </a:solidFill>
              </a:rPr>
            </a:br>
            <a:endParaRPr lang="en-US" sz="1066" dirty="0">
              <a:solidFill>
                <a:schemeClr val="accent1"/>
              </a:solidFill>
            </a:endParaRPr>
          </a:p>
          <a:p>
            <a:pPr algn="ctr"/>
            <a:r>
              <a:rPr lang="en-US" sz="1400" dirty="0">
                <a:solidFill>
                  <a:schemeClr val="accent1"/>
                </a:solidFill>
              </a:rPr>
              <a:t>(friendly, trustworthy, empathetic, kind)</a:t>
            </a:r>
          </a:p>
        </p:txBody>
      </p:sp>
      <p:sp>
        <p:nvSpPr>
          <p:cNvPr id="5" name="Cloud Callout 4"/>
          <p:cNvSpPr/>
          <p:nvPr/>
        </p:nvSpPr>
        <p:spPr bwMode="gray">
          <a:xfrm>
            <a:off x="8024321" y="601412"/>
            <a:ext cx="3529682" cy="2190179"/>
          </a:xfrm>
          <a:prstGeom prst="cloudCallout">
            <a:avLst>
              <a:gd name="adj1" fmla="val -41515"/>
              <a:gd name="adj2" fmla="val 55543"/>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2"/>
                </a:solidFill>
              </a:rPr>
              <a:t>Are they capable of carrying out those intentions?</a:t>
            </a:r>
            <a:r>
              <a:rPr lang="en-US" sz="1066" dirty="0">
                <a:solidFill>
                  <a:schemeClr val="accent2"/>
                </a:solidFill>
              </a:rPr>
              <a:t/>
            </a:r>
            <a:br>
              <a:rPr lang="en-US" sz="1066" dirty="0">
                <a:solidFill>
                  <a:schemeClr val="accent2"/>
                </a:solidFill>
              </a:rPr>
            </a:br>
            <a:endParaRPr lang="en-US" sz="1066" dirty="0">
              <a:solidFill>
                <a:schemeClr val="accent2"/>
              </a:solidFill>
            </a:endParaRPr>
          </a:p>
          <a:p>
            <a:pPr algn="ctr"/>
            <a:r>
              <a:rPr lang="en-US" sz="1400" dirty="0">
                <a:solidFill>
                  <a:schemeClr val="accent2"/>
                </a:solidFill>
              </a:rPr>
              <a:t>(intelligent, powerful, efficacious, skilled)</a:t>
            </a:r>
          </a:p>
        </p:txBody>
      </p:sp>
      <p:sp>
        <p:nvSpPr>
          <p:cNvPr id="6" name="TextBox 5"/>
          <p:cNvSpPr txBox="1"/>
          <p:nvPr/>
        </p:nvSpPr>
        <p:spPr>
          <a:xfrm>
            <a:off x="9370490" y="5537485"/>
            <a:ext cx="1531523" cy="249498"/>
          </a:xfrm>
          <a:prstGeom prst="rect">
            <a:avLst/>
          </a:prstGeom>
          <a:noFill/>
          <a:ln>
            <a:solidFill>
              <a:schemeClr val="tx1"/>
            </a:solidFill>
          </a:ln>
        </p:spPr>
        <p:txBody>
          <a:bodyPr wrap="square" rtlCol="0">
            <a:spAutoFit/>
          </a:bodyPr>
          <a:lstStyle/>
          <a:p>
            <a:pPr algn="ctr" defTabSz="914171">
              <a:defRPr/>
            </a:pPr>
            <a:r>
              <a:rPr lang="en-US" sz="1000" kern="0" dirty="0">
                <a:solidFill>
                  <a:srgbClr val="000000"/>
                </a:solidFill>
              </a:rPr>
              <a:t>Fiske, Cuddy &amp; Glick, 2007</a:t>
            </a:r>
          </a:p>
        </p:txBody>
      </p:sp>
      <p:sp>
        <p:nvSpPr>
          <p:cNvPr id="7" name="Footer Placeholder 6"/>
          <p:cNvSpPr>
            <a:spLocks noGrp="1"/>
          </p:cNvSpPr>
          <p:nvPr>
            <p:ph type="ftr" sz="quarter" idx="11"/>
          </p:nvPr>
        </p:nvSpPr>
        <p:spPr/>
        <p:txBody>
          <a:bodyPr/>
          <a:lstStyle/>
          <a:p>
            <a:r>
              <a:rPr lang="en-US" smtClean="0"/>
              <a:t>Confidential</a:t>
            </a:r>
            <a:endParaRPr lang="en-US"/>
          </a:p>
        </p:txBody>
      </p:sp>
      <p:sp>
        <p:nvSpPr>
          <p:cNvPr id="8" name="Slide Number Placeholder 7"/>
          <p:cNvSpPr>
            <a:spLocks noGrp="1"/>
          </p:cNvSpPr>
          <p:nvPr>
            <p:ph type="sldNum" sz="quarter" idx="12"/>
          </p:nvPr>
        </p:nvSpPr>
        <p:spPr/>
        <p:txBody>
          <a:bodyPr/>
          <a:lstStyle/>
          <a:p>
            <a:fld id="{00DE720E-C72B-42F0-AD69-52D60E3C605E}" type="slidenum">
              <a:rPr lang="en-US" smtClean="0"/>
              <a:t>12</a:t>
            </a:fld>
            <a:endParaRPr lang="en-US"/>
          </a:p>
        </p:txBody>
      </p:sp>
    </p:spTree>
    <p:extLst>
      <p:ext uri="{BB962C8B-B14F-4D97-AF65-F5344CB8AC3E}">
        <p14:creationId xmlns:p14="http://schemas.microsoft.com/office/powerpoint/2010/main" val="33276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perception: warmth and competence</a:t>
            </a:r>
            <a:endParaRPr lang="en-US" dirty="0"/>
          </a:p>
        </p:txBody>
      </p:sp>
      <p:grpSp>
        <p:nvGrpSpPr>
          <p:cNvPr id="3" name="Group 2"/>
          <p:cNvGrpSpPr/>
          <p:nvPr/>
        </p:nvGrpSpPr>
        <p:grpSpPr>
          <a:xfrm>
            <a:off x="2462259" y="1816686"/>
            <a:ext cx="7264309" cy="1459439"/>
            <a:chOff x="2328185" y="1362200"/>
            <a:chExt cx="5449651" cy="109486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185" y="1362200"/>
              <a:ext cx="982431" cy="1094863"/>
            </a:xfrm>
            <a:prstGeom prst="rect">
              <a:avLst/>
            </a:prstGeom>
          </p:spPr>
        </p:pic>
        <p:pic>
          <p:nvPicPr>
            <p:cNvPr id="8" name="Picture 7"/>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61795" y="1362201"/>
              <a:ext cx="982431" cy="1094863"/>
            </a:xfrm>
            <a:prstGeom prst="rect">
              <a:avLst/>
            </a:prstGeom>
          </p:spPr>
        </p:pic>
        <p:pic>
          <p:nvPicPr>
            <p:cNvPr id="10" name="Picture 9"/>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795405" y="1362200"/>
              <a:ext cx="982431" cy="1094863"/>
            </a:xfrm>
            <a:prstGeom prst="rect">
              <a:avLst/>
            </a:prstGeom>
          </p:spPr>
        </p:pic>
      </p:grpSp>
      <p:grpSp>
        <p:nvGrpSpPr>
          <p:cNvPr id="4" name="Group 3"/>
          <p:cNvGrpSpPr/>
          <p:nvPr/>
        </p:nvGrpSpPr>
        <p:grpSpPr>
          <a:xfrm>
            <a:off x="2462258" y="3860516"/>
            <a:ext cx="7264308" cy="1459437"/>
            <a:chOff x="2328185" y="2895471"/>
            <a:chExt cx="5449650" cy="1094863"/>
          </a:xfrm>
        </p:grpSpPr>
        <p:pic>
          <p:nvPicPr>
            <p:cNvPr id="9" name="Picture 8"/>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28185" y="2895471"/>
              <a:ext cx="982431" cy="1094863"/>
            </a:xfrm>
            <a:prstGeom prst="rect">
              <a:avLst/>
            </a:prstGeom>
          </p:spPr>
        </p:pic>
        <p:pic>
          <p:nvPicPr>
            <p:cNvPr id="11" name="Picture 10"/>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95404" y="2895471"/>
              <a:ext cx="982431" cy="1094863"/>
            </a:xfrm>
            <a:prstGeom prst="rect">
              <a:avLst/>
            </a:prstGeom>
          </p:spPr>
        </p:pic>
        <p:pic>
          <p:nvPicPr>
            <p:cNvPr id="12" name="Picture 11"/>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tretch>
              <a:fillRect/>
            </a:stretch>
          </p:blipFill>
          <p:spPr>
            <a:xfrm>
              <a:off x="4561795" y="2895471"/>
              <a:ext cx="982431" cy="1094863"/>
            </a:xfrm>
            <a:prstGeom prst="rect">
              <a:avLst/>
            </a:prstGeom>
          </p:spPr>
        </p:pic>
      </p:grpSp>
      <p:sp>
        <p:nvSpPr>
          <p:cNvPr id="5" name="Footer Placeholder 4"/>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00DE720E-C72B-42F0-AD69-52D60E3C605E}" type="slidenum">
              <a:rPr lang="en-US" smtClean="0"/>
              <a:t>13</a:t>
            </a:fld>
            <a:endParaRPr lang="en-US"/>
          </a:p>
        </p:txBody>
      </p:sp>
    </p:spTree>
    <p:extLst>
      <p:ext uri="{BB962C8B-B14F-4D97-AF65-F5344CB8AC3E}">
        <p14:creationId xmlns:p14="http://schemas.microsoft.com/office/powerpoint/2010/main" val="109206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Social perception: warmth and competence</a:t>
            </a:r>
            <a:endParaRPr lang="en-US" dirty="0"/>
          </a:p>
        </p:txBody>
      </p:sp>
      <p:sp>
        <p:nvSpPr>
          <p:cNvPr id="41" name="TextBox 40"/>
          <p:cNvSpPr txBox="1"/>
          <p:nvPr/>
        </p:nvSpPr>
        <p:spPr bwMode="gray">
          <a:xfrm>
            <a:off x="3061373" y="1197248"/>
            <a:ext cx="1058431" cy="379463"/>
          </a:xfrm>
          <a:prstGeom prst="rect">
            <a:avLst/>
          </a:prstGeom>
          <a:noFill/>
        </p:spPr>
        <p:txBody>
          <a:bodyPr wrap="none" rtlCol="0">
            <a:spAutoFit/>
          </a:bodyPr>
          <a:lstStyle/>
          <a:p>
            <a:pPr defTabSz="573474">
              <a:spcAft>
                <a:spcPts val="533"/>
              </a:spcAft>
              <a:buSzPct val="100000"/>
            </a:pPr>
            <a:r>
              <a:rPr lang="en-US" b="1" dirty="0">
                <a:solidFill>
                  <a:schemeClr val="tx2"/>
                </a:solidFill>
                <a:cs typeface="HP Simplified" pitchFamily="34" charset="0"/>
              </a:rPr>
              <a:t>WARMTH</a:t>
            </a:r>
          </a:p>
        </p:txBody>
      </p:sp>
      <p:sp>
        <p:nvSpPr>
          <p:cNvPr id="42" name="TextBox 41"/>
          <p:cNvSpPr txBox="1"/>
          <p:nvPr/>
        </p:nvSpPr>
        <p:spPr bwMode="gray">
          <a:xfrm>
            <a:off x="8237284" y="1197248"/>
            <a:ext cx="1491241" cy="379463"/>
          </a:xfrm>
          <a:prstGeom prst="rect">
            <a:avLst/>
          </a:prstGeom>
          <a:noFill/>
        </p:spPr>
        <p:txBody>
          <a:bodyPr wrap="none" rtlCol="0">
            <a:spAutoFit/>
          </a:bodyPr>
          <a:lstStyle/>
          <a:p>
            <a:pPr algn="ctr" defTabSz="573474">
              <a:spcAft>
                <a:spcPts val="533"/>
              </a:spcAft>
              <a:buSzPct val="100000"/>
            </a:pPr>
            <a:r>
              <a:rPr lang="en-US" b="1" dirty="0">
                <a:solidFill>
                  <a:schemeClr val="tx2"/>
                </a:solidFill>
                <a:cs typeface="HP Simplified" pitchFamily="34" charset="0"/>
              </a:rPr>
              <a:t>COMPETENCE</a:t>
            </a:r>
          </a:p>
        </p:txBody>
      </p:sp>
      <p:sp>
        <p:nvSpPr>
          <p:cNvPr id="43" name="TextBox 42"/>
          <p:cNvSpPr txBox="1"/>
          <p:nvPr/>
        </p:nvSpPr>
        <p:spPr bwMode="gray">
          <a:xfrm>
            <a:off x="2455829" y="1461974"/>
            <a:ext cx="2624436" cy="461665"/>
          </a:xfrm>
          <a:prstGeom prst="rect">
            <a:avLst/>
          </a:prstGeom>
          <a:noFill/>
        </p:spPr>
        <p:txBody>
          <a:bodyPr wrap="none" rtlCol="0">
            <a:spAutoFit/>
          </a:bodyPr>
          <a:lstStyle/>
          <a:p>
            <a:pPr algn="ctr" defTabSz="573474">
              <a:spcAft>
                <a:spcPts val="533"/>
              </a:spcAft>
              <a:buSzPct val="100000"/>
            </a:pPr>
            <a:r>
              <a:rPr lang="en-US" sz="1200" dirty="0">
                <a:solidFill>
                  <a:srgbClr val="000000"/>
                </a:solidFill>
                <a:cs typeface="HP Simplified" pitchFamily="34" charset="0"/>
              </a:rPr>
              <a:t>Do I trust their intentions toward me?</a:t>
            </a:r>
            <a:br>
              <a:rPr lang="en-US" sz="1200" dirty="0">
                <a:solidFill>
                  <a:srgbClr val="000000"/>
                </a:solidFill>
                <a:cs typeface="HP Simplified" pitchFamily="34" charset="0"/>
              </a:rPr>
            </a:br>
            <a:r>
              <a:rPr lang="en-US" sz="1200" dirty="0">
                <a:solidFill>
                  <a:srgbClr val="000000"/>
                </a:solidFill>
                <a:cs typeface="HP Simplified" pitchFamily="34" charset="0"/>
              </a:rPr>
              <a:t>(friendly, trustworthy, empathetic, kind)</a:t>
            </a:r>
          </a:p>
        </p:txBody>
      </p:sp>
      <p:sp>
        <p:nvSpPr>
          <p:cNvPr id="44" name="TextBox 43"/>
          <p:cNvSpPr txBox="1"/>
          <p:nvPr/>
        </p:nvSpPr>
        <p:spPr bwMode="gray">
          <a:xfrm>
            <a:off x="7365164" y="1461974"/>
            <a:ext cx="3235501" cy="461665"/>
          </a:xfrm>
          <a:prstGeom prst="rect">
            <a:avLst/>
          </a:prstGeom>
          <a:noFill/>
        </p:spPr>
        <p:txBody>
          <a:bodyPr wrap="none" rtlCol="0">
            <a:spAutoFit/>
          </a:bodyPr>
          <a:lstStyle/>
          <a:p>
            <a:pPr algn="ctr" defTabSz="573474">
              <a:spcAft>
                <a:spcPts val="533"/>
              </a:spcAft>
              <a:buSzPct val="100000"/>
            </a:pPr>
            <a:r>
              <a:rPr lang="en-US" sz="1200" dirty="0">
                <a:solidFill>
                  <a:srgbClr val="000000"/>
                </a:solidFill>
                <a:cs typeface="HP Simplified" pitchFamily="34" charset="0"/>
              </a:rPr>
              <a:t>Are they capable of carrying out those intentions?</a:t>
            </a:r>
            <a:br>
              <a:rPr lang="en-US" sz="1200" dirty="0">
                <a:solidFill>
                  <a:srgbClr val="000000"/>
                </a:solidFill>
                <a:cs typeface="HP Simplified" pitchFamily="34" charset="0"/>
              </a:rPr>
            </a:br>
            <a:r>
              <a:rPr lang="en-US" sz="1200" dirty="0">
                <a:solidFill>
                  <a:srgbClr val="000000"/>
                </a:solidFill>
                <a:cs typeface="HP Simplified" pitchFamily="34" charset="0"/>
              </a:rPr>
              <a:t>(intelligent, powerful, efficacious, skillful)</a:t>
            </a:r>
          </a:p>
        </p:txBody>
      </p:sp>
      <p:grpSp>
        <p:nvGrpSpPr>
          <p:cNvPr id="49" name="Group 48"/>
          <p:cNvGrpSpPr/>
          <p:nvPr/>
        </p:nvGrpSpPr>
        <p:grpSpPr>
          <a:xfrm>
            <a:off x="1158576" y="1890284"/>
            <a:ext cx="4421620" cy="4049544"/>
            <a:chOff x="869158" y="1417412"/>
            <a:chExt cx="3317079" cy="3037949"/>
          </a:xfrm>
        </p:grpSpPr>
        <p:grpSp>
          <p:nvGrpSpPr>
            <p:cNvPr id="39" name="Group 38"/>
            <p:cNvGrpSpPr/>
            <p:nvPr/>
          </p:nvGrpSpPr>
          <p:grpSpPr>
            <a:xfrm>
              <a:off x="869158" y="1507339"/>
              <a:ext cx="3317079" cy="2948022"/>
              <a:chOff x="869158" y="1157288"/>
              <a:chExt cx="3317079" cy="2948022"/>
            </a:xfrm>
          </p:grpSpPr>
          <p:grpSp>
            <p:nvGrpSpPr>
              <p:cNvPr id="12" name="Group 11"/>
              <p:cNvGrpSpPr/>
              <p:nvPr/>
            </p:nvGrpSpPr>
            <p:grpSpPr>
              <a:xfrm>
                <a:off x="1281109" y="1157288"/>
                <a:ext cx="2905128" cy="2948022"/>
                <a:chOff x="1609722" y="1157288"/>
                <a:chExt cx="2905128" cy="2948022"/>
              </a:xfrm>
            </p:grpSpPr>
            <p:graphicFrame>
              <p:nvGraphicFramePr>
                <p:cNvPr id="6" name="Diagram 5"/>
                <p:cNvGraphicFramePr/>
                <p:nvPr>
                  <p:extLst/>
                </p:nvPr>
              </p:nvGraphicFramePr>
              <p:xfrm>
                <a:off x="1609725" y="1157288"/>
                <a:ext cx="2905125" cy="531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1609725" y="1648625"/>
                <a:ext cx="2905125" cy="5318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nvPr>
              </p:nvGraphicFramePr>
              <p:xfrm>
                <a:off x="1609724" y="2139962"/>
                <a:ext cx="2905125" cy="53181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nvPr>
              </p:nvGraphicFramePr>
              <p:xfrm>
                <a:off x="1609723" y="2631299"/>
                <a:ext cx="2905125" cy="53181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 9"/>
                <p:cNvGraphicFramePr/>
                <p:nvPr>
                  <p:extLst/>
                </p:nvPr>
              </p:nvGraphicFramePr>
              <p:xfrm>
                <a:off x="1609723" y="3122636"/>
                <a:ext cx="2905125" cy="53181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1" name="Diagram 10"/>
                <p:cNvGraphicFramePr/>
                <p:nvPr>
                  <p:extLst/>
                </p:nvPr>
              </p:nvGraphicFramePr>
              <p:xfrm>
                <a:off x="1609722" y="3573499"/>
                <a:ext cx="2905125" cy="531811"/>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pSp>
          <p:sp>
            <p:nvSpPr>
              <p:cNvPr id="20" name="Oval 19"/>
              <p:cNvSpPr/>
              <p:nvPr/>
            </p:nvSpPr>
            <p:spPr bwMode="gray">
              <a:xfrm>
                <a:off x="869158" y="1280318"/>
                <a:ext cx="271462" cy="2857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1</a:t>
                </a:r>
              </a:p>
            </p:txBody>
          </p:sp>
          <p:sp>
            <p:nvSpPr>
              <p:cNvPr id="29" name="Oval 28"/>
              <p:cNvSpPr/>
              <p:nvPr/>
            </p:nvSpPr>
            <p:spPr bwMode="gray">
              <a:xfrm>
                <a:off x="869158" y="1833975"/>
                <a:ext cx="271462" cy="2857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2</a:t>
                </a:r>
              </a:p>
            </p:txBody>
          </p:sp>
          <p:sp>
            <p:nvSpPr>
              <p:cNvPr id="31" name="Oval 30"/>
              <p:cNvSpPr/>
              <p:nvPr/>
            </p:nvSpPr>
            <p:spPr bwMode="gray">
              <a:xfrm>
                <a:off x="869158" y="2297134"/>
                <a:ext cx="271462" cy="2857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3</a:t>
                </a:r>
              </a:p>
            </p:txBody>
          </p:sp>
          <p:sp>
            <p:nvSpPr>
              <p:cNvPr id="33" name="Oval 32"/>
              <p:cNvSpPr/>
              <p:nvPr/>
            </p:nvSpPr>
            <p:spPr bwMode="gray">
              <a:xfrm>
                <a:off x="869158" y="2760293"/>
                <a:ext cx="271462" cy="2857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4</a:t>
                </a:r>
              </a:p>
            </p:txBody>
          </p:sp>
          <p:sp>
            <p:nvSpPr>
              <p:cNvPr id="35" name="Oval 34"/>
              <p:cNvSpPr/>
              <p:nvPr/>
            </p:nvSpPr>
            <p:spPr bwMode="gray">
              <a:xfrm>
                <a:off x="869158" y="3203641"/>
                <a:ext cx="271462" cy="2857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5</a:t>
                </a:r>
              </a:p>
            </p:txBody>
          </p:sp>
          <p:sp>
            <p:nvSpPr>
              <p:cNvPr id="37" name="Oval 36"/>
              <p:cNvSpPr/>
              <p:nvPr/>
            </p:nvSpPr>
            <p:spPr bwMode="gray">
              <a:xfrm>
                <a:off x="869158" y="3683458"/>
                <a:ext cx="271462" cy="2857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6</a:t>
                </a:r>
              </a:p>
            </p:txBody>
          </p:sp>
        </p:grpSp>
        <p:sp>
          <p:nvSpPr>
            <p:cNvPr id="45" name="TextBox 44"/>
            <p:cNvSpPr txBox="1"/>
            <p:nvPr/>
          </p:nvSpPr>
          <p:spPr bwMode="gray">
            <a:xfrm>
              <a:off x="1400900" y="1417412"/>
              <a:ext cx="310503" cy="192314"/>
            </a:xfrm>
            <a:prstGeom prst="rect">
              <a:avLst/>
            </a:prstGeom>
            <a:noFill/>
          </p:spPr>
          <p:txBody>
            <a:bodyPr wrap="none" rtlCol="0">
              <a:spAutoFit/>
            </a:bodyPr>
            <a:lstStyle/>
            <a:p>
              <a:pPr algn="ctr" defTabSz="573474">
                <a:spcAft>
                  <a:spcPts val="533"/>
                </a:spcAft>
                <a:buSzPct val="100000"/>
              </a:pPr>
              <a:r>
                <a:rPr lang="en-US" sz="1050" dirty="0">
                  <a:solidFill>
                    <a:srgbClr val="000000"/>
                  </a:solidFill>
                  <a:cs typeface="HP Simplified" pitchFamily="34" charset="0"/>
                </a:rPr>
                <a:t>Low</a:t>
              </a:r>
            </a:p>
          </p:txBody>
        </p:sp>
        <p:sp>
          <p:nvSpPr>
            <p:cNvPr id="46" name="TextBox 45"/>
            <p:cNvSpPr txBox="1"/>
            <p:nvPr/>
          </p:nvSpPr>
          <p:spPr bwMode="gray">
            <a:xfrm>
              <a:off x="3763016" y="1417412"/>
              <a:ext cx="324934" cy="192314"/>
            </a:xfrm>
            <a:prstGeom prst="rect">
              <a:avLst/>
            </a:prstGeom>
            <a:noFill/>
          </p:spPr>
          <p:txBody>
            <a:bodyPr wrap="none" rtlCol="0">
              <a:spAutoFit/>
            </a:bodyPr>
            <a:lstStyle/>
            <a:p>
              <a:pPr algn="ctr" defTabSz="573474">
                <a:spcAft>
                  <a:spcPts val="533"/>
                </a:spcAft>
                <a:buSzPct val="100000"/>
              </a:pPr>
              <a:r>
                <a:rPr lang="en-US" sz="1050" dirty="0">
                  <a:solidFill>
                    <a:srgbClr val="000000"/>
                  </a:solidFill>
                  <a:cs typeface="HP Simplified" pitchFamily="34" charset="0"/>
                </a:rPr>
                <a:t>High</a:t>
              </a:r>
            </a:p>
          </p:txBody>
        </p:sp>
      </p:grpSp>
      <p:grpSp>
        <p:nvGrpSpPr>
          <p:cNvPr id="50" name="Group 49"/>
          <p:cNvGrpSpPr/>
          <p:nvPr/>
        </p:nvGrpSpPr>
        <p:grpSpPr>
          <a:xfrm>
            <a:off x="6489591" y="1883588"/>
            <a:ext cx="4429564" cy="4056239"/>
            <a:chOff x="4868462" y="1412389"/>
            <a:chExt cx="3323038" cy="3042972"/>
          </a:xfrm>
        </p:grpSpPr>
        <p:grpSp>
          <p:nvGrpSpPr>
            <p:cNvPr id="40" name="Group 39"/>
            <p:cNvGrpSpPr/>
            <p:nvPr/>
          </p:nvGrpSpPr>
          <p:grpSpPr>
            <a:xfrm>
              <a:off x="4868462" y="1507339"/>
              <a:ext cx="3323038" cy="2948022"/>
              <a:chOff x="4868462" y="1157288"/>
              <a:chExt cx="3323038" cy="2948022"/>
            </a:xfrm>
          </p:grpSpPr>
          <p:grpSp>
            <p:nvGrpSpPr>
              <p:cNvPr id="13" name="Group 12"/>
              <p:cNvGrpSpPr/>
              <p:nvPr/>
            </p:nvGrpSpPr>
            <p:grpSpPr>
              <a:xfrm>
                <a:off x="5286372" y="1157288"/>
                <a:ext cx="2905128" cy="2948022"/>
                <a:chOff x="1609722" y="1157288"/>
                <a:chExt cx="2905128" cy="2948022"/>
              </a:xfrm>
            </p:grpSpPr>
            <p:graphicFrame>
              <p:nvGraphicFramePr>
                <p:cNvPr id="14" name="Diagram 13"/>
                <p:cNvGraphicFramePr/>
                <p:nvPr>
                  <p:extLst/>
                </p:nvPr>
              </p:nvGraphicFramePr>
              <p:xfrm>
                <a:off x="1609725" y="1157288"/>
                <a:ext cx="2905125" cy="531811"/>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5" name="Diagram 14"/>
                <p:cNvGraphicFramePr/>
                <p:nvPr>
                  <p:extLst/>
                </p:nvPr>
              </p:nvGraphicFramePr>
              <p:xfrm>
                <a:off x="1609725" y="1648625"/>
                <a:ext cx="2905125" cy="531811"/>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6" name="Diagram 15"/>
                <p:cNvGraphicFramePr/>
                <p:nvPr>
                  <p:extLst/>
                </p:nvPr>
              </p:nvGraphicFramePr>
              <p:xfrm>
                <a:off x="1609724" y="2139962"/>
                <a:ext cx="2905125" cy="531811"/>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7" name="Diagram 16"/>
                <p:cNvGraphicFramePr/>
                <p:nvPr>
                  <p:extLst/>
                </p:nvPr>
              </p:nvGraphicFramePr>
              <p:xfrm>
                <a:off x="1609723" y="2631299"/>
                <a:ext cx="2905125" cy="531811"/>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18" name="Diagram 17"/>
                <p:cNvGraphicFramePr/>
                <p:nvPr>
                  <p:extLst/>
                </p:nvPr>
              </p:nvGraphicFramePr>
              <p:xfrm>
                <a:off x="1609723" y="3122636"/>
                <a:ext cx="2905125" cy="531811"/>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19" name="Diagram 18"/>
                <p:cNvGraphicFramePr/>
                <p:nvPr>
                  <p:extLst/>
                </p:nvPr>
              </p:nvGraphicFramePr>
              <p:xfrm>
                <a:off x="1609722" y="3573499"/>
                <a:ext cx="2905125" cy="531811"/>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pSp>
          <p:sp>
            <p:nvSpPr>
              <p:cNvPr id="28" name="Oval 27"/>
              <p:cNvSpPr/>
              <p:nvPr/>
            </p:nvSpPr>
            <p:spPr bwMode="gray">
              <a:xfrm>
                <a:off x="4868462" y="1280318"/>
                <a:ext cx="271462" cy="2857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1</a:t>
                </a:r>
              </a:p>
            </p:txBody>
          </p:sp>
          <p:sp>
            <p:nvSpPr>
              <p:cNvPr id="30" name="Oval 29"/>
              <p:cNvSpPr/>
              <p:nvPr/>
            </p:nvSpPr>
            <p:spPr bwMode="gray">
              <a:xfrm>
                <a:off x="4868462" y="1751418"/>
                <a:ext cx="271462" cy="2857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2</a:t>
                </a:r>
              </a:p>
            </p:txBody>
          </p:sp>
          <p:sp>
            <p:nvSpPr>
              <p:cNvPr id="32" name="Oval 31"/>
              <p:cNvSpPr/>
              <p:nvPr/>
            </p:nvSpPr>
            <p:spPr bwMode="gray">
              <a:xfrm>
                <a:off x="4868462" y="2304660"/>
                <a:ext cx="271462" cy="2857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3</a:t>
                </a:r>
              </a:p>
            </p:txBody>
          </p:sp>
          <p:sp>
            <p:nvSpPr>
              <p:cNvPr id="34" name="Oval 33"/>
              <p:cNvSpPr/>
              <p:nvPr/>
            </p:nvSpPr>
            <p:spPr bwMode="gray">
              <a:xfrm>
                <a:off x="4868462" y="2775760"/>
                <a:ext cx="271462" cy="2857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4</a:t>
                </a:r>
              </a:p>
            </p:txBody>
          </p:sp>
          <p:sp>
            <p:nvSpPr>
              <p:cNvPr id="36" name="Oval 35"/>
              <p:cNvSpPr/>
              <p:nvPr/>
            </p:nvSpPr>
            <p:spPr bwMode="gray">
              <a:xfrm>
                <a:off x="4868462" y="3219909"/>
                <a:ext cx="271462" cy="2857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5</a:t>
                </a:r>
              </a:p>
            </p:txBody>
          </p:sp>
          <p:sp>
            <p:nvSpPr>
              <p:cNvPr id="38" name="Oval 37"/>
              <p:cNvSpPr/>
              <p:nvPr/>
            </p:nvSpPr>
            <p:spPr bwMode="gray">
              <a:xfrm>
                <a:off x="4868462" y="3683458"/>
                <a:ext cx="271462" cy="2857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99" dirty="0"/>
                  <a:t>6</a:t>
                </a:r>
              </a:p>
            </p:txBody>
          </p:sp>
        </p:grpSp>
        <p:sp>
          <p:nvSpPr>
            <p:cNvPr id="47" name="TextBox 46"/>
            <p:cNvSpPr txBox="1"/>
            <p:nvPr/>
          </p:nvSpPr>
          <p:spPr bwMode="gray">
            <a:xfrm>
              <a:off x="5401488" y="1412389"/>
              <a:ext cx="310503" cy="192314"/>
            </a:xfrm>
            <a:prstGeom prst="rect">
              <a:avLst/>
            </a:prstGeom>
            <a:noFill/>
          </p:spPr>
          <p:txBody>
            <a:bodyPr wrap="none" rtlCol="0">
              <a:spAutoFit/>
            </a:bodyPr>
            <a:lstStyle/>
            <a:p>
              <a:pPr algn="ctr" defTabSz="573474">
                <a:spcAft>
                  <a:spcPts val="533"/>
                </a:spcAft>
                <a:buSzPct val="100000"/>
              </a:pPr>
              <a:r>
                <a:rPr lang="en-US" sz="1050" dirty="0">
                  <a:solidFill>
                    <a:srgbClr val="000000"/>
                  </a:solidFill>
                  <a:cs typeface="HP Simplified" pitchFamily="34" charset="0"/>
                </a:rPr>
                <a:t>Low</a:t>
              </a:r>
            </a:p>
          </p:txBody>
        </p:sp>
        <p:sp>
          <p:nvSpPr>
            <p:cNvPr id="48" name="TextBox 47"/>
            <p:cNvSpPr txBox="1"/>
            <p:nvPr/>
          </p:nvSpPr>
          <p:spPr bwMode="gray">
            <a:xfrm>
              <a:off x="7763605" y="1412389"/>
              <a:ext cx="324934" cy="192314"/>
            </a:xfrm>
            <a:prstGeom prst="rect">
              <a:avLst/>
            </a:prstGeom>
            <a:noFill/>
          </p:spPr>
          <p:txBody>
            <a:bodyPr wrap="none" rtlCol="0">
              <a:spAutoFit/>
            </a:bodyPr>
            <a:lstStyle/>
            <a:p>
              <a:pPr algn="ctr" defTabSz="573474">
                <a:spcAft>
                  <a:spcPts val="533"/>
                </a:spcAft>
                <a:buSzPct val="100000"/>
              </a:pPr>
              <a:r>
                <a:rPr lang="en-US" sz="1050" dirty="0">
                  <a:solidFill>
                    <a:srgbClr val="000000"/>
                  </a:solidFill>
                  <a:cs typeface="HP Simplified" pitchFamily="34" charset="0"/>
                </a:rPr>
                <a:t>High</a:t>
              </a:r>
            </a:p>
          </p:txBody>
        </p:sp>
      </p:grpSp>
      <p:sp>
        <p:nvSpPr>
          <p:cNvPr id="2" name="Footer Placeholder 1"/>
          <p:cNvSpPr>
            <a:spLocks noGrp="1"/>
          </p:cNvSpPr>
          <p:nvPr>
            <p:ph type="ftr" sz="quarter" idx="11"/>
          </p:nvPr>
        </p:nvSpPr>
        <p:spPr/>
        <p:txBody>
          <a:bodyPr/>
          <a:lstStyle/>
          <a:p>
            <a:r>
              <a:rPr lang="en-US" smtClean="0"/>
              <a:t>Confidential</a:t>
            </a:r>
            <a:endParaRPr lang="en-US"/>
          </a:p>
        </p:txBody>
      </p:sp>
      <p:sp>
        <p:nvSpPr>
          <p:cNvPr id="3" name="Slide Number Placeholder 2"/>
          <p:cNvSpPr>
            <a:spLocks noGrp="1"/>
          </p:cNvSpPr>
          <p:nvPr>
            <p:ph type="sldNum" sz="quarter" idx="12"/>
          </p:nvPr>
        </p:nvSpPr>
        <p:spPr/>
        <p:txBody>
          <a:bodyPr/>
          <a:lstStyle/>
          <a:p>
            <a:fld id="{00DE720E-C72B-42F0-AD69-52D60E3C605E}" type="slidenum">
              <a:rPr lang="en-US" smtClean="0"/>
              <a:t>14</a:t>
            </a:fld>
            <a:endParaRPr lang="en-US"/>
          </a:p>
        </p:txBody>
      </p:sp>
    </p:spTree>
    <p:extLst>
      <p:ext uri="{BB962C8B-B14F-4D97-AF65-F5344CB8AC3E}">
        <p14:creationId xmlns:p14="http://schemas.microsoft.com/office/powerpoint/2010/main" val="74644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15</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7515" y="1105847"/>
            <a:ext cx="3613796" cy="4646308"/>
          </a:xfrm>
          <a:prstGeom prst="rect">
            <a:avLst/>
          </a:prstGeom>
        </p:spPr>
      </p:pic>
      <p:sp>
        <p:nvSpPr>
          <p:cNvPr id="6" name="Title 5"/>
          <p:cNvSpPr>
            <a:spLocks noGrp="1"/>
          </p:cNvSpPr>
          <p:nvPr>
            <p:ph type="title"/>
          </p:nvPr>
        </p:nvSpPr>
        <p:spPr/>
        <p:txBody>
          <a:bodyPr/>
          <a:lstStyle/>
          <a:p>
            <a:r>
              <a:rPr lang="en-US" dirty="0" smtClean="0"/>
              <a:t>Social perception: Person 1</a:t>
            </a:r>
            <a:endParaRPr lang="en-US" dirty="0"/>
          </a:p>
        </p:txBody>
      </p:sp>
    </p:spTree>
    <p:extLst>
      <p:ext uri="{BB962C8B-B14F-4D97-AF65-F5344CB8AC3E}">
        <p14:creationId xmlns:p14="http://schemas.microsoft.com/office/powerpoint/2010/main" val="23323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4627945" y="1372136"/>
            <a:ext cx="2932936" cy="4113728"/>
          </a:xfrm>
        </p:spPr>
      </p:pic>
      <p:sp>
        <p:nvSpPr>
          <p:cNvPr id="2" name="Footer Placeholder 1"/>
          <p:cNvSpPr>
            <a:spLocks noGrp="1"/>
          </p:cNvSpPr>
          <p:nvPr>
            <p:ph type="ftr" sz="quarter" idx="11"/>
          </p:nvPr>
        </p:nvSpPr>
        <p:spPr/>
        <p:txBody>
          <a:bodyPr/>
          <a:lstStyle/>
          <a:p>
            <a:r>
              <a:rPr lang="en-US" smtClean="0"/>
              <a:t>Confidential</a:t>
            </a:r>
            <a:endParaRPr lang="en-US"/>
          </a:p>
        </p:txBody>
      </p:sp>
      <p:sp>
        <p:nvSpPr>
          <p:cNvPr id="3" name="Slide Number Placeholder 2"/>
          <p:cNvSpPr>
            <a:spLocks noGrp="1"/>
          </p:cNvSpPr>
          <p:nvPr>
            <p:ph type="sldNum" sz="quarter" idx="12"/>
          </p:nvPr>
        </p:nvSpPr>
        <p:spPr/>
        <p:txBody>
          <a:bodyPr/>
          <a:lstStyle/>
          <a:p>
            <a:fld id="{00DE720E-C72B-42F0-AD69-52D60E3C605E}" type="slidenum">
              <a:rPr lang="en-US" smtClean="0"/>
              <a:t>16</a:t>
            </a:fld>
            <a:endParaRPr lang="en-US"/>
          </a:p>
        </p:txBody>
      </p:sp>
      <p:sp>
        <p:nvSpPr>
          <p:cNvPr id="4" name="Title 3"/>
          <p:cNvSpPr>
            <a:spLocks noGrp="1"/>
          </p:cNvSpPr>
          <p:nvPr>
            <p:ph type="title"/>
          </p:nvPr>
        </p:nvSpPr>
        <p:spPr/>
        <p:txBody>
          <a:bodyPr/>
          <a:lstStyle/>
          <a:p>
            <a:r>
              <a:rPr lang="en-US" dirty="0" smtClean="0"/>
              <a:t>Social perception: Person 2</a:t>
            </a:r>
            <a:endParaRPr lang="en-US" dirty="0"/>
          </a:p>
        </p:txBody>
      </p:sp>
    </p:spTree>
    <p:extLst>
      <p:ext uri="{BB962C8B-B14F-4D97-AF65-F5344CB8AC3E}">
        <p14:creationId xmlns:p14="http://schemas.microsoft.com/office/powerpoint/2010/main" val="128361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008" y="1795888"/>
            <a:ext cx="4570809" cy="3266224"/>
          </a:xfrm>
          <a:prstGeom prst="rect">
            <a:avLst/>
          </a:prstGeom>
        </p:spPr>
      </p:pic>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17</a:t>
            </a:fld>
            <a:endParaRPr lang="en-US"/>
          </a:p>
        </p:txBody>
      </p:sp>
      <p:sp>
        <p:nvSpPr>
          <p:cNvPr id="6" name="Title 5"/>
          <p:cNvSpPr>
            <a:spLocks noGrp="1"/>
          </p:cNvSpPr>
          <p:nvPr>
            <p:ph type="title"/>
          </p:nvPr>
        </p:nvSpPr>
        <p:spPr/>
        <p:txBody>
          <a:bodyPr/>
          <a:lstStyle/>
          <a:p>
            <a:r>
              <a:rPr lang="en-US" dirty="0" smtClean="0"/>
              <a:t>Social perception: Person 3</a:t>
            </a:r>
            <a:endParaRPr lang="en-US" dirty="0"/>
          </a:p>
        </p:txBody>
      </p:sp>
    </p:spTree>
    <p:extLst>
      <p:ext uri="{BB962C8B-B14F-4D97-AF65-F5344CB8AC3E}">
        <p14:creationId xmlns:p14="http://schemas.microsoft.com/office/powerpoint/2010/main" val="282842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4219" y="1253104"/>
            <a:ext cx="4180386" cy="4351792"/>
          </a:xfrm>
          <a:prstGeom prst="rect">
            <a:avLst/>
          </a:prstGeom>
        </p:spPr>
      </p:pic>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18</a:t>
            </a:fld>
            <a:endParaRPr lang="en-US"/>
          </a:p>
        </p:txBody>
      </p:sp>
      <p:sp>
        <p:nvSpPr>
          <p:cNvPr id="6" name="Title 5"/>
          <p:cNvSpPr>
            <a:spLocks noGrp="1"/>
          </p:cNvSpPr>
          <p:nvPr>
            <p:ph type="title"/>
          </p:nvPr>
        </p:nvSpPr>
        <p:spPr/>
        <p:txBody>
          <a:bodyPr/>
          <a:lstStyle/>
          <a:p>
            <a:r>
              <a:rPr lang="en-US" dirty="0" smtClean="0"/>
              <a:t>Social perception: Person 4</a:t>
            </a:r>
            <a:endParaRPr lang="en-US" dirty="0"/>
          </a:p>
        </p:txBody>
      </p:sp>
    </p:spTree>
    <p:extLst>
      <p:ext uri="{BB962C8B-B14F-4D97-AF65-F5344CB8AC3E}">
        <p14:creationId xmlns:p14="http://schemas.microsoft.com/office/powerpoint/2010/main" val="30922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1241" y="1153941"/>
            <a:ext cx="3526342" cy="4550118"/>
          </a:xfrm>
          <a:prstGeom prst="rect">
            <a:avLst/>
          </a:prstGeom>
        </p:spPr>
      </p:pic>
      <p:sp>
        <p:nvSpPr>
          <p:cNvPr id="3" name="Footer Placeholder 2"/>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19</a:t>
            </a:fld>
            <a:endParaRPr lang="en-US"/>
          </a:p>
        </p:txBody>
      </p:sp>
      <p:sp>
        <p:nvSpPr>
          <p:cNvPr id="6" name="Title 5"/>
          <p:cNvSpPr>
            <a:spLocks noGrp="1"/>
          </p:cNvSpPr>
          <p:nvPr>
            <p:ph type="title"/>
          </p:nvPr>
        </p:nvSpPr>
        <p:spPr/>
        <p:txBody>
          <a:bodyPr/>
          <a:lstStyle/>
          <a:p>
            <a:r>
              <a:rPr lang="en-US" dirty="0" smtClean="0"/>
              <a:t>Social perception: Person 5</a:t>
            </a:r>
            <a:endParaRPr lang="en-US" dirty="0"/>
          </a:p>
        </p:txBody>
      </p:sp>
    </p:spTree>
    <p:extLst>
      <p:ext uri="{BB962C8B-B14F-4D97-AF65-F5344CB8AC3E}">
        <p14:creationId xmlns:p14="http://schemas.microsoft.com/office/powerpoint/2010/main" val="326332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and inclusion: importance</a:t>
            </a:r>
            <a:endParaRPr lang="en-US" dirty="0"/>
          </a:p>
        </p:txBody>
      </p:sp>
      <p:grpSp>
        <p:nvGrpSpPr>
          <p:cNvPr id="8" name="Group 7"/>
          <p:cNvGrpSpPr/>
          <p:nvPr/>
        </p:nvGrpSpPr>
        <p:grpSpPr>
          <a:xfrm>
            <a:off x="3054152" y="1157513"/>
            <a:ext cx="1965832" cy="1938897"/>
            <a:chOff x="1524520" y="2581040"/>
            <a:chExt cx="1618730" cy="1618730"/>
          </a:xfrm>
        </p:grpSpPr>
        <p:sp>
          <p:nvSpPr>
            <p:cNvPr id="3" name="Freeform 2"/>
            <p:cNvSpPr/>
            <p:nvPr/>
          </p:nvSpPr>
          <p:spPr>
            <a:xfrm>
              <a:off x="1524520" y="2581040"/>
              <a:ext cx="1618730" cy="1618730"/>
            </a:xfrm>
            <a:custGeom>
              <a:avLst/>
              <a:gdLst>
                <a:gd name="connsiteX0" fmla="*/ 0 w 2964656"/>
                <a:gd name="connsiteY0" fmla="*/ 1927026 h 2964656"/>
                <a:gd name="connsiteX1" fmla="*/ 741164 w 2964656"/>
                <a:gd name="connsiteY1" fmla="*/ 1927026 h 2964656"/>
                <a:gd name="connsiteX2" fmla="*/ 741164 w 2964656"/>
                <a:gd name="connsiteY2" fmla="*/ 0 h 2964656"/>
                <a:gd name="connsiteX3" fmla="*/ 2223492 w 2964656"/>
                <a:gd name="connsiteY3" fmla="*/ 0 h 2964656"/>
                <a:gd name="connsiteX4" fmla="*/ 2223492 w 2964656"/>
                <a:gd name="connsiteY4" fmla="*/ 1927026 h 2964656"/>
                <a:gd name="connsiteX5" fmla="*/ 2964656 w 2964656"/>
                <a:gd name="connsiteY5" fmla="*/ 1927026 h 2964656"/>
                <a:gd name="connsiteX6" fmla="*/ 1482328 w 2964656"/>
                <a:gd name="connsiteY6" fmla="*/ 2964656 h 2964656"/>
                <a:gd name="connsiteX7" fmla="*/ 0 w 2964656"/>
                <a:gd name="connsiteY7" fmla="*/ 1927026 h 296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4656" h="2964656">
                  <a:moveTo>
                    <a:pt x="1927026" y="2964656"/>
                  </a:moveTo>
                  <a:lnTo>
                    <a:pt x="1927026" y="2223492"/>
                  </a:lnTo>
                  <a:lnTo>
                    <a:pt x="0" y="2223492"/>
                  </a:lnTo>
                  <a:lnTo>
                    <a:pt x="0" y="741164"/>
                  </a:lnTo>
                  <a:lnTo>
                    <a:pt x="1927026" y="741164"/>
                  </a:lnTo>
                  <a:lnTo>
                    <a:pt x="1927026" y="0"/>
                  </a:lnTo>
                  <a:lnTo>
                    <a:pt x="2964656" y="1482328"/>
                  </a:lnTo>
                  <a:lnTo>
                    <a:pt x="1927026" y="2964656"/>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9209" tIns="1367167" rIns="1070780" bIns="1367171" numCol="1" spcCol="1270" anchor="ctr" anchorCtr="0">
              <a:noAutofit/>
            </a:bodyPr>
            <a:lstStyle/>
            <a:p>
              <a:pPr algn="ctr" defTabSz="2370074">
                <a:lnSpc>
                  <a:spcPct val="90000"/>
                </a:lnSpc>
                <a:spcBef>
                  <a:spcPct val="0"/>
                </a:spcBef>
                <a:spcAft>
                  <a:spcPct val="35000"/>
                </a:spcAft>
              </a:pPr>
              <a:endParaRPr lang="en-US" sz="2133" dirty="0"/>
            </a:p>
          </p:txBody>
        </p:sp>
        <p:sp>
          <p:nvSpPr>
            <p:cNvPr id="6" name="TextBox 5"/>
            <p:cNvSpPr txBox="1"/>
            <p:nvPr/>
          </p:nvSpPr>
          <p:spPr bwMode="gray">
            <a:xfrm>
              <a:off x="1674517" y="3190350"/>
              <a:ext cx="1035116" cy="356349"/>
            </a:xfrm>
            <a:prstGeom prst="rect">
              <a:avLst/>
            </a:prstGeom>
            <a:noFill/>
          </p:spPr>
          <p:txBody>
            <a:bodyPr wrap="none" rtlCol="0">
              <a:spAutoFit/>
            </a:bodyPr>
            <a:lstStyle/>
            <a:p>
              <a:pPr defTabSz="573474">
                <a:spcAft>
                  <a:spcPts val="533"/>
                </a:spcAft>
                <a:buSzPct val="100000"/>
              </a:pPr>
              <a:r>
                <a:rPr lang="en-US" sz="2400" dirty="0">
                  <a:solidFill>
                    <a:schemeClr val="bg1"/>
                  </a:solidFill>
                  <a:cs typeface="HP Simplified" pitchFamily="34" charset="0"/>
                </a:rPr>
                <a:t>Diversity</a:t>
              </a:r>
            </a:p>
          </p:txBody>
        </p:sp>
      </p:grpSp>
      <p:grpSp>
        <p:nvGrpSpPr>
          <p:cNvPr id="9" name="Group 8"/>
          <p:cNvGrpSpPr/>
          <p:nvPr/>
        </p:nvGrpSpPr>
        <p:grpSpPr>
          <a:xfrm>
            <a:off x="7196551" y="1207239"/>
            <a:ext cx="1947450" cy="1990203"/>
            <a:chOff x="5469211" y="731260"/>
            <a:chExt cx="1603102" cy="1603102"/>
          </a:xfrm>
        </p:grpSpPr>
        <p:sp>
          <p:nvSpPr>
            <p:cNvPr id="4" name="Freeform 3"/>
            <p:cNvSpPr/>
            <p:nvPr/>
          </p:nvSpPr>
          <p:spPr>
            <a:xfrm>
              <a:off x="5469211" y="731260"/>
              <a:ext cx="1603102" cy="1603102"/>
            </a:xfrm>
            <a:custGeom>
              <a:avLst/>
              <a:gdLst>
                <a:gd name="connsiteX0" fmla="*/ 0 w 2964656"/>
                <a:gd name="connsiteY0" fmla="*/ 1927026 h 2964656"/>
                <a:gd name="connsiteX1" fmla="*/ 741164 w 2964656"/>
                <a:gd name="connsiteY1" fmla="*/ 1927026 h 2964656"/>
                <a:gd name="connsiteX2" fmla="*/ 741164 w 2964656"/>
                <a:gd name="connsiteY2" fmla="*/ 0 h 2964656"/>
                <a:gd name="connsiteX3" fmla="*/ 2223492 w 2964656"/>
                <a:gd name="connsiteY3" fmla="*/ 0 h 2964656"/>
                <a:gd name="connsiteX4" fmla="*/ 2223492 w 2964656"/>
                <a:gd name="connsiteY4" fmla="*/ 1927026 h 2964656"/>
                <a:gd name="connsiteX5" fmla="*/ 2964656 w 2964656"/>
                <a:gd name="connsiteY5" fmla="*/ 1927026 h 2964656"/>
                <a:gd name="connsiteX6" fmla="*/ 1482328 w 2964656"/>
                <a:gd name="connsiteY6" fmla="*/ 2964656 h 2964656"/>
                <a:gd name="connsiteX7" fmla="*/ 0 w 2964656"/>
                <a:gd name="connsiteY7" fmla="*/ 1927026 h 296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4656" h="2964656">
                  <a:moveTo>
                    <a:pt x="1037630" y="0"/>
                  </a:moveTo>
                  <a:lnTo>
                    <a:pt x="1037630" y="741164"/>
                  </a:lnTo>
                  <a:lnTo>
                    <a:pt x="2964656" y="741164"/>
                  </a:lnTo>
                  <a:lnTo>
                    <a:pt x="2964656" y="2223492"/>
                  </a:lnTo>
                  <a:lnTo>
                    <a:pt x="1037630" y="2223492"/>
                  </a:lnTo>
                  <a:lnTo>
                    <a:pt x="1037630" y="2964656"/>
                  </a:lnTo>
                  <a:lnTo>
                    <a:pt x="0" y="1482328"/>
                  </a:lnTo>
                  <a:lnTo>
                    <a:pt x="103763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0782" tIns="1367169" rIns="379207" bIns="1367169" numCol="1" spcCol="1270" anchor="ctr" anchorCtr="0">
              <a:noAutofit/>
            </a:bodyPr>
            <a:lstStyle/>
            <a:p>
              <a:pPr algn="ctr" defTabSz="2370074">
                <a:lnSpc>
                  <a:spcPct val="90000"/>
                </a:lnSpc>
                <a:spcBef>
                  <a:spcPct val="0"/>
                </a:spcBef>
                <a:spcAft>
                  <a:spcPct val="35000"/>
                </a:spcAft>
              </a:pPr>
              <a:endParaRPr lang="en-US" sz="2133" dirty="0"/>
            </a:p>
          </p:txBody>
        </p:sp>
        <p:sp>
          <p:nvSpPr>
            <p:cNvPr id="7" name="TextBox 6"/>
            <p:cNvSpPr txBox="1"/>
            <p:nvPr/>
          </p:nvSpPr>
          <p:spPr bwMode="gray">
            <a:xfrm>
              <a:off x="5886073" y="1332756"/>
              <a:ext cx="1045778" cy="371870"/>
            </a:xfrm>
            <a:prstGeom prst="rect">
              <a:avLst/>
            </a:prstGeom>
            <a:noFill/>
          </p:spPr>
          <p:txBody>
            <a:bodyPr wrap="none" rtlCol="0">
              <a:spAutoFit/>
            </a:bodyPr>
            <a:lstStyle/>
            <a:p>
              <a:pPr algn="r" defTabSz="573474">
                <a:spcAft>
                  <a:spcPts val="533"/>
                </a:spcAft>
                <a:buSzPct val="100000"/>
              </a:pPr>
              <a:r>
                <a:rPr lang="en-US" sz="2400" dirty="0">
                  <a:solidFill>
                    <a:schemeClr val="bg1"/>
                  </a:solidFill>
                  <a:cs typeface="HP Simplified" pitchFamily="34" charset="0"/>
                </a:rPr>
                <a:t>Inclusion</a:t>
              </a:r>
            </a:p>
          </p:txBody>
        </p:sp>
      </p:grpSp>
      <p:sp>
        <p:nvSpPr>
          <p:cNvPr id="10" name="TextBox 9"/>
          <p:cNvSpPr txBox="1"/>
          <p:nvPr/>
        </p:nvSpPr>
        <p:spPr bwMode="gray">
          <a:xfrm>
            <a:off x="2647265" y="3490337"/>
            <a:ext cx="7300948" cy="707886"/>
          </a:xfrm>
          <a:prstGeom prst="rect">
            <a:avLst/>
          </a:prstGeom>
          <a:noFill/>
        </p:spPr>
        <p:txBody>
          <a:bodyPr wrap="square" rtlCol="0">
            <a:spAutoFit/>
          </a:bodyPr>
          <a:lstStyle/>
          <a:p>
            <a:pPr marL="380905" indent="-380905" defTabSz="573474">
              <a:spcAft>
                <a:spcPts val="533"/>
              </a:spcAft>
              <a:buSzPct val="100000"/>
              <a:buFont typeface="Wingdings" panose="05000000000000000000" pitchFamily="2" charset="2"/>
              <a:buChar char="ü"/>
            </a:pPr>
            <a:r>
              <a:rPr lang="en-US" sz="2000" dirty="0">
                <a:solidFill>
                  <a:srgbClr val="000000"/>
                </a:solidFill>
                <a:cs typeface="HP Simplified" pitchFamily="34" charset="0"/>
              </a:rPr>
              <a:t>Best in class companies for diversity outperform their peers </a:t>
            </a:r>
            <a:r>
              <a:rPr lang="en-US" sz="2000" dirty="0" smtClean="0">
                <a:solidFill>
                  <a:srgbClr val="000000"/>
                </a:solidFill>
                <a:cs typeface="HP Simplified" pitchFamily="34" charset="0"/>
              </a:rPr>
              <a:t/>
            </a:r>
            <a:br>
              <a:rPr lang="en-US" sz="2000" dirty="0" smtClean="0">
                <a:solidFill>
                  <a:srgbClr val="000000"/>
                </a:solidFill>
                <a:cs typeface="HP Simplified" pitchFamily="34" charset="0"/>
              </a:rPr>
            </a:br>
            <a:r>
              <a:rPr lang="en-US" sz="2000" dirty="0" smtClean="0">
                <a:solidFill>
                  <a:srgbClr val="000000"/>
                </a:solidFill>
                <a:cs typeface="HP Simplified" pitchFamily="34" charset="0"/>
              </a:rPr>
              <a:t>by </a:t>
            </a:r>
            <a:r>
              <a:rPr lang="en-US" sz="2000" dirty="0">
                <a:solidFill>
                  <a:srgbClr val="000000"/>
                </a:solidFill>
                <a:cs typeface="HP Simplified" pitchFamily="34" charset="0"/>
              </a:rPr>
              <a:t>26% in the S&amp;P </a:t>
            </a:r>
            <a:r>
              <a:rPr lang="en-US" sz="2000" dirty="0" smtClean="0">
                <a:solidFill>
                  <a:srgbClr val="000000"/>
                </a:solidFill>
                <a:cs typeface="HP Simplified" pitchFamily="34" charset="0"/>
              </a:rPr>
              <a:t>markets*</a:t>
            </a:r>
            <a:endParaRPr lang="en-US" sz="2000" dirty="0">
              <a:solidFill>
                <a:srgbClr val="000000"/>
              </a:solidFill>
              <a:cs typeface="HP Simplified" pitchFamily="34" charset="0"/>
            </a:endParaRPr>
          </a:p>
        </p:txBody>
      </p:sp>
      <p:sp>
        <p:nvSpPr>
          <p:cNvPr id="11" name="TextBox 10"/>
          <p:cNvSpPr txBox="1"/>
          <p:nvPr/>
        </p:nvSpPr>
        <p:spPr bwMode="gray">
          <a:xfrm>
            <a:off x="2647266" y="4346591"/>
            <a:ext cx="7300948" cy="707886"/>
          </a:xfrm>
          <a:prstGeom prst="rect">
            <a:avLst/>
          </a:prstGeom>
          <a:noFill/>
        </p:spPr>
        <p:txBody>
          <a:bodyPr wrap="square" rtlCol="0">
            <a:spAutoFit/>
          </a:bodyPr>
          <a:lstStyle/>
          <a:p>
            <a:pPr marL="380905" indent="-380905">
              <a:buFont typeface="Wingdings" panose="05000000000000000000" pitchFamily="2" charset="2"/>
              <a:buChar char="ü"/>
            </a:pPr>
            <a:r>
              <a:rPr lang="en-US" sz="2000" dirty="0"/>
              <a:t>Such companies foster environments where </a:t>
            </a:r>
            <a:r>
              <a:rPr lang="en-US" sz="2000" dirty="0" smtClean="0"/>
              <a:t>employees </a:t>
            </a:r>
            <a:r>
              <a:rPr lang="en-US" sz="2000" dirty="0"/>
              <a:t>are engaged in a way that unlocks their full innovative potential</a:t>
            </a:r>
          </a:p>
        </p:txBody>
      </p:sp>
      <p:sp>
        <p:nvSpPr>
          <p:cNvPr id="13" name="TextBox 12"/>
          <p:cNvSpPr txBox="1"/>
          <p:nvPr/>
        </p:nvSpPr>
        <p:spPr bwMode="gray">
          <a:xfrm>
            <a:off x="2659049" y="5235825"/>
            <a:ext cx="7187241" cy="707886"/>
          </a:xfrm>
          <a:prstGeom prst="rect">
            <a:avLst/>
          </a:prstGeom>
          <a:noFill/>
        </p:spPr>
        <p:txBody>
          <a:bodyPr wrap="square" rtlCol="0">
            <a:spAutoFit/>
          </a:bodyPr>
          <a:lstStyle/>
          <a:p>
            <a:pPr marL="380905" indent="-380905">
              <a:buFont typeface="Wingdings" panose="05000000000000000000" pitchFamily="2" charset="2"/>
              <a:buChar char="ü"/>
            </a:pPr>
            <a:r>
              <a:rPr lang="en-US" sz="2000" dirty="0"/>
              <a:t>Leads to better decision-making in serving customers and growing the business</a:t>
            </a:r>
          </a:p>
        </p:txBody>
      </p:sp>
      <p:sp>
        <p:nvSpPr>
          <p:cNvPr id="14" name="Rectangle 13"/>
          <p:cNvSpPr/>
          <p:nvPr/>
        </p:nvSpPr>
        <p:spPr bwMode="gray">
          <a:xfrm>
            <a:off x="2647266" y="3490338"/>
            <a:ext cx="7300948" cy="2524984"/>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2" name="Footer Placeholder 11"/>
          <p:cNvSpPr>
            <a:spLocks noGrp="1"/>
          </p:cNvSpPr>
          <p:nvPr>
            <p:ph type="ftr" sz="quarter" idx="11"/>
          </p:nvPr>
        </p:nvSpPr>
        <p:spPr/>
        <p:txBody>
          <a:bodyPr/>
          <a:lstStyle/>
          <a:p>
            <a:r>
              <a:rPr lang="en-US" smtClean="0"/>
              <a:t>Confidential</a:t>
            </a:r>
            <a:endParaRPr lang="en-US"/>
          </a:p>
        </p:txBody>
      </p:sp>
      <p:sp>
        <p:nvSpPr>
          <p:cNvPr id="15" name="Slide Number Placeholder 14"/>
          <p:cNvSpPr>
            <a:spLocks noGrp="1"/>
          </p:cNvSpPr>
          <p:nvPr>
            <p:ph type="sldNum" sz="quarter" idx="12"/>
          </p:nvPr>
        </p:nvSpPr>
        <p:spPr/>
        <p:txBody>
          <a:bodyPr/>
          <a:lstStyle/>
          <a:p>
            <a:fld id="{00DE720E-C72B-42F0-AD69-52D60E3C605E}" type="slidenum">
              <a:rPr lang="en-US" smtClean="0"/>
              <a:t>2</a:t>
            </a:fld>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133" y="1609191"/>
            <a:ext cx="1257979" cy="1257979"/>
          </a:xfrm>
          <a:prstGeom prst="rect">
            <a:avLst/>
          </a:prstGeom>
        </p:spPr>
      </p:pic>
      <p:sp>
        <p:nvSpPr>
          <p:cNvPr id="16" name="TextBox 15"/>
          <p:cNvSpPr txBox="1"/>
          <p:nvPr/>
        </p:nvSpPr>
        <p:spPr>
          <a:xfrm>
            <a:off x="4876800" y="6413342"/>
            <a:ext cx="3363421" cy="246221"/>
          </a:xfrm>
          <a:prstGeom prst="rect">
            <a:avLst/>
          </a:prstGeom>
          <a:noFill/>
        </p:spPr>
        <p:txBody>
          <a:bodyPr wrap="none" rtlCol="0">
            <a:spAutoFit/>
          </a:bodyPr>
          <a:lstStyle/>
          <a:p>
            <a:pPr fontAlgn="base">
              <a:spcBef>
                <a:spcPct val="0"/>
              </a:spcBef>
              <a:spcAft>
                <a:spcPct val="0"/>
              </a:spcAft>
            </a:pPr>
            <a:r>
              <a:rPr lang="en-US" sz="1000" dirty="0" smtClean="0">
                <a:solidFill>
                  <a:prstClr val="black"/>
                </a:solidFill>
                <a:latin typeface="+mj-lt"/>
              </a:rPr>
              <a:t>* Diversity Inc., (2015) Business Study on the ROI of diversity </a:t>
            </a:r>
            <a:endParaRPr lang="en-US" sz="1000" dirty="0">
              <a:solidFill>
                <a:prstClr val="black"/>
              </a:solidFill>
              <a:latin typeface="+mj-lt"/>
            </a:endParaRPr>
          </a:p>
        </p:txBody>
      </p:sp>
    </p:spTree>
    <p:extLst>
      <p:ext uri="{BB962C8B-B14F-4D97-AF65-F5344CB8AC3E}">
        <p14:creationId xmlns:p14="http://schemas.microsoft.com/office/powerpoint/2010/main" val="55253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8385" y="1209322"/>
            <a:ext cx="3972055" cy="4439356"/>
          </a:xfrm>
          <a:prstGeom prst="rect">
            <a:avLst/>
          </a:prstGeom>
        </p:spPr>
      </p:pic>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20</a:t>
            </a:fld>
            <a:endParaRPr lang="en-US"/>
          </a:p>
        </p:txBody>
      </p:sp>
      <p:sp>
        <p:nvSpPr>
          <p:cNvPr id="6" name="Title 5"/>
          <p:cNvSpPr>
            <a:spLocks noGrp="1"/>
          </p:cNvSpPr>
          <p:nvPr>
            <p:ph type="title"/>
          </p:nvPr>
        </p:nvSpPr>
        <p:spPr/>
        <p:txBody>
          <a:bodyPr/>
          <a:lstStyle/>
          <a:p>
            <a:r>
              <a:rPr lang="en-US" dirty="0" smtClean="0"/>
              <a:t>Social perception: Person 6</a:t>
            </a:r>
            <a:endParaRPr lang="en-US" dirty="0"/>
          </a:p>
        </p:txBody>
      </p:sp>
    </p:spTree>
    <p:extLst>
      <p:ext uri="{BB962C8B-B14F-4D97-AF65-F5344CB8AC3E}">
        <p14:creationId xmlns:p14="http://schemas.microsoft.com/office/powerpoint/2010/main" val="191308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patterns do you notice?</a:t>
            </a:r>
            <a:endParaRPr lang="en-US" dirty="0"/>
          </a:p>
        </p:txBody>
      </p:sp>
      <p:sp>
        <p:nvSpPr>
          <p:cNvPr id="3" name="Footer Placeholder 2"/>
          <p:cNvSpPr>
            <a:spLocks noGrp="1"/>
          </p:cNvSpPr>
          <p:nvPr>
            <p:ph type="ftr" sz="quarter" idx="11"/>
          </p:nvPr>
        </p:nvSpPr>
        <p:spPr/>
        <p:txBody>
          <a:bodyPr/>
          <a:lstStyle/>
          <a:p>
            <a:r>
              <a:rPr lang="en-US" dirty="0" smtClean="0"/>
              <a:t>Confidential</a:t>
            </a:r>
            <a:endParaRPr lang="en-US" dirty="0"/>
          </a:p>
        </p:txBody>
      </p:sp>
      <p:sp>
        <p:nvSpPr>
          <p:cNvPr id="4" name="Slide Number Placeholder 3"/>
          <p:cNvSpPr>
            <a:spLocks noGrp="1"/>
          </p:cNvSpPr>
          <p:nvPr>
            <p:ph type="sldNum" sz="quarter" idx="12"/>
          </p:nvPr>
        </p:nvSpPr>
        <p:spPr/>
        <p:txBody>
          <a:bodyPr/>
          <a:lstStyle/>
          <a:p>
            <a:fld id="{00DE720E-C72B-42F0-AD69-52D60E3C605E}" type="slidenum">
              <a:rPr lang="en-US" smtClean="0"/>
              <a:t>21</a:t>
            </a:fld>
            <a:endParaRPr lang="en-US"/>
          </a:p>
        </p:txBody>
      </p:sp>
      <p:grpSp>
        <p:nvGrpSpPr>
          <p:cNvPr id="25" name="Group 24"/>
          <p:cNvGrpSpPr/>
          <p:nvPr/>
        </p:nvGrpSpPr>
        <p:grpSpPr>
          <a:xfrm>
            <a:off x="2827039" y="1371935"/>
            <a:ext cx="1679936" cy="2343860"/>
            <a:chOff x="2120832" y="956891"/>
            <a:chExt cx="1260280" cy="1758353"/>
          </a:xfrm>
        </p:grpSpPr>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6024" y="956891"/>
              <a:ext cx="1072834" cy="1379359"/>
            </a:xfrm>
            <a:prstGeom prst="rect">
              <a:avLst/>
            </a:prstGeom>
          </p:spPr>
        </p:pic>
        <p:sp>
          <p:nvSpPr>
            <p:cNvPr id="27" name="TextBox 26"/>
            <p:cNvSpPr txBox="1"/>
            <p:nvPr/>
          </p:nvSpPr>
          <p:spPr>
            <a:xfrm>
              <a:off x="2120832" y="2345816"/>
              <a:ext cx="1260280" cy="369428"/>
            </a:xfrm>
            <a:prstGeom prst="rect">
              <a:avLst/>
            </a:prstGeom>
            <a:noFill/>
          </p:spPr>
          <p:txBody>
            <a:bodyPr wrap="square" rtlCol="0">
              <a:spAutoFit/>
            </a:bodyPr>
            <a:lstStyle/>
            <a:p>
              <a:pPr algn="ctr"/>
              <a:r>
                <a:rPr lang="en-US" sz="1400" dirty="0">
                  <a:solidFill>
                    <a:srgbClr val="000000"/>
                  </a:solidFill>
                </a:rPr>
                <a:t>1. Swami </a:t>
              </a:r>
              <a:r>
                <a:rPr lang="en-US" sz="1400" dirty="0" err="1" smtClean="0">
                  <a:solidFill>
                    <a:srgbClr val="000000"/>
                  </a:solidFill>
                </a:rPr>
                <a:t>Bharati</a:t>
              </a:r>
              <a:r>
                <a:rPr lang="en-US" sz="1400" dirty="0" smtClean="0">
                  <a:solidFill>
                    <a:srgbClr val="000000"/>
                  </a:solidFill>
                </a:rPr>
                <a:t> </a:t>
              </a:r>
              <a:br>
                <a:rPr lang="en-US" sz="1400" dirty="0" smtClean="0">
                  <a:solidFill>
                    <a:srgbClr val="000000"/>
                  </a:solidFill>
                </a:rPr>
              </a:br>
              <a:r>
                <a:rPr lang="en-US" sz="1200" dirty="0" smtClean="0">
                  <a:solidFill>
                    <a:srgbClr val="000000"/>
                  </a:solidFill>
                </a:rPr>
                <a:t>Yogi</a:t>
              </a:r>
              <a:endParaRPr lang="en-US" sz="1200" dirty="0">
                <a:solidFill>
                  <a:srgbClr val="000000"/>
                </a:solidFill>
              </a:endParaRPr>
            </a:p>
          </p:txBody>
        </p:sp>
      </p:grpSp>
      <p:grpSp>
        <p:nvGrpSpPr>
          <p:cNvPr id="28" name="Group 27"/>
          <p:cNvGrpSpPr/>
          <p:nvPr/>
        </p:nvGrpSpPr>
        <p:grpSpPr>
          <a:xfrm>
            <a:off x="5273882" y="1362983"/>
            <a:ext cx="1866934" cy="2361765"/>
            <a:chOff x="3840944" y="951218"/>
            <a:chExt cx="1400565" cy="1771785"/>
          </a:xfrm>
        </p:grpSpPr>
        <p:pic>
          <p:nvPicPr>
            <p:cNvPr id="29"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b="12655"/>
            <a:stretch/>
          </p:blipFill>
          <p:spPr>
            <a:xfrm>
              <a:off x="3969686" y="951218"/>
              <a:ext cx="1128166" cy="1379359"/>
            </a:xfrm>
            <a:prstGeom prst="rect">
              <a:avLst/>
            </a:prstGeom>
          </p:spPr>
        </p:pic>
        <p:sp>
          <p:nvSpPr>
            <p:cNvPr id="31" name="TextBox 30"/>
            <p:cNvSpPr txBox="1"/>
            <p:nvPr/>
          </p:nvSpPr>
          <p:spPr>
            <a:xfrm>
              <a:off x="3840944" y="2353575"/>
              <a:ext cx="1400565" cy="369428"/>
            </a:xfrm>
            <a:prstGeom prst="rect">
              <a:avLst/>
            </a:prstGeom>
            <a:noFill/>
          </p:spPr>
          <p:txBody>
            <a:bodyPr wrap="square" rtlCol="0">
              <a:spAutoFit/>
            </a:bodyPr>
            <a:lstStyle/>
            <a:p>
              <a:pPr algn="ctr"/>
              <a:r>
                <a:rPr lang="en-US" sz="1400" dirty="0"/>
                <a:t>2.  Dr. Mae </a:t>
              </a:r>
              <a:r>
                <a:rPr lang="en-US" sz="1400" dirty="0" smtClean="0"/>
                <a:t>Jamison </a:t>
              </a:r>
              <a:r>
                <a:rPr lang="en-US" sz="1200" dirty="0"/>
                <a:t>Astronaut</a:t>
              </a:r>
            </a:p>
          </p:txBody>
        </p:sp>
      </p:grpSp>
      <p:grpSp>
        <p:nvGrpSpPr>
          <p:cNvPr id="32" name="Group 31"/>
          <p:cNvGrpSpPr/>
          <p:nvPr/>
        </p:nvGrpSpPr>
        <p:grpSpPr>
          <a:xfrm>
            <a:off x="7907722" y="1362983"/>
            <a:ext cx="2447470" cy="2361765"/>
            <a:chOff x="5932336" y="951218"/>
            <a:chExt cx="1836081" cy="1771785"/>
          </a:xfrm>
        </p:grpSpPr>
        <p:pic>
          <p:nvPicPr>
            <p:cNvPr id="33" name="Picture 3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32336" y="951218"/>
              <a:ext cx="1836081" cy="1402357"/>
            </a:xfrm>
            <a:prstGeom prst="rect">
              <a:avLst/>
            </a:prstGeom>
          </p:spPr>
        </p:pic>
        <p:sp>
          <p:nvSpPr>
            <p:cNvPr id="34" name="TextBox 33"/>
            <p:cNvSpPr txBox="1"/>
            <p:nvPr/>
          </p:nvSpPr>
          <p:spPr>
            <a:xfrm>
              <a:off x="5953220" y="2353575"/>
              <a:ext cx="1794311" cy="369428"/>
            </a:xfrm>
            <a:prstGeom prst="rect">
              <a:avLst/>
            </a:prstGeom>
            <a:noFill/>
          </p:spPr>
          <p:txBody>
            <a:bodyPr wrap="square" rtlCol="0">
              <a:spAutoFit/>
            </a:bodyPr>
            <a:lstStyle/>
            <a:p>
              <a:pPr algn="ctr"/>
              <a:r>
                <a:rPr lang="en-US" sz="1400" dirty="0"/>
                <a:t>3. Dilma </a:t>
              </a:r>
              <a:r>
                <a:rPr lang="en-US" sz="1400" dirty="0" smtClean="0"/>
                <a:t>Rousseff </a:t>
              </a:r>
              <a:r>
                <a:rPr lang="en-US" sz="1400" dirty="0"/>
                <a:t/>
              </a:r>
              <a:br>
                <a:rPr lang="en-US" sz="1400" dirty="0"/>
              </a:br>
              <a:r>
                <a:rPr lang="en-US" sz="1200" dirty="0"/>
                <a:t>1</a:t>
              </a:r>
              <a:r>
                <a:rPr lang="en-US" sz="1200" baseline="30000" dirty="0"/>
                <a:t>st</a:t>
              </a:r>
              <a:r>
                <a:rPr lang="en-US" sz="1200" dirty="0"/>
                <a:t> female president of Brazil</a:t>
              </a:r>
            </a:p>
          </p:txBody>
        </p:sp>
      </p:grpSp>
      <p:grpSp>
        <p:nvGrpSpPr>
          <p:cNvPr id="35" name="Group 34"/>
          <p:cNvGrpSpPr/>
          <p:nvPr/>
        </p:nvGrpSpPr>
        <p:grpSpPr>
          <a:xfrm>
            <a:off x="2932090" y="3824249"/>
            <a:ext cx="1452918" cy="2442002"/>
            <a:chOff x="2199641" y="2797649"/>
            <a:chExt cx="1089972" cy="1831979"/>
          </a:xfrm>
        </p:grpSpPr>
        <p:pic>
          <p:nvPicPr>
            <p:cNvPr id="36" name="Picture 35"/>
            <p:cNvPicPr>
              <a:picLocks noChangeAspect="1"/>
            </p:cNvPicPr>
            <p:nvPr/>
          </p:nvPicPr>
          <p:blipFill rotWithShape="1">
            <a:blip r:embed="rId6" cstate="screen">
              <a:extLst>
                <a:ext uri="{28A0092B-C50C-407E-A947-70E740481C1C}">
                  <a14:useLocalDpi xmlns:a14="http://schemas.microsoft.com/office/drawing/2010/main"/>
                </a:ext>
              </a:extLst>
            </a:blip>
            <a:srcRect l="15547" r="6096"/>
            <a:stretch/>
          </p:blipFill>
          <p:spPr>
            <a:xfrm>
              <a:off x="2199641" y="2797649"/>
              <a:ext cx="1089972" cy="1448056"/>
            </a:xfrm>
            <a:prstGeom prst="rect">
              <a:avLst/>
            </a:prstGeom>
          </p:spPr>
        </p:pic>
        <p:sp>
          <p:nvSpPr>
            <p:cNvPr id="37" name="TextBox 36"/>
            <p:cNvSpPr txBox="1"/>
            <p:nvPr/>
          </p:nvSpPr>
          <p:spPr>
            <a:xfrm>
              <a:off x="2199641" y="4260199"/>
              <a:ext cx="1089972" cy="369429"/>
            </a:xfrm>
            <a:prstGeom prst="rect">
              <a:avLst/>
            </a:prstGeom>
            <a:noFill/>
          </p:spPr>
          <p:txBody>
            <a:bodyPr wrap="square" rtlCol="0">
              <a:spAutoFit/>
            </a:bodyPr>
            <a:lstStyle/>
            <a:p>
              <a:pPr algn="ctr"/>
              <a:r>
                <a:rPr lang="en-US" sz="1400" dirty="0"/>
                <a:t>4. Harold </a:t>
              </a:r>
              <a:r>
                <a:rPr lang="en-US" sz="1400" dirty="0" smtClean="0"/>
                <a:t>White </a:t>
              </a:r>
              <a:r>
                <a:rPr lang="en-US" sz="1400" dirty="0"/>
                <a:t/>
              </a:r>
              <a:br>
                <a:rPr lang="en-US" sz="1400" dirty="0"/>
              </a:br>
              <a:r>
                <a:rPr lang="en-US" sz="1200" dirty="0"/>
                <a:t>NASA Physicist</a:t>
              </a:r>
            </a:p>
          </p:txBody>
        </p:sp>
      </p:grpSp>
      <p:grpSp>
        <p:nvGrpSpPr>
          <p:cNvPr id="38" name="Group 37"/>
          <p:cNvGrpSpPr/>
          <p:nvPr/>
        </p:nvGrpSpPr>
        <p:grpSpPr>
          <a:xfrm>
            <a:off x="5483882" y="3816814"/>
            <a:ext cx="1600430" cy="2614781"/>
            <a:chOff x="3921533" y="2792071"/>
            <a:chExt cx="1200635" cy="1961597"/>
          </a:xfrm>
        </p:grpSpPr>
        <p:pic>
          <p:nvPicPr>
            <p:cNvPr id="39" name="Picture 3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1533" y="2792071"/>
              <a:ext cx="1200635" cy="1468128"/>
            </a:xfrm>
            <a:prstGeom prst="rect">
              <a:avLst/>
            </a:prstGeom>
          </p:spPr>
        </p:pic>
        <p:sp>
          <p:nvSpPr>
            <p:cNvPr id="40" name="TextBox 39"/>
            <p:cNvSpPr txBox="1"/>
            <p:nvPr/>
          </p:nvSpPr>
          <p:spPr>
            <a:xfrm>
              <a:off x="3959313" y="4245705"/>
              <a:ext cx="1125073" cy="507963"/>
            </a:xfrm>
            <a:prstGeom prst="rect">
              <a:avLst/>
            </a:prstGeom>
            <a:noFill/>
          </p:spPr>
          <p:txBody>
            <a:bodyPr wrap="square" rtlCol="0">
              <a:spAutoFit/>
            </a:bodyPr>
            <a:lstStyle/>
            <a:p>
              <a:pPr algn="ctr"/>
              <a:r>
                <a:rPr lang="en-US" sz="1400" dirty="0"/>
                <a:t>5. Harvey </a:t>
              </a:r>
              <a:r>
                <a:rPr lang="en-US" sz="1400" dirty="0" smtClean="0"/>
                <a:t>Milk </a:t>
              </a:r>
              <a:r>
                <a:rPr lang="en-US" sz="1400" dirty="0"/>
                <a:t/>
              </a:r>
              <a:br>
                <a:rPr lang="en-US" sz="1400" dirty="0"/>
              </a:br>
              <a:r>
                <a:rPr lang="en-US" sz="1200" dirty="0"/>
                <a:t>1st publicly gay </a:t>
              </a:r>
              <a:br>
                <a:rPr lang="en-US" sz="1200" dirty="0"/>
              </a:br>
              <a:r>
                <a:rPr lang="en-US" sz="1200" dirty="0"/>
                <a:t>elected official </a:t>
              </a:r>
            </a:p>
          </p:txBody>
        </p:sp>
      </p:grpSp>
      <p:grpSp>
        <p:nvGrpSpPr>
          <p:cNvPr id="41" name="Group 40"/>
          <p:cNvGrpSpPr/>
          <p:nvPr/>
        </p:nvGrpSpPr>
        <p:grpSpPr>
          <a:xfrm>
            <a:off x="8183184" y="3816814"/>
            <a:ext cx="1896537" cy="2480214"/>
            <a:chOff x="6138987" y="2792071"/>
            <a:chExt cx="1422773" cy="1860645"/>
          </a:xfrm>
        </p:grpSpPr>
        <p:pic>
          <p:nvPicPr>
            <p:cNvPr id="42" name="Picture 41"/>
            <p:cNvPicPr>
              <a:picLocks noChangeAspect="1"/>
            </p:cNvPicPr>
            <p:nvPr/>
          </p:nvPicPr>
          <p:blipFill rotWithShape="1">
            <a:blip r:embed="rId8">
              <a:extLst>
                <a:ext uri="{28A0092B-C50C-407E-A947-70E740481C1C}">
                  <a14:useLocalDpi xmlns:a14="http://schemas.microsoft.com/office/drawing/2010/main"/>
                </a:ext>
              </a:extLst>
            </a:blip>
            <a:srcRect l="14145" t="11933" r="9308"/>
            <a:stretch/>
          </p:blipFill>
          <p:spPr>
            <a:xfrm>
              <a:off x="6205788" y="2792071"/>
              <a:ext cx="1289173" cy="1453634"/>
            </a:xfrm>
            <a:prstGeom prst="rect">
              <a:avLst/>
            </a:prstGeom>
          </p:spPr>
        </p:pic>
        <p:sp>
          <p:nvSpPr>
            <p:cNvPr id="43" name="TextBox 42"/>
            <p:cNvSpPr txBox="1"/>
            <p:nvPr/>
          </p:nvSpPr>
          <p:spPr>
            <a:xfrm>
              <a:off x="6138987" y="4260199"/>
              <a:ext cx="1422773" cy="392517"/>
            </a:xfrm>
            <a:prstGeom prst="rect">
              <a:avLst/>
            </a:prstGeom>
            <a:noFill/>
          </p:spPr>
          <p:txBody>
            <a:bodyPr wrap="square" rtlCol="0">
              <a:spAutoFit/>
            </a:bodyPr>
            <a:lstStyle/>
            <a:p>
              <a:pPr algn="ctr"/>
              <a:r>
                <a:rPr lang="en-US" sz="1400" dirty="0"/>
                <a:t>6. Alyssa </a:t>
              </a:r>
              <a:r>
                <a:rPr lang="en-US" sz="1400" dirty="0" smtClean="0"/>
                <a:t>Brooks</a:t>
              </a:r>
              <a:r>
                <a:rPr lang="en-US" sz="1400" dirty="0"/>
                <a:t/>
              </a:r>
              <a:br>
                <a:rPr lang="en-US" sz="1400" dirty="0"/>
              </a:br>
              <a:r>
                <a:rPr lang="en-US" sz="1400" dirty="0"/>
                <a:t> </a:t>
              </a:r>
              <a:r>
                <a:rPr lang="en-US" sz="1200" dirty="0"/>
                <a:t>PhD in Public Health</a:t>
              </a:r>
            </a:p>
          </p:txBody>
        </p:sp>
      </p:grpSp>
    </p:spTree>
    <p:extLst>
      <p:ext uri="{BB962C8B-B14F-4D97-AF65-F5344CB8AC3E}">
        <p14:creationId xmlns:p14="http://schemas.microsoft.com/office/powerpoint/2010/main" val="190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warmth and competence	</a:t>
            </a:r>
            <a:endParaRPr lang="en-US" dirty="0"/>
          </a:p>
        </p:txBody>
      </p:sp>
      <p:sp>
        <p:nvSpPr>
          <p:cNvPr id="3" name="Footer Placeholder 2"/>
          <p:cNvSpPr>
            <a:spLocks noGrp="1"/>
          </p:cNvSpPr>
          <p:nvPr>
            <p:ph type="ftr" sz="quarter" idx="11"/>
          </p:nvPr>
        </p:nvSpPr>
        <p:spPr/>
        <p:txBody>
          <a:bodyPr/>
          <a:lstStyle/>
          <a:p>
            <a:r>
              <a:rPr lang="en-US" dirty="0" smtClean="0"/>
              <a:t>Confidential</a:t>
            </a:r>
            <a:endParaRPr lang="en-US" dirty="0"/>
          </a:p>
        </p:txBody>
      </p:sp>
      <p:sp>
        <p:nvSpPr>
          <p:cNvPr id="4" name="Slide Number Placeholder 3"/>
          <p:cNvSpPr>
            <a:spLocks noGrp="1"/>
          </p:cNvSpPr>
          <p:nvPr>
            <p:ph type="sldNum" sz="quarter" idx="12"/>
          </p:nvPr>
        </p:nvSpPr>
        <p:spPr/>
        <p:txBody>
          <a:bodyPr/>
          <a:lstStyle/>
          <a:p>
            <a:fld id="{00DE720E-C72B-42F0-AD69-52D60E3C605E}" type="slidenum">
              <a:rPr lang="en-US" smtClean="0"/>
              <a:t>22</a:t>
            </a:fld>
            <a:endParaRPr lang="en-US"/>
          </a:p>
        </p:txBody>
      </p:sp>
      <p:sp>
        <p:nvSpPr>
          <p:cNvPr id="5" name="Text Placeholder 4"/>
          <p:cNvSpPr>
            <a:spLocks noGrp="1"/>
          </p:cNvSpPr>
          <p:nvPr>
            <p:ph type="body" sz="quarter" idx="13"/>
          </p:nvPr>
        </p:nvSpPr>
        <p:spPr/>
        <p:txBody>
          <a:bodyPr/>
          <a:lstStyle/>
          <a:p>
            <a:r>
              <a:rPr lang="en-US" dirty="0" smtClean="0"/>
              <a:t>Impacts of group stereotyping</a:t>
            </a:r>
            <a:endParaRPr lang="en-US" dirty="0"/>
          </a:p>
        </p:txBody>
      </p:sp>
      <p:sp>
        <p:nvSpPr>
          <p:cNvPr id="8" name="Freeform 7"/>
          <p:cNvSpPr/>
          <p:nvPr/>
        </p:nvSpPr>
        <p:spPr>
          <a:xfrm>
            <a:off x="4491077" y="1806498"/>
            <a:ext cx="1765650" cy="1764804"/>
          </a:xfrm>
          <a:custGeom>
            <a:avLst/>
            <a:gdLst>
              <a:gd name="connsiteX0" fmla="*/ 0 w 2582680"/>
              <a:gd name="connsiteY0" fmla="*/ 0 h 1549608"/>
              <a:gd name="connsiteX1" fmla="*/ 2582680 w 2582680"/>
              <a:gd name="connsiteY1" fmla="*/ 0 h 1549608"/>
              <a:gd name="connsiteX2" fmla="*/ 2582680 w 2582680"/>
              <a:gd name="connsiteY2" fmla="*/ 1549608 h 1549608"/>
              <a:gd name="connsiteX3" fmla="*/ 0 w 2582680"/>
              <a:gd name="connsiteY3" fmla="*/ 1549608 h 1549608"/>
              <a:gd name="connsiteX4" fmla="*/ 0 w 2582680"/>
              <a:gd name="connsiteY4" fmla="*/ 0 h 154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80" h="1549608">
                <a:moveTo>
                  <a:pt x="0" y="0"/>
                </a:moveTo>
                <a:lnTo>
                  <a:pt x="2582680" y="0"/>
                </a:lnTo>
                <a:lnTo>
                  <a:pt x="2582680" y="1549608"/>
                </a:lnTo>
                <a:lnTo>
                  <a:pt x="0" y="154960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Elderly</a:t>
            </a:r>
          </a:p>
          <a:p>
            <a:pPr lvl="0" algn="ctr" defTabSz="711200">
              <a:lnSpc>
                <a:spcPct val="90000"/>
              </a:lnSpc>
              <a:spcBef>
                <a:spcPct val="0"/>
              </a:spcBef>
              <a:spcAft>
                <a:spcPct val="35000"/>
              </a:spcAft>
            </a:pPr>
            <a:r>
              <a:rPr lang="en-US" sz="1600" b="1" kern="1200" dirty="0" smtClean="0"/>
              <a:t>Mentally impaired</a:t>
            </a:r>
          </a:p>
          <a:p>
            <a:pPr lvl="0" algn="ctr" defTabSz="711200">
              <a:lnSpc>
                <a:spcPct val="90000"/>
              </a:lnSpc>
              <a:spcBef>
                <a:spcPct val="0"/>
              </a:spcBef>
              <a:spcAft>
                <a:spcPct val="35000"/>
              </a:spcAft>
            </a:pPr>
            <a:r>
              <a:rPr lang="en-US" sz="1600" b="1" kern="1200" dirty="0" smtClean="0"/>
              <a:t>Physically disabled</a:t>
            </a:r>
            <a:endParaRPr lang="en-US" sz="1600" b="1" kern="1200" dirty="0"/>
          </a:p>
        </p:txBody>
      </p:sp>
      <p:sp>
        <p:nvSpPr>
          <p:cNvPr id="9" name="Freeform 8"/>
          <p:cNvSpPr/>
          <p:nvPr/>
        </p:nvSpPr>
        <p:spPr>
          <a:xfrm>
            <a:off x="6372587" y="1806498"/>
            <a:ext cx="1765650" cy="1764804"/>
          </a:xfrm>
          <a:custGeom>
            <a:avLst/>
            <a:gdLst>
              <a:gd name="connsiteX0" fmla="*/ 0 w 2582680"/>
              <a:gd name="connsiteY0" fmla="*/ 0 h 1549608"/>
              <a:gd name="connsiteX1" fmla="*/ 2582680 w 2582680"/>
              <a:gd name="connsiteY1" fmla="*/ 0 h 1549608"/>
              <a:gd name="connsiteX2" fmla="*/ 2582680 w 2582680"/>
              <a:gd name="connsiteY2" fmla="*/ 1549608 h 1549608"/>
              <a:gd name="connsiteX3" fmla="*/ 0 w 2582680"/>
              <a:gd name="connsiteY3" fmla="*/ 1549608 h 1549608"/>
              <a:gd name="connsiteX4" fmla="*/ 0 w 2582680"/>
              <a:gd name="connsiteY4" fmla="*/ 0 h 154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80" h="1549608">
                <a:moveTo>
                  <a:pt x="0" y="0"/>
                </a:moveTo>
                <a:lnTo>
                  <a:pt x="2582680" y="0"/>
                </a:lnTo>
                <a:lnTo>
                  <a:pt x="2582680" y="1549608"/>
                </a:lnTo>
                <a:lnTo>
                  <a:pt x="0" y="1549608"/>
                </a:lnTo>
                <a:lnTo>
                  <a:pt x="0" y="0"/>
                </a:lnTo>
                <a:close/>
              </a:path>
            </a:pathLst>
          </a:custGeom>
          <a:solidFill>
            <a:schemeClr val="accent6"/>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Middle class</a:t>
            </a:r>
            <a:br>
              <a:rPr lang="en-US" sz="1600" b="1" kern="1200" dirty="0" smtClean="0">
                <a:solidFill>
                  <a:schemeClr val="tx1"/>
                </a:solidFill>
              </a:rPr>
            </a:br>
            <a:r>
              <a:rPr lang="en-US" sz="1600" b="1" kern="1200" dirty="0" smtClean="0">
                <a:solidFill>
                  <a:schemeClr val="tx1"/>
                </a:solidFill>
              </a:rPr>
              <a:t>Whites</a:t>
            </a:r>
            <a:br>
              <a:rPr lang="en-US" sz="1600" b="1" kern="1200" dirty="0" smtClean="0">
                <a:solidFill>
                  <a:schemeClr val="tx1"/>
                </a:solidFill>
              </a:rPr>
            </a:br>
            <a:r>
              <a:rPr lang="en-US" sz="1600" b="1" kern="1200" dirty="0" smtClean="0">
                <a:solidFill>
                  <a:schemeClr val="tx1"/>
                </a:solidFill>
              </a:rPr>
              <a:t>Black professionals</a:t>
            </a:r>
            <a:br>
              <a:rPr lang="en-US" sz="1600" b="1" kern="1200" dirty="0" smtClean="0">
                <a:solidFill>
                  <a:schemeClr val="tx1"/>
                </a:solidFill>
              </a:rPr>
            </a:br>
            <a:r>
              <a:rPr lang="en-US" sz="1600" b="1" kern="1200" dirty="0" smtClean="0">
                <a:solidFill>
                  <a:schemeClr val="tx1"/>
                </a:solidFill>
              </a:rPr>
              <a:t>Christians</a:t>
            </a:r>
            <a:endParaRPr lang="en-US" sz="1600" b="1" kern="1200" dirty="0">
              <a:solidFill>
                <a:schemeClr val="tx1"/>
              </a:solidFill>
            </a:endParaRPr>
          </a:p>
        </p:txBody>
      </p:sp>
      <p:sp>
        <p:nvSpPr>
          <p:cNvPr id="10" name="Freeform 9"/>
          <p:cNvSpPr/>
          <p:nvPr/>
        </p:nvSpPr>
        <p:spPr>
          <a:xfrm>
            <a:off x="4491077" y="3666183"/>
            <a:ext cx="1765650" cy="1764804"/>
          </a:xfrm>
          <a:custGeom>
            <a:avLst/>
            <a:gdLst>
              <a:gd name="connsiteX0" fmla="*/ 0 w 2582680"/>
              <a:gd name="connsiteY0" fmla="*/ 0 h 1549608"/>
              <a:gd name="connsiteX1" fmla="*/ 2582680 w 2582680"/>
              <a:gd name="connsiteY1" fmla="*/ 0 h 1549608"/>
              <a:gd name="connsiteX2" fmla="*/ 2582680 w 2582680"/>
              <a:gd name="connsiteY2" fmla="*/ 1549608 h 1549608"/>
              <a:gd name="connsiteX3" fmla="*/ 0 w 2582680"/>
              <a:gd name="connsiteY3" fmla="*/ 1549608 h 1549608"/>
              <a:gd name="connsiteX4" fmla="*/ 0 w 2582680"/>
              <a:gd name="connsiteY4" fmla="*/ 0 h 154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80" h="1549608">
                <a:moveTo>
                  <a:pt x="0" y="0"/>
                </a:moveTo>
                <a:lnTo>
                  <a:pt x="2582680" y="0"/>
                </a:lnTo>
                <a:lnTo>
                  <a:pt x="2582680" y="1549608"/>
                </a:lnTo>
                <a:lnTo>
                  <a:pt x="0" y="1549608"/>
                </a:lnTo>
                <a:lnTo>
                  <a:pt x="0" y="0"/>
                </a:lnTo>
                <a:close/>
              </a:path>
            </a:pathLst>
          </a:cu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solidFill>
              </a:rPr>
              <a:t>Poor blacks</a:t>
            </a:r>
            <a:br>
              <a:rPr lang="en-US" sz="1600" b="1" kern="1200" dirty="0" smtClean="0">
                <a:solidFill>
                  <a:schemeClr val="bg1"/>
                </a:solidFill>
              </a:rPr>
            </a:br>
            <a:r>
              <a:rPr lang="en-US" sz="1600" b="1" kern="1200" dirty="0" smtClean="0">
                <a:solidFill>
                  <a:schemeClr val="bg1"/>
                </a:solidFill>
              </a:rPr>
              <a:t>Welfare recipients</a:t>
            </a:r>
            <a:br>
              <a:rPr lang="en-US" sz="1600" b="1" kern="1200" dirty="0" smtClean="0">
                <a:solidFill>
                  <a:schemeClr val="bg1"/>
                </a:solidFill>
              </a:rPr>
            </a:br>
            <a:r>
              <a:rPr lang="en-US" sz="1600" b="1" kern="1200" dirty="0" smtClean="0">
                <a:solidFill>
                  <a:schemeClr val="bg1"/>
                </a:solidFill>
              </a:rPr>
              <a:t>Homeless</a:t>
            </a:r>
            <a:br>
              <a:rPr lang="en-US" sz="1600" b="1" kern="1200" dirty="0" smtClean="0">
                <a:solidFill>
                  <a:schemeClr val="bg1"/>
                </a:solidFill>
              </a:rPr>
            </a:br>
            <a:r>
              <a:rPr lang="en-US" sz="1600" b="1" kern="1200" dirty="0" smtClean="0">
                <a:solidFill>
                  <a:schemeClr val="bg1"/>
                </a:solidFill>
              </a:rPr>
              <a:t>Middle Eastern</a:t>
            </a:r>
            <a:endParaRPr lang="en-US" sz="1600" b="1" kern="1200" dirty="0">
              <a:solidFill>
                <a:schemeClr val="bg1"/>
              </a:solidFill>
            </a:endParaRPr>
          </a:p>
        </p:txBody>
      </p:sp>
      <p:sp>
        <p:nvSpPr>
          <p:cNvPr id="11" name="Freeform 10"/>
          <p:cNvSpPr/>
          <p:nvPr/>
        </p:nvSpPr>
        <p:spPr>
          <a:xfrm>
            <a:off x="6372587" y="3666183"/>
            <a:ext cx="1765650" cy="1764804"/>
          </a:xfrm>
          <a:custGeom>
            <a:avLst/>
            <a:gdLst>
              <a:gd name="connsiteX0" fmla="*/ 0 w 2582680"/>
              <a:gd name="connsiteY0" fmla="*/ 0 h 1549608"/>
              <a:gd name="connsiteX1" fmla="*/ 2582680 w 2582680"/>
              <a:gd name="connsiteY1" fmla="*/ 0 h 1549608"/>
              <a:gd name="connsiteX2" fmla="*/ 2582680 w 2582680"/>
              <a:gd name="connsiteY2" fmla="*/ 1549608 h 1549608"/>
              <a:gd name="connsiteX3" fmla="*/ 0 w 2582680"/>
              <a:gd name="connsiteY3" fmla="*/ 1549608 h 1549608"/>
              <a:gd name="connsiteX4" fmla="*/ 0 w 2582680"/>
              <a:gd name="connsiteY4" fmla="*/ 0 h 154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80" h="1549608">
                <a:moveTo>
                  <a:pt x="0" y="0"/>
                </a:moveTo>
                <a:lnTo>
                  <a:pt x="2582680" y="0"/>
                </a:lnTo>
                <a:lnTo>
                  <a:pt x="2582680" y="1549608"/>
                </a:lnTo>
                <a:lnTo>
                  <a:pt x="0" y="1549608"/>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Asian</a:t>
            </a:r>
            <a:br>
              <a:rPr lang="en-US" sz="1600" b="1" kern="1200" dirty="0" smtClean="0"/>
            </a:br>
            <a:r>
              <a:rPr lang="en-US" sz="1600" b="1" kern="1200" dirty="0" smtClean="0"/>
              <a:t>Jews</a:t>
            </a:r>
            <a:br>
              <a:rPr lang="en-US" sz="1600" b="1" kern="1200" dirty="0" smtClean="0"/>
            </a:br>
            <a:r>
              <a:rPr lang="en-US" sz="1600" b="1" kern="1200" dirty="0" smtClean="0"/>
              <a:t>Rich</a:t>
            </a:r>
            <a:endParaRPr lang="en-US" sz="1600" b="1" kern="1200" dirty="0"/>
          </a:p>
        </p:txBody>
      </p:sp>
      <p:cxnSp>
        <p:nvCxnSpPr>
          <p:cNvPr id="13" name="Straight Connector 12"/>
          <p:cNvCxnSpPr/>
          <p:nvPr/>
        </p:nvCxnSpPr>
        <p:spPr>
          <a:xfrm>
            <a:off x="4282063" y="1605776"/>
            <a:ext cx="0" cy="4014443"/>
          </a:xfrm>
          <a:prstGeom prst="line">
            <a:avLst/>
          </a:prstGeom>
          <a:ln w="19050">
            <a:solidFill>
              <a:schemeClr val="tx1"/>
            </a:solidFill>
            <a:miter lim="8000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82062" y="5620220"/>
            <a:ext cx="3856175" cy="0"/>
          </a:xfrm>
          <a:prstGeom prst="line">
            <a:avLst/>
          </a:prstGeom>
          <a:ln w="19050">
            <a:solidFill>
              <a:schemeClr val="tx1"/>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26123" y="1764676"/>
            <a:ext cx="914400" cy="334536"/>
          </a:xfrm>
          <a:prstGeom prst="rect">
            <a:avLst/>
          </a:prstGeom>
          <a:noFill/>
        </p:spPr>
        <p:txBody>
          <a:bodyPr wrap="none" lIns="0" tIns="0" rIns="0" bIns="0" rtlCol="0">
            <a:noAutofit/>
          </a:bodyPr>
          <a:lstStyle/>
          <a:p>
            <a:pPr algn="ctr">
              <a:lnSpc>
                <a:spcPct val="90000"/>
              </a:lnSpc>
            </a:pPr>
            <a:r>
              <a:rPr lang="en-US" b="1" dirty="0" smtClean="0"/>
              <a:t>High</a:t>
            </a:r>
          </a:p>
        </p:txBody>
      </p:sp>
      <p:sp>
        <p:nvSpPr>
          <p:cNvPr id="20" name="TextBox 19"/>
          <p:cNvSpPr txBox="1"/>
          <p:nvPr/>
        </p:nvSpPr>
        <p:spPr>
          <a:xfrm>
            <a:off x="3497169" y="5277068"/>
            <a:ext cx="914400" cy="334536"/>
          </a:xfrm>
          <a:prstGeom prst="rect">
            <a:avLst/>
          </a:prstGeom>
          <a:noFill/>
        </p:spPr>
        <p:txBody>
          <a:bodyPr wrap="none" lIns="0" tIns="0" rIns="0" bIns="0" rtlCol="0">
            <a:noAutofit/>
          </a:bodyPr>
          <a:lstStyle/>
          <a:p>
            <a:pPr algn="ctr">
              <a:lnSpc>
                <a:spcPct val="90000"/>
              </a:lnSpc>
            </a:pPr>
            <a:r>
              <a:rPr lang="en-US" b="1" dirty="0" smtClean="0"/>
              <a:t>Low</a:t>
            </a:r>
          </a:p>
        </p:txBody>
      </p:sp>
      <p:sp>
        <p:nvSpPr>
          <p:cNvPr id="21" name="TextBox 20"/>
          <p:cNvSpPr txBox="1"/>
          <p:nvPr/>
        </p:nvSpPr>
        <p:spPr>
          <a:xfrm>
            <a:off x="7446863" y="5697945"/>
            <a:ext cx="914400" cy="334536"/>
          </a:xfrm>
          <a:prstGeom prst="rect">
            <a:avLst/>
          </a:prstGeom>
          <a:noFill/>
        </p:spPr>
        <p:txBody>
          <a:bodyPr wrap="none" lIns="0" tIns="0" rIns="0" bIns="0" rtlCol="0">
            <a:noAutofit/>
          </a:bodyPr>
          <a:lstStyle/>
          <a:p>
            <a:pPr algn="ctr">
              <a:lnSpc>
                <a:spcPct val="90000"/>
              </a:lnSpc>
            </a:pPr>
            <a:r>
              <a:rPr lang="en-US" b="1" dirty="0" smtClean="0"/>
              <a:t>High</a:t>
            </a:r>
          </a:p>
        </p:txBody>
      </p:sp>
      <p:sp>
        <p:nvSpPr>
          <p:cNvPr id="22" name="TextBox 21"/>
          <p:cNvSpPr txBox="1"/>
          <p:nvPr/>
        </p:nvSpPr>
        <p:spPr>
          <a:xfrm>
            <a:off x="4258513" y="5650033"/>
            <a:ext cx="914400" cy="334536"/>
          </a:xfrm>
          <a:prstGeom prst="rect">
            <a:avLst/>
          </a:prstGeom>
          <a:noFill/>
        </p:spPr>
        <p:txBody>
          <a:bodyPr wrap="none" lIns="0" tIns="0" rIns="0" bIns="0" rtlCol="0">
            <a:noAutofit/>
          </a:bodyPr>
          <a:lstStyle/>
          <a:p>
            <a:pPr algn="ctr">
              <a:lnSpc>
                <a:spcPct val="90000"/>
              </a:lnSpc>
            </a:pPr>
            <a:r>
              <a:rPr lang="en-US" b="1" dirty="0" smtClean="0"/>
              <a:t>Low  </a:t>
            </a:r>
          </a:p>
          <a:p>
            <a:pPr algn="ctr">
              <a:lnSpc>
                <a:spcPct val="90000"/>
              </a:lnSpc>
            </a:pPr>
            <a:endParaRPr lang="en-US" b="1" dirty="0"/>
          </a:p>
          <a:p>
            <a:pPr algn="ctr">
              <a:lnSpc>
                <a:spcPct val="90000"/>
              </a:lnSpc>
            </a:pPr>
            <a:endParaRPr lang="en-US" b="1" dirty="0" smtClean="0"/>
          </a:p>
        </p:txBody>
      </p:sp>
      <p:sp>
        <p:nvSpPr>
          <p:cNvPr id="23" name="TextBox 22"/>
          <p:cNvSpPr txBox="1"/>
          <p:nvPr/>
        </p:nvSpPr>
        <p:spPr>
          <a:xfrm>
            <a:off x="3662721" y="3457094"/>
            <a:ext cx="1518719" cy="490653"/>
          </a:xfrm>
          <a:prstGeom prst="rect">
            <a:avLst/>
          </a:prstGeom>
          <a:noFill/>
        </p:spPr>
        <p:txBody>
          <a:bodyPr vert="vert270" wrap="none" lIns="0" tIns="0" rIns="0" bIns="0" rtlCol="0">
            <a:noAutofit/>
          </a:bodyPr>
          <a:lstStyle/>
          <a:p>
            <a:pPr algn="ctr">
              <a:lnSpc>
                <a:spcPct val="90000"/>
              </a:lnSpc>
            </a:pPr>
            <a:r>
              <a:rPr lang="en-US" sz="3200" dirty="0" smtClean="0"/>
              <a:t>Warmth</a:t>
            </a:r>
          </a:p>
        </p:txBody>
      </p:sp>
      <p:sp>
        <p:nvSpPr>
          <p:cNvPr id="24" name="TextBox 23"/>
          <p:cNvSpPr txBox="1"/>
          <p:nvPr/>
        </p:nvSpPr>
        <p:spPr>
          <a:xfrm>
            <a:off x="5242880" y="5631593"/>
            <a:ext cx="2201319" cy="520778"/>
          </a:xfrm>
          <a:prstGeom prst="rect">
            <a:avLst/>
          </a:prstGeom>
          <a:noFill/>
        </p:spPr>
        <p:txBody>
          <a:bodyPr vert="horz" wrap="none" lIns="0" tIns="0" rIns="0" bIns="0" rtlCol="0">
            <a:noAutofit/>
          </a:bodyPr>
          <a:lstStyle/>
          <a:p>
            <a:pPr algn="ctr">
              <a:lnSpc>
                <a:spcPct val="90000"/>
              </a:lnSpc>
            </a:pPr>
            <a:r>
              <a:rPr lang="en-US" sz="3200" dirty="0" smtClean="0"/>
              <a:t>Competence</a:t>
            </a:r>
          </a:p>
        </p:txBody>
      </p:sp>
      <p:sp>
        <p:nvSpPr>
          <p:cNvPr id="30" name="TextBox 29"/>
          <p:cNvSpPr txBox="1"/>
          <p:nvPr/>
        </p:nvSpPr>
        <p:spPr>
          <a:xfrm>
            <a:off x="8923131" y="5526922"/>
            <a:ext cx="1648225" cy="246221"/>
          </a:xfrm>
          <a:prstGeom prst="rect">
            <a:avLst/>
          </a:prstGeom>
          <a:noFill/>
          <a:ln>
            <a:solidFill>
              <a:schemeClr val="tx1"/>
            </a:solidFill>
          </a:ln>
        </p:spPr>
        <p:txBody>
          <a:bodyPr wrap="square" rtlCol="0">
            <a:spAutoFit/>
          </a:bodyPr>
          <a:lstStyle/>
          <a:p>
            <a:pPr algn="ctr"/>
            <a:r>
              <a:rPr lang="en-US" sz="1000" dirty="0"/>
              <a:t>Cuddy, Fiske, &amp; Glick, 2007</a:t>
            </a:r>
          </a:p>
        </p:txBody>
      </p:sp>
    </p:spTree>
    <p:extLst>
      <p:ext uri="{BB962C8B-B14F-4D97-AF65-F5344CB8AC3E}">
        <p14:creationId xmlns:p14="http://schemas.microsoft.com/office/powerpoint/2010/main" val="199404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2"/>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500" fill="hold"/>
                                        <p:tgtEl>
                                          <p:spTgt spid="19"/>
                                        </p:tgtEl>
                                        <p:attrNameLst>
                                          <p:attrName>style.color</p:attrName>
                                        </p:attrNameLst>
                                      </p:cBhvr>
                                      <p:to>
                                        <a:srgbClr val="FF0000"/>
                                      </p:to>
                                    </p:animClr>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3" presetClass="emph" presetSubtype="2" fill="hold" grpId="1" nodeType="withEffect">
                                  <p:stCondLst>
                                    <p:cond delay="0"/>
                                  </p:stCondLst>
                                  <p:childTnLst>
                                    <p:animClr clrSpc="rgb" dir="cw">
                                      <p:cBhvr override="childStyle">
                                        <p:cTn id="18" dur="500" fill="hold"/>
                                        <p:tgtEl>
                                          <p:spTgt spid="22"/>
                                        </p:tgtEl>
                                        <p:attrNameLst>
                                          <p:attrName>style.color</p:attrName>
                                        </p:attrNameLst>
                                      </p:cBhvr>
                                      <p:to>
                                        <a:srgbClr val="000000"/>
                                      </p:to>
                                    </p:animClr>
                                  </p:childTnLst>
                                </p:cTn>
                              </p:par>
                              <p:par>
                                <p:cTn id="19" presetID="3" presetClass="emph" presetSubtype="2" fill="hold" grpId="0" nodeType="withEffect">
                                  <p:stCondLst>
                                    <p:cond delay="0"/>
                                  </p:stCondLst>
                                  <p:iterate type="lt">
                                    <p:tmPct val="0"/>
                                  </p:iterate>
                                  <p:childTnLst>
                                    <p:animClr clrSpc="rgb" dir="cw">
                                      <p:cBhvr override="childStyle">
                                        <p:cTn id="20" dur="500" fill="hold"/>
                                        <p:tgtEl>
                                          <p:spTgt spid="21"/>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 presetClass="emph" presetSubtype="2" fill="hold" grpId="1" nodeType="withEffect">
                                  <p:stCondLst>
                                    <p:cond delay="0"/>
                                  </p:stCondLst>
                                  <p:childTnLst>
                                    <p:animClr clrSpc="rgb" dir="cw">
                                      <p:cBhvr override="childStyle">
                                        <p:cTn id="27" dur="500" fill="hold"/>
                                        <p:tgtEl>
                                          <p:spTgt spid="19"/>
                                        </p:tgtEl>
                                        <p:attrNameLst>
                                          <p:attrName>style.color</p:attrName>
                                        </p:attrNameLst>
                                      </p:cBhvr>
                                      <p:to>
                                        <a:srgbClr val="000000"/>
                                      </p:to>
                                    </p:animClr>
                                  </p:childTnLst>
                                </p:cTn>
                              </p:par>
                              <p:par>
                                <p:cTn id="28" presetID="3" presetClass="emph" presetSubtype="2" fill="hold" grpId="0" nodeType="withEffect">
                                  <p:stCondLst>
                                    <p:cond delay="0"/>
                                  </p:stCondLst>
                                  <p:childTnLst>
                                    <p:animClr clrSpc="rgb" dir="cw">
                                      <p:cBhvr override="childStyle">
                                        <p:cTn id="29" dur="500" fill="hold"/>
                                        <p:tgtEl>
                                          <p:spTgt spid="20"/>
                                        </p:tgtEl>
                                        <p:attrNameLst>
                                          <p:attrName>style.color</p:attrName>
                                        </p:attrNameLst>
                                      </p:cBhvr>
                                      <p:to>
                                        <a:srgbClr val="FF0000"/>
                                      </p:to>
                                    </p:animClr>
                                  </p:childTnLst>
                                </p:cTn>
                              </p:par>
                              <p:par>
                                <p:cTn id="30" presetID="16" presetClass="emph" presetSubtype="0" fill="hold" grpId="1" nodeType="withEffect">
                                  <p:stCondLst>
                                    <p:cond delay="0"/>
                                  </p:stCondLst>
                                  <p:iterate type="lt">
                                    <p:tmPct val="4000"/>
                                  </p:iterate>
                                  <p:childTnLst>
                                    <p:set>
                                      <p:cBhvr override="childStyle">
                                        <p:cTn id="31" dur="500" fill="hold"/>
                                        <p:tgtEl>
                                          <p:spTgt spid="21"/>
                                        </p:tgtEl>
                                        <p:attrNameLst>
                                          <p:attrName>style.color</p:attrName>
                                        </p:attrNameLst>
                                      </p:cBhvr>
                                      <p:to>
                                        <p:clrVal>
                                          <a:srgbClr val="000000"/>
                                        </p:clrVal>
                                      </p:to>
                                    </p:set>
                                    <p:set>
                                      <p:cBhvr>
                                        <p:cTn id="32" dur="500" fill="hold"/>
                                        <p:tgtEl>
                                          <p:spTgt spid="21"/>
                                        </p:tgtEl>
                                        <p:attrNameLst>
                                          <p:attrName>fillcolor</p:attrName>
                                        </p:attrNameLst>
                                      </p:cBhvr>
                                      <p:to>
                                        <p:clrVal>
                                          <a:srgbClr val="000000"/>
                                        </p:clrVal>
                                      </p:to>
                                    </p:set>
                                    <p:set>
                                      <p:cBhvr>
                                        <p:cTn id="33" dur="500" fill="hold"/>
                                        <p:tgtEl>
                                          <p:spTgt spid="21"/>
                                        </p:tgtEl>
                                        <p:attrNameLst>
                                          <p:attrName>fill.type</p:attrName>
                                        </p:attrNameLst>
                                      </p:cBhvr>
                                      <p:to>
                                        <p:strVal val="solid"/>
                                      </p:to>
                                    </p:set>
                                  </p:childTnLst>
                                </p:cTn>
                              </p:par>
                              <p:par>
                                <p:cTn id="34" presetID="3" presetClass="emph" presetSubtype="2" fill="hold" grpId="2" nodeType="withEffect">
                                  <p:stCondLst>
                                    <p:cond delay="0"/>
                                  </p:stCondLst>
                                  <p:childTnLst>
                                    <p:animClr clrSpc="rgb" dir="cw">
                                      <p:cBhvr override="childStyle">
                                        <p:cTn id="35" dur="500" fill="hold"/>
                                        <p:tgtEl>
                                          <p:spTgt spid="22"/>
                                        </p:tgtEl>
                                        <p:attrNameLst>
                                          <p:attrName>style.color</p:attrName>
                                        </p:attrNameLst>
                                      </p:cBhvr>
                                      <p:to>
                                        <a:srgbClr val="FF0000"/>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3" presetClass="emph" presetSubtype="2" fill="hold" grpId="3" nodeType="withEffect">
                                  <p:stCondLst>
                                    <p:cond delay="0"/>
                                  </p:stCondLst>
                                  <p:childTnLst>
                                    <p:animClr clrSpc="rgb" dir="cw">
                                      <p:cBhvr override="childStyle">
                                        <p:cTn id="42" dur="500" fill="hold"/>
                                        <p:tgtEl>
                                          <p:spTgt spid="22"/>
                                        </p:tgtEl>
                                        <p:attrNameLst>
                                          <p:attrName>style.color</p:attrName>
                                        </p:attrNameLst>
                                      </p:cBhvr>
                                      <p:to>
                                        <a:srgbClr val="000000"/>
                                      </p:to>
                                    </p:animClr>
                                  </p:childTnLst>
                                </p:cTn>
                              </p:par>
                              <p:par>
                                <p:cTn id="43" presetID="3" presetClass="emph" presetSubtype="2" fill="hold" grpId="2" nodeType="withEffect">
                                  <p:stCondLst>
                                    <p:cond delay="0"/>
                                  </p:stCondLst>
                                  <p:iterate type="lt">
                                    <p:tmPct val="0"/>
                                  </p:iterate>
                                  <p:childTnLst>
                                    <p:animClr clrSpc="rgb" dir="cw">
                                      <p:cBhvr override="childStyle">
                                        <p:cTn id="44" dur="500" fill="hold"/>
                                        <p:tgtEl>
                                          <p:spTgt spid="2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9" grpId="0"/>
      <p:bldP spid="19" grpId="1"/>
      <p:bldP spid="20" grpId="0"/>
      <p:bldP spid="21" grpId="0"/>
      <p:bldP spid="21" grpId="1"/>
      <p:bldP spid="21" grpId="2"/>
      <p:bldP spid="22" grpId="0"/>
      <p:bldP spid="22" grpId="1"/>
      <p:bldP spid="22" grpId="2"/>
      <p:bldP spid="22"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3683464" y="1683480"/>
            <a:ext cx="5089525" cy="3867150"/>
          </a:xfrm>
        </p:spPr>
      </p:pic>
      <p:sp>
        <p:nvSpPr>
          <p:cNvPr id="6" name="Title 5"/>
          <p:cNvSpPr>
            <a:spLocks noGrp="1"/>
          </p:cNvSpPr>
          <p:nvPr>
            <p:ph type="title"/>
          </p:nvPr>
        </p:nvSpPr>
        <p:spPr/>
        <p:txBody>
          <a:bodyPr/>
          <a:lstStyle/>
          <a:p>
            <a:r>
              <a:rPr lang="en-US" dirty="0" smtClean="0"/>
              <a:t>Stereotypes, emotions, and behaviors</a:t>
            </a:r>
            <a:endParaRPr lang="en-US" dirty="0"/>
          </a:p>
        </p:txBody>
      </p:sp>
      <p:sp>
        <p:nvSpPr>
          <p:cNvPr id="3" name="Footer Placeholder 2"/>
          <p:cNvSpPr>
            <a:spLocks noGrp="1"/>
          </p:cNvSpPr>
          <p:nvPr>
            <p:ph type="ftr" sz="quarter" idx="11"/>
          </p:nvPr>
        </p:nvSpPr>
        <p:spPr/>
        <p:txBody>
          <a:bodyPr/>
          <a:lstStyle/>
          <a:p>
            <a:pPr>
              <a:defRPr/>
            </a:pPr>
            <a:r>
              <a:rPr lang="en-US" smtClean="0"/>
              <a:t>Confidential</a:t>
            </a:r>
            <a:endParaRPr lang="en-US" dirty="0"/>
          </a:p>
        </p:txBody>
      </p:sp>
      <p:sp>
        <p:nvSpPr>
          <p:cNvPr id="5" name="Slide Number Placeholder 4"/>
          <p:cNvSpPr>
            <a:spLocks noGrp="1"/>
          </p:cNvSpPr>
          <p:nvPr>
            <p:ph type="sldNum" sz="quarter" idx="12"/>
          </p:nvPr>
        </p:nvSpPr>
        <p:spPr/>
        <p:txBody>
          <a:bodyPr/>
          <a:lstStyle/>
          <a:p>
            <a:pPr>
              <a:defRPr/>
            </a:pPr>
            <a:fld id="{10CF9F3D-BBA0-E447-A574-4319A300A7B6}" type="slidenum">
              <a:rPr lang="en-US" smtClean="0"/>
              <a:pPr>
                <a:defRPr/>
              </a:pPr>
              <a:t>23</a:t>
            </a:fld>
            <a:endParaRPr lang="en-US" dirty="0"/>
          </a:p>
        </p:txBody>
      </p:sp>
      <p:sp>
        <p:nvSpPr>
          <p:cNvPr id="4" name="TextBox 3"/>
          <p:cNvSpPr txBox="1"/>
          <p:nvPr/>
        </p:nvSpPr>
        <p:spPr>
          <a:xfrm>
            <a:off x="6467728" y="5936071"/>
            <a:ext cx="4342891" cy="246221"/>
          </a:xfrm>
          <a:prstGeom prst="rect">
            <a:avLst/>
          </a:prstGeom>
          <a:noFill/>
          <a:ln>
            <a:solidFill>
              <a:schemeClr val="tx1"/>
            </a:solidFill>
          </a:ln>
        </p:spPr>
        <p:txBody>
          <a:bodyPr wrap="square" rtlCol="0">
            <a:spAutoFit/>
          </a:bodyPr>
          <a:lstStyle/>
          <a:p>
            <a:pPr algn="ctr"/>
            <a:r>
              <a:rPr lang="en-US" sz="1000" dirty="0"/>
              <a:t>BIAS (Behaviors of Intergroup Affect &amp; Stereotypes Map:  Cuddy et al. 2007</a:t>
            </a:r>
          </a:p>
        </p:txBody>
      </p:sp>
      <p:grpSp>
        <p:nvGrpSpPr>
          <p:cNvPr id="14" name="Group 13"/>
          <p:cNvGrpSpPr/>
          <p:nvPr/>
        </p:nvGrpSpPr>
        <p:grpSpPr>
          <a:xfrm>
            <a:off x="4273190" y="1734633"/>
            <a:ext cx="1503136" cy="1442002"/>
            <a:chOff x="4273190" y="1734633"/>
            <a:chExt cx="1503136" cy="1442002"/>
          </a:xfrm>
        </p:grpSpPr>
        <p:sp>
          <p:nvSpPr>
            <p:cNvPr id="9" name="Oval 8"/>
            <p:cNvSpPr/>
            <p:nvPr/>
          </p:nvSpPr>
          <p:spPr>
            <a:xfrm>
              <a:off x="4579271" y="2113392"/>
              <a:ext cx="1063243" cy="1063243"/>
            </a:xfrm>
            <a:prstGeom prst="ellipse">
              <a:avLst/>
            </a:pr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
          <p:nvSpPr>
            <p:cNvPr id="13" name="TextBox 12"/>
            <p:cNvSpPr txBox="1"/>
            <p:nvPr/>
          </p:nvSpPr>
          <p:spPr>
            <a:xfrm>
              <a:off x="4273190" y="1734633"/>
              <a:ext cx="1503136" cy="438477"/>
            </a:xfrm>
            <a:prstGeom prst="rect">
              <a:avLst/>
            </a:prstGeom>
            <a:noFill/>
          </p:spPr>
          <p:txBody>
            <a:bodyPr wrap="none" lIns="0" tIns="0" rIns="0" bIns="0" rtlCol="0">
              <a:noAutofit/>
            </a:bodyPr>
            <a:lstStyle/>
            <a:p>
              <a:pPr algn="ctr">
                <a:lnSpc>
                  <a:spcPct val="90000"/>
                </a:lnSpc>
              </a:pPr>
              <a:r>
                <a:rPr lang="en-US" sz="1200" b="1" dirty="0" smtClean="0">
                  <a:solidFill>
                    <a:srgbClr val="FF0000"/>
                  </a:solidFill>
                </a:rPr>
                <a:t>Seniors,</a:t>
              </a:r>
              <a:br>
                <a:rPr lang="en-US" sz="1200" b="1" dirty="0" smtClean="0">
                  <a:solidFill>
                    <a:srgbClr val="FF0000"/>
                  </a:solidFill>
                </a:rPr>
              </a:br>
              <a:r>
                <a:rPr lang="en-US" sz="1200" b="1" dirty="0" smtClean="0">
                  <a:solidFill>
                    <a:srgbClr val="FF0000"/>
                  </a:solidFill>
                </a:rPr>
                <a:t> people with disabilities</a:t>
              </a:r>
            </a:p>
          </p:txBody>
        </p:sp>
      </p:grpSp>
      <p:grpSp>
        <p:nvGrpSpPr>
          <p:cNvPr id="16" name="Group 15"/>
          <p:cNvGrpSpPr/>
          <p:nvPr/>
        </p:nvGrpSpPr>
        <p:grpSpPr>
          <a:xfrm>
            <a:off x="6649827" y="1734633"/>
            <a:ext cx="1503136" cy="1442001"/>
            <a:chOff x="6649827" y="1734633"/>
            <a:chExt cx="1503136" cy="1442001"/>
          </a:xfrm>
        </p:grpSpPr>
        <p:sp>
          <p:nvSpPr>
            <p:cNvPr id="10" name="Oval 9"/>
            <p:cNvSpPr/>
            <p:nvPr/>
          </p:nvSpPr>
          <p:spPr>
            <a:xfrm>
              <a:off x="6805799" y="2113391"/>
              <a:ext cx="1063243" cy="1063243"/>
            </a:xfrm>
            <a:prstGeom prst="ellipse">
              <a:avLst/>
            </a:pr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
          <p:nvSpPr>
            <p:cNvPr id="15" name="TextBox 14"/>
            <p:cNvSpPr txBox="1"/>
            <p:nvPr/>
          </p:nvSpPr>
          <p:spPr>
            <a:xfrm>
              <a:off x="6649827" y="1734633"/>
              <a:ext cx="1503136" cy="438477"/>
            </a:xfrm>
            <a:prstGeom prst="rect">
              <a:avLst/>
            </a:prstGeom>
            <a:noFill/>
          </p:spPr>
          <p:txBody>
            <a:bodyPr wrap="none" lIns="0" tIns="0" rIns="0" bIns="0" rtlCol="0">
              <a:noAutofit/>
            </a:bodyPr>
            <a:lstStyle/>
            <a:p>
              <a:pPr algn="ctr">
                <a:lnSpc>
                  <a:spcPct val="90000"/>
                </a:lnSpc>
              </a:pPr>
              <a:r>
                <a:rPr lang="en-US" sz="1200" b="1" dirty="0" smtClean="0">
                  <a:solidFill>
                    <a:srgbClr val="FF0000"/>
                  </a:solidFill>
                </a:rPr>
                <a:t>Middle class,</a:t>
              </a:r>
              <a:br>
                <a:rPr lang="en-US" sz="1200" b="1" dirty="0" smtClean="0">
                  <a:solidFill>
                    <a:srgbClr val="FF0000"/>
                  </a:solidFill>
                </a:rPr>
              </a:br>
              <a:r>
                <a:rPr lang="en-US" sz="1200" b="1" dirty="0" smtClean="0">
                  <a:solidFill>
                    <a:srgbClr val="FF0000"/>
                  </a:solidFill>
                </a:rPr>
                <a:t>whites</a:t>
              </a:r>
            </a:p>
          </p:txBody>
        </p:sp>
      </p:grpSp>
      <p:grpSp>
        <p:nvGrpSpPr>
          <p:cNvPr id="18" name="Group 17"/>
          <p:cNvGrpSpPr/>
          <p:nvPr/>
        </p:nvGrpSpPr>
        <p:grpSpPr>
          <a:xfrm>
            <a:off x="3829846" y="3933297"/>
            <a:ext cx="1790365" cy="1417529"/>
            <a:chOff x="3829846" y="3933297"/>
            <a:chExt cx="1790365" cy="1417529"/>
          </a:xfrm>
        </p:grpSpPr>
        <p:sp>
          <p:nvSpPr>
            <p:cNvPr id="11" name="Oval 10"/>
            <p:cNvSpPr/>
            <p:nvPr/>
          </p:nvSpPr>
          <p:spPr>
            <a:xfrm>
              <a:off x="4556968" y="3933297"/>
              <a:ext cx="1063243" cy="1063243"/>
            </a:xfrm>
            <a:prstGeom prst="ellipse">
              <a:avLst/>
            </a:pr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
          <p:nvSpPr>
            <p:cNvPr id="17" name="TextBox 16"/>
            <p:cNvSpPr txBox="1"/>
            <p:nvPr/>
          </p:nvSpPr>
          <p:spPr>
            <a:xfrm>
              <a:off x="3829846" y="4912349"/>
              <a:ext cx="1503136" cy="438477"/>
            </a:xfrm>
            <a:prstGeom prst="rect">
              <a:avLst/>
            </a:prstGeom>
            <a:noFill/>
          </p:spPr>
          <p:txBody>
            <a:bodyPr wrap="none" lIns="0" tIns="0" rIns="0" bIns="0" rtlCol="0">
              <a:noAutofit/>
            </a:bodyPr>
            <a:lstStyle/>
            <a:p>
              <a:pPr algn="ctr">
                <a:lnSpc>
                  <a:spcPct val="90000"/>
                </a:lnSpc>
              </a:pPr>
              <a:r>
                <a:rPr lang="en-US" sz="1200" b="1" dirty="0" smtClean="0">
                  <a:solidFill>
                    <a:srgbClr val="FF0000"/>
                  </a:solidFill>
                </a:rPr>
                <a:t>Poor,</a:t>
              </a:r>
              <a:br>
                <a:rPr lang="en-US" sz="1200" b="1" dirty="0" smtClean="0">
                  <a:solidFill>
                    <a:srgbClr val="FF0000"/>
                  </a:solidFill>
                </a:rPr>
              </a:br>
              <a:r>
                <a:rPr lang="en-US" sz="1200" b="1" dirty="0" smtClean="0">
                  <a:solidFill>
                    <a:srgbClr val="FF0000"/>
                  </a:solidFill>
                </a:rPr>
                <a:t>poor blacks</a:t>
              </a:r>
            </a:p>
          </p:txBody>
        </p:sp>
      </p:grpSp>
      <p:grpSp>
        <p:nvGrpSpPr>
          <p:cNvPr id="20" name="Group 19"/>
          <p:cNvGrpSpPr/>
          <p:nvPr/>
        </p:nvGrpSpPr>
        <p:grpSpPr>
          <a:xfrm>
            <a:off x="6805798" y="3949153"/>
            <a:ext cx="1920496" cy="1405987"/>
            <a:chOff x="6805798" y="3949153"/>
            <a:chExt cx="1920496" cy="1405987"/>
          </a:xfrm>
        </p:grpSpPr>
        <p:sp>
          <p:nvSpPr>
            <p:cNvPr id="12" name="Oval 11"/>
            <p:cNvSpPr/>
            <p:nvPr/>
          </p:nvSpPr>
          <p:spPr>
            <a:xfrm>
              <a:off x="6805798" y="3949153"/>
              <a:ext cx="1063243" cy="1063243"/>
            </a:xfrm>
            <a:prstGeom prst="ellipse">
              <a:avLst/>
            </a:pr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
          <p:nvSpPr>
            <p:cNvPr id="19" name="TextBox 18"/>
            <p:cNvSpPr txBox="1"/>
            <p:nvPr/>
          </p:nvSpPr>
          <p:spPr>
            <a:xfrm>
              <a:off x="7223158" y="4916663"/>
              <a:ext cx="1503136" cy="438477"/>
            </a:xfrm>
            <a:prstGeom prst="rect">
              <a:avLst/>
            </a:prstGeom>
            <a:noFill/>
          </p:spPr>
          <p:txBody>
            <a:bodyPr wrap="none" lIns="0" tIns="0" rIns="0" bIns="0" rtlCol="0">
              <a:noAutofit/>
            </a:bodyPr>
            <a:lstStyle/>
            <a:p>
              <a:pPr algn="ctr">
                <a:lnSpc>
                  <a:spcPct val="90000"/>
                </a:lnSpc>
              </a:pPr>
              <a:r>
                <a:rPr lang="en-US" sz="1200" b="1" dirty="0" smtClean="0">
                  <a:solidFill>
                    <a:srgbClr val="FF0000"/>
                  </a:solidFill>
                </a:rPr>
                <a:t>Asian,</a:t>
              </a:r>
              <a:br>
                <a:rPr lang="en-US" sz="1200" b="1" dirty="0" smtClean="0">
                  <a:solidFill>
                    <a:srgbClr val="FF0000"/>
                  </a:solidFill>
                </a:rPr>
              </a:br>
              <a:r>
                <a:rPr lang="en-US" sz="1200" b="1" dirty="0" smtClean="0">
                  <a:solidFill>
                    <a:srgbClr val="FF0000"/>
                  </a:solidFill>
                </a:rPr>
                <a:t>rich</a:t>
              </a:r>
            </a:p>
          </p:txBody>
        </p:sp>
      </p:grpSp>
    </p:spTree>
    <p:extLst>
      <p:ext uri="{BB962C8B-B14F-4D97-AF65-F5344CB8AC3E}">
        <p14:creationId xmlns:p14="http://schemas.microsoft.com/office/powerpoint/2010/main" val="391809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92710830"/>
              </p:ext>
            </p:extLst>
          </p:nvPr>
        </p:nvGraphicFramePr>
        <p:xfrm>
          <a:off x="3166387" y="2822282"/>
          <a:ext cx="5856050" cy="1213436"/>
        </p:xfrm>
        <a:graphic>
          <a:graphicData uri="http://schemas.openxmlformats.org/presentationml/2006/ole">
            <mc:AlternateContent xmlns:mc="http://schemas.openxmlformats.org/markup-compatibility/2006">
              <mc:Choice xmlns:v="urn:schemas-microsoft-com:vml" Requires="v">
                <p:oleObj spid="_x0000_s3129" name="Packager Shell Object" showAsIcon="1" r:id="rId4" imgW="3810960" imgH="685800" progId="Package">
                  <p:embed/>
                </p:oleObj>
              </mc:Choice>
              <mc:Fallback>
                <p:oleObj name="Packager Shell Object" showAsIcon="1" r:id="rId4" imgW="3810960" imgH="685800" progId="Package">
                  <p:embed/>
                  <p:pic>
                    <p:nvPicPr>
                      <p:cNvPr id="0" name=""/>
                      <p:cNvPicPr/>
                      <p:nvPr/>
                    </p:nvPicPr>
                    <p:blipFill>
                      <a:blip r:embed="rId5"/>
                      <a:stretch>
                        <a:fillRect/>
                      </a:stretch>
                    </p:blipFill>
                    <p:spPr>
                      <a:xfrm>
                        <a:off x="3166387" y="2822282"/>
                        <a:ext cx="5856050" cy="1213436"/>
                      </a:xfrm>
                      <a:prstGeom prst="rect">
                        <a:avLst/>
                      </a:prstGeom>
                      <a:solidFill>
                        <a:schemeClr val="bg2"/>
                      </a:solidFill>
                    </p:spPr>
                  </p:pic>
                </p:oleObj>
              </mc:Fallback>
            </mc:AlternateContent>
          </a:graphicData>
        </a:graphic>
      </p:graphicFrame>
      <p:sp>
        <p:nvSpPr>
          <p:cNvPr id="6" name="Title 5"/>
          <p:cNvSpPr>
            <a:spLocks noGrp="1"/>
          </p:cNvSpPr>
          <p:nvPr>
            <p:ph type="title"/>
          </p:nvPr>
        </p:nvSpPr>
        <p:spPr/>
        <p:txBody>
          <a:bodyPr/>
          <a:lstStyle/>
          <a:p>
            <a:r>
              <a:rPr lang="en-US" dirty="0" smtClean="0"/>
              <a:t>Challenging biases</a:t>
            </a:r>
            <a:endParaRPr lang="en-US" dirty="0"/>
          </a:p>
        </p:txBody>
      </p:sp>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24</a:t>
            </a:fld>
            <a:endParaRPr lang="en-US"/>
          </a:p>
        </p:txBody>
      </p:sp>
      <p:sp>
        <p:nvSpPr>
          <p:cNvPr id="7" name="Text Placeholder 6"/>
          <p:cNvSpPr>
            <a:spLocks noGrp="1"/>
          </p:cNvSpPr>
          <p:nvPr>
            <p:ph type="body" sz="quarter" idx="13"/>
          </p:nvPr>
        </p:nvSpPr>
        <p:spPr/>
        <p:txBody>
          <a:bodyPr/>
          <a:lstStyle/>
          <a:p>
            <a:r>
              <a:rPr lang="en-US" dirty="0" smtClean="0"/>
              <a:t>What would you do?</a:t>
            </a:r>
            <a:endParaRPr lang="en-US" dirty="0"/>
          </a:p>
        </p:txBody>
      </p:sp>
    </p:spTree>
    <p:extLst>
      <p:ext uri="{BB962C8B-B14F-4D97-AF65-F5344CB8AC3E}">
        <p14:creationId xmlns:p14="http://schemas.microsoft.com/office/powerpoint/2010/main" val="348939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42421885"/>
              </p:ext>
            </p:extLst>
          </p:nvPr>
        </p:nvGraphicFramePr>
        <p:xfrm>
          <a:off x="2412462" y="1645596"/>
          <a:ext cx="7393020" cy="3840336"/>
        </p:xfrm>
        <a:graphic>
          <a:graphicData uri="http://schemas.openxmlformats.org/drawingml/2006/table">
            <a:tbl>
              <a:tblPr firstRow="1" bandRow="1">
                <a:tableStyleId>{2D5ABB26-0587-4C30-8999-92F81FD0307C}</a:tableStyleId>
              </a:tblPr>
              <a:tblGrid>
                <a:gridCol w="2464340"/>
                <a:gridCol w="2464340"/>
                <a:gridCol w="2464340"/>
              </a:tblGrid>
              <a:tr h="639913">
                <a:tc>
                  <a:txBody>
                    <a:bodyPr/>
                    <a:lstStyle/>
                    <a:p>
                      <a:pPr algn="ctr"/>
                      <a:r>
                        <a:rPr lang="en-US" sz="3600" b="1" dirty="0" smtClean="0">
                          <a:effectLst/>
                        </a:rPr>
                        <a:t>Yellow</a:t>
                      </a:r>
                      <a:endParaRPr lang="en-US" sz="3600" b="1" dirty="0">
                        <a:effectLst/>
                      </a:endParaRPr>
                    </a:p>
                  </a:txBody>
                  <a:tcPr marL="121900" marR="121900" marT="45708" marB="45708"/>
                </a:tc>
                <a:tc>
                  <a:txBody>
                    <a:bodyPr/>
                    <a:lstStyle/>
                    <a:p>
                      <a:pPr algn="ctr"/>
                      <a:r>
                        <a:rPr lang="en-US" sz="3600" b="1" dirty="0" smtClean="0">
                          <a:effectLst/>
                        </a:rPr>
                        <a:t>Blue</a:t>
                      </a:r>
                      <a:endParaRPr lang="en-US" sz="3600" b="1" dirty="0">
                        <a:effectLst/>
                      </a:endParaRPr>
                    </a:p>
                  </a:txBody>
                  <a:tcPr marL="121900" marR="121900" marT="45708" marB="45708"/>
                </a:tc>
                <a:tc>
                  <a:txBody>
                    <a:bodyPr/>
                    <a:lstStyle/>
                    <a:p>
                      <a:pPr algn="ctr"/>
                      <a:r>
                        <a:rPr lang="en-US" sz="3600" b="1" dirty="0" smtClean="0">
                          <a:effectLst/>
                        </a:rPr>
                        <a:t>Orange</a:t>
                      </a:r>
                    </a:p>
                  </a:txBody>
                  <a:tcPr marL="121900" marR="121900" marT="45708" marB="45708"/>
                </a:tc>
              </a:tr>
              <a:tr h="639913">
                <a:tc>
                  <a:txBody>
                    <a:bodyPr/>
                    <a:lstStyle/>
                    <a:p>
                      <a:pPr algn="ctr"/>
                      <a:r>
                        <a:rPr lang="en-US" sz="3600" b="1" dirty="0" smtClean="0">
                          <a:effectLst/>
                        </a:rPr>
                        <a:t>Black</a:t>
                      </a:r>
                      <a:endParaRPr lang="en-US" sz="3600" b="1" dirty="0">
                        <a:effectLst/>
                      </a:endParaRPr>
                    </a:p>
                  </a:txBody>
                  <a:tcPr marL="121900" marR="121900" marT="45708" marB="45708"/>
                </a:tc>
                <a:tc>
                  <a:txBody>
                    <a:bodyPr/>
                    <a:lstStyle/>
                    <a:p>
                      <a:pPr algn="ctr"/>
                      <a:r>
                        <a:rPr lang="en-US" sz="3600" b="1" dirty="0" smtClean="0">
                          <a:effectLst/>
                        </a:rPr>
                        <a:t>Red</a:t>
                      </a:r>
                      <a:endParaRPr lang="en-US" sz="3600" b="1" dirty="0">
                        <a:effectLst/>
                      </a:endParaRPr>
                    </a:p>
                  </a:txBody>
                  <a:tcPr marL="121900" marR="121900" marT="45708" marB="45708"/>
                </a:tc>
                <a:tc>
                  <a:txBody>
                    <a:bodyPr/>
                    <a:lstStyle/>
                    <a:p>
                      <a:pPr algn="ctr"/>
                      <a:r>
                        <a:rPr lang="en-US" sz="3600" b="1" dirty="0" smtClean="0">
                          <a:effectLst/>
                        </a:rPr>
                        <a:t>Green</a:t>
                      </a:r>
                      <a:endParaRPr lang="en-US" sz="3600" b="1" dirty="0">
                        <a:effectLst/>
                      </a:endParaRPr>
                    </a:p>
                  </a:txBody>
                  <a:tcPr marL="121900" marR="121900" marT="45708" marB="45708"/>
                </a:tc>
              </a:tr>
              <a:tr h="639913">
                <a:tc>
                  <a:txBody>
                    <a:bodyPr/>
                    <a:lstStyle/>
                    <a:p>
                      <a:pPr algn="ctr"/>
                      <a:r>
                        <a:rPr lang="en-US" sz="3600" b="1" dirty="0" smtClean="0">
                          <a:effectLst/>
                        </a:rPr>
                        <a:t>Purple</a:t>
                      </a:r>
                      <a:endParaRPr lang="en-US" sz="3600" b="1" dirty="0">
                        <a:effectLst/>
                      </a:endParaRPr>
                    </a:p>
                  </a:txBody>
                  <a:tcPr marL="121900" marR="121900" marT="45708" marB="45708"/>
                </a:tc>
                <a:tc>
                  <a:txBody>
                    <a:bodyPr/>
                    <a:lstStyle/>
                    <a:p>
                      <a:pPr algn="ctr"/>
                      <a:r>
                        <a:rPr lang="en-US" sz="3600" b="1" dirty="0" smtClean="0">
                          <a:effectLst/>
                        </a:rPr>
                        <a:t>Yellow</a:t>
                      </a:r>
                      <a:endParaRPr lang="en-US" sz="3600" b="1" dirty="0">
                        <a:effectLst/>
                      </a:endParaRPr>
                    </a:p>
                  </a:txBody>
                  <a:tcPr marL="121900" marR="121900" marT="45708" marB="45708"/>
                </a:tc>
                <a:tc>
                  <a:txBody>
                    <a:bodyPr/>
                    <a:lstStyle/>
                    <a:p>
                      <a:pPr algn="ctr"/>
                      <a:r>
                        <a:rPr lang="en-US" sz="3600" b="1" dirty="0" smtClean="0">
                          <a:effectLst/>
                        </a:rPr>
                        <a:t>Red</a:t>
                      </a:r>
                      <a:endParaRPr lang="en-US" sz="3600" b="1" dirty="0">
                        <a:effectLst/>
                      </a:endParaRPr>
                    </a:p>
                  </a:txBody>
                  <a:tcPr marL="121900" marR="121900" marT="45708" marB="45708"/>
                </a:tc>
              </a:tr>
              <a:tr h="639913">
                <a:tc>
                  <a:txBody>
                    <a:bodyPr/>
                    <a:lstStyle/>
                    <a:p>
                      <a:pPr algn="ctr"/>
                      <a:r>
                        <a:rPr lang="en-US" sz="3600" b="1" dirty="0" smtClean="0">
                          <a:effectLst/>
                        </a:rPr>
                        <a:t>Orange</a:t>
                      </a:r>
                      <a:endParaRPr lang="en-US" sz="3600" b="1" dirty="0">
                        <a:effectLst/>
                      </a:endParaRPr>
                    </a:p>
                  </a:txBody>
                  <a:tcPr marL="121900" marR="121900" marT="45708" marB="45708"/>
                </a:tc>
                <a:tc>
                  <a:txBody>
                    <a:bodyPr/>
                    <a:lstStyle/>
                    <a:p>
                      <a:pPr algn="ctr"/>
                      <a:r>
                        <a:rPr lang="en-US" sz="3600" b="1" dirty="0" smtClean="0">
                          <a:effectLst/>
                        </a:rPr>
                        <a:t>Green</a:t>
                      </a:r>
                      <a:endParaRPr lang="en-US" sz="3600" b="1" dirty="0">
                        <a:effectLst/>
                      </a:endParaRPr>
                    </a:p>
                  </a:txBody>
                  <a:tcPr marL="121900" marR="121900" marT="45708" marB="45708"/>
                </a:tc>
                <a:tc>
                  <a:txBody>
                    <a:bodyPr/>
                    <a:lstStyle/>
                    <a:p>
                      <a:pPr algn="ctr"/>
                      <a:r>
                        <a:rPr lang="en-US" sz="3600" b="1" dirty="0" smtClean="0">
                          <a:effectLst/>
                        </a:rPr>
                        <a:t>Black</a:t>
                      </a:r>
                      <a:endParaRPr lang="en-US" sz="3600" b="1" dirty="0">
                        <a:effectLst/>
                      </a:endParaRPr>
                    </a:p>
                  </a:txBody>
                  <a:tcPr marL="121900" marR="121900" marT="45708" marB="45708"/>
                </a:tc>
              </a:tr>
              <a:tr h="639913">
                <a:tc>
                  <a:txBody>
                    <a:bodyPr/>
                    <a:lstStyle/>
                    <a:p>
                      <a:pPr algn="ctr"/>
                      <a:r>
                        <a:rPr lang="en-US" sz="3600" b="1" dirty="0" smtClean="0">
                          <a:effectLst/>
                        </a:rPr>
                        <a:t>Blue</a:t>
                      </a:r>
                      <a:endParaRPr lang="en-US" sz="3600" b="1" dirty="0">
                        <a:effectLst/>
                      </a:endParaRPr>
                    </a:p>
                  </a:txBody>
                  <a:tcPr marL="121900" marR="121900" marT="45708" marB="45708"/>
                </a:tc>
                <a:tc>
                  <a:txBody>
                    <a:bodyPr/>
                    <a:lstStyle/>
                    <a:p>
                      <a:pPr algn="ctr"/>
                      <a:r>
                        <a:rPr lang="en-US" sz="3600" b="1" dirty="0" smtClean="0">
                          <a:effectLst/>
                        </a:rPr>
                        <a:t>Red</a:t>
                      </a:r>
                      <a:endParaRPr lang="en-US" sz="3600" b="1" dirty="0">
                        <a:effectLst/>
                      </a:endParaRPr>
                    </a:p>
                  </a:txBody>
                  <a:tcPr marL="121900" marR="121900" marT="45708" marB="45708"/>
                </a:tc>
                <a:tc>
                  <a:txBody>
                    <a:bodyPr/>
                    <a:lstStyle/>
                    <a:p>
                      <a:pPr algn="ctr"/>
                      <a:r>
                        <a:rPr lang="en-US" sz="3600" b="1" dirty="0" smtClean="0">
                          <a:effectLst/>
                        </a:rPr>
                        <a:t>Purple</a:t>
                      </a:r>
                      <a:endParaRPr lang="en-US" sz="3600" b="1" dirty="0">
                        <a:effectLst/>
                      </a:endParaRPr>
                    </a:p>
                  </a:txBody>
                  <a:tcPr marL="121900" marR="121900" marT="45708" marB="45708"/>
                </a:tc>
              </a:tr>
              <a:tr h="639913">
                <a:tc>
                  <a:txBody>
                    <a:bodyPr/>
                    <a:lstStyle/>
                    <a:p>
                      <a:pPr algn="ctr"/>
                      <a:r>
                        <a:rPr lang="en-US" sz="3600" b="1" dirty="0" smtClean="0">
                          <a:effectLst/>
                        </a:rPr>
                        <a:t>Green</a:t>
                      </a:r>
                      <a:endParaRPr lang="en-US" sz="3600" b="1" dirty="0">
                        <a:effectLst/>
                      </a:endParaRPr>
                    </a:p>
                  </a:txBody>
                  <a:tcPr marL="121900" marR="121900" marT="45708" marB="45708"/>
                </a:tc>
                <a:tc>
                  <a:txBody>
                    <a:bodyPr/>
                    <a:lstStyle/>
                    <a:p>
                      <a:pPr algn="ctr"/>
                      <a:r>
                        <a:rPr lang="en-US" sz="3600" b="1" dirty="0" smtClean="0">
                          <a:effectLst/>
                        </a:rPr>
                        <a:t>Blue</a:t>
                      </a:r>
                      <a:endParaRPr lang="en-US" sz="3600" b="1" dirty="0">
                        <a:effectLst/>
                      </a:endParaRPr>
                    </a:p>
                  </a:txBody>
                  <a:tcPr marL="121900" marR="121900" marT="45708" marB="45708"/>
                </a:tc>
                <a:tc>
                  <a:txBody>
                    <a:bodyPr/>
                    <a:lstStyle/>
                    <a:p>
                      <a:pPr algn="ctr"/>
                      <a:r>
                        <a:rPr lang="en-US" sz="3600" b="1" dirty="0" smtClean="0">
                          <a:effectLst/>
                        </a:rPr>
                        <a:t>Orange</a:t>
                      </a:r>
                      <a:endParaRPr lang="en-US" sz="3600" b="1" dirty="0">
                        <a:effectLst/>
                      </a:endParaRPr>
                    </a:p>
                  </a:txBody>
                  <a:tcPr marL="121900" marR="121900" marT="45708" marB="45708"/>
                </a:tc>
              </a:tr>
            </a:tbl>
          </a:graphicData>
        </a:graphic>
      </p:graphicFrame>
      <p:sp>
        <p:nvSpPr>
          <p:cNvPr id="3" name="Footer Placeholder 2"/>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00DE720E-C72B-42F0-AD69-52D60E3C605E}" type="slidenum">
              <a:rPr lang="en-US" smtClean="0"/>
              <a:t>25</a:t>
            </a:fld>
            <a:endParaRPr lang="en-US"/>
          </a:p>
        </p:txBody>
      </p:sp>
      <p:sp>
        <p:nvSpPr>
          <p:cNvPr id="7" name="Title 6"/>
          <p:cNvSpPr>
            <a:spLocks noGrp="1"/>
          </p:cNvSpPr>
          <p:nvPr>
            <p:ph type="title"/>
          </p:nvPr>
        </p:nvSpPr>
        <p:spPr/>
        <p:txBody>
          <a:bodyPr/>
          <a:lstStyle/>
          <a:p>
            <a:r>
              <a:rPr lang="en-US" dirty="0" smtClean="0"/>
              <a:t>Exercise of the unconscious</a:t>
            </a:r>
            <a:endParaRPr lang="en-US" dirty="0"/>
          </a:p>
        </p:txBody>
      </p:sp>
      <p:sp>
        <p:nvSpPr>
          <p:cNvPr id="9" name="Rectangle 8"/>
          <p:cNvSpPr/>
          <p:nvPr/>
        </p:nvSpPr>
        <p:spPr>
          <a:xfrm rot="20704266">
            <a:off x="4138752" y="2967335"/>
            <a:ext cx="3911328" cy="923330"/>
          </a:xfrm>
          <a:prstGeom prst="rect">
            <a:avLst/>
          </a:prstGeom>
          <a:solidFill>
            <a:schemeClr val="accent4">
              <a:lumMod val="40000"/>
              <a:lumOff val="6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Read the text</a:t>
            </a:r>
            <a:endParaRPr lang="en-US" sz="5400" b="1" cap="none" spc="0" dirty="0">
              <a:ln/>
              <a:solidFill>
                <a:schemeClr val="accent3"/>
              </a:solidFill>
              <a:effectLst/>
            </a:endParaRPr>
          </a:p>
        </p:txBody>
      </p:sp>
    </p:spTree>
    <p:extLst>
      <p:ext uri="{BB962C8B-B14F-4D97-AF65-F5344CB8AC3E}">
        <p14:creationId xmlns:p14="http://schemas.microsoft.com/office/powerpoint/2010/main" val="281817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xit" presetSubtype="8" fill="hold" grpId="1" nodeType="afterEffect">
                                  <p:stCondLst>
                                    <p:cond delay="1000"/>
                                  </p:stCondLst>
                                  <p:childTnLst>
                                    <p:animEffect transition="out" filter="wipe(left)">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02659004"/>
              </p:ext>
            </p:extLst>
          </p:nvPr>
        </p:nvGraphicFramePr>
        <p:xfrm>
          <a:off x="2451370" y="1634667"/>
          <a:ext cx="7315200" cy="3840336"/>
        </p:xfrm>
        <a:graphic>
          <a:graphicData uri="http://schemas.openxmlformats.org/drawingml/2006/table">
            <a:tbl>
              <a:tblPr firstRow="1" bandRow="1">
                <a:tableStyleId>{2D5ABB26-0587-4C30-8999-92F81FD0307C}</a:tableStyleId>
              </a:tblPr>
              <a:tblGrid>
                <a:gridCol w="2438400"/>
                <a:gridCol w="2438400"/>
                <a:gridCol w="2438400"/>
              </a:tblGrid>
              <a:tr h="639913">
                <a:tc>
                  <a:txBody>
                    <a:bodyPr/>
                    <a:lstStyle/>
                    <a:p>
                      <a:pPr algn="ctr"/>
                      <a:r>
                        <a:rPr lang="en-US" sz="3600" b="1" dirty="0" smtClean="0">
                          <a:solidFill>
                            <a:srgbClr val="00B050"/>
                          </a:solidFill>
                          <a:effectLst/>
                        </a:rPr>
                        <a:t>Yellow</a:t>
                      </a:r>
                      <a:endParaRPr lang="en-US" sz="3600" b="1" dirty="0">
                        <a:solidFill>
                          <a:srgbClr val="00B050"/>
                        </a:solidFill>
                        <a:effectLst/>
                      </a:endParaRPr>
                    </a:p>
                  </a:txBody>
                  <a:tcPr marL="91416" marR="91416" marT="45708" marB="45708"/>
                </a:tc>
                <a:tc>
                  <a:txBody>
                    <a:bodyPr/>
                    <a:lstStyle/>
                    <a:p>
                      <a:pPr algn="ctr"/>
                      <a:r>
                        <a:rPr lang="en-US" sz="3600" b="1" dirty="0" smtClean="0">
                          <a:solidFill>
                            <a:srgbClr val="FF0000"/>
                          </a:solidFill>
                          <a:effectLst/>
                        </a:rPr>
                        <a:t>Blue</a:t>
                      </a:r>
                      <a:endParaRPr lang="en-US" sz="3600" b="1" dirty="0">
                        <a:solidFill>
                          <a:srgbClr val="FF0000"/>
                        </a:solidFill>
                        <a:effectLst/>
                      </a:endParaRPr>
                    </a:p>
                  </a:txBody>
                  <a:tcPr marL="91416" marR="91416" marT="45708" marB="45708"/>
                </a:tc>
                <a:tc>
                  <a:txBody>
                    <a:bodyPr/>
                    <a:lstStyle/>
                    <a:p>
                      <a:pPr algn="ctr"/>
                      <a:r>
                        <a:rPr lang="en-US" sz="3600" b="1" dirty="0" smtClean="0">
                          <a:solidFill>
                            <a:srgbClr val="0070C0"/>
                          </a:solidFill>
                          <a:effectLst/>
                        </a:rPr>
                        <a:t>Orange</a:t>
                      </a:r>
                    </a:p>
                  </a:txBody>
                  <a:tcPr marL="91416" marR="91416" marT="45708" marB="45708"/>
                </a:tc>
              </a:tr>
              <a:tr h="639913">
                <a:tc>
                  <a:txBody>
                    <a:bodyPr/>
                    <a:lstStyle/>
                    <a:p>
                      <a:pPr algn="ctr"/>
                      <a:r>
                        <a:rPr lang="en-US" sz="3600" b="1" dirty="0" smtClean="0">
                          <a:solidFill>
                            <a:srgbClr val="FFFF00"/>
                          </a:solidFill>
                          <a:effectLst/>
                        </a:rPr>
                        <a:t>Black</a:t>
                      </a:r>
                      <a:endParaRPr lang="en-US" sz="3600" b="1" dirty="0">
                        <a:solidFill>
                          <a:srgbClr val="FFFF00"/>
                        </a:solidFill>
                        <a:effectLst/>
                      </a:endParaRPr>
                    </a:p>
                  </a:txBody>
                  <a:tcPr marL="91416" marR="91416" marT="45708" marB="45708"/>
                </a:tc>
                <a:tc>
                  <a:txBody>
                    <a:bodyPr/>
                    <a:lstStyle/>
                    <a:p>
                      <a:pPr algn="ctr"/>
                      <a:r>
                        <a:rPr lang="en-US" sz="3600" b="1" dirty="0" smtClean="0">
                          <a:solidFill>
                            <a:srgbClr val="0070C0"/>
                          </a:solidFill>
                          <a:effectLst/>
                        </a:rPr>
                        <a:t>Red</a:t>
                      </a:r>
                      <a:endParaRPr lang="en-US" sz="3600" b="1" dirty="0">
                        <a:solidFill>
                          <a:srgbClr val="0070C0"/>
                        </a:solidFill>
                        <a:effectLst/>
                      </a:endParaRPr>
                    </a:p>
                  </a:txBody>
                  <a:tcPr marL="91416" marR="91416" marT="45708" marB="45708"/>
                </a:tc>
                <a:tc>
                  <a:txBody>
                    <a:bodyPr/>
                    <a:lstStyle/>
                    <a:p>
                      <a:pPr algn="ctr"/>
                      <a:r>
                        <a:rPr lang="en-US" sz="3600" b="1" dirty="0" smtClean="0">
                          <a:effectLst/>
                        </a:rPr>
                        <a:t>Green</a:t>
                      </a:r>
                      <a:endParaRPr lang="en-US" sz="3600" b="1" dirty="0">
                        <a:effectLst/>
                      </a:endParaRPr>
                    </a:p>
                  </a:txBody>
                  <a:tcPr marL="91416" marR="91416" marT="45708" marB="45708"/>
                </a:tc>
              </a:tr>
              <a:tr h="639913">
                <a:tc>
                  <a:txBody>
                    <a:bodyPr/>
                    <a:lstStyle/>
                    <a:p>
                      <a:pPr algn="ctr"/>
                      <a:r>
                        <a:rPr lang="en-US" sz="3600" b="1" dirty="0" smtClean="0">
                          <a:solidFill>
                            <a:srgbClr val="FF0000"/>
                          </a:solidFill>
                          <a:effectLst/>
                        </a:rPr>
                        <a:t>Purple</a:t>
                      </a:r>
                      <a:endParaRPr lang="en-US" sz="3600" b="1" dirty="0">
                        <a:solidFill>
                          <a:srgbClr val="FF0000"/>
                        </a:solidFill>
                        <a:effectLst/>
                      </a:endParaRPr>
                    </a:p>
                  </a:txBody>
                  <a:tcPr marL="91416" marR="91416" marT="45708" marB="45708"/>
                </a:tc>
                <a:tc>
                  <a:txBody>
                    <a:bodyPr/>
                    <a:lstStyle/>
                    <a:p>
                      <a:pPr algn="ctr"/>
                      <a:r>
                        <a:rPr lang="en-US" sz="3600" b="1" dirty="0" smtClean="0">
                          <a:solidFill>
                            <a:srgbClr val="0070C0"/>
                          </a:solidFill>
                          <a:effectLst/>
                        </a:rPr>
                        <a:t>Yellow</a:t>
                      </a:r>
                      <a:endParaRPr lang="en-US" sz="3600" b="1" dirty="0">
                        <a:solidFill>
                          <a:srgbClr val="0070C0"/>
                        </a:solidFill>
                        <a:effectLst/>
                      </a:endParaRPr>
                    </a:p>
                  </a:txBody>
                  <a:tcPr marL="91416" marR="91416" marT="45708" marB="45708"/>
                </a:tc>
                <a:tc>
                  <a:txBody>
                    <a:bodyPr/>
                    <a:lstStyle/>
                    <a:p>
                      <a:pPr algn="ctr"/>
                      <a:r>
                        <a:rPr lang="en-US" sz="3600" b="1" dirty="0" smtClean="0">
                          <a:effectLst/>
                        </a:rPr>
                        <a:t>Red</a:t>
                      </a:r>
                      <a:endParaRPr lang="en-US" sz="3600" b="1" dirty="0">
                        <a:effectLst/>
                      </a:endParaRPr>
                    </a:p>
                  </a:txBody>
                  <a:tcPr marL="91416" marR="91416" marT="45708" marB="45708"/>
                </a:tc>
              </a:tr>
              <a:tr h="639913">
                <a:tc>
                  <a:txBody>
                    <a:bodyPr/>
                    <a:lstStyle/>
                    <a:p>
                      <a:pPr algn="ctr"/>
                      <a:r>
                        <a:rPr lang="en-US" sz="3600" b="1" dirty="0" smtClean="0">
                          <a:effectLst/>
                        </a:rPr>
                        <a:t>Orange</a:t>
                      </a:r>
                      <a:endParaRPr lang="en-US" sz="3600" b="1" dirty="0">
                        <a:effectLst/>
                      </a:endParaRPr>
                    </a:p>
                  </a:txBody>
                  <a:tcPr marL="91416" marR="91416" marT="45708" marB="45708"/>
                </a:tc>
                <a:tc>
                  <a:txBody>
                    <a:bodyPr/>
                    <a:lstStyle/>
                    <a:p>
                      <a:pPr algn="ctr"/>
                      <a:r>
                        <a:rPr lang="en-US" sz="3600" b="1" dirty="0" smtClean="0">
                          <a:solidFill>
                            <a:srgbClr val="FF0000"/>
                          </a:solidFill>
                          <a:effectLst/>
                        </a:rPr>
                        <a:t>Green</a:t>
                      </a:r>
                      <a:endParaRPr lang="en-US" sz="3600" b="1" dirty="0">
                        <a:solidFill>
                          <a:srgbClr val="FF0000"/>
                        </a:solidFill>
                        <a:effectLst/>
                      </a:endParaRPr>
                    </a:p>
                  </a:txBody>
                  <a:tcPr marL="91416" marR="91416" marT="45708" marB="45708"/>
                </a:tc>
                <a:tc>
                  <a:txBody>
                    <a:bodyPr/>
                    <a:lstStyle/>
                    <a:p>
                      <a:pPr algn="ctr"/>
                      <a:r>
                        <a:rPr lang="en-US" sz="3600" b="1" dirty="0" smtClean="0">
                          <a:solidFill>
                            <a:srgbClr val="FFFF00"/>
                          </a:solidFill>
                          <a:effectLst/>
                        </a:rPr>
                        <a:t>Black</a:t>
                      </a:r>
                      <a:endParaRPr lang="en-US" sz="3600" b="1" dirty="0">
                        <a:solidFill>
                          <a:srgbClr val="FFFF00"/>
                        </a:solidFill>
                        <a:effectLst/>
                      </a:endParaRPr>
                    </a:p>
                  </a:txBody>
                  <a:tcPr marL="91416" marR="91416" marT="45708" marB="45708"/>
                </a:tc>
              </a:tr>
              <a:tr h="639913">
                <a:tc>
                  <a:txBody>
                    <a:bodyPr/>
                    <a:lstStyle/>
                    <a:p>
                      <a:pPr algn="ctr"/>
                      <a:r>
                        <a:rPr lang="en-US" sz="3600" b="1" dirty="0" smtClean="0">
                          <a:solidFill>
                            <a:srgbClr val="00B050"/>
                          </a:solidFill>
                          <a:effectLst/>
                        </a:rPr>
                        <a:t>Blue</a:t>
                      </a:r>
                      <a:endParaRPr lang="en-US" sz="3600" b="1" dirty="0">
                        <a:solidFill>
                          <a:srgbClr val="00B050"/>
                        </a:solidFill>
                        <a:effectLst/>
                      </a:endParaRPr>
                    </a:p>
                  </a:txBody>
                  <a:tcPr marL="91416" marR="91416" marT="45708" marB="45708"/>
                </a:tc>
                <a:tc>
                  <a:txBody>
                    <a:bodyPr/>
                    <a:lstStyle/>
                    <a:p>
                      <a:pPr algn="ctr"/>
                      <a:r>
                        <a:rPr lang="en-US" sz="3600" b="1" dirty="0" smtClean="0">
                          <a:effectLst/>
                        </a:rPr>
                        <a:t>Red</a:t>
                      </a:r>
                      <a:endParaRPr lang="en-US" sz="3600" b="1" dirty="0">
                        <a:effectLst/>
                      </a:endParaRPr>
                    </a:p>
                  </a:txBody>
                  <a:tcPr marL="91416" marR="91416" marT="45708" marB="45708"/>
                </a:tc>
                <a:tc>
                  <a:txBody>
                    <a:bodyPr/>
                    <a:lstStyle/>
                    <a:p>
                      <a:pPr algn="ctr"/>
                      <a:r>
                        <a:rPr lang="en-US" sz="3600" b="1" dirty="0" smtClean="0">
                          <a:effectLst/>
                        </a:rPr>
                        <a:t>Purple</a:t>
                      </a:r>
                      <a:endParaRPr lang="en-US" sz="3600" b="1" dirty="0">
                        <a:effectLst/>
                      </a:endParaRPr>
                    </a:p>
                  </a:txBody>
                  <a:tcPr marL="91416" marR="91416" marT="45708" marB="45708"/>
                </a:tc>
              </a:tr>
              <a:tr h="639913">
                <a:tc>
                  <a:txBody>
                    <a:bodyPr/>
                    <a:lstStyle/>
                    <a:p>
                      <a:pPr algn="ctr"/>
                      <a:r>
                        <a:rPr lang="en-US" sz="3600" b="1" dirty="0" smtClean="0">
                          <a:solidFill>
                            <a:srgbClr val="0070C0"/>
                          </a:solidFill>
                          <a:effectLst/>
                        </a:rPr>
                        <a:t>Green</a:t>
                      </a:r>
                      <a:endParaRPr lang="en-US" sz="3600" b="1" dirty="0">
                        <a:solidFill>
                          <a:srgbClr val="0070C0"/>
                        </a:solidFill>
                        <a:effectLst/>
                      </a:endParaRPr>
                    </a:p>
                  </a:txBody>
                  <a:tcPr marL="91416" marR="91416" marT="45708" marB="45708"/>
                </a:tc>
                <a:tc>
                  <a:txBody>
                    <a:bodyPr/>
                    <a:lstStyle/>
                    <a:p>
                      <a:pPr algn="ctr"/>
                      <a:r>
                        <a:rPr lang="en-US" sz="3600" b="1" dirty="0" smtClean="0">
                          <a:solidFill>
                            <a:srgbClr val="FF0000"/>
                          </a:solidFill>
                          <a:effectLst/>
                        </a:rPr>
                        <a:t>Blue</a:t>
                      </a:r>
                      <a:endParaRPr lang="en-US" sz="3600" b="1" dirty="0">
                        <a:solidFill>
                          <a:srgbClr val="FF0000"/>
                        </a:solidFill>
                        <a:effectLst/>
                      </a:endParaRPr>
                    </a:p>
                  </a:txBody>
                  <a:tcPr marL="91416" marR="91416" marT="45708" marB="45708"/>
                </a:tc>
                <a:tc>
                  <a:txBody>
                    <a:bodyPr/>
                    <a:lstStyle/>
                    <a:p>
                      <a:pPr algn="ctr"/>
                      <a:r>
                        <a:rPr lang="en-US" sz="3600" b="1" dirty="0" smtClean="0">
                          <a:solidFill>
                            <a:srgbClr val="00B050"/>
                          </a:solidFill>
                          <a:effectLst/>
                        </a:rPr>
                        <a:t>Orange</a:t>
                      </a:r>
                      <a:endParaRPr lang="en-US" sz="3600" b="1" dirty="0">
                        <a:solidFill>
                          <a:srgbClr val="00B050"/>
                        </a:solidFill>
                        <a:effectLst/>
                      </a:endParaRPr>
                    </a:p>
                  </a:txBody>
                  <a:tcPr marL="91416" marR="91416" marT="45708" marB="45708"/>
                </a:tc>
              </a:tr>
            </a:tbl>
          </a:graphicData>
        </a:graphic>
      </p:graphicFrame>
      <p:sp>
        <p:nvSpPr>
          <p:cNvPr id="3" name="TextBox 2"/>
          <p:cNvSpPr txBox="1"/>
          <p:nvPr/>
        </p:nvSpPr>
        <p:spPr>
          <a:xfrm>
            <a:off x="6322953" y="6222764"/>
            <a:ext cx="2500043" cy="369332"/>
          </a:xfrm>
          <a:prstGeom prst="rect">
            <a:avLst/>
          </a:prstGeom>
          <a:noFill/>
        </p:spPr>
        <p:txBody>
          <a:bodyPr wrap="none" rtlCol="0">
            <a:spAutoFit/>
          </a:bodyPr>
          <a:lstStyle/>
          <a:p>
            <a:r>
              <a:rPr lang="en-US" dirty="0"/>
              <a:t>Left / Right brain conflict </a:t>
            </a:r>
          </a:p>
        </p:txBody>
      </p:sp>
      <p:sp>
        <p:nvSpPr>
          <p:cNvPr id="5" name="Footer Placeholder 4"/>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00DE720E-C72B-42F0-AD69-52D60E3C605E}" type="slidenum">
              <a:rPr lang="en-US" smtClean="0"/>
              <a:t>26</a:t>
            </a:fld>
            <a:endParaRPr lang="en-US"/>
          </a:p>
        </p:txBody>
      </p:sp>
      <p:sp>
        <p:nvSpPr>
          <p:cNvPr id="8" name="Rectangle 7"/>
          <p:cNvSpPr/>
          <p:nvPr/>
        </p:nvSpPr>
        <p:spPr>
          <a:xfrm rot="20704266">
            <a:off x="2693427" y="2967335"/>
            <a:ext cx="6801991" cy="923330"/>
          </a:xfrm>
          <a:prstGeom prst="rect">
            <a:avLst/>
          </a:prstGeom>
          <a:solidFill>
            <a:schemeClr val="accent4">
              <a:lumMod val="40000"/>
              <a:lumOff val="6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Say the color of the text</a:t>
            </a:r>
            <a:endParaRPr lang="en-US" sz="5400" b="1" cap="none" spc="0" dirty="0">
              <a:ln/>
              <a:solidFill>
                <a:schemeClr val="accent3"/>
              </a:solidFill>
              <a:effectLst/>
            </a:endParaRPr>
          </a:p>
        </p:txBody>
      </p:sp>
      <p:sp>
        <p:nvSpPr>
          <p:cNvPr id="9" name="Title 8"/>
          <p:cNvSpPr>
            <a:spLocks noGrp="1"/>
          </p:cNvSpPr>
          <p:nvPr>
            <p:ph type="title"/>
          </p:nvPr>
        </p:nvSpPr>
        <p:spPr/>
        <p:txBody>
          <a:bodyPr/>
          <a:lstStyle/>
          <a:p>
            <a:r>
              <a:rPr lang="en-US" dirty="0" smtClean="0"/>
              <a:t>Exercise of the unconscious</a:t>
            </a:r>
            <a:endParaRPr lang="en-US" dirty="0"/>
          </a:p>
        </p:txBody>
      </p:sp>
    </p:spTree>
    <p:extLst>
      <p:ext uri="{BB962C8B-B14F-4D97-AF65-F5344CB8AC3E}">
        <p14:creationId xmlns:p14="http://schemas.microsoft.com/office/powerpoint/2010/main" val="37833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150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19288266"/>
              </p:ext>
            </p:extLst>
          </p:nvPr>
        </p:nvGraphicFramePr>
        <p:xfrm>
          <a:off x="1536970" y="3086190"/>
          <a:ext cx="9105089" cy="1349623"/>
        </p:xfrm>
        <a:graphic>
          <a:graphicData uri="http://schemas.openxmlformats.org/presentationml/2006/ole">
            <mc:AlternateContent xmlns:mc="http://schemas.openxmlformats.org/markup-compatibility/2006">
              <mc:Choice xmlns:v="urn:schemas-microsoft-com:vml" Requires="v">
                <p:oleObj spid="_x0000_s6196" name="Packager Shell Object" showAsIcon="1" r:id="rId4" imgW="5469840" imgH="685800" progId="Package">
                  <p:embed/>
                </p:oleObj>
              </mc:Choice>
              <mc:Fallback>
                <p:oleObj name="Packager Shell Object" showAsIcon="1" r:id="rId4" imgW="5469840" imgH="685800" progId="Package">
                  <p:embed/>
                  <p:pic>
                    <p:nvPicPr>
                      <p:cNvPr id="0" name=""/>
                      <p:cNvPicPr/>
                      <p:nvPr/>
                    </p:nvPicPr>
                    <p:blipFill>
                      <a:blip r:embed="rId5"/>
                      <a:stretch>
                        <a:fillRect/>
                      </a:stretch>
                    </p:blipFill>
                    <p:spPr>
                      <a:xfrm>
                        <a:off x="1536970" y="3086190"/>
                        <a:ext cx="9105089" cy="1349623"/>
                      </a:xfrm>
                      <a:prstGeom prst="rect">
                        <a:avLst/>
                      </a:prstGeom>
                      <a:solidFill>
                        <a:schemeClr val="bg2"/>
                      </a:solidFill>
                    </p:spPr>
                  </p:pic>
                </p:oleObj>
              </mc:Fallback>
            </mc:AlternateContent>
          </a:graphicData>
        </a:graphic>
      </p:graphicFrame>
      <p:sp>
        <p:nvSpPr>
          <p:cNvPr id="6" name="Title 5"/>
          <p:cNvSpPr>
            <a:spLocks noGrp="1"/>
          </p:cNvSpPr>
          <p:nvPr>
            <p:ph type="title"/>
          </p:nvPr>
        </p:nvSpPr>
        <p:spPr/>
        <p:txBody>
          <a:bodyPr/>
          <a:lstStyle/>
          <a:p>
            <a:r>
              <a:rPr lang="en-US" dirty="0" smtClean="0"/>
              <a:t>How many passes does the team in white make?</a:t>
            </a:r>
            <a:endParaRPr lang="en-US" dirty="0"/>
          </a:p>
        </p:txBody>
      </p:sp>
      <p:sp>
        <p:nvSpPr>
          <p:cNvPr id="2" name="Footer Placeholder 1"/>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27</a:t>
            </a:fld>
            <a:endParaRPr lang="en-US"/>
          </a:p>
        </p:txBody>
      </p:sp>
      <p:sp>
        <p:nvSpPr>
          <p:cNvPr id="7" name="TextBox 6"/>
          <p:cNvSpPr txBox="1"/>
          <p:nvPr/>
        </p:nvSpPr>
        <p:spPr bwMode="gray">
          <a:xfrm>
            <a:off x="4052715" y="1661897"/>
            <a:ext cx="4083427" cy="461537"/>
          </a:xfrm>
          <a:prstGeom prst="rect">
            <a:avLst/>
          </a:prstGeom>
          <a:noFill/>
        </p:spPr>
        <p:txBody>
          <a:bodyPr wrap="none" rtlCol="0">
            <a:spAutoFit/>
          </a:bodyPr>
          <a:lstStyle/>
          <a:p>
            <a:pPr algn="ctr" defTabSz="573474">
              <a:spcAft>
                <a:spcPts val="533"/>
              </a:spcAft>
              <a:buSzPct val="100000"/>
            </a:pPr>
            <a:r>
              <a:rPr lang="en-US" sz="2399" dirty="0" smtClean="0">
                <a:solidFill>
                  <a:schemeClr val="accent1"/>
                </a:solidFill>
                <a:cs typeface="HP Simplified" pitchFamily="34" charset="0"/>
              </a:rPr>
              <a:t>Seeing when you’re not seeking</a:t>
            </a:r>
            <a:endParaRPr lang="en-US" sz="2399" dirty="0">
              <a:solidFill>
                <a:schemeClr val="accent1"/>
              </a:solidFill>
              <a:cs typeface="HP Simplified" pitchFamily="34" charset="0"/>
            </a:endParaRPr>
          </a:p>
        </p:txBody>
      </p:sp>
    </p:spTree>
    <p:extLst>
      <p:ext uri="{BB962C8B-B14F-4D97-AF65-F5344CB8AC3E}">
        <p14:creationId xmlns:p14="http://schemas.microsoft.com/office/powerpoint/2010/main" val="13966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Biases and the impact on business processes</a:t>
            </a:r>
            <a:endParaRPr lang="en-US" dirty="0"/>
          </a:p>
        </p:txBody>
      </p:sp>
      <p:sp>
        <p:nvSpPr>
          <p:cNvPr id="3" name="Footer Placeholder 2"/>
          <p:cNvSpPr>
            <a:spLocks noGrp="1"/>
          </p:cNvSpPr>
          <p:nvPr>
            <p:ph type="ftr" sz="quarter" idx="11"/>
          </p:nvPr>
        </p:nvSpPr>
        <p:spPr/>
        <p:txBody>
          <a:bodyPr/>
          <a:lstStyle/>
          <a:p>
            <a:r>
              <a:rPr lang="en-US" smtClean="0"/>
              <a:t>Confidential</a:t>
            </a:r>
            <a:endParaRPr lang="en-US"/>
          </a:p>
        </p:txBody>
      </p:sp>
      <p:sp>
        <p:nvSpPr>
          <p:cNvPr id="4" name="Slide Number Placeholder 3"/>
          <p:cNvSpPr>
            <a:spLocks noGrp="1"/>
          </p:cNvSpPr>
          <p:nvPr>
            <p:ph type="sldNum" sz="quarter" idx="12"/>
          </p:nvPr>
        </p:nvSpPr>
        <p:spPr/>
        <p:txBody>
          <a:bodyPr/>
          <a:lstStyle/>
          <a:p>
            <a:fld id="{00DE720E-C72B-42F0-AD69-52D60E3C605E}" type="slidenum">
              <a:rPr lang="en-US" smtClean="0"/>
              <a:t>28</a:t>
            </a:fld>
            <a:endParaRPr lang="en-US"/>
          </a:p>
        </p:txBody>
      </p:sp>
      <p:sp>
        <p:nvSpPr>
          <p:cNvPr id="5" name="Text Placeholder 4"/>
          <p:cNvSpPr>
            <a:spLocks noGrp="1"/>
          </p:cNvSpPr>
          <p:nvPr>
            <p:ph type="body" sz="quarter" idx="13"/>
          </p:nvPr>
        </p:nvSpPr>
        <p:spPr/>
        <p:txBody>
          <a:bodyPr/>
          <a:lstStyle/>
          <a:p>
            <a:r>
              <a:rPr lang="en-US" dirty="0" smtClean="0"/>
              <a:t>Diversity Systems Map</a:t>
            </a:r>
            <a:endParaRPr lang="en-US" dirty="0"/>
          </a:p>
        </p:txBody>
      </p:sp>
      <p:grpSp>
        <p:nvGrpSpPr>
          <p:cNvPr id="86" name="Group 85"/>
          <p:cNvGrpSpPr/>
          <p:nvPr/>
        </p:nvGrpSpPr>
        <p:grpSpPr>
          <a:xfrm>
            <a:off x="598719" y="2518609"/>
            <a:ext cx="1844309" cy="2800701"/>
            <a:chOff x="598719" y="2294021"/>
            <a:chExt cx="1844309" cy="2800701"/>
          </a:xfrm>
        </p:grpSpPr>
        <p:grpSp>
          <p:nvGrpSpPr>
            <p:cNvPr id="83" name="Group 82"/>
            <p:cNvGrpSpPr/>
            <p:nvPr/>
          </p:nvGrpSpPr>
          <p:grpSpPr>
            <a:xfrm>
              <a:off x="1195611" y="2294021"/>
              <a:ext cx="1204357" cy="1204357"/>
              <a:chOff x="1195611" y="2294021"/>
              <a:chExt cx="1204357" cy="1204357"/>
            </a:xfrm>
          </p:grpSpPr>
          <p:sp>
            <p:nvSpPr>
              <p:cNvPr id="10" name="Freeform 9"/>
              <p:cNvSpPr/>
              <p:nvPr/>
            </p:nvSpPr>
            <p:spPr>
              <a:xfrm>
                <a:off x="1195611" y="2294021"/>
                <a:ext cx="1204357" cy="1204357"/>
              </a:xfrm>
              <a:custGeom>
                <a:avLst/>
                <a:gdLst>
                  <a:gd name="connsiteX0" fmla="*/ 0 w 1204357"/>
                  <a:gd name="connsiteY0" fmla="*/ 602179 h 1204357"/>
                  <a:gd name="connsiteX1" fmla="*/ 602179 w 1204357"/>
                  <a:gd name="connsiteY1" fmla="*/ 0 h 1204357"/>
                  <a:gd name="connsiteX2" fmla="*/ 1204358 w 1204357"/>
                  <a:gd name="connsiteY2" fmla="*/ 602179 h 1204357"/>
                  <a:gd name="connsiteX3" fmla="*/ 602179 w 1204357"/>
                  <a:gd name="connsiteY3" fmla="*/ 1204358 h 1204357"/>
                  <a:gd name="connsiteX4" fmla="*/ 0 w 1204357"/>
                  <a:gd name="connsiteY4" fmla="*/ 602179 h 120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57" h="1204357">
                    <a:moveTo>
                      <a:pt x="0" y="602179"/>
                    </a:moveTo>
                    <a:cubicBezTo>
                      <a:pt x="0" y="269605"/>
                      <a:pt x="269605" y="0"/>
                      <a:pt x="602179" y="0"/>
                    </a:cubicBezTo>
                    <a:cubicBezTo>
                      <a:pt x="934753" y="0"/>
                      <a:pt x="1204358" y="269605"/>
                      <a:pt x="1204358" y="602179"/>
                    </a:cubicBezTo>
                    <a:cubicBezTo>
                      <a:pt x="1204358" y="934753"/>
                      <a:pt x="934753" y="1204358"/>
                      <a:pt x="602179" y="1204358"/>
                    </a:cubicBezTo>
                    <a:cubicBezTo>
                      <a:pt x="269605" y="1204358"/>
                      <a:pt x="0" y="934753"/>
                      <a:pt x="0" y="602179"/>
                    </a:cubicBezTo>
                    <a:close/>
                  </a:path>
                </a:pathLst>
              </a:custGeom>
            </p:spPr>
            <p:style>
              <a:lnRef idx="2">
                <a:schemeClr val="lt1">
                  <a:hueOff val="0"/>
                  <a:satOff val="0"/>
                  <a:lumOff val="0"/>
                  <a:alphaOff val="0"/>
                </a:schemeClr>
              </a:lnRef>
              <a:fillRef idx="1">
                <a:schemeClr val="accent1">
                  <a:shade val="80000"/>
                  <a:alpha val="50000"/>
                  <a:hueOff val="-6924"/>
                  <a:satOff val="0"/>
                  <a:lumOff val="3970"/>
                  <a:alphaOff val="30000"/>
                </a:schemeClr>
              </a:fillRef>
              <a:effectRef idx="0">
                <a:schemeClr val="accent1">
                  <a:shade val="80000"/>
                  <a:alpha val="50000"/>
                  <a:hueOff val="-6924"/>
                  <a:satOff val="0"/>
                  <a:lumOff val="3970"/>
                  <a:alphaOff val="30000"/>
                </a:schemeClr>
              </a:effectRef>
              <a:fontRef idx="minor">
                <a:schemeClr val="tx1"/>
              </a:fontRef>
            </p:style>
            <p:txBody>
              <a:bodyPr spcFirstLastPara="0" vert="horz" wrap="square" lIns="242654" tIns="190344" rIns="242654" bIns="190344" numCol="1" spcCol="1270" anchor="ctr" anchorCtr="0">
                <a:noAutofit/>
              </a:bodyPr>
              <a:lstStyle/>
              <a:p>
                <a:pPr lvl="0" algn="ctr" defTabSz="488950">
                  <a:lnSpc>
                    <a:spcPct val="90000"/>
                  </a:lnSpc>
                  <a:spcBef>
                    <a:spcPct val="0"/>
                  </a:spcBef>
                  <a:spcAft>
                    <a:spcPct val="35000"/>
                  </a:spcAft>
                </a:pPr>
                <a:endParaRPr lang="en-US" sz="1100" b="1" kern="1200" dirty="0"/>
              </a:p>
            </p:txBody>
          </p:sp>
          <p:sp>
            <p:nvSpPr>
              <p:cNvPr id="11" name="TextBox 10"/>
              <p:cNvSpPr txBox="1"/>
              <p:nvPr/>
            </p:nvSpPr>
            <p:spPr>
              <a:xfrm>
                <a:off x="1340589" y="2817184"/>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Interviewing</a:t>
                </a:r>
              </a:p>
            </p:txBody>
          </p:sp>
        </p:grpSp>
        <p:grpSp>
          <p:nvGrpSpPr>
            <p:cNvPr id="84" name="Group 83"/>
            <p:cNvGrpSpPr/>
            <p:nvPr/>
          </p:nvGrpSpPr>
          <p:grpSpPr>
            <a:xfrm>
              <a:off x="598719" y="3041774"/>
              <a:ext cx="1204357" cy="1204357"/>
              <a:chOff x="598719" y="3041774"/>
              <a:chExt cx="1204357" cy="1204357"/>
            </a:xfrm>
          </p:grpSpPr>
          <p:sp>
            <p:nvSpPr>
              <p:cNvPr id="8" name="Freeform 7"/>
              <p:cNvSpPr/>
              <p:nvPr/>
            </p:nvSpPr>
            <p:spPr>
              <a:xfrm>
                <a:off x="598719" y="3041774"/>
                <a:ext cx="1204357" cy="1204357"/>
              </a:xfrm>
              <a:custGeom>
                <a:avLst/>
                <a:gdLst>
                  <a:gd name="connsiteX0" fmla="*/ 0 w 1204357"/>
                  <a:gd name="connsiteY0" fmla="*/ 602179 h 1204357"/>
                  <a:gd name="connsiteX1" fmla="*/ 602179 w 1204357"/>
                  <a:gd name="connsiteY1" fmla="*/ 0 h 1204357"/>
                  <a:gd name="connsiteX2" fmla="*/ 1204358 w 1204357"/>
                  <a:gd name="connsiteY2" fmla="*/ 602179 h 1204357"/>
                  <a:gd name="connsiteX3" fmla="*/ 602179 w 1204357"/>
                  <a:gd name="connsiteY3" fmla="*/ 1204358 h 1204357"/>
                  <a:gd name="connsiteX4" fmla="*/ 0 w 1204357"/>
                  <a:gd name="connsiteY4" fmla="*/ 602179 h 120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57" h="1204357">
                    <a:moveTo>
                      <a:pt x="0" y="602179"/>
                    </a:moveTo>
                    <a:cubicBezTo>
                      <a:pt x="0" y="269605"/>
                      <a:pt x="269605" y="0"/>
                      <a:pt x="602179" y="0"/>
                    </a:cubicBezTo>
                    <a:cubicBezTo>
                      <a:pt x="934753" y="0"/>
                      <a:pt x="1204358" y="269605"/>
                      <a:pt x="1204358" y="602179"/>
                    </a:cubicBezTo>
                    <a:cubicBezTo>
                      <a:pt x="1204358" y="934753"/>
                      <a:pt x="934753" y="1204358"/>
                      <a:pt x="602179" y="1204358"/>
                    </a:cubicBezTo>
                    <a:cubicBezTo>
                      <a:pt x="269605" y="1204358"/>
                      <a:pt x="0" y="934753"/>
                      <a:pt x="0" y="602179"/>
                    </a:cubicBezTo>
                    <a:close/>
                  </a:path>
                </a:pathLst>
              </a:custGeom>
            </p:spPr>
            <p:style>
              <a:lnRef idx="2">
                <a:schemeClr val="lt1">
                  <a:hueOff val="0"/>
                  <a:satOff val="0"/>
                  <a:lumOff val="0"/>
                  <a:alphaOff val="0"/>
                </a:schemeClr>
              </a:lnRef>
              <a:fillRef idx="1">
                <a:schemeClr val="accent1">
                  <a:shade val="80000"/>
                  <a:alpha val="50000"/>
                  <a:hueOff val="0"/>
                  <a:satOff val="0"/>
                  <a:lumOff val="0"/>
                  <a:alphaOff val="0"/>
                </a:schemeClr>
              </a:fillRef>
              <a:effectRef idx="0">
                <a:schemeClr val="accent1">
                  <a:shade val="80000"/>
                  <a:alpha val="50000"/>
                  <a:hueOff val="0"/>
                  <a:satOff val="0"/>
                  <a:lumOff val="0"/>
                  <a:alphaOff val="0"/>
                </a:schemeClr>
              </a:effectRef>
              <a:fontRef idx="minor">
                <a:schemeClr val="tx1"/>
              </a:fontRef>
            </p:style>
            <p:txBody>
              <a:bodyPr spcFirstLastPara="0" vert="horz" wrap="square" lIns="242654" tIns="190344" rIns="242654" bIns="190344" numCol="1" spcCol="1270" anchor="ctr" anchorCtr="0">
                <a:noAutofit/>
              </a:bodyPr>
              <a:lstStyle/>
              <a:p>
                <a:pPr lvl="0" algn="ctr" defTabSz="488950">
                  <a:lnSpc>
                    <a:spcPct val="90000"/>
                  </a:lnSpc>
                  <a:spcBef>
                    <a:spcPct val="0"/>
                  </a:spcBef>
                  <a:spcAft>
                    <a:spcPct val="35000"/>
                  </a:spcAft>
                </a:pPr>
                <a:endParaRPr lang="en-US" sz="1100" b="1" kern="1200" dirty="0"/>
              </a:p>
            </p:txBody>
          </p:sp>
          <p:sp>
            <p:nvSpPr>
              <p:cNvPr id="12" name="TextBox 11"/>
              <p:cNvSpPr txBox="1"/>
              <p:nvPr/>
            </p:nvSpPr>
            <p:spPr>
              <a:xfrm>
                <a:off x="729922" y="3582076"/>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Recruitment</a:t>
                </a:r>
              </a:p>
            </p:txBody>
          </p:sp>
        </p:grpSp>
        <p:grpSp>
          <p:nvGrpSpPr>
            <p:cNvPr id="85" name="Group 84"/>
            <p:cNvGrpSpPr/>
            <p:nvPr/>
          </p:nvGrpSpPr>
          <p:grpSpPr>
            <a:xfrm>
              <a:off x="1238671" y="3890365"/>
              <a:ext cx="1204357" cy="1204357"/>
              <a:chOff x="1238671" y="3890365"/>
              <a:chExt cx="1204357" cy="1204357"/>
            </a:xfrm>
          </p:grpSpPr>
          <p:sp>
            <p:nvSpPr>
              <p:cNvPr id="9" name="Freeform 8"/>
              <p:cNvSpPr/>
              <p:nvPr/>
            </p:nvSpPr>
            <p:spPr>
              <a:xfrm>
                <a:off x="1238671" y="3890365"/>
                <a:ext cx="1204357" cy="1204357"/>
              </a:xfrm>
              <a:custGeom>
                <a:avLst/>
                <a:gdLst>
                  <a:gd name="connsiteX0" fmla="*/ 0 w 1204357"/>
                  <a:gd name="connsiteY0" fmla="*/ 602179 h 1204357"/>
                  <a:gd name="connsiteX1" fmla="*/ 602179 w 1204357"/>
                  <a:gd name="connsiteY1" fmla="*/ 0 h 1204357"/>
                  <a:gd name="connsiteX2" fmla="*/ 1204358 w 1204357"/>
                  <a:gd name="connsiteY2" fmla="*/ 602179 h 1204357"/>
                  <a:gd name="connsiteX3" fmla="*/ 602179 w 1204357"/>
                  <a:gd name="connsiteY3" fmla="*/ 1204358 h 1204357"/>
                  <a:gd name="connsiteX4" fmla="*/ 0 w 1204357"/>
                  <a:gd name="connsiteY4" fmla="*/ 602179 h 120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57" h="1204357">
                    <a:moveTo>
                      <a:pt x="0" y="602179"/>
                    </a:moveTo>
                    <a:cubicBezTo>
                      <a:pt x="0" y="269605"/>
                      <a:pt x="269605" y="0"/>
                      <a:pt x="602179" y="0"/>
                    </a:cubicBezTo>
                    <a:cubicBezTo>
                      <a:pt x="934753" y="0"/>
                      <a:pt x="1204358" y="269605"/>
                      <a:pt x="1204358" y="602179"/>
                    </a:cubicBezTo>
                    <a:cubicBezTo>
                      <a:pt x="1204358" y="934753"/>
                      <a:pt x="934753" y="1204358"/>
                      <a:pt x="602179" y="1204358"/>
                    </a:cubicBezTo>
                    <a:cubicBezTo>
                      <a:pt x="269605" y="1204358"/>
                      <a:pt x="0" y="934753"/>
                      <a:pt x="0" y="602179"/>
                    </a:cubicBezTo>
                    <a:close/>
                  </a:path>
                </a:pathLst>
              </a:custGeom>
            </p:spPr>
            <p:style>
              <a:lnRef idx="2">
                <a:schemeClr val="lt1">
                  <a:hueOff val="0"/>
                  <a:satOff val="0"/>
                  <a:lumOff val="0"/>
                  <a:alphaOff val="0"/>
                </a:schemeClr>
              </a:lnRef>
              <a:fillRef idx="1">
                <a:schemeClr val="accent1">
                  <a:shade val="80000"/>
                  <a:alpha val="50000"/>
                  <a:hueOff val="-3462"/>
                  <a:satOff val="0"/>
                  <a:lumOff val="1985"/>
                  <a:alphaOff val="15000"/>
                </a:schemeClr>
              </a:fillRef>
              <a:effectRef idx="0">
                <a:schemeClr val="accent1">
                  <a:shade val="80000"/>
                  <a:alpha val="50000"/>
                  <a:hueOff val="-3462"/>
                  <a:satOff val="0"/>
                  <a:lumOff val="1985"/>
                  <a:alphaOff val="15000"/>
                </a:schemeClr>
              </a:effectRef>
              <a:fontRef idx="minor">
                <a:schemeClr val="tx1"/>
              </a:fontRef>
            </p:style>
            <p:txBody>
              <a:bodyPr spcFirstLastPara="0" vert="horz" wrap="square" lIns="242654" tIns="190344" rIns="242654" bIns="190344" numCol="1" spcCol="1270" anchor="ctr" anchorCtr="0">
                <a:noAutofit/>
              </a:bodyPr>
              <a:lstStyle/>
              <a:p>
                <a:pPr lvl="0" algn="ctr" defTabSz="488950">
                  <a:lnSpc>
                    <a:spcPct val="90000"/>
                  </a:lnSpc>
                  <a:spcBef>
                    <a:spcPct val="0"/>
                  </a:spcBef>
                  <a:spcAft>
                    <a:spcPct val="35000"/>
                  </a:spcAft>
                </a:pPr>
                <a:endParaRPr lang="en-US" sz="1100" b="1" kern="1200" dirty="0"/>
              </a:p>
            </p:txBody>
          </p:sp>
          <p:sp>
            <p:nvSpPr>
              <p:cNvPr id="13" name="TextBox 12"/>
              <p:cNvSpPr txBox="1"/>
              <p:nvPr/>
            </p:nvSpPr>
            <p:spPr>
              <a:xfrm>
                <a:off x="1383649" y="4445836"/>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Hiring</a:t>
                </a:r>
              </a:p>
            </p:txBody>
          </p:sp>
        </p:grpSp>
      </p:grpSp>
      <p:sp>
        <p:nvSpPr>
          <p:cNvPr id="38" name="Rectangle 37"/>
          <p:cNvSpPr/>
          <p:nvPr/>
        </p:nvSpPr>
        <p:spPr>
          <a:xfrm>
            <a:off x="1283369" y="1267326"/>
            <a:ext cx="8456891" cy="5430654"/>
          </a:xfrm>
          <a:prstGeom prst="rect">
            <a:avLst/>
          </a:prstGeom>
          <a:noFill/>
        </p:spPr>
      </p:sp>
      <p:sp>
        <p:nvSpPr>
          <p:cNvPr id="40" name="Freeform 39"/>
          <p:cNvSpPr/>
          <p:nvPr/>
        </p:nvSpPr>
        <p:spPr>
          <a:xfrm rot="1080000">
            <a:off x="6043143" y="1790513"/>
            <a:ext cx="245709"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0" y="62505"/>
                </a:moveTo>
                <a:lnTo>
                  <a:pt x="122855" y="62505"/>
                </a:lnTo>
                <a:lnTo>
                  <a:pt x="122855" y="0"/>
                </a:lnTo>
                <a:lnTo>
                  <a:pt x="245709" y="156263"/>
                </a:lnTo>
                <a:lnTo>
                  <a:pt x="122855" y="312526"/>
                </a:lnTo>
                <a:lnTo>
                  <a:pt x="122855" y="250021"/>
                </a:lnTo>
                <a:lnTo>
                  <a:pt x="0" y="250021"/>
                </a:lnTo>
                <a:lnTo>
                  <a:pt x="0" y="62505"/>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0" tIns="62505" rIns="73712" bIns="62504" numCol="1" spcCol="1270" anchor="ctr" anchorCtr="0">
            <a:noAutofit/>
          </a:bodyPr>
          <a:lstStyle/>
          <a:p>
            <a:pPr lvl="0" algn="ctr" defTabSz="311150">
              <a:lnSpc>
                <a:spcPct val="90000"/>
              </a:lnSpc>
              <a:spcBef>
                <a:spcPct val="0"/>
              </a:spcBef>
              <a:spcAft>
                <a:spcPct val="35000"/>
              </a:spcAft>
            </a:pPr>
            <a:endParaRPr lang="en-US" sz="700" b="1" kern="1200"/>
          </a:p>
        </p:txBody>
      </p:sp>
      <p:sp>
        <p:nvSpPr>
          <p:cNvPr id="42" name="Freeform 41"/>
          <p:cNvSpPr/>
          <p:nvPr/>
        </p:nvSpPr>
        <p:spPr>
          <a:xfrm rot="3240000">
            <a:off x="7114863" y="2563851"/>
            <a:ext cx="245709"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0" y="62505"/>
                </a:moveTo>
                <a:lnTo>
                  <a:pt x="122855" y="62505"/>
                </a:lnTo>
                <a:lnTo>
                  <a:pt x="122855" y="0"/>
                </a:lnTo>
                <a:lnTo>
                  <a:pt x="245709" y="156263"/>
                </a:lnTo>
                <a:lnTo>
                  <a:pt x="122855" y="312526"/>
                </a:lnTo>
                <a:lnTo>
                  <a:pt x="122855" y="250021"/>
                </a:lnTo>
                <a:lnTo>
                  <a:pt x="0" y="250021"/>
                </a:lnTo>
                <a:lnTo>
                  <a:pt x="0" y="62505"/>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1" tIns="62504" rIns="73713" bIns="62505" numCol="1" spcCol="1270" anchor="ctr" anchorCtr="0">
            <a:noAutofit/>
          </a:bodyPr>
          <a:lstStyle/>
          <a:p>
            <a:pPr lvl="0" algn="ctr" defTabSz="311150">
              <a:lnSpc>
                <a:spcPct val="90000"/>
              </a:lnSpc>
              <a:spcBef>
                <a:spcPct val="0"/>
              </a:spcBef>
              <a:spcAft>
                <a:spcPct val="35000"/>
              </a:spcAft>
            </a:pPr>
            <a:endParaRPr lang="en-US" sz="700" b="1" kern="1200"/>
          </a:p>
        </p:txBody>
      </p:sp>
      <p:sp>
        <p:nvSpPr>
          <p:cNvPr id="44" name="Freeform 43"/>
          <p:cNvSpPr/>
          <p:nvPr/>
        </p:nvSpPr>
        <p:spPr>
          <a:xfrm rot="5400000">
            <a:off x="7527347" y="3819435"/>
            <a:ext cx="245709"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0" y="62505"/>
                </a:moveTo>
                <a:lnTo>
                  <a:pt x="122855" y="62505"/>
                </a:lnTo>
                <a:lnTo>
                  <a:pt x="122855" y="0"/>
                </a:lnTo>
                <a:lnTo>
                  <a:pt x="245709" y="156263"/>
                </a:lnTo>
                <a:lnTo>
                  <a:pt x="122855" y="312526"/>
                </a:lnTo>
                <a:lnTo>
                  <a:pt x="122855" y="250021"/>
                </a:lnTo>
                <a:lnTo>
                  <a:pt x="0" y="250021"/>
                </a:lnTo>
                <a:lnTo>
                  <a:pt x="0" y="62505"/>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0" tIns="62504" rIns="73713" bIns="62506" numCol="1" spcCol="1270" anchor="ctr" anchorCtr="0">
            <a:noAutofit/>
          </a:bodyPr>
          <a:lstStyle/>
          <a:p>
            <a:pPr lvl="0" algn="ctr" defTabSz="311150">
              <a:lnSpc>
                <a:spcPct val="90000"/>
              </a:lnSpc>
              <a:spcBef>
                <a:spcPct val="0"/>
              </a:spcBef>
              <a:spcAft>
                <a:spcPct val="35000"/>
              </a:spcAft>
            </a:pPr>
            <a:endParaRPr lang="en-US" sz="700" b="1" kern="1200"/>
          </a:p>
        </p:txBody>
      </p:sp>
      <p:sp>
        <p:nvSpPr>
          <p:cNvPr id="46" name="Freeform 45"/>
          <p:cNvSpPr/>
          <p:nvPr/>
        </p:nvSpPr>
        <p:spPr>
          <a:xfrm rot="18360000">
            <a:off x="7123038" y="5077676"/>
            <a:ext cx="245710"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245709" y="250021"/>
                </a:moveTo>
                <a:lnTo>
                  <a:pt x="122854" y="250021"/>
                </a:lnTo>
                <a:lnTo>
                  <a:pt x="122854" y="312526"/>
                </a:lnTo>
                <a:lnTo>
                  <a:pt x="0" y="156263"/>
                </a:lnTo>
                <a:lnTo>
                  <a:pt x="122854" y="0"/>
                </a:lnTo>
                <a:lnTo>
                  <a:pt x="122854" y="62505"/>
                </a:lnTo>
                <a:lnTo>
                  <a:pt x="245709" y="62505"/>
                </a:lnTo>
                <a:lnTo>
                  <a:pt x="245709" y="250021"/>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73713" tIns="62504" rIns="0" bIns="62505" numCol="1" spcCol="1270" anchor="ctr" anchorCtr="0">
            <a:noAutofit/>
          </a:bodyPr>
          <a:lstStyle/>
          <a:p>
            <a:pPr lvl="0" algn="ctr" defTabSz="311150">
              <a:lnSpc>
                <a:spcPct val="90000"/>
              </a:lnSpc>
              <a:spcBef>
                <a:spcPct val="0"/>
              </a:spcBef>
              <a:spcAft>
                <a:spcPct val="35000"/>
              </a:spcAft>
            </a:pPr>
            <a:endParaRPr lang="en-US" sz="700" b="1" kern="1200"/>
          </a:p>
        </p:txBody>
      </p:sp>
      <p:sp>
        <p:nvSpPr>
          <p:cNvPr id="48" name="Freeform 47"/>
          <p:cNvSpPr/>
          <p:nvPr/>
        </p:nvSpPr>
        <p:spPr>
          <a:xfrm rot="20520000">
            <a:off x="6056371" y="5857967"/>
            <a:ext cx="245710" cy="312527"/>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245709" y="250021"/>
                </a:moveTo>
                <a:lnTo>
                  <a:pt x="122854" y="250021"/>
                </a:lnTo>
                <a:lnTo>
                  <a:pt x="122854" y="312526"/>
                </a:lnTo>
                <a:lnTo>
                  <a:pt x="0" y="156263"/>
                </a:lnTo>
                <a:lnTo>
                  <a:pt x="122854" y="0"/>
                </a:lnTo>
                <a:lnTo>
                  <a:pt x="122854" y="62505"/>
                </a:lnTo>
                <a:lnTo>
                  <a:pt x="245709" y="62505"/>
                </a:lnTo>
                <a:lnTo>
                  <a:pt x="245709" y="250021"/>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73712" tIns="62506" rIns="1" bIns="62504" numCol="1" spcCol="1270" anchor="ctr" anchorCtr="0">
            <a:noAutofit/>
          </a:bodyPr>
          <a:lstStyle/>
          <a:p>
            <a:pPr lvl="0" algn="ctr" defTabSz="311150">
              <a:lnSpc>
                <a:spcPct val="90000"/>
              </a:lnSpc>
              <a:spcBef>
                <a:spcPct val="0"/>
              </a:spcBef>
              <a:spcAft>
                <a:spcPct val="35000"/>
              </a:spcAft>
            </a:pPr>
            <a:endParaRPr lang="en-US" sz="700" b="1" kern="1200"/>
          </a:p>
        </p:txBody>
      </p:sp>
      <p:sp>
        <p:nvSpPr>
          <p:cNvPr id="50" name="Freeform 49"/>
          <p:cNvSpPr/>
          <p:nvPr/>
        </p:nvSpPr>
        <p:spPr>
          <a:xfrm rot="1080000">
            <a:off x="4734775" y="5862265"/>
            <a:ext cx="245710"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245709" y="250021"/>
                </a:moveTo>
                <a:lnTo>
                  <a:pt x="122854" y="250021"/>
                </a:lnTo>
                <a:lnTo>
                  <a:pt x="122854" y="312526"/>
                </a:lnTo>
                <a:lnTo>
                  <a:pt x="0" y="156263"/>
                </a:lnTo>
                <a:lnTo>
                  <a:pt x="122854" y="0"/>
                </a:lnTo>
                <a:lnTo>
                  <a:pt x="122854" y="62505"/>
                </a:lnTo>
                <a:lnTo>
                  <a:pt x="245709" y="62505"/>
                </a:lnTo>
                <a:lnTo>
                  <a:pt x="245709" y="250021"/>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73712" tIns="62504" rIns="1" bIns="62505" numCol="1" spcCol="1270" anchor="ctr" anchorCtr="0">
            <a:noAutofit/>
          </a:bodyPr>
          <a:lstStyle/>
          <a:p>
            <a:pPr lvl="0" algn="ctr" defTabSz="311150">
              <a:lnSpc>
                <a:spcPct val="90000"/>
              </a:lnSpc>
              <a:spcBef>
                <a:spcPct val="0"/>
              </a:spcBef>
              <a:spcAft>
                <a:spcPct val="35000"/>
              </a:spcAft>
            </a:pPr>
            <a:endParaRPr lang="en-US" sz="700" b="1" kern="1200"/>
          </a:p>
        </p:txBody>
      </p:sp>
      <p:sp>
        <p:nvSpPr>
          <p:cNvPr id="52" name="Freeform 51"/>
          <p:cNvSpPr/>
          <p:nvPr/>
        </p:nvSpPr>
        <p:spPr>
          <a:xfrm rot="3240000">
            <a:off x="3663055" y="5088927"/>
            <a:ext cx="245710" cy="312527"/>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245709" y="250021"/>
                </a:moveTo>
                <a:lnTo>
                  <a:pt x="122854" y="250021"/>
                </a:lnTo>
                <a:lnTo>
                  <a:pt x="122854" y="312526"/>
                </a:lnTo>
                <a:lnTo>
                  <a:pt x="0" y="156263"/>
                </a:lnTo>
                <a:lnTo>
                  <a:pt x="122854" y="0"/>
                </a:lnTo>
                <a:lnTo>
                  <a:pt x="122854" y="62505"/>
                </a:lnTo>
                <a:lnTo>
                  <a:pt x="245709" y="62505"/>
                </a:lnTo>
                <a:lnTo>
                  <a:pt x="245709" y="250021"/>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73714" tIns="62506" rIns="-1" bIns="62504" numCol="1" spcCol="1270" anchor="ctr" anchorCtr="0">
            <a:noAutofit/>
          </a:bodyPr>
          <a:lstStyle/>
          <a:p>
            <a:pPr lvl="0" algn="ctr" defTabSz="311150">
              <a:lnSpc>
                <a:spcPct val="90000"/>
              </a:lnSpc>
              <a:spcBef>
                <a:spcPct val="0"/>
              </a:spcBef>
              <a:spcAft>
                <a:spcPct val="35000"/>
              </a:spcAft>
            </a:pPr>
            <a:endParaRPr lang="en-US" sz="700" b="1" kern="1200"/>
          </a:p>
        </p:txBody>
      </p:sp>
      <p:sp>
        <p:nvSpPr>
          <p:cNvPr id="54" name="Freeform 53"/>
          <p:cNvSpPr/>
          <p:nvPr/>
        </p:nvSpPr>
        <p:spPr>
          <a:xfrm rot="16200000">
            <a:off x="3250572" y="3833343"/>
            <a:ext cx="245709"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0" y="62505"/>
                </a:moveTo>
                <a:lnTo>
                  <a:pt x="122855" y="62505"/>
                </a:lnTo>
                <a:lnTo>
                  <a:pt x="122855" y="0"/>
                </a:lnTo>
                <a:lnTo>
                  <a:pt x="245709" y="156263"/>
                </a:lnTo>
                <a:lnTo>
                  <a:pt x="122855" y="312526"/>
                </a:lnTo>
                <a:lnTo>
                  <a:pt x="122855" y="250021"/>
                </a:lnTo>
                <a:lnTo>
                  <a:pt x="0" y="250021"/>
                </a:lnTo>
                <a:lnTo>
                  <a:pt x="0" y="62505"/>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1" tIns="62506" rIns="73714" bIns="62504" numCol="1" spcCol="1270" anchor="ctr" anchorCtr="0">
            <a:noAutofit/>
          </a:bodyPr>
          <a:lstStyle/>
          <a:p>
            <a:pPr lvl="0" algn="ctr" defTabSz="311150">
              <a:lnSpc>
                <a:spcPct val="90000"/>
              </a:lnSpc>
              <a:spcBef>
                <a:spcPct val="0"/>
              </a:spcBef>
              <a:spcAft>
                <a:spcPct val="35000"/>
              </a:spcAft>
            </a:pPr>
            <a:endParaRPr lang="en-US" sz="700" b="1" kern="1200"/>
          </a:p>
        </p:txBody>
      </p:sp>
      <p:sp>
        <p:nvSpPr>
          <p:cNvPr id="56" name="Freeform 55"/>
          <p:cNvSpPr/>
          <p:nvPr/>
        </p:nvSpPr>
        <p:spPr>
          <a:xfrm rot="18360000">
            <a:off x="3654880" y="2575103"/>
            <a:ext cx="245709"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0" y="62505"/>
                </a:moveTo>
                <a:lnTo>
                  <a:pt x="122855" y="62505"/>
                </a:lnTo>
                <a:lnTo>
                  <a:pt x="122855" y="0"/>
                </a:lnTo>
                <a:lnTo>
                  <a:pt x="245709" y="156263"/>
                </a:lnTo>
                <a:lnTo>
                  <a:pt x="122855" y="312526"/>
                </a:lnTo>
                <a:lnTo>
                  <a:pt x="122855" y="250021"/>
                </a:lnTo>
                <a:lnTo>
                  <a:pt x="0" y="250021"/>
                </a:lnTo>
                <a:lnTo>
                  <a:pt x="0" y="62505"/>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1" tIns="62505" rIns="73713" bIns="62504" numCol="1" spcCol="1270" anchor="ctr" anchorCtr="0">
            <a:noAutofit/>
          </a:bodyPr>
          <a:lstStyle/>
          <a:p>
            <a:pPr lvl="0" algn="ctr" defTabSz="311150">
              <a:lnSpc>
                <a:spcPct val="90000"/>
              </a:lnSpc>
              <a:spcBef>
                <a:spcPct val="0"/>
              </a:spcBef>
              <a:spcAft>
                <a:spcPct val="35000"/>
              </a:spcAft>
            </a:pPr>
            <a:endParaRPr lang="en-US" sz="700" b="1" kern="1200"/>
          </a:p>
        </p:txBody>
      </p:sp>
      <p:sp>
        <p:nvSpPr>
          <p:cNvPr id="58" name="Freeform 57"/>
          <p:cNvSpPr/>
          <p:nvPr/>
        </p:nvSpPr>
        <p:spPr>
          <a:xfrm rot="20520000">
            <a:off x="4721547" y="1794811"/>
            <a:ext cx="245709" cy="312526"/>
          </a:xfrm>
          <a:custGeom>
            <a:avLst/>
            <a:gdLst>
              <a:gd name="connsiteX0" fmla="*/ 0 w 245709"/>
              <a:gd name="connsiteY0" fmla="*/ 62505 h 312526"/>
              <a:gd name="connsiteX1" fmla="*/ 122855 w 245709"/>
              <a:gd name="connsiteY1" fmla="*/ 62505 h 312526"/>
              <a:gd name="connsiteX2" fmla="*/ 122855 w 245709"/>
              <a:gd name="connsiteY2" fmla="*/ 0 h 312526"/>
              <a:gd name="connsiteX3" fmla="*/ 245709 w 245709"/>
              <a:gd name="connsiteY3" fmla="*/ 156263 h 312526"/>
              <a:gd name="connsiteX4" fmla="*/ 122855 w 245709"/>
              <a:gd name="connsiteY4" fmla="*/ 312526 h 312526"/>
              <a:gd name="connsiteX5" fmla="*/ 122855 w 245709"/>
              <a:gd name="connsiteY5" fmla="*/ 250021 h 312526"/>
              <a:gd name="connsiteX6" fmla="*/ 0 w 245709"/>
              <a:gd name="connsiteY6" fmla="*/ 250021 h 312526"/>
              <a:gd name="connsiteX7" fmla="*/ 0 w 245709"/>
              <a:gd name="connsiteY7" fmla="*/ 62505 h 3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709" h="312526">
                <a:moveTo>
                  <a:pt x="0" y="62505"/>
                </a:moveTo>
                <a:lnTo>
                  <a:pt x="122855" y="62505"/>
                </a:lnTo>
                <a:lnTo>
                  <a:pt x="122855" y="0"/>
                </a:lnTo>
                <a:lnTo>
                  <a:pt x="245709" y="156263"/>
                </a:lnTo>
                <a:lnTo>
                  <a:pt x="122855" y="312526"/>
                </a:lnTo>
                <a:lnTo>
                  <a:pt x="122855" y="250021"/>
                </a:lnTo>
                <a:lnTo>
                  <a:pt x="0" y="250021"/>
                </a:lnTo>
                <a:lnTo>
                  <a:pt x="0" y="62505"/>
                </a:lnTo>
                <a:close/>
              </a:path>
            </a:pathLst>
          </a:custGeom>
          <a:noFill/>
        </p:spPr>
        <p:style>
          <a:lnRef idx="0">
            <a:schemeClr val="accent2">
              <a:tint val="60000"/>
              <a:hueOff val="0"/>
              <a:satOff val="0"/>
              <a:lumOff val="0"/>
              <a:alphaOff val="0"/>
            </a:schemeClr>
          </a:lnRef>
          <a:fillRef idx="1">
            <a:scrgbClr r="0" g="0" b="0"/>
          </a:fillRef>
          <a:effectRef idx="0">
            <a:schemeClr val="accent2">
              <a:tint val="60000"/>
              <a:hueOff val="0"/>
              <a:satOff val="0"/>
              <a:lumOff val="0"/>
              <a:alphaOff val="0"/>
            </a:schemeClr>
          </a:effectRef>
          <a:fontRef idx="minor">
            <a:schemeClr val="lt1"/>
          </a:fontRef>
        </p:style>
        <p:txBody>
          <a:bodyPr spcFirstLastPara="0" vert="horz" wrap="square" lIns="0" tIns="62504" rIns="73712" bIns="62505" numCol="1" spcCol="1270" anchor="ctr" anchorCtr="0">
            <a:noAutofit/>
          </a:bodyPr>
          <a:lstStyle/>
          <a:p>
            <a:pPr lvl="0" algn="ctr" defTabSz="311150">
              <a:lnSpc>
                <a:spcPct val="90000"/>
              </a:lnSpc>
              <a:spcBef>
                <a:spcPct val="0"/>
              </a:spcBef>
              <a:spcAft>
                <a:spcPct val="35000"/>
              </a:spcAft>
            </a:pPr>
            <a:endParaRPr lang="en-US" sz="700" b="1" kern="1200"/>
          </a:p>
        </p:txBody>
      </p:sp>
      <p:grpSp>
        <p:nvGrpSpPr>
          <p:cNvPr id="97" name="Group 96"/>
          <p:cNvGrpSpPr/>
          <p:nvPr/>
        </p:nvGrpSpPr>
        <p:grpSpPr>
          <a:xfrm>
            <a:off x="3377010" y="1667846"/>
            <a:ext cx="4580466" cy="4560733"/>
            <a:chOff x="2910423" y="1413909"/>
            <a:chExt cx="5310766" cy="5280180"/>
          </a:xfrm>
        </p:grpSpPr>
        <p:grpSp>
          <p:nvGrpSpPr>
            <p:cNvPr id="96" name="Group 95"/>
            <p:cNvGrpSpPr/>
            <p:nvPr/>
          </p:nvGrpSpPr>
          <p:grpSpPr>
            <a:xfrm>
              <a:off x="4814129" y="1413909"/>
              <a:ext cx="1114964" cy="1114964"/>
              <a:chOff x="4814129" y="1413909"/>
              <a:chExt cx="1114964" cy="1114964"/>
            </a:xfrm>
          </p:grpSpPr>
          <p:sp>
            <p:nvSpPr>
              <p:cNvPr id="39" name="Freeform 38"/>
              <p:cNvSpPr/>
              <p:nvPr/>
            </p:nvSpPr>
            <p:spPr>
              <a:xfrm>
                <a:off x="4814129" y="1413909"/>
                <a:ext cx="1114964" cy="1114964"/>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59" name="TextBox 58"/>
              <p:cNvSpPr txBox="1"/>
              <p:nvPr/>
            </p:nvSpPr>
            <p:spPr>
              <a:xfrm>
                <a:off x="4943419" y="1819731"/>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Sales</a:t>
                </a:r>
              </a:p>
            </p:txBody>
          </p:sp>
        </p:grpSp>
        <p:grpSp>
          <p:nvGrpSpPr>
            <p:cNvPr id="95" name="Group 94"/>
            <p:cNvGrpSpPr/>
            <p:nvPr/>
          </p:nvGrpSpPr>
          <p:grpSpPr>
            <a:xfrm>
              <a:off x="6280274" y="1592643"/>
              <a:ext cx="1124124" cy="1124124"/>
              <a:chOff x="6280274" y="1592643"/>
              <a:chExt cx="1124124" cy="1124124"/>
            </a:xfrm>
          </p:grpSpPr>
          <p:sp>
            <p:nvSpPr>
              <p:cNvPr id="41" name="Freeform 40"/>
              <p:cNvSpPr/>
              <p:nvPr/>
            </p:nvSpPr>
            <p:spPr>
              <a:xfrm>
                <a:off x="6280274" y="1592643"/>
                <a:ext cx="1124124" cy="1124124"/>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0" name="TextBox 59"/>
              <p:cNvSpPr txBox="1"/>
              <p:nvPr/>
            </p:nvSpPr>
            <p:spPr>
              <a:xfrm>
                <a:off x="6385136" y="2035597"/>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Benefits</a:t>
                </a:r>
              </a:p>
            </p:txBody>
          </p:sp>
        </p:grpSp>
        <p:grpSp>
          <p:nvGrpSpPr>
            <p:cNvPr id="94" name="Group 93"/>
            <p:cNvGrpSpPr/>
            <p:nvPr/>
          </p:nvGrpSpPr>
          <p:grpSpPr>
            <a:xfrm>
              <a:off x="7047262" y="2734663"/>
              <a:ext cx="1156124" cy="1156124"/>
              <a:chOff x="7047262" y="2734663"/>
              <a:chExt cx="1156124" cy="1156124"/>
            </a:xfrm>
          </p:grpSpPr>
          <p:sp>
            <p:nvSpPr>
              <p:cNvPr id="43" name="Freeform 42"/>
              <p:cNvSpPr/>
              <p:nvPr/>
            </p:nvSpPr>
            <p:spPr>
              <a:xfrm>
                <a:off x="7047262" y="2734663"/>
                <a:ext cx="1156124" cy="1156124"/>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1" name="TextBox 60"/>
              <p:cNvSpPr txBox="1"/>
              <p:nvPr/>
            </p:nvSpPr>
            <p:spPr>
              <a:xfrm>
                <a:off x="7169267" y="3185640"/>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Metrics</a:t>
                </a:r>
              </a:p>
            </p:txBody>
          </p:sp>
        </p:grpSp>
        <p:grpSp>
          <p:nvGrpSpPr>
            <p:cNvPr id="93" name="Group 92"/>
            <p:cNvGrpSpPr/>
            <p:nvPr/>
          </p:nvGrpSpPr>
          <p:grpSpPr>
            <a:xfrm>
              <a:off x="7055438" y="3974707"/>
              <a:ext cx="1165751" cy="1165751"/>
              <a:chOff x="7055438" y="3974707"/>
              <a:chExt cx="1165751" cy="1165751"/>
            </a:xfrm>
          </p:grpSpPr>
          <p:sp>
            <p:nvSpPr>
              <p:cNvPr id="45" name="Freeform 44"/>
              <p:cNvSpPr/>
              <p:nvPr/>
            </p:nvSpPr>
            <p:spPr>
              <a:xfrm>
                <a:off x="7055438" y="3974707"/>
                <a:ext cx="1165751" cy="1165751"/>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2" name="TextBox 61"/>
              <p:cNvSpPr txBox="1"/>
              <p:nvPr/>
            </p:nvSpPr>
            <p:spPr>
              <a:xfrm>
                <a:off x="7166424" y="4284113"/>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Promotion/</a:t>
                </a:r>
                <a:br>
                  <a:rPr lang="en-US" sz="1400" b="1" dirty="0" smtClean="0">
                    <a:solidFill>
                      <a:schemeClr val="bg1"/>
                    </a:solidFill>
                  </a:rPr>
                </a:br>
                <a:r>
                  <a:rPr lang="en-US" sz="1400" b="1" dirty="0" smtClean="0">
                    <a:solidFill>
                      <a:schemeClr val="bg1"/>
                    </a:solidFill>
                  </a:rPr>
                  <a:t>Advancement/</a:t>
                </a:r>
                <a:br>
                  <a:rPr lang="en-US" sz="1400" b="1" dirty="0" smtClean="0">
                    <a:solidFill>
                      <a:schemeClr val="bg1"/>
                    </a:solidFill>
                  </a:rPr>
                </a:br>
                <a:r>
                  <a:rPr lang="en-US" sz="1400" b="1" dirty="0" smtClean="0">
                    <a:solidFill>
                      <a:schemeClr val="bg1"/>
                    </a:solidFill>
                  </a:rPr>
                  <a:t>Structure</a:t>
                </a:r>
              </a:p>
            </p:txBody>
          </p:sp>
        </p:grpSp>
        <p:grpSp>
          <p:nvGrpSpPr>
            <p:cNvPr id="92" name="Group 91"/>
            <p:cNvGrpSpPr/>
            <p:nvPr/>
          </p:nvGrpSpPr>
          <p:grpSpPr>
            <a:xfrm>
              <a:off x="6260533" y="5120810"/>
              <a:ext cx="1143865" cy="1143865"/>
              <a:chOff x="6260533" y="5120810"/>
              <a:chExt cx="1143865" cy="1143865"/>
            </a:xfrm>
          </p:grpSpPr>
          <p:sp>
            <p:nvSpPr>
              <p:cNvPr id="47" name="Freeform 46"/>
              <p:cNvSpPr/>
              <p:nvPr/>
            </p:nvSpPr>
            <p:spPr>
              <a:xfrm>
                <a:off x="6260533" y="5120810"/>
                <a:ext cx="1143865" cy="1143865"/>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3" name="TextBox 62"/>
              <p:cNvSpPr txBox="1"/>
              <p:nvPr/>
            </p:nvSpPr>
            <p:spPr>
              <a:xfrm>
                <a:off x="6370409" y="5361524"/>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EE</a:t>
                </a:r>
                <a:br>
                  <a:rPr lang="en-US" sz="1400" b="1" dirty="0" smtClean="0">
                    <a:solidFill>
                      <a:schemeClr val="bg1"/>
                    </a:solidFill>
                  </a:rPr>
                </a:br>
                <a:r>
                  <a:rPr lang="en-US" sz="1400" b="1" dirty="0" smtClean="0">
                    <a:solidFill>
                      <a:schemeClr val="bg1"/>
                    </a:solidFill>
                  </a:rPr>
                  <a:t>Resource</a:t>
                </a:r>
                <a:br>
                  <a:rPr lang="en-US" sz="1400" b="1" dirty="0" smtClean="0">
                    <a:solidFill>
                      <a:schemeClr val="bg1"/>
                    </a:solidFill>
                  </a:rPr>
                </a:br>
                <a:r>
                  <a:rPr lang="en-US" sz="1400" b="1" dirty="0" smtClean="0">
                    <a:solidFill>
                      <a:schemeClr val="bg1"/>
                    </a:solidFill>
                  </a:rPr>
                  <a:t>Groups</a:t>
                </a:r>
              </a:p>
            </p:txBody>
          </p:sp>
        </p:grpSp>
        <p:grpSp>
          <p:nvGrpSpPr>
            <p:cNvPr id="91" name="Group 90"/>
            <p:cNvGrpSpPr/>
            <p:nvPr/>
          </p:nvGrpSpPr>
          <p:grpSpPr>
            <a:xfrm>
              <a:off x="5048811" y="5570125"/>
              <a:ext cx="1123964" cy="1123964"/>
              <a:chOff x="5048811" y="5570125"/>
              <a:chExt cx="1123964" cy="1123964"/>
            </a:xfrm>
          </p:grpSpPr>
          <p:sp>
            <p:nvSpPr>
              <p:cNvPr id="49" name="Freeform 48"/>
              <p:cNvSpPr/>
              <p:nvPr/>
            </p:nvSpPr>
            <p:spPr>
              <a:xfrm>
                <a:off x="5048811" y="5570125"/>
                <a:ext cx="1123964" cy="1123964"/>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4" name="TextBox 63"/>
              <p:cNvSpPr txBox="1"/>
              <p:nvPr/>
            </p:nvSpPr>
            <p:spPr>
              <a:xfrm>
                <a:off x="5153770" y="5971866"/>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Leadership &amp;</a:t>
                </a:r>
                <a:br>
                  <a:rPr lang="en-US" sz="1400" b="1" dirty="0" smtClean="0">
                    <a:solidFill>
                      <a:schemeClr val="bg1"/>
                    </a:solidFill>
                  </a:rPr>
                </a:br>
                <a:r>
                  <a:rPr lang="en-US" sz="1400" b="1" dirty="0" smtClean="0">
                    <a:solidFill>
                      <a:schemeClr val="bg1"/>
                    </a:solidFill>
                  </a:rPr>
                  <a:t>Behaviors</a:t>
                </a:r>
              </a:p>
            </p:txBody>
          </p:sp>
        </p:grpSp>
        <p:grpSp>
          <p:nvGrpSpPr>
            <p:cNvPr id="90" name="Group 89"/>
            <p:cNvGrpSpPr/>
            <p:nvPr/>
          </p:nvGrpSpPr>
          <p:grpSpPr>
            <a:xfrm>
              <a:off x="3727214" y="5140712"/>
              <a:ext cx="1123963" cy="1123963"/>
              <a:chOff x="3727214" y="5140712"/>
              <a:chExt cx="1123963" cy="1123963"/>
            </a:xfrm>
          </p:grpSpPr>
          <p:sp>
            <p:nvSpPr>
              <p:cNvPr id="51" name="Freeform 50"/>
              <p:cNvSpPr/>
              <p:nvPr/>
            </p:nvSpPr>
            <p:spPr>
              <a:xfrm>
                <a:off x="3727214" y="5140712"/>
                <a:ext cx="1123963" cy="1123963"/>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5" name="TextBox 64"/>
              <p:cNvSpPr txBox="1"/>
              <p:nvPr/>
            </p:nvSpPr>
            <p:spPr>
              <a:xfrm>
                <a:off x="3774821" y="5427328"/>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Software</a:t>
                </a:r>
              </a:p>
              <a:p>
                <a:pPr algn="ctr">
                  <a:lnSpc>
                    <a:spcPct val="90000"/>
                  </a:lnSpc>
                </a:pPr>
                <a:r>
                  <a:rPr lang="en-US" sz="1400" b="1" dirty="0" smtClean="0">
                    <a:solidFill>
                      <a:schemeClr val="bg1"/>
                    </a:solidFill>
                  </a:rPr>
                  <a:t>Development</a:t>
                </a:r>
              </a:p>
            </p:txBody>
          </p:sp>
        </p:grpSp>
        <p:grpSp>
          <p:nvGrpSpPr>
            <p:cNvPr id="89" name="Group 88"/>
            <p:cNvGrpSpPr/>
            <p:nvPr/>
          </p:nvGrpSpPr>
          <p:grpSpPr>
            <a:xfrm>
              <a:off x="2910424" y="3971816"/>
              <a:ext cx="1168642" cy="1168642"/>
              <a:chOff x="2910424" y="3971816"/>
              <a:chExt cx="1168642" cy="1168642"/>
            </a:xfrm>
          </p:grpSpPr>
          <p:sp>
            <p:nvSpPr>
              <p:cNvPr id="53" name="Freeform 52"/>
              <p:cNvSpPr/>
              <p:nvPr/>
            </p:nvSpPr>
            <p:spPr>
              <a:xfrm>
                <a:off x="2910424" y="3971816"/>
                <a:ext cx="1168642" cy="1168642"/>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6" name="TextBox 65"/>
              <p:cNvSpPr txBox="1"/>
              <p:nvPr/>
            </p:nvSpPr>
            <p:spPr>
              <a:xfrm>
                <a:off x="3018543" y="4359147"/>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Product</a:t>
                </a:r>
              </a:p>
              <a:p>
                <a:pPr algn="ctr">
                  <a:lnSpc>
                    <a:spcPct val="90000"/>
                  </a:lnSpc>
                </a:pPr>
                <a:r>
                  <a:rPr lang="en-US" sz="1400" b="1" dirty="0" smtClean="0">
                    <a:solidFill>
                      <a:schemeClr val="bg1"/>
                    </a:solidFill>
                  </a:rPr>
                  <a:t>Management</a:t>
                </a:r>
              </a:p>
            </p:txBody>
          </p:sp>
        </p:grpSp>
        <p:grpSp>
          <p:nvGrpSpPr>
            <p:cNvPr id="88" name="Group 87"/>
            <p:cNvGrpSpPr/>
            <p:nvPr/>
          </p:nvGrpSpPr>
          <p:grpSpPr>
            <a:xfrm>
              <a:off x="2910423" y="2713043"/>
              <a:ext cx="1139799" cy="1139799"/>
              <a:chOff x="2910423" y="2713043"/>
              <a:chExt cx="1139799" cy="1139799"/>
            </a:xfrm>
          </p:grpSpPr>
          <p:sp>
            <p:nvSpPr>
              <p:cNvPr id="55" name="Freeform 54"/>
              <p:cNvSpPr/>
              <p:nvPr/>
            </p:nvSpPr>
            <p:spPr>
              <a:xfrm>
                <a:off x="2910423" y="2713043"/>
                <a:ext cx="1139799" cy="1139799"/>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7" name="TextBox 66"/>
              <p:cNvSpPr txBox="1"/>
              <p:nvPr/>
            </p:nvSpPr>
            <p:spPr>
              <a:xfrm>
                <a:off x="3018543" y="3113885"/>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Attrition/</a:t>
                </a:r>
                <a:br>
                  <a:rPr lang="en-US" sz="1400" b="1" dirty="0" smtClean="0">
                    <a:solidFill>
                      <a:schemeClr val="bg1"/>
                    </a:solidFill>
                  </a:rPr>
                </a:br>
                <a:r>
                  <a:rPr lang="en-US" sz="1400" b="1" dirty="0" smtClean="0">
                    <a:solidFill>
                      <a:schemeClr val="bg1"/>
                    </a:solidFill>
                  </a:rPr>
                  <a:t>Retention</a:t>
                </a:r>
              </a:p>
            </p:txBody>
          </p:sp>
        </p:grpSp>
        <p:grpSp>
          <p:nvGrpSpPr>
            <p:cNvPr id="87" name="Group 86"/>
            <p:cNvGrpSpPr/>
            <p:nvPr/>
          </p:nvGrpSpPr>
          <p:grpSpPr>
            <a:xfrm>
              <a:off x="3587276" y="1700628"/>
              <a:ext cx="1116555" cy="1116555"/>
              <a:chOff x="3587276" y="1700628"/>
              <a:chExt cx="1116555" cy="1116555"/>
            </a:xfrm>
          </p:grpSpPr>
          <p:sp>
            <p:nvSpPr>
              <p:cNvPr id="57" name="Freeform 56"/>
              <p:cNvSpPr/>
              <p:nvPr/>
            </p:nvSpPr>
            <p:spPr>
              <a:xfrm>
                <a:off x="3587276" y="1700628"/>
                <a:ext cx="1116555" cy="1116555"/>
              </a:xfrm>
              <a:custGeom>
                <a:avLst/>
                <a:gdLst>
                  <a:gd name="connsiteX0" fmla="*/ 0 w 926004"/>
                  <a:gd name="connsiteY0" fmla="*/ 463002 h 926004"/>
                  <a:gd name="connsiteX1" fmla="*/ 463002 w 926004"/>
                  <a:gd name="connsiteY1" fmla="*/ 0 h 926004"/>
                  <a:gd name="connsiteX2" fmla="*/ 926004 w 926004"/>
                  <a:gd name="connsiteY2" fmla="*/ 463002 h 926004"/>
                  <a:gd name="connsiteX3" fmla="*/ 463002 w 926004"/>
                  <a:gd name="connsiteY3" fmla="*/ 926004 h 926004"/>
                  <a:gd name="connsiteX4" fmla="*/ 0 w 926004"/>
                  <a:gd name="connsiteY4" fmla="*/ 463002 h 92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4" h="926004">
                    <a:moveTo>
                      <a:pt x="0" y="463002"/>
                    </a:moveTo>
                    <a:cubicBezTo>
                      <a:pt x="0" y="207293"/>
                      <a:pt x="207293" y="0"/>
                      <a:pt x="463002" y="0"/>
                    </a:cubicBezTo>
                    <a:cubicBezTo>
                      <a:pt x="718711" y="0"/>
                      <a:pt x="926004" y="207293"/>
                      <a:pt x="926004" y="463002"/>
                    </a:cubicBezTo>
                    <a:cubicBezTo>
                      <a:pt x="926004" y="718711"/>
                      <a:pt x="718711" y="926004"/>
                      <a:pt x="463002" y="926004"/>
                    </a:cubicBezTo>
                    <a:cubicBezTo>
                      <a:pt x="207293" y="926004"/>
                      <a:pt x="0" y="718711"/>
                      <a:pt x="0" y="46300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040" tIns="147040" rIns="147040" bIns="147040" numCol="1" spcCol="1270" anchor="ctr" anchorCtr="0">
                <a:noAutofit/>
              </a:bodyPr>
              <a:lstStyle/>
              <a:p>
                <a:pPr lvl="0" algn="ctr" defTabSz="400050">
                  <a:lnSpc>
                    <a:spcPct val="90000"/>
                  </a:lnSpc>
                  <a:spcBef>
                    <a:spcPct val="0"/>
                  </a:spcBef>
                  <a:spcAft>
                    <a:spcPct val="35000"/>
                  </a:spcAft>
                </a:pPr>
                <a:endParaRPr lang="en-US" sz="900" b="1" kern="1200" dirty="0"/>
              </a:p>
            </p:txBody>
          </p:sp>
          <p:sp>
            <p:nvSpPr>
              <p:cNvPr id="68" name="TextBox 67"/>
              <p:cNvSpPr txBox="1"/>
              <p:nvPr/>
            </p:nvSpPr>
            <p:spPr>
              <a:xfrm>
                <a:off x="3668956" y="2080429"/>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Coaching/</a:t>
                </a:r>
                <a:br>
                  <a:rPr lang="en-US" sz="1400" b="1" dirty="0" smtClean="0">
                    <a:solidFill>
                      <a:schemeClr val="bg1"/>
                    </a:solidFill>
                  </a:rPr>
                </a:br>
                <a:r>
                  <a:rPr lang="en-US" sz="1400" b="1" dirty="0" smtClean="0">
                    <a:solidFill>
                      <a:schemeClr val="bg1"/>
                    </a:solidFill>
                  </a:rPr>
                  <a:t>Mentoring</a:t>
                </a:r>
              </a:p>
            </p:txBody>
          </p:sp>
        </p:grpSp>
      </p:grpSp>
      <p:grpSp>
        <p:nvGrpSpPr>
          <p:cNvPr id="79" name="Group 78"/>
          <p:cNvGrpSpPr/>
          <p:nvPr/>
        </p:nvGrpSpPr>
        <p:grpSpPr>
          <a:xfrm>
            <a:off x="8746683" y="1578788"/>
            <a:ext cx="1138209" cy="1138209"/>
            <a:chOff x="8586263" y="1578788"/>
            <a:chExt cx="1138209" cy="1138209"/>
          </a:xfrm>
        </p:grpSpPr>
        <p:sp>
          <p:nvSpPr>
            <p:cNvPr id="71" name="Freeform 70"/>
            <p:cNvSpPr/>
            <p:nvPr/>
          </p:nvSpPr>
          <p:spPr>
            <a:xfrm>
              <a:off x="8586263" y="1578788"/>
              <a:ext cx="1138209" cy="1138209"/>
            </a:xfrm>
            <a:custGeom>
              <a:avLst/>
              <a:gdLst>
                <a:gd name="connsiteX0" fmla="*/ 0 w 1138209"/>
                <a:gd name="connsiteY0" fmla="*/ 569105 h 1138209"/>
                <a:gd name="connsiteX1" fmla="*/ 569105 w 1138209"/>
                <a:gd name="connsiteY1" fmla="*/ 0 h 1138209"/>
                <a:gd name="connsiteX2" fmla="*/ 1138210 w 1138209"/>
                <a:gd name="connsiteY2" fmla="*/ 569105 h 1138209"/>
                <a:gd name="connsiteX3" fmla="*/ 569105 w 1138209"/>
                <a:gd name="connsiteY3" fmla="*/ 1138210 h 1138209"/>
                <a:gd name="connsiteX4" fmla="*/ 0 w 1138209"/>
                <a:gd name="connsiteY4" fmla="*/ 569105 h 113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9" h="1138209">
                  <a:moveTo>
                    <a:pt x="0" y="569105"/>
                  </a:moveTo>
                  <a:cubicBezTo>
                    <a:pt x="0" y="254797"/>
                    <a:pt x="254797" y="0"/>
                    <a:pt x="569105" y="0"/>
                  </a:cubicBezTo>
                  <a:cubicBezTo>
                    <a:pt x="883413" y="0"/>
                    <a:pt x="1138210" y="254797"/>
                    <a:pt x="1138210" y="569105"/>
                  </a:cubicBezTo>
                  <a:cubicBezTo>
                    <a:pt x="1138210" y="883413"/>
                    <a:pt x="883413" y="1138210"/>
                    <a:pt x="569105" y="1138210"/>
                  </a:cubicBezTo>
                  <a:cubicBezTo>
                    <a:pt x="254797" y="1138210"/>
                    <a:pt x="0" y="883413"/>
                    <a:pt x="0" y="569105"/>
                  </a:cubicBezTo>
                  <a:close/>
                </a:path>
              </a:pathLst>
            </a:custGeom>
            <a:solidFill>
              <a:schemeClr val="tx2"/>
            </a:solidFill>
          </p:spPr>
          <p:style>
            <a:lnRef idx="2">
              <a:schemeClr val="lt1">
                <a:hueOff val="0"/>
                <a:satOff val="0"/>
                <a:lumOff val="0"/>
                <a:alphaOff val="0"/>
              </a:schemeClr>
            </a:lnRef>
            <a:fillRef idx="1">
              <a:schemeClr val="accent1">
                <a:shade val="80000"/>
                <a:alpha val="50000"/>
                <a:hueOff val="0"/>
                <a:satOff val="0"/>
                <a:lumOff val="0"/>
                <a:alphaOff val="0"/>
              </a:schemeClr>
            </a:fillRef>
            <a:effectRef idx="0">
              <a:schemeClr val="accent1">
                <a:shade val="80000"/>
                <a:alpha val="50000"/>
                <a:hueOff val="0"/>
                <a:satOff val="0"/>
                <a:lumOff val="0"/>
                <a:alphaOff val="0"/>
              </a:schemeClr>
            </a:effectRef>
            <a:fontRef idx="minor">
              <a:schemeClr val="tx1"/>
            </a:fontRef>
          </p:style>
          <p:txBody>
            <a:bodyPr spcFirstLastPara="0" vert="horz" wrap="square" lIns="229326" tIns="178117" rIns="229326" bIns="178117" numCol="1" spcCol="1270" anchor="ctr" anchorCtr="0">
              <a:noAutofit/>
            </a:bodyPr>
            <a:lstStyle/>
            <a:p>
              <a:pPr lvl="0" algn="ctr" defTabSz="400050">
                <a:lnSpc>
                  <a:spcPct val="90000"/>
                </a:lnSpc>
                <a:spcBef>
                  <a:spcPct val="0"/>
                </a:spcBef>
                <a:spcAft>
                  <a:spcPct val="35000"/>
                </a:spcAft>
              </a:pPr>
              <a:endParaRPr lang="en-US" sz="900" b="1" kern="1200" dirty="0">
                <a:solidFill>
                  <a:schemeClr val="bg1"/>
                </a:solidFill>
              </a:endParaRPr>
            </a:p>
          </p:txBody>
        </p:sp>
        <p:sp>
          <p:nvSpPr>
            <p:cNvPr id="75" name="TextBox 74"/>
            <p:cNvSpPr txBox="1"/>
            <p:nvPr/>
          </p:nvSpPr>
          <p:spPr>
            <a:xfrm>
              <a:off x="8698167" y="1911650"/>
              <a:ext cx="914400" cy="224590"/>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Vendor</a:t>
              </a:r>
              <a:br>
                <a:rPr lang="en-US" sz="1400" b="1" dirty="0" smtClean="0">
                  <a:solidFill>
                    <a:schemeClr val="bg1"/>
                  </a:solidFill>
                </a:rPr>
              </a:br>
              <a:r>
                <a:rPr lang="en-US" sz="1400" b="1" dirty="0" smtClean="0">
                  <a:solidFill>
                    <a:schemeClr val="bg1"/>
                  </a:solidFill>
                </a:rPr>
                <a:t>Relationships</a:t>
              </a:r>
            </a:p>
          </p:txBody>
        </p:sp>
      </p:grpSp>
      <p:grpSp>
        <p:nvGrpSpPr>
          <p:cNvPr id="80" name="Group 79"/>
          <p:cNvGrpSpPr/>
          <p:nvPr/>
        </p:nvGrpSpPr>
        <p:grpSpPr>
          <a:xfrm>
            <a:off x="8794863" y="2798265"/>
            <a:ext cx="1138209" cy="1138209"/>
            <a:chOff x="8634443" y="2798265"/>
            <a:chExt cx="1138209" cy="1138209"/>
          </a:xfrm>
        </p:grpSpPr>
        <p:sp>
          <p:nvSpPr>
            <p:cNvPr id="72" name="Freeform 71"/>
            <p:cNvSpPr/>
            <p:nvPr/>
          </p:nvSpPr>
          <p:spPr>
            <a:xfrm>
              <a:off x="8634443" y="2798265"/>
              <a:ext cx="1138209" cy="1138209"/>
            </a:xfrm>
            <a:custGeom>
              <a:avLst/>
              <a:gdLst>
                <a:gd name="connsiteX0" fmla="*/ 0 w 1138209"/>
                <a:gd name="connsiteY0" fmla="*/ 569105 h 1138209"/>
                <a:gd name="connsiteX1" fmla="*/ 569105 w 1138209"/>
                <a:gd name="connsiteY1" fmla="*/ 0 h 1138209"/>
                <a:gd name="connsiteX2" fmla="*/ 1138210 w 1138209"/>
                <a:gd name="connsiteY2" fmla="*/ 569105 h 1138209"/>
                <a:gd name="connsiteX3" fmla="*/ 569105 w 1138209"/>
                <a:gd name="connsiteY3" fmla="*/ 1138210 h 1138209"/>
                <a:gd name="connsiteX4" fmla="*/ 0 w 1138209"/>
                <a:gd name="connsiteY4" fmla="*/ 569105 h 113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9" h="1138209">
                  <a:moveTo>
                    <a:pt x="0" y="569105"/>
                  </a:moveTo>
                  <a:cubicBezTo>
                    <a:pt x="0" y="254797"/>
                    <a:pt x="254797" y="0"/>
                    <a:pt x="569105" y="0"/>
                  </a:cubicBezTo>
                  <a:cubicBezTo>
                    <a:pt x="883413" y="0"/>
                    <a:pt x="1138210" y="254797"/>
                    <a:pt x="1138210" y="569105"/>
                  </a:cubicBezTo>
                  <a:cubicBezTo>
                    <a:pt x="1138210" y="883413"/>
                    <a:pt x="883413" y="1138210"/>
                    <a:pt x="569105" y="1138210"/>
                  </a:cubicBezTo>
                  <a:cubicBezTo>
                    <a:pt x="254797" y="1138210"/>
                    <a:pt x="0" y="883413"/>
                    <a:pt x="0" y="569105"/>
                  </a:cubicBezTo>
                  <a:close/>
                </a:path>
              </a:pathLst>
            </a:custGeom>
            <a:solidFill>
              <a:schemeClr val="tx2"/>
            </a:solidFill>
          </p:spPr>
          <p:style>
            <a:lnRef idx="2">
              <a:schemeClr val="lt1">
                <a:hueOff val="0"/>
                <a:satOff val="0"/>
                <a:lumOff val="0"/>
                <a:alphaOff val="0"/>
              </a:schemeClr>
            </a:lnRef>
            <a:fillRef idx="1">
              <a:schemeClr val="accent1">
                <a:shade val="80000"/>
                <a:alpha val="50000"/>
                <a:hueOff val="-2308"/>
                <a:satOff val="0"/>
                <a:lumOff val="1323"/>
                <a:alphaOff val="10000"/>
              </a:schemeClr>
            </a:fillRef>
            <a:effectRef idx="0">
              <a:schemeClr val="accent1">
                <a:shade val="80000"/>
                <a:alpha val="50000"/>
                <a:hueOff val="-2308"/>
                <a:satOff val="0"/>
                <a:lumOff val="1323"/>
                <a:alphaOff val="10000"/>
              </a:schemeClr>
            </a:effectRef>
            <a:fontRef idx="minor">
              <a:schemeClr val="tx1"/>
            </a:fontRef>
          </p:style>
          <p:txBody>
            <a:bodyPr spcFirstLastPara="0" vert="horz" wrap="square" lIns="229326" tIns="178117" rIns="229326" bIns="178117" numCol="1" spcCol="1270" anchor="ctr" anchorCtr="0">
              <a:noAutofit/>
            </a:bodyPr>
            <a:lstStyle/>
            <a:p>
              <a:pPr lvl="0" algn="ctr" defTabSz="400050">
                <a:lnSpc>
                  <a:spcPct val="90000"/>
                </a:lnSpc>
                <a:spcBef>
                  <a:spcPct val="0"/>
                </a:spcBef>
                <a:spcAft>
                  <a:spcPct val="35000"/>
                </a:spcAft>
              </a:pPr>
              <a:endParaRPr lang="en-US" sz="900" b="1" kern="1200" dirty="0">
                <a:solidFill>
                  <a:schemeClr val="bg1"/>
                </a:solidFill>
              </a:endParaRPr>
            </a:p>
          </p:txBody>
        </p:sp>
        <p:sp>
          <p:nvSpPr>
            <p:cNvPr id="76" name="TextBox 75"/>
            <p:cNvSpPr txBox="1"/>
            <p:nvPr/>
          </p:nvSpPr>
          <p:spPr>
            <a:xfrm>
              <a:off x="8719929" y="3153031"/>
              <a:ext cx="914400" cy="265325"/>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Marketing/</a:t>
              </a:r>
              <a:r>
                <a:rPr lang="en-US" sz="1400" b="1" dirty="0">
                  <a:solidFill>
                    <a:schemeClr val="bg1"/>
                  </a:solidFill>
                </a:rPr>
                <a:t/>
              </a:r>
              <a:br>
                <a:rPr lang="en-US" sz="1400" b="1" dirty="0">
                  <a:solidFill>
                    <a:schemeClr val="bg1"/>
                  </a:solidFill>
                </a:rPr>
              </a:br>
              <a:r>
                <a:rPr lang="en-US" sz="1400" b="1" dirty="0" smtClean="0">
                  <a:solidFill>
                    <a:schemeClr val="bg1"/>
                  </a:solidFill>
                </a:rPr>
                <a:t>Public</a:t>
              </a:r>
            </a:p>
            <a:p>
              <a:pPr algn="ctr">
                <a:lnSpc>
                  <a:spcPct val="90000"/>
                </a:lnSpc>
              </a:pPr>
              <a:r>
                <a:rPr lang="en-US" sz="1400" b="1" dirty="0" smtClean="0">
                  <a:solidFill>
                    <a:schemeClr val="bg1"/>
                  </a:solidFill>
                </a:rPr>
                <a:t>Relations</a:t>
              </a:r>
            </a:p>
          </p:txBody>
        </p:sp>
      </p:grpSp>
      <p:grpSp>
        <p:nvGrpSpPr>
          <p:cNvPr id="81" name="Group 80"/>
          <p:cNvGrpSpPr/>
          <p:nvPr/>
        </p:nvGrpSpPr>
        <p:grpSpPr>
          <a:xfrm>
            <a:off x="8785703" y="3976027"/>
            <a:ext cx="1138209" cy="1138209"/>
            <a:chOff x="8625283" y="3976027"/>
            <a:chExt cx="1138209" cy="1138209"/>
          </a:xfrm>
        </p:grpSpPr>
        <p:sp>
          <p:nvSpPr>
            <p:cNvPr id="73" name="Freeform 72"/>
            <p:cNvSpPr/>
            <p:nvPr/>
          </p:nvSpPr>
          <p:spPr>
            <a:xfrm>
              <a:off x="8625283" y="3976027"/>
              <a:ext cx="1138209" cy="1138209"/>
            </a:xfrm>
            <a:custGeom>
              <a:avLst/>
              <a:gdLst>
                <a:gd name="connsiteX0" fmla="*/ 0 w 1138209"/>
                <a:gd name="connsiteY0" fmla="*/ 569105 h 1138209"/>
                <a:gd name="connsiteX1" fmla="*/ 569105 w 1138209"/>
                <a:gd name="connsiteY1" fmla="*/ 0 h 1138209"/>
                <a:gd name="connsiteX2" fmla="*/ 1138210 w 1138209"/>
                <a:gd name="connsiteY2" fmla="*/ 569105 h 1138209"/>
                <a:gd name="connsiteX3" fmla="*/ 569105 w 1138209"/>
                <a:gd name="connsiteY3" fmla="*/ 1138210 h 1138209"/>
                <a:gd name="connsiteX4" fmla="*/ 0 w 1138209"/>
                <a:gd name="connsiteY4" fmla="*/ 569105 h 113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9" h="1138209">
                  <a:moveTo>
                    <a:pt x="0" y="569105"/>
                  </a:moveTo>
                  <a:cubicBezTo>
                    <a:pt x="0" y="254797"/>
                    <a:pt x="254797" y="0"/>
                    <a:pt x="569105" y="0"/>
                  </a:cubicBezTo>
                  <a:cubicBezTo>
                    <a:pt x="883413" y="0"/>
                    <a:pt x="1138210" y="254797"/>
                    <a:pt x="1138210" y="569105"/>
                  </a:cubicBezTo>
                  <a:cubicBezTo>
                    <a:pt x="1138210" y="883413"/>
                    <a:pt x="883413" y="1138210"/>
                    <a:pt x="569105" y="1138210"/>
                  </a:cubicBezTo>
                  <a:cubicBezTo>
                    <a:pt x="254797" y="1138210"/>
                    <a:pt x="0" y="883413"/>
                    <a:pt x="0" y="569105"/>
                  </a:cubicBezTo>
                  <a:close/>
                </a:path>
              </a:pathLst>
            </a:custGeom>
            <a:solidFill>
              <a:schemeClr val="tx2"/>
            </a:solidFill>
          </p:spPr>
          <p:style>
            <a:lnRef idx="2">
              <a:schemeClr val="lt1">
                <a:hueOff val="0"/>
                <a:satOff val="0"/>
                <a:lumOff val="0"/>
                <a:alphaOff val="0"/>
              </a:schemeClr>
            </a:lnRef>
            <a:fillRef idx="1">
              <a:schemeClr val="accent1">
                <a:shade val="80000"/>
                <a:alpha val="50000"/>
                <a:hueOff val="-4616"/>
                <a:satOff val="0"/>
                <a:lumOff val="2647"/>
                <a:alphaOff val="20000"/>
              </a:schemeClr>
            </a:fillRef>
            <a:effectRef idx="0">
              <a:schemeClr val="accent1">
                <a:shade val="80000"/>
                <a:alpha val="50000"/>
                <a:hueOff val="-4616"/>
                <a:satOff val="0"/>
                <a:lumOff val="2647"/>
                <a:alphaOff val="20000"/>
              </a:schemeClr>
            </a:effectRef>
            <a:fontRef idx="minor">
              <a:schemeClr val="tx1"/>
            </a:fontRef>
          </p:style>
          <p:txBody>
            <a:bodyPr spcFirstLastPara="0" vert="horz" wrap="square" lIns="229326" tIns="178117" rIns="229326" bIns="178117" numCol="1" spcCol="1270" anchor="ctr" anchorCtr="0">
              <a:noAutofit/>
            </a:bodyPr>
            <a:lstStyle/>
            <a:p>
              <a:pPr lvl="0" algn="ctr" defTabSz="400050">
                <a:lnSpc>
                  <a:spcPct val="90000"/>
                </a:lnSpc>
                <a:spcBef>
                  <a:spcPct val="0"/>
                </a:spcBef>
                <a:spcAft>
                  <a:spcPct val="35000"/>
                </a:spcAft>
              </a:pPr>
              <a:endParaRPr lang="en-US" sz="900" b="1" kern="1200" dirty="0">
                <a:solidFill>
                  <a:schemeClr val="bg1"/>
                </a:solidFill>
              </a:endParaRPr>
            </a:p>
          </p:txBody>
        </p:sp>
        <p:sp>
          <p:nvSpPr>
            <p:cNvPr id="77" name="TextBox 76"/>
            <p:cNvSpPr txBox="1"/>
            <p:nvPr/>
          </p:nvSpPr>
          <p:spPr>
            <a:xfrm>
              <a:off x="8719929" y="4405101"/>
              <a:ext cx="914400" cy="265325"/>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Biz Develop/</a:t>
              </a:r>
              <a:br>
                <a:rPr lang="en-US" sz="1400" b="1" dirty="0" smtClean="0">
                  <a:solidFill>
                    <a:schemeClr val="bg1"/>
                  </a:solidFill>
                </a:rPr>
              </a:br>
              <a:r>
                <a:rPr lang="en-US" sz="1400" b="1" dirty="0" smtClean="0">
                  <a:solidFill>
                    <a:schemeClr val="bg1"/>
                  </a:solidFill>
                </a:rPr>
                <a:t>Sales</a:t>
              </a:r>
            </a:p>
          </p:txBody>
        </p:sp>
      </p:grpSp>
      <p:grpSp>
        <p:nvGrpSpPr>
          <p:cNvPr id="82" name="Group 81"/>
          <p:cNvGrpSpPr/>
          <p:nvPr/>
        </p:nvGrpSpPr>
        <p:grpSpPr>
          <a:xfrm>
            <a:off x="8814622" y="5124366"/>
            <a:ext cx="1138209" cy="1138209"/>
            <a:chOff x="8654202" y="5124366"/>
            <a:chExt cx="1138209" cy="1138209"/>
          </a:xfrm>
        </p:grpSpPr>
        <p:sp>
          <p:nvSpPr>
            <p:cNvPr id="74" name="Freeform 73"/>
            <p:cNvSpPr/>
            <p:nvPr/>
          </p:nvSpPr>
          <p:spPr>
            <a:xfrm>
              <a:off x="8654202" y="5124366"/>
              <a:ext cx="1138209" cy="1138209"/>
            </a:xfrm>
            <a:custGeom>
              <a:avLst/>
              <a:gdLst>
                <a:gd name="connsiteX0" fmla="*/ 0 w 1138209"/>
                <a:gd name="connsiteY0" fmla="*/ 569105 h 1138209"/>
                <a:gd name="connsiteX1" fmla="*/ 569105 w 1138209"/>
                <a:gd name="connsiteY1" fmla="*/ 0 h 1138209"/>
                <a:gd name="connsiteX2" fmla="*/ 1138210 w 1138209"/>
                <a:gd name="connsiteY2" fmla="*/ 569105 h 1138209"/>
                <a:gd name="connsiteX3" fmla="*/ 569105 w 1138209"/>
                <a:gd name="connsiteY3" fmla="*/ 1138210 h 1138209"/>
                <a:gd name="connsiteX4" fmla="*/ 0 w 1138209"/>
                <a:gd name="connsiteY4" fmla="*/ 569105 h 113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9" h="1138209">
                  <a:moveTo>
                    <a:pt x="0" y="569105"/>
                  </a:moveTo>
                  <a:cubicBezTo>
                    <a:pt x="0" y="254797"/>
                    <a:pt x="254797" y="0"/>
                    <a:pt x="569105" y="0"/>
                  </a:cubicBezTo>
                  <a:cubicBezTo>
                    <a:pt x="883413" y="0"/>
                    <a:pt x="1138210" y="254797"/>
                    <a:pt x="1138210" y="569105"/>
                  </a:cubicBezTo>
                  <a:cubicBezTo>
                    <a:pt x="1138210" y="883413"/>
                    <a:pt x="883413" y="1138210"/>
                    <a:pt x="569105" y="1138210"/>
                  </a:cubicBezTo>
                  <a:cubicBezTo>
                    <a:pt x="254797" y="1138210"/>
                    <a:pt x="0" y="883413"/>
                    <a:pt x="0" y="569105"/>
                  </a:cubicBezTo>
                  <a:close/>
                </a:path>
              </a:pathLst>
            </a:custGeom>
            <a:solidFill>
              <a:schemeClr val="tx2"/>
            </a:solidFill>
          </p:spPr>
          <p:style>
            <a:lnRef idx="2">
              <a:schemeClr val="lt1">
                <a:hueOff val="0"/>
                <a:satOff val="0"/>
                <a:lumOff val="0"/>
                <a:alphaOff val="0"/>
              </a:schemeClr>
            </a:lnRef>
            <a:fillRef idx="1">
              <a:schemeClr val="accent1">
                <a:shade val="80000"/>
                <a:alpha val="50000"/>
                <a:hueOff val="-6924"/>
                <a:satOff val="0"/>
                <a:lumOff val="3970"/>
                <a:alphaOff val="30000"/>
              </a:schemeClr>
            </a:fillRef>
            <a:effectRef idx="0">
              <a:schemeClr val="accent1">
                <a:shade val="80000"/>
                <a:alpha val="50000"/>
                <a:hueOff val="-6924"/>
                <a:satOff val="0"/>
                <a:lumOff val="3970"/>
                <a:alphaOff val="30000"/>
              </a:schemeClr>
            </a:effectRef>
            <a:fontRef idx="minor">
              <a:schemeClr val="tx1"/>
            </a:fontRef>
          </p:style>
          <p:txBody>
            <a:bodyPr spcFirstLastPara="0" vert="horz" wrap="square" lIns="229326" tIns="178117" rIns="229326" bIns="178117" numCol="1" spcCol="1270" anchor="ctr" anchorCtr="0">
              <a:noAutofit/>
            </a:bodyPr>
            <a:lstStyle/>
            <a:p>
              <a:pPr lvl="0" algn="ctr" defTabSz="400050">
                <a:lnSpc>
                  <a:spcPct val="90000"/>
                </a:lnSpc>
                <a:spcBef>
                  <a:spcPct val="0"/>
                </a:spcBef>
                <a:spcAft>
                  <a:spcPct val="35000"/>
                </a:spcAft>
              </a:pPr>
              <a:endParaRPr lang="en-US" sz="900" b="1" kern="1200" dirty="0">
                <a:solidFill>
                  <a:schemeClr val="bg1"/>
                </a:solidFill>
              </a:endParaRPr>
            </a:p>
          </p:txBody>
        </p:sp>
        <p:sp>
          <p:nvSpPr>
            <p:cNvPr id="78" name="TextBox 77"/>
            <p:cNvSpPr txBox="1"/>
            <p:nvPr/>
          </p:nvSpPr>
          <p:spPr>
            <a:xfrm>
              <a:off x="8766106" y="5436432"/>
              <a:ext cx="914400" cy="265325"/>
            </a:xfrm>
            <a:prstGeom prst="rect">
              <a:avLst/>
            </a:prstGeom>
            <a:noFill/>
          </p:spPr>
          <p:txBody>
            <a:bodyPr wrap="none" lIns="0" tIns="0" rIns="0" bIns="0" rtlCol="0">
              <a:noAutofit/>
            </a:bodyPr>
            <a:lstStyle/>
            <a:p>
              <a:pPr algn="ctr">
                <a:lnSpc>
                  <a:spcPct val="90000"/>
                </a:lnSpc>
              </a:pPr>
              <a:r>
                <a:rPr lang="en-US" sz="1400" b="1" dirty="0" smtClean="0">
                  <a:solidFill>
                    <a:schemeClr val="bg1"/>
                  </a:solidFill>
                </a:rPr>
                <a:t>Community</a:t>
              </a:r>
              <a:br>
                <a:rPr lang="en-US" sz="1400" b="1" dirty="0" smtClean="0">
                  <a:solidFill>
                    <a:schemeClr val="bg1"/>
                  </a:solidFill>
                </a:rPr>
              </a:br>
              <a:r>
                <a:rPr lang="en-US" sz="1400" b="1" dirty="0" smtClean="0">
                  <a:solidFill>
                    <a:schemeClr val="bg1"/>
                  </a:solidFill>
                </a:rPr>
                <a:t>Relations/</a:t>
              </a:r>
            </a:p>
            <a:p>
              <a:pPr algn="ctr">
                <a:lnSpc>
                  <a:spcPct val="90000"/>
                </a:lnSpc>
              </a:pPr>
              <a:r>
                <a:rPr lang="en-US" sz="1400" b="1" dirty="0" smtClean="0">
                  <a:solidFill>
                    <a:schemeClr val="bg1"/>
                  </a:solidFill>
                </a:rPr>
                <a:t>Customer</a:t>
              </a:r>
            </a:p>
            <a:p>
              <a:pPr algn="ctr">
                <a:lnSpc>
                  <a:spcPct val="90000"/>
                </a:lnSpc>
              </a:pPr>
              <a:r>
                <a:rPr lang="en-US" sz="1400" b="1" dirty="0" smtClean="0">
                  <a:solidFill>
                    <a:schemeClr val="bg1"/>
                  </a:solidFill>
                </a:rPr>
                <a:t>Service</a:t>
              </a:r>
            </a:p>
          </p:txBody>
        </p:sp>
      </p:grpSp>
      <p:sp>
        <p:nvSpPr>
          <p:cNvPr id="98" name="Oval 97"/>
          <p:cNvSpPr/>
          <p:nvPr/>
        </p:nvSpPr>
        <p:spPr>
          <a:xfrm>
            <a:off x="10690949" y="1267326"/>
            <a:ext cx="885386" cy="4995249"/>
          </a:xfrm>
          <a:prstGeom prst="ellipse">
            <a:avLst/>
          </a:prstGeom>
          <a:solidFill>
            <a:srgbClr val="FFFF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lnSpc>
                <a:spcPct val="90000"/>
              </a:lnSpc>
            </a:pPr>
            <a:r>
              <a:rPr lang="en-US" b="1" dirty="0" smtClean="0">
                <a:solidFill>
                  <a:schemeClr val="tx1"/>
                </a:solidFill>
              </a:rPr>
              <a:t>PERFORMANCE</a:t>
            </a:r>
          </a:p>
        </p:txBody>
      </p:sp>
      <p:sp>
        <p:nvSpPr>
          <p:cNvPr id="99" name="Right Arrow 98"/>
          <p:cNvSpPr/>
          <p:nvPr/>
        </p:nvSpPr>
        <p:spPr>
          <a:xfrm>
            <a:off x="2208836" y="3642756"/>
            <a:ext cx="701587" cy="473438"/>
          </a:xfrm>
          <a:prstGeom prst="rightArrow">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
        <p:nvSpPr>
          <p:cNvPr id="100" name="Right Arrow 99"/>
          <p:cNvSpPr/>
          <p:nvPr/>
        </p:nvSpPr>
        <p:spPr>
          <a:xfrm>
            <a:off x="8135706" y="3680739"/>
            <a:ext cx="701587" cy="473438"/>
          </a:xfrm>
          <a:prstGeom prst="rightArrow">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
        <p:nvSpPr>
          <p:cNvPr id="101" name="Right Arrow 100"/>
          <p:cNvSpPr/>
          <p:nvPr/>
        </p:nvSpPr>
        <p:spPr>
          <a:xfrm>
            <a:off x="9911831" y="3642756"/>
            <a:ext cx="701587" cy="473438"/>
          </a:xfrm>
          <a:prstGeom prst="rightArrow">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
        <p:nvSpPr>
          <p:cNvPr id="103" name="Curved Down Arrow 102"/>
          <p:cNvSpPr/>
          <p:nvPr/>
        </p:nvSpPr>
        <p:spPr>
          <a:xfrm flipH="1">
            <a:off x="1340589" y="1237640"/>
            <a:ext cx="7454274" cy="658405"/>
          </a:xfrm>
          <a:prstGeom prst="curvedDownArrow">
            <a:avLst>
              <a:gd name="adj1" fmla="val 25000"/>
              <a:gd name="adj2" fmla="val 155608"/>
              <a:gd name="adj3" fmla="val 25000"/>
            </a:avLst>
          </a:prstGeom>
          <a:solidFill>
            <a:srgbClr val="FFFF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solidFill>
                <a:schemeClr val="tx1"/>
              </a:solidFill>
            </a:endParaRPr>
          </a:p>
        </p:txBody>
      </p:sp>
      <p:sp>
        <p:nvSpPr>
          <p:cNvPr id="104" name="Curved Down Arrow 103"/>
          <p:cNvSpPr/>
          <p:nvPr/>
        </p:nvSpPr>
        <p:spPr>
          <a:xfrm flipH="1" flipV="1">
            <a:off x="1379499" y="5645245"/>
            <a:ext cx="7430154" cy="736492"/>
          </a:xfrm>
          <a:prstGeom prst="curvedDownArrow">
            <a:avLst>
              <a:gd name="adj1" fmla="val 34250"/>
              <a:gd name="adj2" fmla="val 127103"/>
              <a:gd name="adj3" fmla="val 25000"/>
            </a:avLst>
          </a:prstGeom>
          <a:solidFill>
            <a:srgbClr val="FFFF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solidFill>
                <a:schemeClr val="tx1"/>
              </a:solidFill>
            </a:endParaRPr>
          </a:p>
        </p:txBody>
      </p:sp>
      <p:sp>
        <p:nvSpPr>
          <p:cNvPr id="105" name="TextBox 104"/>
          <p:cNvSpPr txBox="1"/>
          <p:nvPr/>
        </p:nvSpPr>
        <p:spPr>
          <a:xfrm>
            <a:off x="553114" y="1763722"/>
            <a:ext cx="926424" cy="642592"/>
          </a:xfrm>
          <a:prstGeom prst="rect">
            <a:avLst/>
          </a:prstGeom>
          <a:solidFill>
            <a:schemeClr val="accent1"/>
          </a:solidFill>
        </p:spPr>
        <p:txBody>
          <a:bodyPr wrap="none" lIns="0" tIns="0" rIns="0" bIns="0" rtlCol="0" anchor="ctr">
            <a:noAutofit/>
          </a:bodyPr>
          <a:lstStyle/>
          <a:p>
            <a:pPr algn="ctr">
              <a:lnSpc>
                <a:spcPct val="90000"/>
              </a:lnSpc>
            </a:pPr>
            <a:r>
              <a:rPr lang="en-US" sz="1400" b="1" i="1" dirty="0" smtClean="0">
                <a:solidFill>
                  <a:schemeClr val="bg1"/>
                </a:solidFill>
              </a:rPr>
              <a:t>Mission, </a:t>
            </a:r>
            <a:br>
              <a:rPr lang="en-US" sz="1400" b="1" i="1" dirty="0" smtClean="0">
                <a:solidFill>
                  <a:schemeClr val="bg1"/>
                </a:solidFill>
              </a:rPr>
            </a:br>
            <a:r>
              <a:rPr lang="en-US" sz="1400" b="1" i="1" dirty="0" smtClean="0">
                <a:solidFill>
                  <a:schemeClr val="bg1"/>
                </a:solidFill>
              </a:rPr>
              <a:t>Vision,</a:t>
            </a:r>
            <a:br>
              <a:rPr lang="en-US" sz="1400" b="1" i="1" dirty="0" smtClean="0">
                <a:solidFill>
                  <a:schemeClr val="bg1"/>
                </a:solidFill>
              </a:rPr>
            </a:br>
            <a:r>
              <a:rPr lang="en-US" sz="1400" b="1" i="1" dirty="0" smtClean="0">
                <a:solidFill>
                  <a:schemeClr val="bg1"/>
                </a:solidFill>
              </a:rPr>
              <a:t> Values</a:t>
            </a:r>
          </a:p>
        </p:txBody>
      </p:sp>
      <p:sp>
        <p:nvSpPr>
          <p:cNvPr id="106" name="TextBox 105"/>
          <p:cNvSpPr txBox="1"/>
          <p:nvPr/>
        </p:nvSpPr>
        <p:spPr>
          <a:xfrm>
            <a:off x="9399564" y="907128"/>
            <a:ext cx="1213854" cy="487302"/>
          </a:xfrm>
          <a:prstGeom prst="rect">
            <a:avLst/>
          </a:prstGeom>
          <a:solidFill>
            <a:schemeClr val="accent1"/>
          </a:solidFill>
        </p:spPr>
        <p:txBody>
          <a:bodyPr wrap="none" lIns="0" tIns="0" rIns="0" bIns="0" rtlCol="0" anchor="ctr">
            <a:noAutofit/>
          </a:bodyPr>
          <a:lstStyle/>
          <a:p>
            <a:pPr algn="ctr">
              <a:lnSpc>
                <a:spcPct val="90000"/>
              </a:lnSpc>
            </a:pPr>
            <a:r>
              <a:rPr lang="en-US" sz="1400" b="1" i="1" dirty="0" smtClean="0">
                <a:solidFill>
                  <a:schemeClr val="bg1"/>
                </a:solidFill>
              </a:rPr>
              <a:t>Organizational</a:t>
            </a:r>
            <a:br>
              <a:rPr lang="en-US" sz="1400" b="1" i="1" dirty="0" smtClean="0">
                <a:solidFill>
                  <a:schemeClr val="bg1"/>
                </a:solidFill>
              </a:rPr>
            </a:br>
            <a:r>
              <a:rPr lang="en-US" sz="1400" b="1" i="1" dirty="0" smtClean="0">
                <a:solidFill>
                  <a:schemeClr val="bg1"/>
                </a:solidFill>
              </a:rPr>
              <a:t>Culture</a:t>
            </a:r>
          </a:p>
        </p:txBody>
      </p:sp>
      <p:sp>
        <p:nvSpPr>
          <p:cNvPr id="107" name="TextBox 106"/>
          <p:cNvSpPr txBox="1"/>
          <p:nvPr/>
        </p:nvSpPr>
        <p:spPr>
          <a:xfrm>
            <a:off x="9748368" y="6130193"/>
            <a:ext cx="1147045" cy="397886"/>
          </a:xfrm>
          <a:prstGeom prst="rect">
            <a:avLst/>
          </a:prstGeom>
          <a:solidFill>
            <a:schemeClr val="accent1"/>
          </a:solidFill>
        </p:spPr>
        <p:txBody>
          <a:bodyPr wrap="none" lIns="0" tIns="0" rIns="0" bIns="0" rtlCol="0" anchor="ctr">
            <a:noAutofit/>
          </a:bodyPr>
          <a:lstStyle/>
          <a:p>
            <a:pPr algn="ctr">
              <a:lnSpc>
                <a:spcPct val="90000"/>
              </a:lnSpc>
            </a:pPr>
            <a:r>
              <a:rPr lang="en-US" sz="1400" b="1" i="1" dirty="0" smtClean="0">
                <a:solidFill>
                  <a:schemeClr val="bg1"/>
                </a:solidFill>
              </a:rPr>
              <a:t>Environment</a:t>
            </a:r>
          </a:p>
        </p:txBody>
      </p:sp>
      <p:sp>
        <p:nvSpPr>
          <p:cNvPr id="108" name="TextBox 107"/>
          <p:cNvSpPr txBox="1"/>
          <p:nvPr/>
        </p:nvSpPr>
        <p:spPr>
          <a:xfrm>
            <a:off x="630665" y="5864689"/>
            <a:ext cx="726485" cy="397886"/>
          </a:xfrm>
          <a:prstGeom prst="rect">
            <a:avLst/>
          </a:prstGeom>
          <a:solidFill>
            <a:schemeClr val="accent1"/>
          </a:solidFill>
        </p:spPr>
        <p:txBody>
          <a:bodyPr wrap="none" lIns="0" tIns="0" rIns="0" bIns="0" rtlCol="0" anchor="ctr">
            <a:noAutofit/>
          </a:bodyPr>
          <a:lstStyle/>
          <a:p>
            <a:pPr algn="ctr">
              <a:lnSpc>
                <a:spcPct val="90000"/>
              </a:lnSpc>
            </a:pPr>
            <a:r>
              <a:rPr lang="en-US" sz="1400" b="1" i="1" dirty="0" smtClean="0">
                <a:solidFill>
                  <a:schemeClr val="bg1"/>
                </a:solidFill>
              </a:rPr>
              <a:t>History</a:t>
            </a:r>
          </a:p>
        </p:txBody>
      </p:sp>
      <p:sp>
        <p:nvSpPr>
          <p:cNvPr id="109" name="TextBox 108"/>
          <p:cNvSpPr txBox="1"/>
          <p:nvPr/>
        </p:nvSpPr>
        <p:spPr>
          <a:xfrm>
            <a:off x="7094182" y="6459488"/>
            <a:ext cx="2339102" cy="230832"/>
          </a:xfrm>
          <a:prstGeom prst="rect">
            <a:avLst/>
          </a:prstGeom>
          <a:noFill/>
        </p:spPr>
        <p:txBody>
          <a:bodyPr wrap="none" rtlCol="0">
            <a:spAutoFit/>
          </a:bodyPr>
          <a:lstStyle/>
          <a:p>
            <a:r>
              <a:rPr lang="en-US" sz="900" dirty="0"/>
              <a:t>With </a:t>
            </a:r>
            <a:r>
              <a:rPr lang="en-US" sz="900" dirty="0" smtClean="0"/>
              <a:t>permission </a:t>
            </a:r>
            <a:r>
              <a:rPr lang="en-US" sz="900" dirty="0"/>
              <a:t>Cook Ross &amp; Associates, 2013</a:t>
            </a:r>
          </a:p>
        </p:txBody>
      </p:sp>
    </p:spTree>
    <p:extLst>
      <p:ext uri="{BB962C8B-B14F-4D97-AF65-F5344CB8AC3E}">
        <p14:creationId xmlns:p14="http://schemas.microsoft.com/office/powerpoint/2010/main" val="309134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Exercise</a:t>
            </a:r>
            <a:endParaRPr lang="en-US" dirty="0"/>
          </a:p>
        </p:txBody>
      </p:sp>
      <p:sp>
        <p:nvSpPr>
          <p:cNvPr id="4" name="Subtitle 3"/>
          <p:cNvSpPr>
            <a:spLocks noGrp="1"/>
          </p:cNvSpPr>
          <p:nvPr>
            <p:ph type="subTitle" idx="1"/>
          </p:nvPr>
        </p:nvSpPr>
        <p:spPr/>
        <p:txBody>
          <a:bodyPr/>
          <a:lstStyle/>
          <a:p>
            <a:r>
              <a:rPr lang="en-US" dirty="0" smtClean="0"/>
              <a:t>Action planning</a:t>
            </a:r>
            <a:endParaRPr lang="en-US" dirty="0"/>
          </a:p>
        </p:txBody>
      </p:sp>
    </p:spTree>
    <p:extLst>
      <p:ext uri="{BB962C8B-B14F-4D97-AF65-F5344CB8AC3E}">
        <p14:creationId xmlns:p14="http://schemas.microsoft.com/office/powerpoint/2010/main" val="128672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and inclusion: impact on market growth</a:t>
            </a:r>
            <a:endParaRPr lang="en-US" dirty="0"/>
          </a:p>
        </p:txBody>
      </p:sp>
      <p:sp>
        <p:nvSpPr>
          <p:cNvPr id="24" name="Freeform 23"/>
          <p:cNvSpPr/>
          <p:nvPr/>
        </p:nvSpPr>
        <p:spPr>
          <a:xfrm>
            <a:off x="1241096" y="2780400"/>
            <a:ext cx="1701357" cy="1701357"/>
          </a:xfrm>
          <a:custGeom>
            <a:avLst/>
            <a:gdLst>
              <a:gd name="connsiteX0" fmla="*/ 0 w 1276350"/>
              <a:gd name="connsiteY0" fmla="*/ 638175 h 1276350"/>
              <a:gd name="connsiteX1" fmla="*/ 638175 w 1276350"/>
              <a:gd name="connsiteY1" fmla="*/ 0 h 1276350"/>
              <a:gd name="connsiteX2" fmla="*/ 1276350 w 1276350"/>
              <a:gd name="connsiteY2" fmla="*/ 638175 h 1276350"/>
              <a:gd name="connsiteX3" fmla="*/ 638175 w 1276350"/>
              <a:gd name="connsiteY3" fmla="*/ 1276350 h 1276350"/>
              <a:gd name="connsiteX4" fmla="*/ 0 w 1276350"/>
              <a:gd name="connsiteY4" fmla="*/ 638175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276350">
                <a:moveTo>
                  <a:pt x="0" y="638175"/>
                </a:moveTo>
                <a:cubicBezTo>
                  <a:pt x="0" y="285721"/>
                  <a:pt x="285721" y="0"/>
                  <a:pt x="638175" y="0"/>
                </a:cubicBezTo>
                <a:cubicBezTo>
                  <a:pt x="990629" y="0"/>
                  <a:pt x="1276350" y="285721"/>
                  <a:pt x="1276350" y="638175"/>
                </a:cubicBezTo>
                <a:cubicBezTo>
                  <a:pt x="1276350" y="990629"/>
                  <a:pt x="990629" y="1276350"/>
                  <a:pt x="638175" y="1276350"/>
                </a:cubicBezTo>
                <a:cubicBezTo>
                  <a:pt x="285721" y="1276350"/>
                  <a:pt x="0" y="990629"/>
                  <a:pt x="0" y="638175"/>
                </a:cubicBezTo>
                <a:close/>
              </a:path>
            </a:pathLst>
          </a:custGeom>
          <a:solidFill>
            <a:schemeClr val="accent6">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158" tIns="249158" rIns="249158" bIns="249158" numCol="1" spcCol="1270" anchor="ctr" anchorCtr="0">
            <a:noAutofit/>
          </a:bodyPr>
          <a:lstStyle/>
          <a:p>
            <a:pPr algn="ctr" defTabSz="948030">
              <a:lnSpc>
                <a:spcPct val="90000"/>
              </a:lnSpc>
              <a:spcBef>
                <a:spcPct val="0"/>
              </a:spcBef>
              <a:spcAft>
                <a:spcPct val="35000"/>
              </a:spcAft>
            </a:pPr>
            <a:r>
              <a:rPr lang="en-US" sz="2133" dirty="0">
                <a:solidFill>
                  <a:schemeClr val="tx1"/>
                </a:solidFill>
              </a:rPr>
              <a:t>Embracing D&amp;I</a:t>
            </a:r>
          </a:p>
        </p:txBody>
      </p:sp>
      <p:sp>
        <p:nvSpPr>
          <p:cNvPr id="25" name="Freeform 24"/>
          <p:cNvSpPr/>
          <p:nvPr/>
        </p:nvSpPr>
        <p:spPr>
          <a:xfrm>
            <a:off x="2942453" y="2780400"/>
            <a:ext cx="1701357" cy="1701357"/>
          </a:xfrm>
          <a:custGeom>
            <a:avLst/>
            <a:gdLst>
              <a:gd name="connsiteX0" fmla="*/ 0 w 1276350"/>
              <a:gd name="connsiteY0" fmla="*/ 638175 h 1276350"/>
              <a:gd name="connsiteX1" fmla="*/ 638175 w 1276350"/>
              <a:gd name="connsiteY1" fmla="*/ 0 h 1276350"/>
              <a:gd name="connsiteX2" fmla="*/ 1276350 w 1276350"/>
              <a:gd name="connsiteY2" fmla="*/ 638175 h 1276350"/>
              <a:gd name="connsiteX3" fmla="*/ 638175 w 1276350"/>
              <a:gd name="connsiteY3" fmla="*/ 1276350 h 1276350"/>
              <a:gd name="connsiteX4" fmla="*/ 0 w 1276350"/>
              <a:gd name="connsiteY4" fmla="*/ 638175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276350">
                <a:moveTo>
                  <a:pt x="0" y="638175"/>
                </a:moveTo>
                <a:cubicBezTo>
                  <a:pt x="0" y="285721"/>
                  <a:pt x="285721" y="0"/>
                  <a:pt x="638175" y="0"/>
                </a:cubicBezTo>
                <a:cubicBezTo>
                  <a:pt x="990629" y="0"/>
                  <a:pt x="1276350" y="285721"/>
                  <a:pt x="1276350" y="638175"/>
                </a:cubicBezTo>
                <a:cubicBezTo>
                  <a:pt x="1276350" y="990629"/>
                  <a:pt x="990629" y="1276350"/>
                  <a:pt x="638175" y="1276350"/>
                </a:cubicBezTo>
                <a:cubicBezTo>
                  <a:pt x="285721" y="1276350"/>
                  <a:pt x="0" y="990629"/>
                  <a:pt x="0" y="638175"/>
                </a:cubicBezTo>
                <a:close/>
              </a:path>
            </a:pathLst>
          </a:custGeom>
          <a:solidFill>
            <a:schemeClr val="tx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158" tIns="249158" rIns="249158" bIns="249158" numCol="1" spcCol="1270" anchor="ctr" anchorCtr="0">
            <a:noAutofit/>
          </a:bodyPr>
          <a:lstStyle/>
          <a:p>
            <a:pPr algn="ctr" defTabSz="948030">
              <a:lnSpc>
                <a:spcPct val="90000"/>
              </a:lnSpc>
              <a:spcBef>
                <a:spcPct val="0"/>
              </a:spcBef>
              <a:spcAft>
                <a:spcPct val="35000"/>
              </a:spcAft>
            </a:pPr>
            <a:r>
              <a:rPr lang="en-US" sz="2133" dirty="0">
                <a:solidFill>
                  <a:schemeClr val="tx1"/>
                </a:solidFill>
              </a:rPr>
              <a:t>Creates a speak-up culture</a:t>
            </a:r>
          </a:p>
        </p:txBody>
      </p:sp>
      <p:sp>
        <p:nvSpPr>
          <p:cNvPr id="26" name="Freeform 25"/>
          <p:cNvSpPr/>
          <p:nvPr/>
        </p:nvSpPr>
        <p:spPr>
          <a:xfrm>
            <a:off x="4643810" y="2780400"/>
            <a:ext cx="1701357" cy="1701357"/>
          </a:xfrm>
          <a:custGeom>
            <a:avLst/>
            <a:gdLst>
              <a:gd name="connsiteX0" fmla="*/ 0 w 1276350"/>
              <a:gd name="connsiteY0" fmla="*/ 638175 h 1276350"/>
              <a:gd name="connsiteX1" fmla="*/ 638175 w 1276350"/>
              <a:gd name="connsiteY1" fmla="*/ 0 h 1276350"/>
              <a:gd name="connsiteX2" fmla="*/ 1276350 w 1276350"/>
              <a:gd name="connsiteY2" fmla="*/ 638175 h 1276350"/>
              <a:gd name="connsiteX3" fmla="*/ 638175 w 1276350"/>
              <a:gd name="connsiteY3" fmla="*/ 1276350 h 1276350"/>
              <a:gd name="connsiteX4" fmla="*/ 0 w 1276350"/>
              <a:gd name="connsiteY4" fmla="*/ 638175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276350">
                <a:moveTo>
                  <a:pt x="0" y="638175"/>
                </a:moveTo>
                <a:cubicBezTo>
                  <a:pt x="0" y="285721"/>
                  <a:pt x="285721" y="0"/>
                  <a:pt x="638175" y="0"/>
                </a:cubicBezTo>
                <a:cubicBezTo>
                  <a:pt x="990629" y="0"/>
                  <a:pt x="1276350" y="285721"/>
                  <a:pt x="1276350" y="638175"/>
                </a:cubicBezTo>
                <a:cubicBezTo>
                  <a:pt x="1276350" y="990629"/>
                  <a:pt x="990629" y="1276350"/>
                  <a:pt x="638175" y="1276350"/>
                </a:cubicBezTo>
                <a:cubicBezTo>
                  <a:pt x="285721" y="1276350"/>
                  <a:pt x="0" y="990629"/>
                  <a:pt x="0" y="638175"/>
                </a:cubicBezTo>
                <a:close/>
              </a:path>
            </a:pathLst>
          </a:custGeom>
          <a:solidFill>
            <a:schemeClr val="tx2">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158" tIns="249158" rIns="249158" bIns="249158" numCol="1" spcCol="1270" anchor="ctr" anchorCtr="0">
            <a:noAutofit/>
          </a:bodyPr>
          <a:lstStyle/>
          <a:p>
            <a:pPr algn="ctr" defTabSz="948030">
              <a:lnSpc>
                <a:spcPct val="90000"/>
              </a:lnSpc>
              <a:spcBef>
                <a:spcPct val="0"/>
              </a:spcBef>
              <a:spcAft>
                <a:spcPct val="35000"/>
              </a:spcAft>
            </a:pPr>
            <a:r>
              <a:rPr lang="en-US" sz="2133" dirty="0">
                <a:solidFill>
                  <a:schemeClr val="tx1"/>
                </a:solidFill>
              </a:rPr>
              <a:t>Unlocks “points of pain” insight</a:t>
            </a:r>
          </a:p>
        </p:txBody>
      </p:sp>
      <p:sp>
        <p:nvSpPr>
          <p:cNvPr id="27" name="Freeform 26"/>
          <p:cNvSpPr/>
          <p:nvPr/>
        </p:nvSpPr>
        <p:spPr>
          <a:xfrm>
            <a:off x="6345167" y="2780400"/>
            <a:ext cx="1701357" cy="1701357"/>
          </a:xfrm>
          <a:custGeom>
            <a:avLst/>
            <a:gdLst>
              <a:gd name="connsiteX0" fmla="*/ 0 w 1276350"/>
              <a:gd name="connsiteY0" fmla="*/ 638175 h 1276350"/>
              <a:gd name="connsiteX1" fmla="*/ 638175 w 1276350"/>
              <a:gd name="connsiteY1" fmla="*/ 0 h 1276350"/>
              <a:gd name="connsiteX2" fmla="*/ 1276350 w 1276350"/>
              <a:gd name="connsiteY2" fmla="*/ 638175 h 1276350"/>
              <a:gd name="connsiteX3" fmla="*/ 638175 w 1276350"/>
              <a:gd name="connsiteY3" fmla="*/ 1276350 h 1276350"/>
              <a:gd name="connsiteX4" fmla="*/ 0 w 1276350"/>
              <a:gd name="connsiteY4" fmla="*/ 638175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276350">
                <a:moveTo>
                  <a:pt x="0" y="638175"/>
                </a:moveTo>
                <a:cubicBezTo>
                  <a:pt x="0" y="285721"/>
                  <a:pt x="285721" y="0"/>
                  <a:pt x="638175" y="0"/>
                </a:cubicBezTo>
                <a:cubicBezTo>
                  <a:pt x="990629" y="0"/>
                  <a:pt x="1276350" y="285721"/>
                  <a:pt x="1276350" y="638175"/>
                </a:cubicBezTo>
                <a:cubicBezTo>
                  <a:pt x="1276350" y="990629"/>
                  <a:pt x="990629" y="1276350"/>
                  <a:pt x="638175" y="1276350"/>
                </a:cubicBezTo>
                <a:cubicBezTo>
                  <a:pt x="285721" y="1276350"/>
                  <a:pt x="0" y="990629"/>
                  <a:pt x="0" y="638175"/>
                </a:cubicBezTo>
                <a:close/>
              </a:path>
            </a:pathLst>
          </a:custGeom>
          <a:solidFill>
            <a:schemeClr val="tx2"/>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9158" tIns="249158" rIns="249158" bIns="249158" numCol="1" spcCol="1270" anchor="ctr" anchorCtr="0">
            <a:noAutofit/>
          </a:bodyPr>
          <a:lstStyle/>
          <a:p>
            <a:pPr algn="ctr" defTabSz="948030">
              <a:lnSpc>
                <a:spcPct val="90000"/>
              </a:lnSpc>
              <a:spcBef>
                <a:spcPct val="0"/>
              </a:spcBef>
              <a:spcAft>
                <a:spcPct val="35000"/>
              </a:spcAft>
            </a:pPr>
            <a:r>
              <a:rPr lang="en-US" sz="2133" dirty="0">
                <a:solidFill>
                  <a:schemeClr val="bg1"/>
                </a:solidFill>
              </a:rPr>
              <a:t>Unleashes innovation</a:t>
            </a:r>
          </a:p>
        </p:txBody>
      </p:sp>
      <p:sp>
        <p:nvSpPr>
          <p:cNvPr id="5" name="Right Arrow 4"/>
          <p:cNvSpPr/>
          <p:nvPr/>
        </p:nvSpPr>
        <p:spPr bwMode="gray">
          <a:xfrm>
            <a:off x="914161" y="1536120"/>
            <a:ext cx="8075097" cy="4132774"/>
          </a:xfrm>
          <a:prstGeom prst="rightArrow">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grpSp>
        <p:nvGrpSpPr>
          <p:cNvPr id="28" name="Group 27"/>
          <p:cNvGrpSpPr/>
          <p:nvPr/>
        </p:nvGrpSpPr>
        <p:grpSpPr>
          <a:xfrm>
            <a:off x="8646449" y="1421845"/>
            <a:ext cx="2180644" cy="1701357"/>
            <a:chOff x="6486526" y="1065992"/>
            <a:chExt cx="1635909" cy="1276350"/>
          </a:xfrm>
          <a:solidFill>
            <a:schemeClr val="accent1"/>
          </a:solidFill>
        </p:grpSpPr>
        <p:grpSp>
          <p:nvGrpSpPr>
            <p:cNvPr id="13" name="Group 12"/>
            <p:cNvGrpSpPr/>
            <p:nvPr/>
          </p:nvGrpSpPr>
          <p:grpSpPr>
            <a:xfrm>
              <a:off x="6846085" y="1065992"/>
              <a:ext cx="1276350" cy="1276350"/>
              <a:chOff x="0" y="833437"/>
              <a:chExt cx="1276350" cy="1276350"/>
            </a:xfrm>
            <a:grpFill/>
          </p:grpSpPr>
          <p:sp>
            <p:nvSpPr>
              <p:cNvPr id="14" name="Oval 13"/>
              <p:cNvSpPr/>
              <p:nvPr/>
            </p:nvSpPr>
            <p:spPr>
              <a:xfrm>
                <a:off x="0" y="833437"/>
                <a:ext cx="1276350" cy="1276350"/>
              </a:xfrm>
              <a:prstGeom prst="ellipse">
                <a:avLst/>
              </a:prstGeom>
              <a:grpFill/>
              <a:ln>
                <a:solidFill>
                  <a:schemeClr val="accent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5" name="Oval 4"/>
              <p:cNvSpPr/>
              <p:nvPr/>
            </p:nvSpPr>
            <p:spPr>
              <a:xfrm>
                <a:off x="186917" y="1020354"/>
                <a:ext cx="902516" cy="902516"/>
              </a:xfrm>
              <a:prstGeom prst="rect">
                <a:avLst/>
              </a:prstGeom>
              <a:grp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948030">
                  <a:lnSpc>
                    <a:spcPct val="90000"/>
                  </a:lnSpc>
                  <a:spcBef>
                    <a:spcPct val="0"/>
                  </a:spcBef>
                  <a:spcAft>
                    <a:spcPct val="35000"/>
                  </a:spcAft>
                </a:pPr>
                <a:r>
                  <a:rPr lang="en-US" sz="1866" dirty="0">
                    <a:solidFill>
                      <a:schemeClr val="bg1"/>
                    </a:solidFill>
                  </a:rPr>
                  <a:t>45% more likely to </a:t>
                </a:r>
                <a:r>
                  <a:rPr lang="en-US" sz="1866" b="1" dirty="0">
                    <a:solidFill>
                      <a:schemeClr val="bg1"/>
                    </a:solidFill>
                  </a:rPr>
                  <a:t>improve market share</a:t>
                </a:r>
              </a:p>
            </p:txBody>
          </p:sp>
        </p:grpSp>
        <p:cxnSp>
          <p:nvCxnSpPr>
            <p:cNvPr id="20" name="Straight Connector 19"/>
            <p:cNvCxnSpPr/>
            <p:nvPr/>
          </p:nvCxnSpPr>
          <p:spPr>
            <a:xfrm flipV="1">
              <a:off x="6486526" y="2028825"/>
              <a:ext cx="373847" cy="299229"/>
            </a:xfrm>
            <a:prstGeom prst="line">
              <a:avLst/>
            </a:prstGeom>
            <a:grpFill/>
            <a:ln w="12700" cmpd="sng">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8475043" y="3964906"/>
            <a:ext cx="2466324" cy="1701357"/>
            <a:chOff x="6357938" y="2973784"/>
            <a:chExt cx="1850225" cy="1276350"/>
          </a:xfrm>
          <a:solidFill>
            <a:schemeClr val="accent1"/>
          </a:solidFill>
        </p:grpSpPr>
        <p:grpSp>
          <p:nvGrpSpPr>
            <p:cNvPr id="16" name="Group 15"/>
            <p:cNvGrpSpPr/>
            <p:nvPr/>
          </p:nvGrpSpPr>
          <p:grpSpPr>
            <a:xfrm>
              <a:off x="6931813" y="2973784"/>
              <a:ext cx="1276350" cy="1276350"/>
              <a:chOff x="0" y="833437"/>
              <a:chExt cx="1276350" cy="1276350"/>
            </a:xfrm>
            <a:grpFill/>
          </p:grpSpPr>
          <p:sp>
            <p:nvSpPr>
              <p:cNvPr id="17" name="Oval 16"/>
              <p:cNvSpPr/>
              <p:nvPr/>
            </p:nvSpPr>
            <p:spPr>
              <a:xfrm>
                <a:off x="0" y="833437"/>
                <a:ext cx="1276350" cy="1276350"/>
              </a:xfrm>
              <a:prstGeom prst="ellipse">
                <a:avLst/>
              </a:prstGeom>
              <a:grpFill/>
              <a:ln>
                <a:solidFill>
                  <a:schemeClr val="accent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Oval 4"/>
              <p:cNvSpPr/>
              <p:nvPr/>
            </p:nvSpPr>
            <p:spPr>
              <a:xfrm>
                <a:off x="186917" y="1020354"/>
                <a:ext cx="902516" cy="902516"/>
              </a:xfrm>
              <a:prstGeom prst="rect">
                <a:avLst/>
              </a:prstGeom>
              <a:grp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948030">
                  <a:lnSpc>
                    <a:spcPct val="90000"/>
                  </a:lnSpc>
                  <a:spcBef>
                    <a:spcPct val="0"/>
                  </a:spcBef>
                  <a:spcAft>
                    <a:spcPct val="35000"/>
                  </a:spcAft>
                </a:pPr>
                <a:r>
                  <a:rPr lang="en-US" sz="1866" dirty="0">
                    <a:solidFill>
                      <a:schemeClr val="bg1"/>
                    </a:solidFill>
                  </a:rPr>
                  <a:t>70% more likely to </a:t>
                </a:r>
                <a:r>
                  <a:rPr lang="en-US" sz="1866" b="1" dirty="0">
                    <a:solidFill>
                      <a:schemeClr val="bg1"/>
                    </a:solidFill>
                  </a:rPr>
                  <a:t>capture a new market</a:t>
                </a:r>
              </a:p>
            </p:txBody>
          </p:sp>
        </p:grpSp>
        <p:cxnSp>
          <p:nvCxnSpPr>
            <p:cNvPr id="21" name="Straight Connector 20"/>
            <p:cNvCxnSpPr/>
            <p:nvPr/>
          </p:nvCxnSpPr>
          <p:spPr>
            <a:xfrm>
              <a:off x="6357938" y="3232926"/>
              <a:ext cx="488147" cy="224649"/>
            </a:xfrm>
            <a:prstGeom prst="line">
              <a:avLst/>
            </a:prstGeom>
            <a:grpFill/>
            <a:ln w="12700" cmpd="sng">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9056273" y="5950355"/>
            <a:ext cx="1955985" cy="246221"/>
          </a:xfrm>
          <a:prstGeom prst="rect">
            <a:avLst/>
          </a:prstGeom>
          <a:noFill/>
          <a:ln>
            <a:solidFill>
              <a:schemeClr val="tx1"/>
            </a:solidFill>
          </a:ln>
        </p:spPr>
        <p:txBody>
          <a:bodyPr wrap="none" rtlCol="0">
            <a:spAutoFit/>
          </a:bodyPr>
          <a:lstStyle/>
          <a:p>
            <a:r>
              <a:rPr lang="en-US" sz="1000" dirty="0"/>
              <a:t>Center for Talent Innovation, 2013</a:t>
            </a:r>
          </a:p>
        </p:txBody>
      </p:sp>
      <p:sp>
        <p:nvSpPr>
          <p:cNvPr id="3" name="Footer Placeholder 2"/>
          <p:cNvSpPr>
            <a:spLocks noGrp="1"/>
          </p:cNvSpPr>
          <p:nvPr>
            <p:ph type="ftr" sz="quarter" idx="11"/>
          </p:nvPr>
        </p:nvSpPr>
        <p:spPr/>
        <p:txBody>
          <a:bodyPr/>
          <a:lstStyle/>
          <a:p>
            <a:r>
              <a:rPr lang="en-US" smtClean="0"/>
              <a:t>Confidential</a:t>
            </a:r>
            <a:endParaRPr lang="en-US"/>
          </a:p>
        </p:txBody>
      </p:sp>
      <p:sp>
        <p:nvSpPr>
          <p:cNvPr id="4" name="Slide Number Placeholder 3"/>
          <p:cNvSpPr>
            <a:spLocks noGrp="1"/>
          </p:cNvSpPr>
          <p:nvPr>
            <p:ph type="sldNum" sz="quarter" idx="12"/>
          </p:nvPr>
        </p:nvSpPr>
        <p:spPr/>
        <p:txBody>
          <a:bodyPr/>
          <a:lstStyle/>
          <a:p>
            <a:fld id="{00DE720E-C72B-42F0-AD69-52D60E3C605E}" type="slidenum">
              <a:rPr lang="en-US" smtClean="0"/>
              <a:t>3</a:t>
            </a:fld>
            <a:endParaRPr lang="en-US"/>
          </a:p>
        </p:txBody>
      </p:sp>
    </p:spTree>
    <p:extLst>
      <p:ext uri="{BB962C8B-B14F-4D97-AF65-F5344CB8AC3E}">
        <p14:creationId xmlns:p14="http://schemas.microsoft.com/office/powerpoint/2010/main" val="287337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there bias in our system?</a:t>
            </a:r>
            <a:endParaRPr lang="en-US" dirty="0"/>
          </a:p>
        </p:txBody>
      </p:sp>
      <p:sp>
        <p:nvSpPr>
          <p:cNvPr id="3" name="Content Placeholder 2"/>
          <p:cNvSpPr>
            <a:spLocks noGrp="1"/>
          </p:cNvSpPr>
          <p:nvPr>
            <p:ph idx="1"/>
          </p:nvPr>
        </p:nvSpPr>
        <p:spPr>
          <a:xfrm>
            <a:off x="4367463" y="1683327"/>
            <a:ext cx="6055894" cy="3574474"/>
          </a:xfrm>
          <a:ln>
            <a:noFill/>
          </a:ln>
        </p:spPr>
        <p:txBody>
          <a:bodyPr>
            <a:normAutofit/>
          </a:bodyPr>
          <a:lstStyle/>
          <a:p>
            <a:r>
              <a:rPr lang="en-US" sz="2000" dirty="0" smtClean="0"/>
              <a:t>In small groups select one of the areas from the Diversity Systems </a:t>
            </a:r>
            <a:r>
              <a:rPr lang="en-US" sz="2000" dirty="0" smtClean="0"/>
              <a:t>Map that you want to impact within your company in the next 3-6 months:</a:t>
            </a:r>
            <a:endParaRPr lang="en-US" sz="2000" dirty="0" smtClean="0"/>
          </a:p>
          <a:p>
            <a:pPr lvl="1"/>
            <a:r>
              <a:rPr lang="en-US" sz="2000" dirty="0" smtClean="0"/>
              <a:t>What </a:t>
            </a:r>
            <a:r>
              <a:rPr lang="en-US" sz="2000" dirty="0" smtClean="0"/>
              <a:t>are the potential biases that could exist within that area?</a:t>
            </a:r>
          </a:p>
          <a:p>
            <a:pPr lvl="1"/>
            <a:r>
              <a:rPr lang="en-US" sz="2000" dirty="0" smtClean="0"/>
              <a:t>What’s at stake if nothing changes?</a:t>
            </a:r>
          </a:p>
          <a:p>
            <a:pPr lvl="1"/>
            <a:r>
              <a:rPr lang="en-US" sz="2000" dirty="0" smtClean="0"/>
              <a:t>What tips/suggestions could be used to mitigate the impact of unconscious biases?</a:t>
            </a:r>
          </a:p>
          <a:p>
            <a:pPr lvl="1"/>
            <a:r>
              <a:rPr lang="en-US" sz="2000" dirty="0" smtClean="0"/>
              <a:t>How could you/we be more inclusive in our approach?</a:t>
            </a:r>
            <a:endParaRPr lang="en-US" sz="2000" dirty="0"/>
          </a:p>
        </p:txBody>
      </p:sp>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30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562" y="2425509"/>
            <a:ext cx="2094239" cy="2006982"/>
          </a:xfrm>
          <a:prstGeom prst="rect">
            <a:avLst/>
          </a:prstGeom>
        </p:spPr>
      </p:pic>
      <p:sp>
        <p:nvSpPr>
          <p:cNvPr id="7" name="Rectangle 6"/>
          <p:cNvSpPr/>
          <p:nvPr/>
        </p:nvSpPr>
        <p:spPr>
          <a:xfrm>
            <a:off x="4074695" y="1600200"/>
            <a:ext cx="6641431" cy="3657600"/>
          </a:xfrm>
          <a:prstGeom prst="rect">
            <a:avLst/>
          </a:prstGeom>
          <a:no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Tree>
    <p:extLst>
      <p:ext uri="{BB962C8B-B14F-4D97-AF65-F5344CB8AC3E}">
        <p14:creationId xmlns:p14="http://schemas.microsoft.com/office/powerpoint/2010/main" val="91628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135" y="3913837"/>
            <a:ext cx="1554553" cy="1732460"/>
          </a:xfrm>
          <a:prstGeom prst="rect">
            <a:avLst/>
          </a:prstGeom>
        </p:spPr>
      </p:pic>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31</a:t>
            </a:fld>
            <a:endParaRPr lang="en-US"/>
          </a:p>
        </p:txBody>
      </p:sp>
      <p:sp>
        <p:nvSpPr>
          <p:cNvPr id="6" name="Title 5"/>
          <p:cNvSpPr>
            <a:spLocks noGrp="1"/>
          </p:cNvSpPr>
          <p:nvPr>
            <p:ph type="title"/>
          </p:nvPr>
        </p:nvSpPr>
        <p:spPr/>
        <p:txBody>
          <a:bodyPr/>
          <a:lstStyle/>
          <a:p>
            <a:r>
              <a:rPr lang="en-US" dirty="0" smtClean="0"/>
              <a:t>Reflecting on the session</a:t>
            </a:r>
            <a:endParaRPr lang="en-US" dirty="0"/>
          </a:p>
        </p:txBody>
      </p:sp>
      <p:sp>
        <p:nvSpPr>
          <p:cNvPr id="2" name="Cloud Callout 1"/>
          <p:cNvSpPr/>
          <p:nvPr/>
        </p:nvSpPr>
        <p:spPr>
          <a:xfrm>
            <a:off x="1836721" y="2392144"/>
            <a:ext cx="2684834" cy="1380518"/>
          </a:xfrm>
          <a:prstGeom prst="cloudCallout">
            <a:avLst>
              <a:gd name="adj1" fmla="val 83515"/>
              <a:gd name="adj2" fmla="val 63909"/>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smtClean="0">
                <a:solidFill>
                  <a:schemeClr val="accent1"/>
                </a:solidFill>
              </a:rPr>
              <a:t>What did I learn about my relationship to biases during this session?</a:t>
            </a:r>
          </a:p>
        </p:txBody>
      </p:sp>
      <p:sp>
        <p:nvSpPr>
          <p:cNvPr id="11" name="Cloud Callout 10"/>
          <p:cNvSpPr/>
          <p:nvPr/>
        </p:nvSpPr>
        <p:spPr>
          <a:xfrm>
            <a:off x="5317135" y="1410055"/>
            <a:ext cx="2684834" cy="1380518"/>
          </a:xfrm>
          <a:prstGeom prst="cloudCallout">
            <a:avLst>
              <a:gd name="adj1" fmla="val -23006"/>
              <a:gd name="adj2" fmla="val 111824"/>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smtClean="0">
                <a:solidFill>
                  <a:schemeClr val="accent1"/>
                </a:solidFill>
              </a:rPr>
              <a:t>What 2 or 3 items will I take away from this experience?</a:t>
            </a:r>
          </a:p>
        </p:txBody>
      </p:sp>
      <p:sp>
        <p:nvSpPr>
          <p:cNvPr id="12" name="Cloud Callout 11"/>
          <p:cNvSpPr/>
          <p:nvPr/>
        </p:nvSpPr>
        <p:spPr>
          <a:xfrm>
            <a:off x="7667268" y="2392144"/>
            <a:ext cx="2870531" cy="1609119"/>
          </a:xfrm>
          <a:prstGeom prst="cloudCallout">
            <a:avLst>
              <a:gd name="adj1" fmla="val -75180"/>
              <a:gd name="adj2" fmla="val 41360"/>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smtClean="0">
                <a:solidFill>
                  <a:schemeClr val="accent1"/>
                </a:solidFill>
              </a:rPr>
              <a:t>What will I personally do to mitigate bias within myself?  Within my team/function?</a:t>
            </a:r>
          </a:p>
        </p:txBody>
      </p:sp>
      <p:sp>
        <p:nvSpPr>
          <p:cNvPr id="20" name="Oval 19"/>
          <p:cNvSpPr/>
          <p:nvPr/>
        </p:nvSpPr>
        <p:spPr>
          <a:xfrm>
            <a:off x="5795557" y="4043366"/>
            <a:ext cx="548291" cy="548291"/>
          </a:xfrm>
          <a:prstGeom prst="ellipse">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636" y="4034233"/>
            <a:ext cx="557424" cy="557424"/>
          </a:xfrm>
          <a:prstGeom prst="rect">
            <a:avLst/>
          </a:prstGeom>
        </p:spPr>
      </p:pic>
    </p:spTree>
    <p:extLst>
      <p:ext uri="{BB962C8B-B14F-4D97-AF65-F5344CB8AC3E}">
        <p14:creationId xmlns:p14="http://schemas.microsoft.com/office/powerpoint/2010/main" val="380718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00266635"/>
              </p:ext>
            </p:extLst>
          </p:nvPr>
        </p:nvGraphicFramePr>
        <p:xfrm>
          <a:off x="3181660" y="2559806"/>
          <a:ext cx="6167336" cy="1369078"/>
        </p:xfrm>
        <a:graphic>
          <a:graphicData uri="http://schemas.openxmlformats.org/presentationml/2006/ole">
            <mc:AlternateContent xmlns:mc="http://schemas.openxmlformats.org/markup-compatibility/2006">
              <mc:Choice xmlns:v="urn:schemas-microsoft-com:vml" Requires="v">
                <p:oleObj spid="_x0000_s5186" name="Packager Shell Object" showAsIcon="1" r:id="rId4" imgW="3455280" imgH="685800" progId="Package">
                  <p:embed/>
                </p:oleObj>
              </mc:Choice>
              <mc:Fallback>
                <p:oleObj name="Packager Shell Object" showAsIcon="1" r:id="rId4" imgW="3455280" imgH="685800" progId="Package">
                  <p:embed/>
                  <p:pic>
                    <p:nvPicPr>
                      <p:cNvPr id="0" name=""/>
                      <p:cNvPicPr/>
                      <p:nvPr/>
                    </p:nvPicPr>
                    <p:blipFill>
                      <a:blip r:embed="rId5"/>
                      <a:stretch>
                        <a:fillRect/>
                      </a:stretch>
                    </p:blipFill>
                    <p:spPr>
                      <a:xfrm>
                        <a:off x="3181660" y="2559806"/>
                        <a:ext cx="6167336" cy="1369078"/>
                      </a:xfrm>
                      <a:prstGeom prst="rect">
                        <a:avLst/>
                      </a:prstGeom>
                      <a:solidFill>
                        <a:schemeClr val="bg2"/>
                      </a:solidFill>
                    </p:spPr>
                  </p:pic>
                </p:oleObj>
              </mc:Fallback>
            </mc:AlternateContent>
          </a:graphicData>
        </a:graphic>
      </p:graphicFrame>
      <p:sp>
        <p:nvSpPr>
          <p:cNvPr id="6" name="Title 5"/>
          <p:cNvSpPr>
            <a:spLocks noGrp="1"/>
          </p:cNvSpPr>
          <p:nvPr>
            <p:ph type="title"/>
          </p:nvPr>
        </p:nvSpPr>
        <p:spPr/>
        <p:txBody>
          <a:bodyPr/>
          <a:lstStyle/>
          <a:p>
            <a:r>
              <a:rPr lang="en-US" dirty="0" smtClean="0"/>
              <a:t>Parting exercise</a:t>
            </a:r>
            <a:endParaRPr lang="en-US" dirty="0"/>
          </a:p>
        </p:txBody>
      </p:sp>
      <p:sp>
        <p:nvSpPr>
          <p:cNvPr id="2" name="Footer Placeholder 1"/>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32</a:t>
            </a:fld>
            <a:endParaRPr lang="en-US"/>
          </a:p>
        </p:txBody>
      </p:sp>
      <p:sp>
        <p:nvSpPr>
          <p:cNvPr id="9" name="TextBox 8"/>
          <p:cNvSpPr txBox="1"/>
          <p:nvPr/>
        </p:nvSpPr>
        <p:spPr bwMode="gray">
          <a:xfrm>
            <a:off x="4368835" y="1661897"/>
            <a:ext cx="3451202" cy="461537"/>
          </a:xfrm>
          <a:prstGeom prst="rect">
            <a:avLst/>
          </a:prstGeom>
          <a:noFill/>
        </p:spPr>
        <p:txBody>
          <a:bodyPr wrap="none" rtlCol="0">
            <a:spAutoFit/>
          </a:bodyPr>
          <a:lstStyle/>
          <a:p>
            <a:pPr algn="ctr" defTabSz="573474">
              <a:spcAft>
                <a:spcPts val="533"/>
              </a:spcAft>
              <a:buSzPct val="100000"/>
            </a:pPr>
            <a:r>
              <a:rPr lang="en-US" sz="2399" dirty="0" smtClean="0">
                <a:solidFill>
                  <a:schemeClr val="accent1"/>
                </a:solidFill>
                <a:cs typeface="HP Simplified" pitchFamily="34" charset="0"/>
              </a:rPr>
              <a:t>How many changes occur?</a:t>
            </a:r>
            <a:endParaRPr lang="en-US" sz="2399" dirty="0">
              <a:solidFill>
                <a:schemeClr val="accent1"/>
              </a:solidFill>
              <a:cs typeface="HP Simplified" pitchFamily="34" charset="0"/>
            </a:endParaRPr>
          </a:p>
        </p:txBody>
      </p:sp>
    </p:spTree>
    <p:extLst>
      <p:ext uri="{BB962C8B-B14F-4D97-AF65-F5344CB8AC3E}">
        <p14:creationId xmlns:p14="http://schemas.microsoft.com/office/powerpoint/2010/main" val="87433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Thank you</a:t>
            </a:r>
            <a:endParaRPr lang="en-US" dirty="0"/>
          </a:p>
        </p:txBody>
      </p:sp>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33</a:t>
            </a:fld>
            <a:endParaRPr lang="en-US"/>
          </a:p>
        </p:txBody>
      </p:sp>
    </p:spTree>
    <p:extLst>
      <p:ext uri="{BB962C8B-B14F-4D97-AF65-F5344CB8AC3E}">
        <p14:creationId xmlns:p14="http://schemas.microsoft.com/office/powerpoint/2010/main" val="250218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Diversity and inclusion: proven success</a:t>
            </a:r>
            <a:endParaRPr lang="en-US" dirty="0"/>
          </a:p>
        </p:txBody>
      </p:sp>
      <p:grpSp>
        <p:nvGrpSpPr>
          <p:cNvPr id="21" name="Group 20"/>
          <p:cNvGrpSpPr/>
          <p:nvPr/>
        </p:nvGrpSpPr>
        <p:grpSpPr>
          <a:xfrm>
            <a:off x="2351928" y="1177383"/>
            <a:ext cx="7450635" cy="3887882"/>
            <a:chOff x="1463529" y="814387"/>
            <a:chExt cx="6640659" cy="3911121"/>
          </a:xfrm>
        </p:grpSpPr>
        <p:sp>
          <p:nvSpPr>
            <p:cNvPr id="15" name="Quad Arrow 14"/>
            <p:cNvSpPr/>
            <p:nvPr/>
          </p:nvSpPr>
          <p:spPr>
            <a:xfrm>
              <a:off x="1463529" y="814387"/>
              <a:ext cx="6640659" cy="3911121"/>
            </a:xfrm>
            <a:prstGeom prst="quadArrow">
              <a:avLst>
                <a:gd name="adj1" fmla="val 2000"/>
                <a:gd name="adj2" fmla="val 4000"/>
                <a:gd name="adj3" fmla="val 5000"/>
              </a:avLst>
            </a:prstGeom>
            <a:solidFill>
              <a:schemeClr val="accent1"/>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1895172" y="1068610"/>
              <a:ext cx="2656264" cy="156444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8769" tIns="298769" rIns="298769" bIns="298769" numCol="1" spcCol="1270" anchor="ctr" anchorCtr="0">
              <a:noAutofit/>
            </a:bodyPr>
            <a:lstStyle/>
            <a:p>
              <a:pPr algn="ctr" defTabSz="2251570">
                <a:lnSpc>
                  <a:spcPct val="90000"/>
                </a:lnSpc>
                <a:spcBef>
                  <a:spcPct val="0"/>
                </a:spcBef>
                <a:spcAft>
                  <a:spcPct val="35000"/>
                </a:spcAft>
              </a:pPr>
              <a:endParaRPr lang="en-US" sz="5065"/>
            </a:p>
          </p:txBody>
        </p:sp>
        <p:sp>
          <p:nvSpPr>
            <p:cNvPr id="17" name="Freeform 16"/>
            <p:cNvSpPr/>
            <p:nvPr/>
          </p:nvSpPr>
          <p:spPr>
            <a:xfrm>
              <a:off x="5016282" y="1068610"/>
              <a:ext cx="2656264" cy="156444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8769" tIns="298769" rIns="298769" bIns="298769" numCol="1" spcCol="1270" anchor="ctr" anchorCtr="0">
              <a:noAutofit/>
            </a:bodyPr>
            <a:lstStyle/>
            <a:p>
              <a:pPr algn="ctr" defTabSz="2251570">
                <a:lnSpc>
                  <a:spcPct val="90000"/>
                </a:lnSpc>
                <a:spcBef>
                  <a:spcPct val="0"/>
                </a:spcBef>
                <a:spcAft>
                  <a:spcPct val="35000"/>
                </a:spcAft>
              </a:pPr>
              <a:endParaRPr lang="en-US" sz="5065"/>
            </a:p>
          </p:txBody>
        </p:sp>
        <p:sp>
          <p:nvSpPr>
            <p:cNvPr id="18" name="Freeform 17"/>
            <p:cNvSpPr/>
            <p:nvPr/>
          </p:nvSpPr>
          <p:spPr>
            <a:xfrm>
              <a:off x="1895172" y="2906837"/>
              <a:ext cx="2656264" cy="156444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8769" tIns="298769" rIns="298769" bIns="298769" numCol="1" spcCol="1270" anchor="ctr" anchorCtr="0">
              <a:noAutofit/>
            </a:bodyPr>
            <a:lstStyle/>
            <a:p>
              <a:pPr algn="ctr" defTabSz="2251570">
                <a:lnSpc>
                  <a:spcPct val="90000"/>
                </a:lnSpc>
                <a:spcBef>
                  <a:spcPct val="0"/>
                </a:spcBef>
                <a:spcAft>
                  <a:spcPct val="35000"/>
                </a:spcAft>
              </a:pPr>
              <a:endParaRPr lang="en-US" sz="5065"/>
            </a:p>
          </p:txBody>
        </p:sp>
        <p:sp>
          <p:nvSpPr>
            <p:cNvPr id="19" name="Freeform 18"/>
            <p:cNvSpPr/>
            <p:nvPr/>
          </p:nvSpPr>
          <p:spPr>
            <a:xfrm>
              <a:off x="5016282" y="2906837"/>
              <a:ext cx="2656264" cy="1564448"/>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8769" tIns="298769" rIns="298769" bIns="298769" numCol="1" spcCol="1270" anchor="ctr" anchorCtr="0">
              <a:noAutofit/>
            </a:bodyPr>
            <a:lstStyle/>
            <a:p>
              <a:pPr algn="ctr" defTabSz="2251570">
                <a:lnSpc>
                  <a:spcPct val="90000"/>
                </a:lnSpc>
                <a:spcBef>
                  <a:spcPct val="0"/>
                </a:spcBef>
                <a:spcAft>
                  <a:spcPct val="35000"/>
                </a:spcAft>
              </a:pPr>
              <a:endParaRPr lang="en-US" sz="5065"/>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264" y="3610924"/>
            <a:ext cx="2302004" cy="84810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478" y="1696632"/>
            <a:ext cx="2413577" cy="112337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2749" y="1858622"/>
            <a:ext cx="2066435" cy="7993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3740" y="3352704"/>
            <a:ext cx="1704452" cy="1364543"/>
          </a:xfrm>
          <a:prstGeom prst="rect">
            <a:avLst/>
          </a:prstGeom>
        </p:spPr>
      </p:pic>
      <p:sp>
        <p:nvSpPr>
          <p:cNvPr id="24" name="Freeform 23"/>
          <p:cNvSpPr/>
          <p:nvPr/>
        </p:nvSpPr>
        <p:spPr>
          <a:xfrm>
            <a:off x="2314254" y="5389734"/>
            <a:ext cx="2900400" cy="396559"/>
          </a:xfrm>
          <a:custGeom>
            <a:avLst/>
            <a:gdLst>
              <a:gd name="connsiteX0" fmla="*/ 0 w 2175867"/>
              <a:gd name="connsiteY0" fmla="*/ 0 h 421317"/>
              <a:gd name="connsiteX1" fmla="*/ 1965209 w 2175867"/>
              <a:gd name="connsiteY1" fmla="*/ 0 h 421317"/>
              <a:gd name="connsiteX2" fmla="*/ 2175867 w 2175867"/>
              <a:gd name="connsiteY2" fmla="*/ 210659 h 421317"/>
              <a:gd name="connsiteX3" fmla="*/ 1965209 w 2175867"/>
              <a:gd name="connsiteY3" fmla="*/ 421317 h 421317"/>
              <a:gd name="connsiteX4" fmla="*/ 0 w 2175867"/>
              <a:gd name="connsiteY4" fmla="*/ 421317 h 421317"/>
              <a:gd name="connsiteX5" fmla="*/ 210659 w 2175867"/>
              <a:gd name="connsiteY5" fmla="*/ 210659 h 421317"/>
              <a:gd name="connsiteX6" fmla="*/ 0 w 2175867"/>
              <a:gd name="connsiteY6" fmla="*/ 0 h 42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421317">
                <a:moveTo>
                  <a:pt x="0" y="0"/>
                </a:moveTo>
                <a:lnTo>
                  <a:pt x="1965209" y="0"/>
                </a:lnTo>
                <a:lnTo>
                  <a:pt x="2175867" y="210659"/>
                </a:lnTo>
                <a:lnTo>
                  <a:pt x="1965209" y="421317"/>
                </a:lnTo>
                <a:lnTo>
                  <a:pt x="0" y="421317"/>
                </a:lnTo>
                <a:lnTo>
                  <a:pt x="210659" y="210659"/>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9453" tIns="46216" rIns="327020" bIns="46216" numCol="1" spcCol="1270" anchor="ctr" anchorCtr="0">
            <a:noAutofit/>
          </a:bodyPr>
          <a:lstStyle/>
          <a:p>
            <a:pPr algn="ctr" defTabSz="1540548">
              <a:lnSpc>
                <a:spcPct val="90000"/>
              </a:lnSpc>
              <a:spcBef>
                <a:spcPct val="0"/>
              </a:spcBef>
              <a:spcAft>
                <a:spcPct val="35000"/>
              </a:spcAft>
            </a:pPr>
            <a:r>
              <a:rPr lang="en-US" dirty="0"/>
              <a:t>diversity</a:t>
            </a:r>
            <a:r>
              <a:rPr lang="en-US" sz="1866" dirty="0"/>
              <a:t> &amp; inclusion</a:t>
            </a:r>
          </a:p>
        </p:txBody>
      </p:sp>
      <p:sp>
        <p:nvSpPr>
          <p:cNvPr id="25" name="Freeform 24"/>
          <p:cNvSpPr/>
          <p:nvPr/>
        </p:nvSpPr>
        <p:spPr>
          <a:xfrm>
            <a:off x="4924615" y="5389734"/>
            <a:ext cx="2900400" cy="396559"/>
          </a:xfrm>
          <a:custGeom>
            <a:avLst/>
            <a:gdLst>
              <a:gd name="connsiteX0" fmla="*/ 0 w 2175867"/>
              <a:gd name="connsiteY0" fmla="*/ 0 h 421317"/>
              <a:gd name="connsiteX1" fmla="*/ 1965209 w 2175867"/>
              <a:gd name="connsiteY1" fmla="*/ 0 h 421317"/>
              <a:gd name="connsiteX2" fmla="*/ 2175867 w 2175867"/>
              <a:gd name="connsiteY2" fmla="*/ 210659 h 421317"/>
              <a:gd name="connsiteX3" fmla="*/ 1965209 w 2175867"/>
              <a:gd name="connsiteY3" fmla="*/ 421317 h 421317"/>
              <a:gd name="connsiteX4" fmla="*/ 0 w 2175867"/>
              <a:gd name="connsiteY4" fmla="*/ 421317 h 421317"/>
              <a:gd name="connsiteX5" fmla="*/ 210659 w 2175867"/>
              <a:gd name="connsiteY5" fmla="*/ 210659 h 421317"/>
              <a:gd name="connsiteX6" fmla="*/ 0 w 2175867"/>
              <a:gd name="connsiteY6" fmla="*/ 0 h 42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421317">
                <a:moveTo>
                  <a:pt x="0" y="0"/>
                </a:moveTo>
                <a:lnTo>
                  <a:pt x="1965209" y="0"/>
                </a:lnTo>
                <a:lnTo>
                  <a:pt x="2175867" y="210659"/>
                </a:lnTo>
                <a:lnTo>
                  <a:pt x="1965209" y="421317"/>
                </a:lnTo>
                <a:lnTo>
                  <a:pt x="0" y="421317"/>
                </a:lnTo>
                <a:lnTo>
                  <a:pt x="210659" y="210659"/>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9453" tIns="46216" rIns="327020" bIns="46216" numCol="1" spcCol="1270" anchor="ctr" anchorCtr="0">
            <a:noAutofit/>
          </a:bodyPr>
          <a:lstStyle/>
          <a:p>
            <a:pPr algn="ctr" defTabSz="1540548">
              <a:lnSpc>
                <a:spcPct val="90000"/>
              </a:lnSpc>
              <a:spcBef>
                <a:spcPct val="0"/>
              </a:spcBef>
              <a:spcAft>
                <a:spcPct val="35000"/>
              </a:spcAft>
            </a:pPr>
            <a:r>
              <a:rPr lang="en-US" dirty="0"/>
              <a:t>innovation</a:t>
            </a:r>
          </a:p>
        </p:txBody>
      </p:sp>
      <p:sp>
        <p:nvSpPr>
          <p:cNvPr id="2" name="Explosion 1 1"/>
          <p:cNvSpPr/>
          <p:nvPr/>
        </p:nvSpPr>
        <p:spPr bwMode="gray">
          <a:xfrm>
            <a:off x="7825015" y="4871358"/>
            <a:ext cx="2011884" cy="1433309"/>
          </a:xfrm>
          <a:prstGeom prst="irregularSeal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t>GROWTH</a:t>
            </a:r>
          </a:p>
        </p:txBody>
      </p:sp>
      <p:sp>
        <p:nvSpPr>
          <p:cNvPr id="3" name="Footer Placeholder 2"/>
          <p:cNvSpPr>
            <a:spLocks noGrp="1"/>
          </p:cNvSpPr>
          <p:nvPr>
            <p:ph type="ftr" sz="quarter" idx="11"/>
          </p:nvPr>
        </p:nvSpPr>
        <p:spPr/>
        <p:txBody>
          <a:bodyPr/>
          <a:lstStyle/>
          <a:p>
            <a:r>
              <a:rPr lang="en-US" smtClean="0"/>
              <a:t>Confidential</a:t>
            </a:r>
            <a:endParaRPr lang="en-US"/>
          </a:p>
        </p:txBody>
      </p:sp>
      <p:sp>
        <p:nvSpPr>
          <p:cNvPr id="4" name="Slide Number Placeholder 3"/>
          <p:cNvSpPr>
            <a:spLocks noGrp="1"/>
          </p:cNvSpPr>
          <p:nvPr>
            <p:ph type="sldNum" sz="quarter" idx="12"/>
          </p:nvPr>
        </p:nvSpPr>
        <p:spPr/>
        <p:txBody>
          <a:bodyPr/>
          <a:lstStyle/>
          <a:p>
            <a:fld id="{00DE720E-C72B-42F0-AD69-52D60E3C605E}" type="slidenum">
              <a:rPr lang="en-US" smtClean="0"/>
              <a:t>4</a:t>
            </a:fld>
            <a:endParaRPr lang="en-US"/>
          </a:p>
        </p:txBody>
      </p:sp>
    </p:spTree>
    <p:extLst>
      <p:ext uri="{BB962C8B-B14F-4D97-AF65-F5344CB8AC3E}">
        <p14:creationId xmlns:p14="http://schemas.microsoft.com/office/powerpoint/2010/main" val="298434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500"/>
                            </p:stCondLst>
                            <p:childTnLst>
                              <p:par>
                                <p:cTn id="13" presetID="53" presetClass="entr" presetSubtype="16"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definition</a:t>
            </a:r>
            <a:endParaRPr lang="en-US" dirty="0"/>
          </a:p>
        </p:txBody>
      </p:sp>
      <p:sp>
        <p:nvSpPr>
          <p:cNvPr id="7" name="Footer Placeholder 6"/>
          <p:cNvSpPr>
            <a:spLocks noGrp="1"/>
          </p:cNvSpPr>
          <p:nvPr>
            <p:ph type="ftr" sz="quarter" idx="11"/>
          </p:nvPr>
        </p:nvSpPr>
        <p:spPr/>
        <p:txBody>
          <a:bodyPr/>
          <a:lstStyle/>
          <a:p>
            <a:r>
              <a:rPr lang="en-US" smtClean="0"/>
              <a:t>Confidential</a:t>
            </a:r>
            <a:endParaRPr lang="en-US"/>
          </a:p>
        </p:txBody>
      </p:sp>
      <p:sp>
        <p:nvSpPr>
          <p:cNvPr id="9" name="Slide Number Placeholder 8"/>
          <p:cNvSpPr>
            <a:spLocks noGrp="1"/>
          </p:cNvSpPr>
          <p:nvPr>
            <p:ph type="sldNum" sz="quarter" idx="12"/>
          </p:nvPr>
        </p:nvSpPr>
        <p:spPr/>
        <p:txBody>
          <a:bodyPr/>
          <a:lstStyle/>
          <a:p>
            <a:fld id="{00DE720E-C72B-42F0-AD69-52D60E3C605E}" type="slidenum">
              <a:rPr lang="en-US" smtClean="0"/>
              <a:t>5</a:t>
            </a:fld>
            <a:endParaRPr lang="en-US"/>
          </a:p>
        </p:txBody>
      </p:sp>
      <p:sp>
        <p:nvSpPr>
          <p:cNvPr id="11" name="Oval 10"/>
          <p:cNvSpPr/>
          <p:nvPr/>
        </p:nvSpPr>
        <p:spPr bwMode="gray">
          <a:xfrm>
            <a:off x="2128754" y="1766270"/>
            <a:ext cx="3021454" cy="302145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133" dirty="0">
              <a:solidFill>
                <a:schemeClr val="bg1"/>
              </a:solidFill>
            </a:endParaRPr>
          </a:p>
          <a:p>
            <a:pPr algn="ctr"/>
            <a:endParaRPr lang="en-US" sz="2399" dirty="0"/>
          </a:p>
        </p:txBody>
      </p:sp>
      <p:sp>
        <p:nvSpPr>
          <p:cNvPr id="12" name="Oval 11"/>
          <p:cNvSpPr/>
          <p:nvPr/>
        </p:nvSpPr>
        <p:spPr bwMode="gray">
          <a:xfrm>
            <a:off x="7104426" y="1766271"/>
            <a:ext cx="3021454" cy="302145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3" name="Rectangle 12"/>
          <p:cNvSpPr/>
          <p:nvPr/>
        </p:nvSpPr>
        <p:spPr>
          <a:xfrm>
            <a:off x="7433464" y="2374417"/>
            <a:ext cx="2363374" cy="2000163"/>
          </a:xfrm>
          <a:prstGeom prst="rect">
            <a:avLst/>
          </a:prstGeom>
        </p:spPr>
        <p:txBody>
          <a:bodyPr wrap="square">
            <a:spAutoFit/>
          </a:bodyPr>
          <a:lstStyle/>
          <a:p>
            <a:pPr algn="ctr"/>
            <a:r>
              <a:rPr lang="en-US" sz="2800" b="1" kern="0" dirty="0">
                <a:solidFill>
                  <a:schemeClr val="bg1"/>
                </a:solidFill>
              </a:rPr>
              <a:t>Unconscious </a:t>
            </a:r>
            <a:br>
              <a:rPr lang="en-US" sz="2800" b="1" kern="0" dirty="0">
                <a:solidFill>
                  <a:schemeClr val="bg1"/>
                </a:solidFill>
              </a:rPr>
            </a:br>
            <a:r>
              <a:rPr lang="en-US" sz="2800" b="1" kern="0" dirty="0">
                <a:solidFill>
                  <a:schemeClr val="bg1"/>
                </a:solidFill>
              </a:rPr>
              <a:t>Bias</a:t>
            </a:r>
            <a:r>
              <a:rPr lang="en-US" sz="1200" kern="0" dirty="0">
                <a:solidFill>
                  <a:schemeClr val="bg1"/>
                </a:solidFill>
              </a:rPr>
              <a:t/>
            </a:r>
            <a:br>
              <a:rPr lang="en-US" sz="1200" kern="0" dirty="0">
                <a:solidFill>
                  <a:schemeClr val="bg1"/>
                </a:solidFill>
              </a:rPr>
            </a:br>
            <a:endParaRPr lang="en-US" sz="1200" kern="0" dirty="0">
              <a:solidFill>
                <a:srgbClr val="000000"/>
              </a:solidFill>
            </a:endParaRPr>
          </a:p>
          <a:p>
            <a:pPr algn="ctr"/>
            <a:r>
              <a:rPr lang="en-US" kern="0" dirty="0">
                <a:solidFill>
                  <a:schemeClr val="bg1"/>
                </a:solidFill>
              </a:rPr>
              <a:t>Mental associations without awareness, intention, control</a:t>
            </a:r>
          </a:p>
        </p:txBody>
      </p:sp>
      <p:sp>
        <p:nvSpPr>
          <p:cNvPr id="14" name="TextBox 13"/>
          <p:cNvSpPr txBox="1"/>
          <p:nvPr/>
        </p:nvSpPr>
        <p:spPr bwMode="gray">
          <a:xfrm>
            <a:off x="2235106" y="2292366"/>
            <a:ext cx="2808747" cy="1958870"/>
          </a:xfrm>
          <a:prstGeom prst="rect">
            <a:avLst/>
          </a:prstGeom>
          <a:noFill/>
        </p:spPr>
        <p:txBody>
          <a:bodyPr wrap="square" rtlCol="0">
            <a:spAutoFit/>
          </a:bodyPr>
          <a:lstStyle/>
          <a:p>
            <a:pPr algn="ctr"/>
            <a:r>
              <a:rPr lang="en-US" sz="2800" b="1" kern="0" dirty="0">
                <a:solidFill>
                  <a:schemeClr val="bg1"/>
                </a:solidFill>
              </a:rPr>
              <a:t>Bias</a:t>
            </a:r>
            <a:r>
              <a:rPr lang="en-US" sz="1866" kern="0" dirty="0">
                <a:solidFill>
                  <a:schemeClr val="bg1"/>
                </a:solidFill>
              </a:rPr>
              <a:t/>
            </a:r>
            <a:br>
              <a:rPr lang="en-US" sz="1866" kern="0" dirty="0">
                <a:solidFill>
                  <a:schemeClr val="bg1"/>
                </a:solidFill>
              </a:rPr>
            </a:br>
            <a:endParaRPr lang="en-US" sz="1866" kern="0" dirty="0">
              <a:solidFill>
                <a:schemeClr val="bg1"/>
              </a:solidFill>
            </a:endParaRPr>
          </a:p>
          <a:p>
            <a:pPr algn="ctr"/>
            <a:r>
              <a:rPr lang="en-US" kern="0" dirty="0">
                <a:solidFill>
                  <a:schemeClr val="bg1"/>
                </a:solidFill>
              </a:rPr>
              <a:t>A tendency or inclination that results in judgment without question</a:t>
            </a:r>
          </a:p>
          <a:p>
            <a:pPr defTabSz="573474">
              <a:spcAft>
                <a:spcPts val="533"/>
              </a:spcAft>
              <a:buSzPct val="100000"/>
            </a:pPr>
            <a:endParaRPr lang="en-US" sz="1866" dirty="0">
              <a:solidFill>
                <a:srgbClr val="000000"/>
              </a:solidFill>
              <a:cs typeface="HP Simplified" pitchFamily="34" charset="0"/>
            </a:endParaRPr>
          </a:p>
        </p:txBody>
      </p:sp>
      <p:sp>
        <p:nvSpPr>
          <p:cNvPr id="15" name="TextBox 14"/>
          <p:cNvSpPr txBox="1"/>
          <p:nvPr/>
        </p:nvSpPr>
        <p:spPr bwMode="gray">
          <a:xfrm>
            <a:off x="5749242" y="2769163"/>
            <a:ext cx="865943" cy="1015663"/>
          </a:xfrm>
          <a:prstGeom prst="rect">
            <a:avLst/>
          </a:prstGeom>
          <a:noFill/>
        </p:spPr>
        <p:txBody>
          <a:bodyPr wrap="none" rtlCol="0" anchor="ctr">
            <a:spAutoFit/>
          </a:bodyPr>
          <a:lstStyle/>
          <a:p>
            <a:pPr algn="ctr" defTabSz="573474">
              <a:spcAft>
                <a:spcPts val="533"/>
              </a:spcAft>
              <a:buSzPct val="100000"/>
            </a:pPr>
            <a:r>
              <a:rPr lang="en-US" sz="6000" dirty="0">
                <a:solidFill>
                  <a:schemeClr val="tx2"/>
                </a:solidFill>
                <a:cs typeface="HP Simplified" pitchFamily="34" charset="0"/>
              </a:rPr>
              <a:t>vs</a:t>
            </a:r>
          </a:p>
        </p:txBody>
      </p:sp>
    </p:spTree>
    <p:extLst>
      <p:ext uri="{BB962C8B-B14F-4D97-AF65-F5344CB8AC3E}">
        <p14:creationId xmlns:p14="http://schemas.microsoft.com/office/powerpoint/2010/main" val="306336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Mindbug</a:t>
            </a:r>
            <a:r>
              <a:rPr lang="en-US" dirty="0" smtClean="0"/>
              <a:t>: definition</a:t>
            </a:r>
            <a:endParaRPr lang="en-US" dirty="0"/>
          </a:p>
        </p:txBody>
      </p:sp>
      <p:sp>
        <p:nvSpPr>
          <p:cNvPr id="7" name="Footer Placeholder 6"/>
          <p:cNvSpPr>
            <a:spLocks noGrp="1"/>
          </p:cNvSpPr>
          <p:nvPr>
            <p:ph type="ftr" sz="quarter" idx="11"/>
          </p:nvPr>
        </p:nvSpPr>
        <p:spPr/>
        <p:txBody>
          <a:bodyPr/>
          <a:lstStyle/>
          <a:p>
            <a:r>
              <a:rPr lang="en-US" smtClean="0"/>
              <a:t>Confidential</a:t>
            </a:r>
            <a:endParaRPr lang="en-US"/>
          </a:p>
        </p:txBody>
      </p:sp>
      <p:sp>
        <p:nvSpPr>
          <p:cNvPr id="9" name="Slide Number Placeholder 8"/>
          <p:cNvSpPr>
            <a:spLocks noGrp="1"/>
          </p:cNvSpPr>
          <p:nvPr>
            <p:ph type="sldNum" sz="quarter" idx="12"/>
          </p:nvPr>
        </p:nvSpPr>
        <p:spPr/>
        <p:txBody>
          <a:bodyPr/>
          <a:lstStyle/>
          <a:p>
            <a:fld id="{00DE720E-C72B-42F0-AD69-52D60E3C605E}" type="slidenum">
              <a:rPr lang="en-US" smtClean="0"/>
              <a:t>6</a:t>
            </a:fld>
            <a:endParaRPr lang="en-US"/>
          </a:p>
        </p:txBody>
      </p:sp>
      <p:sp>
        <p:nvSpPr>
          <p:cNvPr id="6" name="Content Placeholder 2"/>
          <p:cNvSpPr txBox="1">
            <a:spLocks/>
          </p:cNvSpPr>
          <p:nvPr/>
        </p:nvSpPr>
        <p:spPr bwMode="auto">
          <a:xfrm>
            <a:off x="5595278" y="2287610"/>
            <a:ext cx="4775956" cy="2282780"/>
          </a:xfrm>
          <a:prstGeom prst="rect">
            <a:avLst/>
          </a:prstGeom>
          <a:noFill/>
          <a:ln w="9525">
            <a:noFill/>
            <a:miter lim="800000"/>
            <a:headEnd/>
            <a:tailEnd/>
          </a:ln>
        </p:spPr>
        <p:txBody>
          <a:bodyPr vert="horz" wrap="square" lIns="91416" tIns="45708" rIns="91416" bIns="45708"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4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har char="–"/>
              <a:defRPr sz="2400">
                <a:solidFill>
                  <a:schemeClr val="tx1"/>
                </a:solidFill>
                <a:latin typeface="Corbel" pitchFamily="34" charset="0"/>
              </a:defRPr>
            </a:lvl2pPr>
            <a:lvl3pPr marL="1143000" indent="-228600" algn="l" rtl="0" eaLnBrk="1" fontAlgn="base" hangingPunct="1">
              <a:spcBef>
                <a:spcPct val="20000"/>
              </a:spcBef>
              <a:spcAft>
                <a:spcPct val="0"/>
              </a:spcAft>
              <a:buChar char="•"/>
              <a:defRPr sz="2000" b="1">
                <a:solidFill>
                  <a:schemeClr val="tx1"/>
                </a:solidFill>
                <a:latin typeface="Corbel" pitchFamily="34" charset="0"/>
              </a:defRPr>
            </a:lvl3pPr>
            <a:lvl4pPr marL="1600200" indent="-228600" algn="l" rtl="0" eaLnBrk="1" fontAlgn="base" hangingPunct="1">
              <a:spcBef>
                <a:spcPct val="20000"/>
              </a:spcBef>
              <a:spcAft>
                <a:spcPct val="0"/>
              </a:spcAft>
              <a:buChar char="–"/>
              <a:defRPr sz="2000" b="1" i="1">
                <a:solidFill>
                  <a:schemeClr val="tx1"/>
                </a:solidFill>
                <a:latin typeface="Corbel" pitchFamily="34" charset="0"/>
              </a:defRPr>
            </a:lvl4pPr>
            <a:lvl5pPr marL="2057400" indent="-228600" algn="l" rtl="0" eaLnBrk="1" fontAlgn="base" hangingPunct="1">
              <a:spcBef>
                <a:spcPct val="20000"/>
              </a:spcBef>
              <a:spcAft>
                <a:spcPct val="0"/>
              </a:spcAft>
              <a:buChar char="»"/>
              <a:defRPr sz="2000" b="1">
                <a:solidFill>
                  <a:schemeClr val="tx1"/>
                </a:solidFill>
                <a:latin typeface="Corbel" pitchFamily="34" charset="0"/>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defTabSz="914171">
              <a:buNone/>
              <a:defRPr/>
            </a:pPr>
            <a:r>
              <a:rPr lang="en-US" sz="3199" b="1" i="1" kern="0" dirty="0" err="1">
                <a:solidFill>
                  <a:schemeClr val="tx2"/>
                </a:solidFill>
                <a:latin typeface="+mn-lt"/>
              </a:rPr>
              <a:t>Mindbug</a:t>
            </a:r>
            <a:endParaRPr lang="en-US" sz="3199" b="1" i="1" kern="0" dirty="0">
              <a:solidFill>
                <a:schemeClr val="tx2"/>
              </a:solidFill>
              <a:latin typeface="+mn-lt"/>
            </a:endParaRPr>
          </a:p>
          <a:p>
            <a:pPr marL="0" indent="0" algn="ctr" defTabSz="914171">
              <a:buNone/>
              <a:defRPr/>
            </a:pPr>
            <a:r>
              <a:rPr lang="en-US" i="1" kern="0" dirty="0">
                <a:solidFill>
                  <a:srgbClr val="000000"/>
                </a:solidFill>
                <a:latin typeface="+mn-lt"/>
              </a:rPr>
              <a:t>An ingrained habit of thought </a:t>
            </a:r>
            <a:br>
              <a:rPr lang="en-US" i="1" kern="0" dirty="0">
                <a:solidFill>
                  <a:srgbClr val="000000"/>
                </a:solidFill>
                <a:latin typeface="+mn-lt"/>
              </a:rPr>
            </a:br>
            <a:r>
              <a:rPr lang="en-US" i="1" kern="0" dirty="0">
                <a:solidFill>
                  <a:srgbClr val="000000"/>
                </a:solidFill>
                <a:latin typeface="+mn-lt"/>
              </a:rPr>
              <a:t>that leads to errors in how we perceive, remember, reason </a:t>
            </a:r>
            <a:br>
              <a:rPr lang="en-US" i="1" kern="0" dirty="0">
                <a:solidFill>
                  <a:srgbClr val="000000"/>
                </a:solidFill>
                <a:latin typeface="+mn-lt"/>
              </a:rPr>
            </a:br>
            <a:r>
              <a:rPr lang="en-US" i="1" kern="0" dirty="0">
                <a:solidFill>
                  <a:srgbClr val="000000"/>
                </a:solidFill>
                <a:latin typeface="+mn-lt"/>
              </a:rPr>
              <a:t>and make decisions</a:t>
            </a:r>
            <a:endParaRPr lang="en-US" kern="0" dirty="0">
              <a:solidFill>
                <a:srgbClr val="000000"/>
              </a:solidFill>
              <a:latin typeface="+mn-lt"/>
            </a:endParaRPr>
          </a:p>
        </p:txBody>
      </p:sp>
      <p:sp>
        <p:nvSpPr>
          <p:cNvPr id="8" name="TextBox 7"/>
          <p:cNvSpPr txBox="1"/>
          <p:nvPr/>
        </p:nvSpPr>
        <p:spPr bwMode="gray">
          <a:xfrm>
            <a:off x="8115572" y="4663547"/>
            <a:ext cx="2536272" cy="400110"/>
          </a:xfrm>
          <a:prstGeom prst="rect">
            <a:avLst/>
          </a:prstGeom>
          <a:noFill/>
        </p:spPr>
        <p:txBody>
          <a:bodyPr wrap="none" rtlCol="0">
            <a:spAutoFit/>
          </a:bodyPr>
          <a:lstStyle/>
          <a:p>
            <a:pPr defTabSz="573474">
              <a:spcAft>
                <a:spcPts val="533"/>
              </a:spcAft>
              <a:buSzPct val="100000"/>
            </a:pPr>
            <a:r>
              <a:rPr lang="en-US" sz="1000" kern="0" dirty="0">
                <a:solidFill>
                  <a:srgbClr val="000000"/>
                </a:solidFill>
              </a:rPr>
              <a:t>From </a:t>
            </a:r>
            <a:r>
              <a:rPr lang="en-US" sz="1000" i="1" kern="0" dirty="0" err="1">
                <a:solidFill>
                  <a:srgbClr val="000000"/>
                </a:solidFill>
              </a:rPr>
              <a:t>Blindspot</a:t>
            </a:r>
            <a:r>
              <a:rPr lang="en-US" sz="1000" i="1" kern="0" dirty="0">
                <a:solidFill>
                  <a:srgbClr val="000000"/>
                </a:solidFill>
              </a:rPr>
              <a:t>: Hidden Biases of Good People </a:t>
            </a:r>
            <a:r>
              <a:rPr lang="en-US" sz="1000" kern="0" dirty="0">
                <a:solidFill>
                  <a:srgbClr val="000000"/>
                </a:solidFill>
              </a:rPr>
              <a:t/>
            </a:r>
            <a:br>
              <a:rPr lang="en-US" sz="1000" kern="0" dirty="0">
                <a:solidFill>
                  <a:srgbClr val="000000"/>
                </a:solidFill>
              </a:rPr>
            </a:br>
            <a:r>
              <a:rPr lang="en-US" sz="1000" kern="0" dirty="0">
                <a:solidFill>
                  <a:srgbClr val="000000"/>
                </a:solidFill>
              </a:rPr>
              <a:t>(</a:t>
            </a:r>
            <a:r>
              <a:rPr lang="en-US" sz="1000" kern="0" dirty="0" err="1">
                <a:solidFill>
                  <a:srgbClr val="000000"/>
                </a:solidFill>
              </a:rPr>
              <a:t>Banaji</a:t>
            </a:r>
            <a:r>
              <a:rPr lang="en-US" sz="1000" kern="0" dirty="0">
                <a:solidFill>
                  <a:srgbClr val="000000"/>
                </a:solidFill>
              </a:rPr>
              <a:t> &amp; Greenwald, 2013)</a:t>
            </a:r>
          </a:p>
        </p:txBody>
      </p:sp>
      <p:pic>
        <p:nvPicPr>
          <p:cNvPr id="10" name="Picture 9"/>
          <p:cNvPicPr>
            <a:picLocks noChangeAspect="1"/>
          </p:cNvPicPr>
          <p:nvPr/>
        </p:nvPicPr>
        <p:blipFill>
          <a:blip r:embed="rId3"/>
          <a:stretch>
            <a:fillRect/>
          </a:stretch>
        </p:blipFill>
        <p:spPr>
          <a:xfrm>
            <a:off x="1133962" y="2194453"/>
            <a:ext cx="3718882" cy="2469094"/>
          </a:xfrm>
          <a:prstGeom prst="rect">
            <a:avLst/>
          </a:prstGeom>
        </p:spPr>
      </p:pic>
      <p:pic>
        <p:nvPicPr>
          <p:cNvPr id="11" name="Picture 10"/>
          <p:cNvPicPr>
            <a:picLocks noChangeAspect="1"/>
          </p:cNvPicPr>
          <p:nvPr/>
        </p:nvPicPr>
        <p:blipFill>
          <a:blip r:embed="rId4"/>
          <a:stretch>
            <a:fillRect/>
          </a:stretch>
        </p:blipFill>
        <p:spPr>
          <a:xfrm>
            <a:off x="2197387" y="4789313"/>
            <a:ext cx="1396105" cy="274344"/>
          </a:xfrm>
          <a:prstGeom prst="rect">
            <a:avLst/>
          </a:prstGeom>
        </p:spPr>
      </p:pic>
    </p:spTree>
    <p:extLst>
      <p:ext uri="{BB962C8B-B14F-4D97-AF65-F5344CB8AC3E}">
        <p14:creationId xmlns:p14="http://schemas.microsoft.com/office/powerpoint/2010/main" val="115799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Selective attention</a:t>
            </a:r>
            <a:endParaRPr lang="en-US" dirty="0"/>
          </a:p>
        </p:txBody>
      </p:sp>
      <p:sp>
        <p:nvSpPr>
          <p:cNvPr id="6" name="TextBox 5"/>
          <p:cNvSpPr txBox="1"/>
          <p:nvPr/>
        </p:nvSpPr>
        <p:spPr bwMode="gray">
          <a:xfrm>
            <a:off x="5201710" y="1316815"/>
            <a:ext cx="4571444" cy="461537"/>
          </a:xfrm>
          <a:prstGeom prst="rect">
            <a:avLst/>
          </a:prstGeom>
          <a:noFill/>
        </p:spPr>
        <p:txBody>
          <a:bodyPr wrap="none" rtlCol="0">
            <a:spAutoFit/>
          </a:bodyPr>
          <a:lstStyle/>
          <a:p>
            <a:pPr defTabSz="573474">
              <a:spcAft>
                <a:spcPts val="533"/>
              </a:spcAft>
              <a:buSzPct val="100000"/>
            </a:pPr>
            <a:r>
              <a:rPr lang="en-US" sz="2399" dirty="0">
                <a:solidFill>
                  <a:schemeClr val="accent1"/>
                </a:solidFill>
                <a:cs typeface="HP Simplified" pitchFamily="34" charset="0"/>
              </a:rPr>
              <a:t>What our brain absorbs is based on:</a:t>
            </a:r>
          </a:p>
        </p:txBody>
      </p:sp>
      <p:grpSp>
        <p:nvGrpSpPr>
          <p:cNvPr id="21" name="Group 20"/>
          <p:cNvGrpSpPr/>
          <p:nvPr/>
        </p:nvGrpSpPr>
        <p:grpSpPr>
          <a:xfrm>
            <a:off x="4607719" y="2023959"/>
            <a:ext cx="4802956" cy="731330"/>
            <a:chOff x="3456690" y="1517695"/>
            <a:chExt cx="3603155" cy="548640"/>
          </a:xfrm>
        </p:grpSpPr>
        <p:sp>
          <p:nvSpPr>
            <p:cNvPr id="7" name="TextBox 6"/>
            <p:cNvSpPr txBox="1"/>
            <p:nvPr/>
          </p:nvSpPr>
          <p:spPr bwMode="gray">
            <a:xfrm>
              <a:off x="4005330" y="1622738"/>
              <a:ext cx="3054515" cy="300160"/>
            </a:xfrm>
            <a:prstGeom prst="rect">
              <a:avLst/>
            </a:prstGeom>
            <a:noFill/>
          </p:spPr>
          <p:txBody>
            <a:bodyPr wrap="none" rtlCol="0">
              <a:spAutoFit/>
            </a:bodyPr>
            <a:lstStyle/>
            <a:p>
              <a:pPr defTabSz="573474">
                <a:spcAft>
                  <a:spcPts val="533"/>
                </a:spcAft>
                <a:buSzPct val="100000"/>
              </a:pPr>
              <a:r>
                <a:rPr lang="en-US" sz="2000" dirty="0">
                  <a:solidFill>
                    <a:srgbClr val="000000"/>
                  </a:solidFill>
                  <a:cs typeface="HP Simplified" pitchFamily="34" charset="0"/>
                </a:rPr>
                <a:t>Perceptions – what we think is correct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690" y="1517695"/>
              <a:ext cx="548640" cy="548640"/>
            </a:xfrm>
            <a:prstGeom prst="rect">
              <a:avLst/>
            </a:prstGeom>
          </p:spPr>
        </p:pic>
      </p:grpSp>
      <p:grpSp>
        <p:nvGrpSpPr>
          <p:cNvPr id="22" name="Group 21"/>
          <p:cNvGrpSpPr/>
          <p:nvPr/>
        </p:nvGrpSpPr>
        <p:grpSpPr>
          <a:xfrm>
            <a:off x="4647203" y="2895309"/>
            <a:ext cx="5793421" cy="731330"/>
            <a:chOff x="3486311" y="2171378"/>
            <a:chExt cx="4346197" cy="54864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311" y="2171378"/>
              <a:ext cx="548640" cy="548640"/>
            </a:xfrm>
            <a:prstGeom prst="rect">
              <a:avLst/>
            </a:prstGeom>
          </p:spPr>
        </p:pic>
        <p:sp>
          <p:nvSpPr>
            <p:cNvPr id="12" name="TextBox 11"/>
            <p:cNvSpPr txBox="1"/>
            <p:nvPr/>
          </p:nvSpPr>
          <p:spPr bwMode="gray">
            <a:xfrm>
              <a:off x="4034951" y="2298193"/>
              <a:ext cx="3797557" cy="300160"/>
            </a:xfrm>
            <a:prstGeom prst="rect">
              <a:avLst/>
            </a:prstGeom>
            <a:noFill/>
          </p:spPr>
          <p:txBody>
            <a:bodyPr wrap="none" rtlCol="0">
              <a:spAutoFit/>
            </a:bodyPr>
            <a:lstStyle/>
            <a:p>
              <a:pPr defTabSz="573474">
                <a:spcAft>
                  <a:spcPts val="533"/>
                </a:spcAft>
                <a:buSzPct val="100000"/>
              </a:pPr>
              <a:r>
                <a:rPr lang="en-US" sz="2000" dirty="0">
                  <a:solidFill>
                    <a:srgbClr val="000000"/>
                  </a:solidFill>
                  <a:cs typeface="HP Simplified" pitchFamily="34" charset="0"/>
                </a:rPr>
                <a:t>Interpretations – what we make of what we see</a:t>
              </a:r>
            </a:p>
          </p:txBody>
        </p:sp>
      </p:grpSp>
      <p:grpSp>
        <p:nvGrpSpPr>
          <p:cNvPr id="23" name="Group 22"/>
          <p:cNvGrpSpPr/>
          <p:nvPr/>
        </p:nvGrpSpPr>
        <p:grpSpPr>
          <a:xfrm>
            <a:off x="4647204" y="3766661"/>
            <a:ext cx="3670596" cy="731330"/>
            <a:chOff x="3486311" y="2825061"/>
            <a:chExt cx="2753664" cy="54864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311" y="2825061"/>
              <a:ext cx="548640" cy="548640"/>
            </a:xfrm>
            <a:prstGeom prst="rect">
              <a:avLst/>
            </a:prstGeom>
          </p:spPr>
        </p:pic>
        <p:sp>
          <p:nvSpPr>
            <p:cNvPr id="13" name="TextBox 12"/>
            <p:cNvSpPr txBox="1"/>
            <p:nvPr/>
          </p:nvSpPr>
          <p:spPr bwMode="gray">
            <a:xfrm>
              <a:off x="4034951" y="2971739"/>
              <a:ext cx="2205024" cy="300160"/>
            </a:xfrm>
            <a:prstGeom prst="rect">
              <a:avLst/>
            </a:prstGeom>
            <a:noFill/>
          </p:spPr>
          <p:txBody>
            <a:bodyPr wrap="none" rtlCol="0">
              <a:spAutoFit/>
            </a:bodyPr>
            <a:lstStyle/>
            <a:p>
              <a:pPr defTabSz="573474">
                <a:spcAft>
                  <a:spcPts val="533"/>
                </a:spcAft>
                <a:buSzPct val="100000"/>
              </a:pPr>
              <a:r>
                <a:rPr lang="en-US" sz="2000" dirty="0">
                  <a:solidFill>
                    <a:srgbClr val="000000"/>
                  </a:solidFill>
                  <a:cs typeface="HP Simplified" pitchFamily="34" charset="0"/>
                </a:rPr>
                <a:t>Preferences – what we like</a:t>
              </a:r>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203" y="4638010"/>
            <a:ext cx="731330" cy="731330"/>
          </a:xfrm>
          <a:prstGeom prst="rect">
            <a:avLst/>
          </a:prstGeom>
        </p:spPr>
      </p:pic>
      <p:sp>
        <p:nvSpPr>
          <p:cNvPr id="14" name="TextBox 13"/>
          <p:cNvSpPr txBox="1"/>
          <p:nvPr/>
        </p:nvSpPr>
        <p:spPr bwMode="gray">
          <a:xfrm>
            <a:off x="5378534" y="4778031"/>
            <a:ext cx="4141198" cy="400110"/>
          </a:xfrm>
          <a:prstGeom prst="rect">
            <a:avLst/>
          </a:prstGeom>
          <a:noFill/>
        </p:spPr>
        <p:txBody>
          <a:bodyPr wrap="none" rtlCol="0">
            <a:spAutoFit/>
          </a:bodyPr>
          <a:lstStyle/>
          <a:p>
            <a:pPr defTabSz="573474">
              <a:spcAft>
                <a:spcPts val="533"/>
              </a:spcAft>
              <a:buSzPct val="100000"/>
            </a:pPr>
            <a:r>
              <a:rPr lang="en-US" sz="2000" dirty="0">
                <a:solidFill>
                  <a:srgbClr val="000000"/>
                </a:solidFill>
                <a:cs typeface="HP Simplified" pitchFamily="34" charset="0"/>
              </a:rPr>
              <a:t>Selective attention – what we focus on</a:t>
            </a:r>
          </a:p>
        </p:txBody>
      </p:sp>
      <p:grpSp>
        <p:nvGrpSpPr>
          <p:cNvPr id="19" name="Group 18"/>
          <p:cNvGrpSpPr/>
          <p:nvPr/>
        </p:nvGrpSpPr>
        <p:grpSpPr>
          <a:xfrm>
            <a:off x="1100149" y="1653627"/>
            <a:ext cx="2430166" cy="3257134"/>
            <a:chOff x="825327" y="892139"/>
            <a:chExt cx="1823099" cy="2443487"/>
          </a:xfrm>
        </p:grpSpPr>
        <p:sp>
          <p:nvSpPr>
            <p:cNvPr id="18" name="Cloud Callout 17"/>
            <p:cNvSpPr/>
            <p:nvPr/>
          </p:nvSpPr>
          <p:spPr bwMode="gray">
            <a:xfrm>
              <a:off x="825327" y="892139"/>
              <a:ext cx="1823099" cy="1382963"/>
            </a:xfrm>
            <a:prstGeom prst="cloudCallout">
              <a:avLst/>
            </a:prstGeom>
            <a:solidFill>
              <a:srgbClr val="0096D6">
                <a:alpha val="1607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12" y="1879247"/>
              <a:ext cx="1306823" cy="145637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899291" y="1465853"/>
              <a:ext cx="543887" cy="3986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9097" y="1159688"/>
              <a:ext cx="343792" cy="49337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2316" y="1451143"/>
              <a:ext cx="540379" cy="524749"/>
            </a:xfrm>
            <a:prstGeom prst="rect">
              <a:avLst/>
            </a:prstGeom>
          </p:spPr>
        </p:pic>
      </p:grpSp>
      <p:sp>
        <p:nvSpPr>
          <p:cNvPr id="20" name="Rectangle 19"/>
          <p:cNvSpPr/>
          <p:nvPr/>
        </p:nvSpPr>
        <p:spPr bwMode="gray">
          <a:xfrm>
            <a:off x="4291840" y="1185440"/>
            <a:ext cx="6376160" cy="4394845"/>
          </a:xfrm>
          <a:prstGeom prst="rect">
            <a:avLst/>
          </a:prstGeom>
          <a:noFill/>
          <a:ln>
            <a:solidFill>
              <a:srgbClr val="0096D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2" name="Footer Placeholder 1"/>
          <p:cNvSpPr>
            <a:spLocks noGrp="1"/>
          </p:cNvSpPr>
          <p:nvPr>
            <p:ph type="ftr" sz="quarter" idx="11"/>
          </p:nvPr>
        </p:nvSpPr>
        <p:spPr/>
        <p:txBody>
          <a:bodyPr/>
          <a:lstStyle/>
          <a:p>
            <a:r>
              <a:rPr lang="en-US" smtClean="0"/>
              <a:t>Confidential</a:t>
            </a:r>
            <a:endParaRPr lang="en-US"/>
          </a:p>
        </p:txBody>
      </p:sp>
      <p:sp>
        <p:nvSpPr>
          <p:cNvPr id="4" name="Slide Number Placeholder 3"/>
          <p:cNvSpPr>
            <a:spLocks noGrp="1"/>
          </p:cNvSpPr>
          <p:nvPr>
            <p:ph type="sldNum" sz="quarter" idx="12"/>
          </p:nvPr>
        </p:nvSpPr>
        <p:spPr/>
        <p:txBody>
          <a:bodyPr/>
          <a:lstStyle/>
          <a:p>
            <a:fld id="{00DE720E-C72B-42F0-AD69-52D60E3C605E}" type="slidenum">
              <a:rPr lang="en-US" smtClean="0"/>
              <a:t>7</a:t>
            </a:fld>
            <a:endParaRPr lang="en-US"/>
          </a:p>
        </p:txBody>
      </p:sp>
      <p:sp>
        <p:nvSpPr>
          <p:cNvPr id="24" name="TextBox 23"/>
          <p:cNvSpPr txBox="1"/>
          <p:nvPr/>
        </p:nvSpPr>
        <p:spPr>
          <a:xfrm>
            <a:off x="740950" y="1368305"/>
            <a:ext cx="914400" cy="914400"/>
          </a:xfrm>
          <a:prstGeom prst="rect">
            <a:avLst/>
          </a:prstGeom>
          <a:noFill/>
        </p:spPr>
        <p:txBody>
          <a:bodyPr wrap="none" lIns="0" tIns="0" rIns="0" bIns="0" rtlCol="0">
            <a:noAutofit/>
          </a:bodyPr>
          <a:lstStyle/>
          <a:p>
            <a:pPr>
              <a:lnSpc>
                <a:spcPct val="90000"/>
              </a:lnSpc>
            </a:pPr>
            <a:r>
              <a:rPr lang="en-US" dirty="0" smtClean="0"/>
              <a:t>11 million pieces of information</a:t>
            </a:r>
          </a:p>
        </p:txBody>
      </p:sp>
      <p:sp>
        <p:nvSpPr>
          <p:cNvPr id="25" name="TextBox 24"/>
          <p:cNvSpPr txBox="1"/>
          <p:nvPr/>
        </p:nvSpPr>
        <p:spPr>
          <a:xfrm>
            <a:off x="1202774" y="5178141"/>
            <a:ext cx="914400" cy="914400"/>
          </a:xfrm>
          <a:prstGeom prst="rect">
            <a:avLst/>
          </a:prstGeom>
          <a:noFill/>
        </p:spPr>
        <p:txBody>
          <a:bodyPr wrap="none" lIns="0" tIns="0" rIns="0" bIns="0" rtlCol="0">
            <a:noAutofit/>
          </a:bodyPr>
          <a:lstStyle/>
          <a:p>
            <a:pPr>
              <a:lnSpc>
                <a:spcPct val="90000"/>
              </a:lnSpc>
            </a:pPr>
            <a:r>
              <a:rPr lang="en-US" dirty="0" smtClean="0"/>
              <a:t>40-50 pieces absorbed</a:t>
            </a:r>
          </a:p>
        </p:txBody>
      </p:sp>
    </p:spTree>
    <p:extLst>
      <p:ext uri="{BB962C8B-B14F-4D97-AF65-F5344CB8AC3E}">
        <p14:creationId xmlns:p14="http://schemas.microsoft.com/office/powerpoint/2010/main" val="326017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4"/>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Exercises</a:t>
            </a:r>
            <a:endParaRPr lang="en-US" dirty="0"/>
          </a:p>
        </p:txBody>
      </p:sp>
      <p:sp>
        <p:nvSpPr>
          <p:cNvPr id="4" name="Subtitle 3"/>
          <p:cNvSpPr>
            <a:spLocks noGrp="1"/>
          </p:cNvSpPr>
          <p:nvPr>
            <p:ph type="subTitle" idx="1"/>
          </p:nvPr>
        </p:nvSpPr>
        <p:spPr/>
        <p:txBody>
          <a:bodyPr/>
          <a:lstStyle/>
          <a:p>
            <a:r>
              <a:rPr lang="en-US" dirty="0" err="1" smtClean="0"/>
              <a:t>Mindbugs</a:t>
            </a:r>
            <a:endParaRPr lang="en-US" dirty="0"/>
          </a:p>
        </p:txBody>
      </p:sp>
    </p:spTree>
    <p:extLst>
      <p:ext uri="{BB962C8B-B14F-4D97-AF65-F5344CB8AC3E}">
        <p14:creationId xmlns:p14="http://schemas.microsoft.com/office/powerpoint/2010/main" val="289226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 </a:t>
            </a:r>
            <a:r>
              <a:rPr lang="en-US" dirty="0" smtClean="0"/>
              <a:t>spots</a:t>
            </a:r>
            <a:endParaRPr lang="en-US" dirty="0"/>
          </a:p>
        </p:txBody>
      </p:sp>
      <p:sp>
        <p:nvSpPr>
          <p:cNvPr id="20" name="TextBox 19"/>
          <p:cNvSpPr txBox="1"/>
          <p:nvPr/>
        </p:nvSpPr>
        <p:spPr>
          <a:xfrm>
            <a:off x="7124453" y="6125462"/>
            <a:ext cx="3305713" cy="246221"/>
          </a:xfrm>
          <a:prstGeom prst="rect">
            <a:avLst/>
          </a:prstGeom>
          <a:noFill/>
        </p:spPr>
        <p:txBody>
          <a:bodyPr wrap="none" rtlCol="0">
            <a:spAutoFit/>
          </a:bodyPr>
          <a:lstStyle/>
          <a:p>
            <a:r>
              <a:rPr lang="en-US" sz="1000" dirty="0">
                <a:solidFill>
                  <a:prstClr val="black"/>
                </a:solidFill>
              </a:rPr>
              <a:t>* Diversity Inc., (</a:t>
            </a:r>
            <a:r>
              <a:rPr lang="en-US" sz="1000" dirty="0" smtClean="0">
                <a:solidFill>
                  <a:prstClr val="black"/>
                </a:solidFill>
              </a:rPr>
              <a:t>2015) </a:t>
            </a:r>
            <a:r>
              <a:rPr lang="en-US" sz="1000" dirty="0">
                <a:solidFill>
                  <a:prstClr val="black"/>
                </a:solidFill>
              </a:rPr>
              <a:t>Business Study on the ROI of diversity </a:t>
            </a:r>
          </a:p>
        </p:txBody>
      </p:sp>
      <p:pic>
        <p:nvPicPr>
          <p:cNvPr id="5"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659164" y="1157208"/>
            <a:ext cx="6419922" cy="4524784"/>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00DE720E-C72B-42F0-AD69-52D60E3C605E}" type="slidenum">
              <a:rPr lang="en-US" smtClean="0"/>
              <a:t>9</a:t>
            </a:fld>
            <a:endParaRPr lang="en-US"/>
          </a:p>
        </p:txBody>
      </p:sp>
    </p:spTree>
    <p:extLst>
      <p:ext uri="{BB962C8B-B14F-4D97-AF65-F5344CB8AC3E}">
        <p14:creationId xmlns:p14="http://schemas.microsoft.com/office/powerpoint/2010/main" val="15301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 Standard 16x9 v4">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Presentation1" id="{B5F24AE2-5156-4F5E-97C1-B048649B6ABC}" vid="{DA49FEC9-2E8E-4B72-8850-3B1EBBA5A52F}"/>
    </a:ext>
  </a:extLst>
</a:theme>
</file>

<file path=ppt/theme/theme2.xml><?xml version="1.0" encoding="utf-8"?>
<a:theme xmlns:a="http://schemas.openxmlformats.org/drawingml/2006/main" name="Office Theme">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theme>
</file>

<file path=ppt/theme/theme3.xml><?xml version="1.0" encoding="utf-8"?>
<a:theme xmlns:a="http://schemas.openxmlformats.org/drawingml/2006/main" name="Office Theme">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theme>
</file>

<file path=docProps/app.xml><?xml version="1.0" encoding="utf-8"?>
<Properties xmlns="http://schemas.openxmlformats.org/officeDocument/2006/extended-properties" xmlns:vt="http://schemas.openxmlformats.org/officeDocument/2006/docPropsVTypes">
  <Template>blank</Template>
  <TotalTime>45504</TotalTime>
  <Words>3459</Words>
  <Application>Microsoft Office PowerPoint</Application>
  <PresentationFormat>Custom</PresentationFormat>
  <Paragraphs>644</Paragraphs>
  <Slides>33</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HP Simplified</vt:lpstr>
      <vt:lpstr>HP Simplified Light</vt:lpstr>
      <vt:lpstr>Wingdings</vt:lpstr>
      <vt:lpstr>HP Standard 16x9 v4</vt:lpstr>
      <vt:lpstr>Packager Shell Object</vt:lpstr>
      <vt:lpstr>Unconscious Bias- HP Sections for Out &amp; Equal</vt:lpstr>
      <vt:lpstr>Diversity and inclusion: importance</vt:lpstr>
      <vt:lpstr>Diversity and inclusion: impact on market growth</vt:lpstr>
      <vt:lpstr>Diversity and inclusion: proven success</vt:lpstr>
      <vt:lpstr>Bias: definition</vt:lpstr>
      <vt:lpstr>Mindbug: definition</vt:lpstr>
      <vt:lpstr>Selective attention</vt:lpstr>
      <vt:lpstr>Exercises</vt:lpstr>
      <vt:lpstr>Blind spots</vt:lpstr>
      <vt:lpstr>What’s that, you say?</vt:lpstr>
      <vt:lpstr>Who gets heard and why?</vt:lpstr>
      <vt:lpstr>Social perception: warmth and competence</vt:lpstr>
      <vt:lpstr>Social perception: warmth and competence</vt:lpstr>
      <vt:lpstr>Social perception: warmth and competence</vt:lpstr>
      <vt:lpstr>Social perception: Person 1</vt:lpstr>
      <vt:lpstr>Social perception: Person 2</vt:lpstr>
      <vt:lpstr>Social perception: Person 3</vt:lpstr>
      <vt:lpstr>Social perception: Person 4</vt:lpstr>
      <vt:lpstr>Social perception: Person 5</vt:lpstr>
      <vt:lpstr>Social perception: Person 6</vt:lpstr>
      <vt:lpstr>What patterns do you notice?</vt:lpstr>
      <vt:lpstr>Assessing warmth and competence </vt:lpstr>
      <vt:lpstr>Stereotypes, emotions, and behaviors</vt:lpstr>
      <vt:lpstr>Challenging biases</vt:lpstr>
      <vt:lpstr>Exercise of the unconscious</vt:lpstr>
      <vt:lpstr>Exercise of the unconscious</vt:lpstr>
      <vt:lpstr>How many passes does the team in white make?</vt:lpstr>
      <vt:lpstr>Biases and the impact on business processes</vt:lpstr>
      <vt:lpstr>Exercise</vt:lpstr>
      <vt:lpstr>Is there bias in our system?</vt:lpstr>
      <vt:lpstr>Reflecting on the session</vt:lpstr>
      <vt:lpstr>Parting exercise</vt:lpstr>
      <vt:lpstr>Thank you</vt:lpstr>
    </vt:vector>
  </TitlesOfParts>
  <Company>Hewlett 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Jardine, Diane</dc:creator>
  <cp:lastModifiedBy>McCormick, Frank Christopher (Christopher)</cp:lastModifiedBy>
  <cp:revision>246</cp:revision>
  <cp:lastPrinted>2016-02-15T02:39:49Z</cp:lastPrinted>
  <dcterms:created xsi:type="dcterms:W3CDTF">2016-02-13T17:21:57Z</dcterms:created>
  <dcterms:modified xsi:type="dcterms:W3CDTF">2016-10-02T18:27:31Z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1755665</vt:lpwstr>
  </property>
  <property fmtid="{D5CDD505-2E9C-101B-9397-08002B2CF9AE}" pid="3" name="NXPowerLiteSettings">
    <vt:lpwstr>B74006B004C800</vt:lpwstr>
  </property>
  <property fmtid="{D5CDD505-2E9C-101B-9397-08002B2CF9AE}" pid="4" name="NXPowerLiteVersion">
    <vt:lpwstr>D6.2.10</vt:lpwstr>
  </property>
</Properties>
</file>