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91" r:id="rId2"/>
    <p:sldId id="259" r:id="rId3"/>
    <p:sldId id="284" r:id="rId4"/>
    <p:sldId id="285" r:id="rId5"/>
    <p:sldId id="286" r:id="rId6"/>
    <p:sldId id="269" r:id="rId7"/>
    <p:sldId id="260" r:id="rId8"/>
    <p:sldId id="270" r:id="rId9"/>
    <p:sldId id="271" r:id="rId10"/>
    <p:sldId id="293" r:id="rId11"/>
    <p:sldId id="294" r:id="rId12"/>
    <p:sldId id="292" r:id="rId13"/>
    <p:sldId id="262" r:id="rId14"/>
    <p:sldId id="264" r:id="rId15"/>
    <p:sldId id="265" r:id="rId16"/>
    <p:sldId id="287" r:id="rId17"/>
    <p:sldId id="266" r:id="rId18"/>
    <p:sldId id="267" r:id="rId19"/>
    <p:sldId id="268" r:id="rId20"/>
    <p:sldId id="272" r:id="rId21"/>
    <p:sldId id="297" r:id="rId22"/>
    <p:sldId id="274" r:id="rId23"/>
    <p:sldId id="288" r:id="rId24"/>
    <p:sldId id="295" r:id="rId25"/>
    <p:sldId id="289" r:id="rId26"/>
    <p:sldId id="290" r:id="rId27"/>
    <p:sldId id="275" r:id="rId28"/>
    <p:sldId id="276" r:id="rId29"/>
    <p:sldId id="277" r:id="rId30"/>
    <p:sldId id="278" r:id="rId31"/>
    <p:sldId id="279" r:id="rId32"/>
    <p:sldId id="280" r:id="rId33"/>
    <p:sldId id="281" r:id="rId34"/>
    <p:sldId id="282" r:id="rId35"/>
    <p:sldId id="296" r:id="rId36"/>
    <p:sldId id="283"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59A"/>
    <a:srgbClr val="0093EF"/>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7" autoAdjust="0"/>
    <p:restoredTop sz="95000" autoAdjust="0"/>
  </p:normalViewPr>
  <p:slideViewPr>
    <p:cSldViewPr snapToGrid="0" snapToObjects="1">
      <p:cViewPr>
        <p:scale>
          <a:sx n="95" d="100"/>
          <a:sy n="95" d="100"/>
        </p:scale>
        <p:origin x="-736" y="-15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8" d="100"/>
          <a:sy n="88" d="100"/>
        </p:scale>
        <p:origin x="-3870"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0616323225478711"/>
          <c:y val="0.233975694584191"/>
          <c:w val="0.434083620022805"/>
          <c:h val="0.645756335327309"/>
        </c:manualLayout>
      </c:layout>
      <c:doughnutChart>
        <c:varyColors val="1"/>
        <c:ser>
          <c:idx val="0"/>
          <c:order val="0"/>
          <c:tx>
            <c:strRef>
              <c:f>Sheet1!$B$1</c:f>
              <c:strCache>
                <c:ptCount val="1"/>
                <c:pt idx="0">
                  <c:v>Gender</c:v>
                </c:pt>
              </c:strCache>
            </c:strRef>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Sheet1!$A$2:$A$4</c:f>
              <c:strCache>
                <c:ptCount val="3"/>
                <c:pt idx="0">
                  <c:v>Cis Women</c:v>
                </c:pt>
                <c:pt idx="1">
                  <c:v>Cis Men</c:v>
                </c:pt>
                <c:pt idx="2">
                  <c:v>Transgender</c:v>
                </c:pt>
              </c:strCache>
            </c:strRef>
          </c:cat>
          <c:val>
            <c:numRef>
              <c:f>Sheet1!$B$2:$B$4</c:f>
              <c:numCache>
                <c:formatCode>0%</c:formatCode>
                <c:ptCount val="3"/>
                <c:pt idx="0">
                  <c:v>0.38</c:v>
                </c:pt>
                <c:pt idx="1">
                  <c:v>0.51</c:v>
                </c:pt>
                <c:pt idx="2">
                  <c:v>0.11</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30653314855901"/>
          <c:y val="0.400177148302416"/>
          <c:w val="0.336931632183114"/>
          <c:h val="0.329080680185086"/>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5381479609671"/>
          <c:y val="0.265686803686471"/>
          <c:w val="0.386437319523821"/>
          <c:h val="0.635167115247036"/>
        </c:manualLayout>
      </c:layout>
      <c:doughnutChart>
        <c:varyColors val="1"/>
        <c:ser>
          <c:idx val="0"/>
          <c:order val="0"/>
          <c:tx>
            <c:strRef>
              <c:f>Sheet1!$B$1</c:f>
              <c:strCache>
                <c:ptCount val="1"/>
                <c:pt idx="0">
                  <c:v>Transgender</c:v>
                </c:pt>
              </c:strCache>
            </c:strRef>
          </c:tx>
          <c:dLbls>
            <c:dLbl>
              <c:idx val="2"/>
              <c:layout>
                <c:manualLayout>
                  <c:x val="0.00848251955320945"/>
                  <c:y val="-0.125480523805254"/>
                </c:manualLayout>
              </c:layout>
              <c:showLegendKey val="0"/>
              <c:showVal val="0"/>
              <c:showCatName val="0"/>
              <c:showSerName val="0"/>
              <c:showPercent val="1"/>
              <c:showBubbleSize val="0"/>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Sheet1!$A$2:$A$4</c:f>
              <c:strCache>
                <c:ptCount val="3"/>
                <c:pt idx="0">
                  <c:v>Trans Women</c:v>
                </c:pt>
                <c:pt idx="1">
                  <c:v>Trans Men</c:v>
                </c:pt>
                <c:pt idx="2">
                  <c:v>Genderqueer</c:v>
                </c:pt>
              </c:strCache>
            </c:strRef>
          </c:cat>
          <c:val>
            <c:numRef>
              <c:f>Sheet1!$B$2:$B$4</c:f>
              <c:numCache>
                <c:formatCode>0%</c:formatCode>
                <c:ptCount val="3"/>
                <c:pt idx="0">
                  <c:v>0.85</c:v>
                </c:pt>
                <c:pt idx="1">
                  <c:v>0.13</c:v>
                </c:pt>
                <c:pt idx="2">
                  <c:v>0.02</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66927524551439"/>
          <c:y val="0.249925805843682"/>
          <c:w val="0.410452423306669"/>
          <c:h val="0.666689110932614"/>
        </c:manualLayout>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D3CA920-6CF4-4848-AD71-2B167AE5596F}" type="datetimeFigureOut">
              <a:rPr lang="en-US" smtClean="0"/>
              <a:t>11/18/16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AD0E5B8-EF6E-47FB-9D43-EEAEF553C0F9}" type="slidenum">
              <a:rPr lang="en-US" smtClean="0"/>
              <a:t>‹#›</a:t>
            </a:fld>
            <a:endParaRPr lang="en-US" dirty="0"/>
          </a:p>
        </p:txBody>
      </p:sp>
    </p:spTree>
    <p:extLst>
      <p:ext uri="{BB962C8B-B14F-4D97-AF65-F5344CB8AC3E}">
        <p14:creationId xmlns:p14="http://schemas.microsoft.com/office/powerpoint/2010/main" val="1511199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C84E734-0520-8544-B0F5-55459DD24CB3}" type="datetimeFigureOut">
              <a:rPr lang="en-US" smtClean="0"/>
              <a:t>11/18/16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F9E1704-5933-1C4D-91F4-6E1CB9F08190}" type="slidenum">
              <a:rPr lang="en-US" smtClean="0"/>
              <a:t>‹#›</a:t>
            </a:fld>
            <a:endParaRPr lang="en-US" dirty="0"/>
          </a:p>
        </p:txBody>
      </p:sp>
    </p:spTree>
    <p:extLst>
      <p:ext uri="{BB962C8B-B14F-4D97-AF65-F5344CB8AC3E}">
        <p14:creationId xmlns:p14="http://schemas.microsoft.com/office/powerpoint/2010/main" val="5269897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9E1704-5933-1C4D-91F4-6E1CB9F08190}" type="slidenum">
              <a:rPr lang="en-US" smtClean="0"/>
              <a:t>22</a:t>
            </a:fld>
            <a:endParaRPr lang="en-US" dirty="0"/>
          </a:p>
        </p:txBody>
      </p:sp>
    </p:spTree>
    <p:extLst>
      <p:ext uri="{BB962C8B-B14F-4D97-AF65-F5344CB8AC3E}">
        <p14:creationId xmlns:p14="http://schemas.microsoft.com/office/powerpoint/2010/main" val="960447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rgbClr val="01459A"/>
            </a:gs>
            <a:gs pos="100000">
              <a:srgbClr val="0093EF"/>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6768" y="1786270"/>
            <a:ext cx="7772400" cy="1170429"/>
          </a:xfrm>
          <a:prstGeom prst="rect">
            <a:avLst/>
          </a:prstGeom>
        </p:spPr>
        <p:txBody>
          <a:bodyPr>
            <a:noAutofit/>
          </a:bodyPr>
          <a:lstStyle>
            <a:lvl1pPr algn="l">
              <a:defRPr sz="8000" b="1" i="0">
                <a:solidFill>
                  <a:schemeClr val="bg1"/>
                </a:solidFill>
                <a:latin typeface="Avenir Book" charset="0"/>
                <a:ea typeface="Avenir Book" charset="0"/>
                <a:cs typeface="Avenir Book" charset="0"/>
              </a:defRPr>
            </a:lvl1pPr>
          </a:lstStyle>
          <a:p>
            <a:r>
              <a:rPr lang="en-US" dirty="0" smtClean="0"/>
              <a:t>TITLE</a:t>
            </a:r>
            <a:endParaRPr lang="en-US" dirty="0"/>
          </a:p>
        </p:txBody>
      </p:sp>
      <p:sp>
        <p:nvSpPr>
          <p:cNvPr id="3" name="Subtitle 2"/>
          <p:cNvSpPr>
            <a:spLocks noGrp="1"/>
          </p:cNvSpPr>
          <p:nvPr>
            <p:ph type="subTitle" idx="1" hasCustomPrompt="1"/>
          </p:nvPr>
        </p:nvSpPr>
        <p:spPr>
          <a:xfrm>
            <a:off x="566768" y="3558780"/>
            <a:ext cx="6400800" cy="758039"/>
          </a:xfrm>
          <a:prstGeom prst="rect">
            <a:avLst/>
          </a:prstGeom>
        </p:spPr>
        <p:txBody>
          <a:bodyPr/>
          <a:lstStyle>
            <a:lvl1pPr marL="0" indent="0" algn="l">
              <a:buNone/>
              <a:defRPr b="0" i="0" spc="600">
                <a:solidFill>
                  <a:schemeClr val="bg1"/>
                </a:solidFill>
                <a:latin typeface="Droid Sans" charset="0"/>
                <a:ea typeface="Droid Sans" charset="0"/>
                <a:cs typeface="Droid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
        <p:nvSpPr>
          <p:cNvPr id="10" name="Picture Placeholder 2"/>
          <p:cNvSpPr>
            <a:spLocks noGrp="1"/>
          </p:cNvSpPr>
          <p:nvPr>
            <p:ph type="pic" idx="10"/>
          </p:nvPr>
        </p:nvSpPr>
        <p:spPr>
          <a:xfrm>
            <a:off x="0" y="4316818"/>
            <a:ext cx="9144000" cy="2541181"/>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81823" y="17910"/>
            <a:ext cx="2877584" cy="1176549"/>
          </a:xfrm>
          <a:prstGeom prst="rect">
            <a:avLst/>
          </a:prstGeom>
        </p:spPr>
      </p:pic>
    </p:spTree>
    <p:extLst>
      <p:ext uri="{BB962C8B-B14F-4D97-AF65-F5344CB8AC3E}">
        <p14:creationId xmlns:p14="http://schemas.microsoft.com/office/powerpoint/2010/main" val="923616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31859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F49A79-6642-8A4E-AE7F-7FC48E076857}" type="datetimeFigureOut">
              <a:rPr lang="en-US" smtClean="0"/>
              <a:t>11/18/16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92F2481-FAE3-2548-8760-74FE07E91714}" type="slidenum">
              <a:rPr lang="en-US" smtClean="0"/>
              <a:t>‹#›</a:t>
            </a:fld>
            <a:endParaRPr lang="en-US" dirty="0"/>
          </a:p>
        </p:txBody>
      </p:sp>
    </p:spTree>
    <p:extLst>
      <p:ext uri="{BB962C8B-B14F-4D97-AF65-F5344CB8AC3E}">
        <p14:creationId xmlns:p14="http://schemas.microsoft.com/office/powerpoint/2010/main" val="176683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511040" y="0"/>
            <a:ext cx="1679267" cy="6858000"/>
          </a:xfrm>
          <a:prstGeom prst="rect">
            <a:avLst/>
          </a:prstGeom>
          <a:gradFill flip="none" rotWithShape="1">
            <a:gsLst>
              <a:gs pos="0">
                <a:srgbClr val="01459A">
                  <a:alpha val="0"/>
                  <a:lumMod val="67000"/>
                  <a:lumOff val="33000"/>
                </a:srgbClr>
              </a:gs>
              <a:gs pos="100000">
                <a:srgbClr val="0093E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502437" y="1885644"/>
            <a:ext cx="793376" cy="107017"/>
          </a:xfrm>
          <a:prstGeom prst="rect">
            <a:avLst/>
          </a:prstGeom>
          <a:solidFill>
            <a:srgbClr val="014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459A"/>
              </a:solidFill>
            </a:endParaRPr>
          </a:p>
        </p:txBody>
      </p:sp>
      <p:sp>
        <p:nvSpPr>
          <p:cNvPr id="12" name="Title 1"/>
          <p:cNvSpPr>
            <a:spLocks noGrp="1"/>
          </p:cNvSpPr>
          <p:nvPr>
            <p:ph type="ctrTitle" hasCustomPrompt="1"/>
          </p:nvPr>
        </p:nvSpPr>
        <p:spPr>
          <a:xfrm>
            <a:off x="2405890" y="1769304"/>
            <a:ext cx="6400800" cy="1170429"/>
          </a:xfrm>
          <a:prstGeom prst="rect">
            <a:avLst/>
          </a:prstGeom>
        </p:spPr>
        <p:txBody>
          <a:bodyPr>
            <a:noAutofit/>
          </a:bodyPr>
          <a:lstStyle>
            <a:lvl1pPr algn="l">
              <a:defRPr sz="8000" b="1" i="0">
                <a:solidFill>
                  <a:srgbClr val="01459A"/>
                </a:solidFill>
                <a:latin typeface="Roboto Black" charset="0"/>
                <a:ea typeface="Roboto Black" charset="0"/>
                <a:cs typeface="Roboto Black" charset="0"/>
              </a:defRPr>
            </a:lvl1pPr>
          </a:lstStyle>
          <a:p>
            <a:r>
              <a:rPr lang="en-US" dirty="0" smtClean="0"/>
              <a:t>TITLE</a:t>
            </a:r>
            <a:endParaRPr lang="en-US" dirty="0"/>
          </a:p>
        </p:txBody>
      </p:sp>
      <p:sp>
        <p:nvSpPr>
          <p:cNvPr id="13" name="Subtitle 2"/>
          <p:cNvSpPr>
            <a:spLocks noGrp="1"/>
          </p:cNvSpPr>
          <p:nvPr>
            <p:ph type="subTitle" idx="1" hasCustomPrompt="1"/>
          </p:nvPr>
        </p:nvSpPr>
        <p:spPr>
          <a:xfrm>
            <a:off x="2405890" y="3429000"/>
            <a:ext cx="6400800" cy="2355112"/>
          </a:xfrm>
          <a:prstGeom prst="rect">
            <a:avLst/>
          </a:prstGeom>
        </p:spPr>
        <p:txBody>
          <a:bodyPr/>
          <a:lstStyle>
            <a:lvl1pPr marL="457200" indent="-457200" algn="l">
              <a:buFont typeface="Arial" charset="0"/>
              <a:buChar char="•"/>
              <a:defRPr b="0" i="0">
                <a:solidFill>
                  <a:schemeClr val="tx1"/>
                </a:solidFill>
                <a:latin typeface="Roboto Light" charset="0"/>
                <a:ea typeface="Roboto Light" charset="0"/>
                <a:cs typeface="Roboto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81823" y="5728755"/>
            <a:ext cx="2767397" cy="1131497"/>
          </a:xfrm>
          <a:prstGeom prst="rect">
            <a:avLst/>
          </a:prstGeom>
        </p:spPr>
      </p:pic>
    </p:spTree>
    <p:extLst>
      <p:ext uri="{BB962C8B-B14F-4D97-AF65-F5344CB8AC3E}">
        <p14:creationId xmlns:p14="http://schemas.microsoft.com/office/powerpoint/2010/main" val="109011797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0">
              <a:srgbClr val="01459A"/>
            </a:gs>
            <a:gs pos="100000">
              <a:srgbClr val="0093EF"/>
            </a:gs>
          </a:gsLst>
          <a:lin ang="8100000" scaled="1"/>
          <a:tileRect/>
        </a:gradFill>
        <a:effectLst/>
      </p:bgPr>
    </p:bg>
    <p:spTree>
      <p:nvGrpSpPr>
        <p:cNvPr id="1" name=""/>
        <p:cNvGrpSpPr/>
        <p:nvPr/>
      </p:nvGrpSpPr>
      <p:grpSpPr>
        <a:xfrm>
          <a:off x="0" y="0"/>
          <a:ext cx="0" cy="0"/>
          <a:chOff x="0" y="0"/>
          <a:chExt cx="0" cy="0"/>
        </a:xfrm>
      </p:grpSpPr>
      <p:sp>
        <p:nvSpPr>
          <p:cNvPr id="8" name="Rectangle 7"/>
          <p:cNvSpPr/>
          <p:nvPr userDrawn="1"/>
        </p:nvSpPr>
        <p:spPr>
          <a:xfrm>
            <a:off x="592776" y="1524773"/>
            <a:ext cx="793376" cy="107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2"/>
          <p:cNvSpPr>
            <a:spLocks noGrp="1"/>
          </p:cNvSpPr>
          <p:nvPr>
            <p:ph type="pic" idx="10"/>
          </p:nvPr>
        </p:nvSpPr>
        <p:spPr>
          <a:xfrm>
            <a:off x="4933506" y="0"/>
            <a:ext cx="4210494"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1" name="Title 1"/>
          <p:cNvSpPr>
            <a:spLocks noGrp="1"/>
          </p:cNvSpPr>
          <p:nvPr>
            <p:ph type="ctrTitle" hasCustomPrompt="1"/>
          </p:nvPr>
        </p:nvSpPr>
        <p:spPr>
          <a:xfrm>
            <a:off x="473900" y="354344"/>
            <a:ext cx="4175784" cy="1170429"/>
          </a:xfrm>
          <a:prstGeom prst="rect">
            <a:avLst/>
          </a:prstGeom>
        </p:spPr>
        <p:txBody>
          <a:bodyPr>
            <a:noAutofit/>
          </a:bodyPr>
          <a:lstStyle>
            <a:lvl1pPr algn="l">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sp>
        <p:nvSpPr>
          <p:cNvPr id="13" name="Subtitle 2"/>
          <p:cNvSpPr>
            <a:spLocks noGrp="1"/>
          </p:cNvSpPr>
          <p:nvPr>
            <p:ph type="subTitle" idx="1" hasCustomPrompt="1"/>
          </p:nvPr>
        </p:nvSpPr>
        <p:spPr>
          <a:xfrm>
            <a:off x="473899" y="2014040"/>
            <a:ext cx="4175785" cy="3663746"/>
          </a:xfrm>
          <a:prstGeom prst="rect">
            <a:avLst/>
          </a:prstGeom>
        </p:spPr>
        <p:txBody>
          <a:bodyPr/>
          <a:lstStyle>
            <a:lvl1pPr marL="457200" indent="-457200" algn="l">
              <a:buFont typeface="Arial" charset="0"/>
              <a:buChar char="•"/>
              <a:defRPr b="0" i="0">
                <a:solidFill>
                  <a:schemeClr val="bg1"/>
                </a:solidFill>
                <a:latin typeface="Roboto Light" charset="0"/>
                <a:ea typeface="Roboto Light" charset="0"/>
                <a:cs typeface="Roboto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786698"/>
            <a:ext cx="2877584" cy="1176549"/>
          </a:xfrm>
          <a:prstGeom prst="rect">
            <a:avLst/>
          </a:prstGeom>
        </p:spPr>
      </p:pic>
    </p:spTree>
    <p:extLst>
      <p:ext uri="{BB962C8B-B14F-4D97-AF65-F5344CB8AC3E}">
        <p14:creationId xmlns:p14="http://schemas.microsoft.com/office/powerpoint/2010/main" val="59281398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gradFill>
          <a:gsLst>
            <a:gs pos="0">
              <a:srgbClr val="01459A"/>
            </a:gs>
            <a:gs pos="100000">
              <a:srgbClr val="0093EF"/>
            </a:gs>
          </a:gsLst>
          <a:lin ang="8100000" scaled="1"/>
        </a:gradFill>
        <a:effectLst/>
      </p:bgPr>
    </p:bg>
    <p:spTree>
      <p:nvGrpSpPr>
        <p:cNvPr id="1" name=""/>
        <p:cNvGrpSpPr/>
        <p:nvPr/>
      </p:nvGrpSpPr>
      <p:grpSpPr>
        <a:xfrm>
          <a:off x="0" y="0"/>
          <a:ext cx="0" cy="0"/>
          <a:chOff x="0" y="0"/>
          <a:chExt cx="0" cy="0"/>
        </a:xfrm>
      </p:grpSpPr>
      <p:sp>
        <p:nvSpPr>
          <p:cNvPr id="7" name="Picture Placeholder 2"/>
          <p:cNvSpPr>
            <a:spLocks noGrp="1"/>
          </p:cNvSpPr>
          <p:nvPr>
            <p:ph type="pic" idx="10"/>
          </p:nvPr>
        </p:nvSpPr>
        <p:spPr>
          <a:xfrm>
            <a:off x="0" y="1"/>
            <a:ext cx="27644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0" name="Title 1"/>
          <p:cNvSpPr>
            <a:spLocks noGrp="1"/>
          </p:cNvSpPr>
          <p:nvPr>
            <p:ph type="ctrTitle" hasCustomPrompt="1"/>
          </p:nvPr>
        </p:nvSpPr>
        <p:spPr>
          <a:xfrm>
            <a:off x="3070738" y="143232"/>
            <a:ext cx="5836103" cy="1170429"/>
          </a:xfrm>
          <a:prstGeom prst="rect">
            <a:avLst/>
          </a:prstGeom>
        </p:spPr>
        <p:txBody>
          <a:bodyPr>
            <a:noAutofit/>
          </a:bodyPr>
          <a:lstStyle>
            <a:lvl1pPr algn="l">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sp>
        <p:nvSpPr>
          <p:cNvPr id="12" name="Subtitle 2"/>
          <p:cNvSpPr>
            <a:spLocks noGrp="1"/>
          </p:cNvSpPr>
          <p:nvPr>
            <p:ph type="subTitle" idx="1" hasCustomPrompt="1"/>
          </p:nvPr>
        </p:nvSpPr>
        <p:spPr>
          <a:xfrm>
            <a:off x="3070738" y="1802928"/>
            <a:ext cx="5836103" cy="3663746"/>
          </a:xfrm>
          <a:prstGeom prst="rect">
            <a:avLst/>
          </a:prstGeom>
        </p:spPr>
        <p:txBody>
          <a:bodyPr/>
          <a:lstStyle>
            <a:lvl1pPr marL="457200" indent="-457200" algn="l">
              <a:buFont typeface="Arial" charset="0"/>
              <a:buChar char="•"/>
              <a:defRPr b="0" i="0">
                <a:solidFill>
                  <a:schemeClr val="bg1"/>
                </a:solidFill>
                <a:latin typeface="Roboto Light" charset="0"/>
                <a:ea typeface="Roboto Light" charset="0"/>
                <a:cs typeface="Roboto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6416" y="5681451"/>
            <a:ext cx="2877584" cy="1176549"/>
          </a:xfrm>
          <a:prstGeom prst="rect">
            <a:avLst/>
          </a:prstGeom>
        </p:spPr>
      </p:pic>
    </p:spTree>
    <p:extLst>
      <p:ext uri="{BB962C8B-B14F-4D97-AF65-F5344CB8AC3E}">
        <p14:creationId xmlns:p14="http://schemas.microsoft.com/office/powerpoint/2010/main" val="329774765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p:cNvSpPr/>
          <p:nvPr userDrawn="1"/>
        </p:nvSpPr>
        <p:spPr>
          <a:xfrm>
            <a:off x="0" y="0"/>
            <a:ext cx="9143999" cy="1754631"/>
          </a:xfrm>
          <a:prstGeom prst="rect">
            <a:avLst/>
          </a:prstGeom>
          <a:gradFill>
            <a:gsLst>
              <a:gs pos="0">
                <a:srgbClr val="01459A"/>
              </a:gs>
              <a:gs pos="100000">
                <a:srgbClr val="0093EF"/>
              </a:gs>
            </a:gsLst>
            <a:lin ang="81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idx="12"/>
          </p:nvPr>
        </p:nvSpPr>
        <p:spPr>
          <a:xfrm>
            <a:off x="3360368" y="1331794"/>
            <a:ext cx="2423262" cy="3261471"/>
          </a:xfrm>
          <a:prstGeom prst="rect">
            <a:avLst/>
          </a:prstGeom>
          <a:solidFill>
            <a:schemeClr val="bg1"/>
          </a:solidFill>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4" name="Picture Placeholder 2"/>
          <p:cNvSpPr>
            <a:spLocks noGrp="1"/>
          </p:cNvSpPr>
          <p:nvPr>
            <p:ph type="pic" idx="13"/>
          </p:nvPr>
        </p:nvSpPr>
        <p:spPr>
          <a:xfrm>
            <a:off x="6252183" y="1331793"/>
            <a:ext cx="2423262" cy="3261471"/>
          </a:xfrm>
          <a:prstGeom prst="rect">
            <a:avLst/>
          </a:prstGeom>
          <a:solidFill>
            <a:schemeClr val="bg1"/>
          </a:solidFill>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5" name="Picture Placeholder 2"/>
          <p:cNvSpPr>
            <a:spLocks noGrp="1"/>
          </p:cNvSpPr>
          <p:nvPr>
            <p:ph type="pic" idx="14"/>
          </p:nvPr>
        </p:nvSpPr>
        <p:spPr>
          <a:xfrm>
            <a:off x="468553" y="1331792"/>
            <a:ext cx="2423262" cy="3261471"/>
          </a:xfrm>
          <a:prstGeom prst="rect">
            <a:avLst/>
          </a:prstGeom>
          <a:solidFill>
            <a:schemeClr val="bg1"/>
          </a:solidFill>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1" name="Title 1"/>
          <p:cNvSpPr>
            <a:spLocks noGrp="1"/>
          </p:cNvSpPr>
          <p:nvPr>
            <p:ph type="ctrTitle" hasCustomPrompt="1"/>
          </p:nvPr>
        </p:nvSpPr>
        <p:spPr>
          <a:xfrm>
            <a:off x="468554" y="143232"/>
            <a:ext cx="8438288" cy="1188560"/>
          </a:xfrm>
          <a:prstGeom prst="rect">
            <a:avLst/>
          </a:prstGeom>
        </p:spPr>
        <p:txBody>
          <a:bodyPr>
            <a:noAutofit/>
          </a:bodyPr>
          <a:lstStyle>
            <a:lvl1pPr algn="ctr">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sp>
        <p:nvSpPr>
          <p:cNvPr id="25" name="Content Placeholder 2"/>
          <p:cNvSpPr>
            <a:spLocks noGrp="1"/>
          </p:cNvSpPr>
          <p:nvPr>
            <p:ph idx="1" hasCustomPrompt="1"/>
          </p:nvPr>
        </p:nvSpPr>
        <p:spPr>
          <a:xfrm>
            <a:off x="468553" y="4709880"/>
            <a:ext cx="2434616" cy="1267586"/>
          </a:xfrm>
          <a:prstGeom prst="rect">
            <a:avLst/>
          </a:prstGeom>
        </p:spPr>
        <p:txBody>
          <a:bodyPr>
            <a:normAutofit/>
          </a:bodyPr>
          <a:lstStyle>
            <a:lvl1pPr marL="0" indent="0" algn="ctr">
              <a:buNone/>
              <a:defRPr sz="2400" b="1" i="0">
                <a:latin typeface="Roboto Black" charset="0"/>
                <a:ea typeface="Roboto Black" charset="0"/>
                <a:cs typeface="Roboto Black" charset="0"/>
              </a:defRPr>
            </a:lvl1pPr>
          </a:lstStyle>
          <a:p>
            <a:r>
              <a:rPr lang="en-US" sz="2800" dirty="0" smtClean="0">
                <a:latin typeface="Roboto Light" charset="0"/>
                <a:ea typeface="Roboto Light" charset="0"/>
                <a:cs typeface="Roboto Light" charset="0"/>
              </a:rPr>
              <a:t>CAPTION</a:t>
            </a:r>
          </a:p>
        </p:txBody>
      </p:sp>
      <p:sp>
        <p:nvSpPr>
          <p:cNvPr id="26" name="Content Placeholder 2"/>
          <p:cNvSpPr>
            <a:spLocks noGrp="1"/>
          </p:cNvSpPr>
          <p:nvPr>
            <p:ph idx="15" hasCustomPrompt="1"/>
          </p:nvPr>
        </p:nvSpPr>
        <p:spPr>
          <a:xfrm>
            <a:off x="3349014" y="4709880"/>
            <a:ext cx="2434616" cy="1267586"/>
          </a:xfrm>
          <a:prstGeom prst="rect">
            <a:avLst/>
          </a:prstGeom>
        </p:spPr>
        <p:txBody>
          <a:bodyPr>
            <a:normAutofit/>
          </a:bodyPr>
          <a:lstStyle>
            <a:lvl1pPr marL="0" indent="0" algn="ctr">
              <a:buNone/>
              <a:defRPr sz="2400" b="1" i="0">
                <a:latin typeface="Roboto Black" charset="0"/>
                <a:ea typeface="Roboto Black" charset="0"/>
                <a:cs typeface="Roboto Black" charset="0"/>
              </a:defRPr>
            </a:lvl1pPr>
          </a:lstStyle>
          <a:p>
            <a:r>
              <a:rPr lang="en-US" sz="2800" dirty="0" smtClean="0">
                <a:latin typeface="Roboto Light" charset="0"/>
                <a:ea typeface="Roboto Light" charset="0"/>
                <a:cs typeface="Roboto Light" charset="0"/>
              </a:rPr>
              <a:t>CAPTION</a:t>
            </a:r>
          </a:p>
        </p:txBody>
      </p:sp>
      <p:sp>
        <p:nvSpPr>
          <p:cNvPr id="27" name="Content Placeholder 2"/>
          <p:cNvSpPr>
            <a:spLocks noGrp="1"/>
          </p:cNvSpPr>
          <p:nvPr>
            <p:ph idx="16" hasCustomPrompt="1"/>
          </p:nvPr>
        </p:nvSpPr>
        <p:spPr>
          <a:xfrm>
            <a:off x="6252183" y="4709880"/>
            <a:ext cx="2434616" cy="1267586"/>
          </a:xfrm>
          <a:prstGeom prst="rect">
            <a:avLst/>
          </a:prstGeom>
        </p:spPr>
        <p:txBody>
          <a:bodyPr>
            <a:normAutofit/>
          </a:bodyPr>
          <a:lstStyle>
            <a:lvl1pPr marL="0" indent="0" algn="ctr">
              <a:buNone/>
              <a:defRPr sz="2400" b="1" i="0">
                <a:latin typeface="Roboto Black" charset="0"/>
                <a:ea typeface="Roboto Black" charset="0"/>
                <a:cs typeface="Roboto Black" charset="0"/>
              </a:defRPr>
            </a:lvl1pPr>
          </a:lstStyle>
          <a:p>
            <a:r>
              <a:rPr lang="en-US" sz="2800" dirty="0" smtClean="0">
                <a:latin typeface="Roboto Light" charset="0"/>
                <a:ea typeface="Roboto Light" charset="0"/>
                <a:cs typeface="Roboto Light" charset="0"/>
              </a:rPr>
              <a:t>CAPTION</a:t>
            </a:r>
          </a:p>
        </p:txBody>
      </p: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29475" y="5807185"/>
            <a:ext cx="2767397" cy="1131497"/>
          </a:xfrm>
          <a:prstGeom prst="rect">
            <a:avLst/>
          </a:prstGeom>
        </p:spPr>
      </p:pic>
    </p:spTree>
    <p:extLst>
      <p:ext uri="{BB962C8B-B14F-4D97-AF65-F5344CB8AC3E}">
        <p14:creationId xmlns:p14="http://schemas.microsoft.com/office/powerpoint/2010/main" val="2414585277"/>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1" y="527604"/>
            <a:ext cx="8686800" cy="1019126"/>
          </a:xfrm>
          <a:prstGeom prst="rect">
            <a:avLst/>
          </a:prstGeom>
          <a:gradFill flip="none" rotWithShape="1">
            <a:gsLst>
              <a:gs pos="0">
                <a:srgbClr val="01459A"/>
              </a:gs>
              <a:gs pos="100000">
                <a:srgbClr val="0093EF"/>
              </a:gs>
            </a:gsLst>
            <a:lin ang="81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2"/>
          <p:cNvSpPr>
            <a:spLocks noGrp="1"/>
          </p:cNvSpPr>
          <p:nvPr>
            <p:ph idx="1" hasCustomPrompt="1"/>
          </p:nvPr>
        </p:nvSpPr>
        <p:spPr>
          <a:xfrm>
            <a:off x="457199" y="1738925"/>
            <a:ext cx="8229600" cy="4525963"/>
          </a:xfrm>
          <a:prstGeom prst="rect">
            <a:avLst/>
          </a:prstGeom>
        </p:spPr>
        <p:txBody>
          <a:bodyPr>
            <a:normAutofit/>
          </a:bodyPr>
          <a:lstStyle/>
          <a:p>
            <a:r>
              <a:rPr lang="en-US" sz="2800" dirty="0" smtClean="0">
                <a:latin typeface="Roboto Light" charset="0"/>
                <a:ea typeface="Roboto Light" charset="0"/>
                <a:cs typeface="Roboto Light" charset="0"/>
              </a:rPr>
              <a:t>SUBTITLE</a:t>
            </a:r>
          </a:p>
        </p:txBody>
      </p:sp>
      <p:sp>
        <p:nvSpPr>
          <p:cNvPr id="7" name="Title 1"/>
          <p:cNvSpPr>
            <a:spLocks noGrp="1"/>
          </p:cNvSpPr>
          <p:nvPr>
            <p:ph type="ctrTitle" hasCustomPrompt="1"/>
          </p:nvPr>
        </p:nvSpPr>
        <p:spPr>
          <a:xfrm>
            <a:off x="457199" y="361507"/>
            <a:ext cx="8229600" cy="1185223"/>
          </a:xfrm>
          <a:prstGeom prst="rect">
            <a:avLst/>
          </a:prstGeom>
        </p:spPr>
        <p:txBody>
          <a:bodyPr>
            <a:noAutofit/>
          </a:bodyPr>
          <a:lstStyle>
            <a:lvl1pPr algn="l">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81823" y="5728755"/>
            <a:ext cx="2767397" cy="1131497"/>
          </a:xfrm>
          <a:prstGeom prst="rect">
            <a:avLst/>
          </a:prstGeom>
        </p:spPr>
      </p:pic>
    </p:spTree>
    <p:extLst>
      <p:ext uri="{BB962C8B-B14F-4D97-AF65-F5344CB8AC3E}">
        <p14:creationId xmlns:p14="http://schemas.microsoft.com/office/powerpoint/2010/main" val="1835634904"/>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0">
              <a:srgbClr val="01459A"/>
            </a:gs>
            <a:gs pos="100000">
              <a:srgbClr val="0093EF"/>
            </a:gs>
          </a:gsLst>
          <a:lin ang="8100000" scaled="1"/>
        </a:gradFill>
        <a:effectLst/>
      </p:bgPr>
    </p:bg>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473575" y="2097336"/>
            <a:ext cx="8229600" cy="4282199"/>
          </a:xfrm>
          <a:prstGeom prst="rect">
            <a:avLst/>
          </a:prstGeom>
          <a:solidFill>
            <a:schemeClr val="bg1"/>
          </a:solidFill>
          <a:ln w="762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0" name="Title 1"/>
          <p:cNvSpPr>
            <a:spLocks noGrp="1"/>
          </p:cNvSpPr>
          <p:nvPr>
            <p:ph type="ctrTitle" hasCustomPrompt="1"/>
          </p:nvPr>
        </p:nvSpPr>
        <p:spPr>
          <a:xfrm>
            <a:off x="473900" y="354344"/>
            <a:ext cx="5692984" cy="1170429"/>
          </a:xfrm>
          <a:prstGeom prst="rect">
            <a:avLst/>
          </a:prstGeom>
        </p:spPr>
        <p:txBody>
          <a:bodyPr>
            <a:noAutofit/>
          </a:bodyPr>
          <a:lstStyle>
            <a:lvl1pPr algn="l">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66884" y="46231"/>
            <a:ext cx="2877584" cy="1176549"/>
          </a:xfrm>
          <a:prstGeom prst="rect">
            <a:avLst/>
          </a:prstGeom>
        </p:spPr>
      </p:pic>
    </p:spTree>
    <p:extLst>
      <p:ext uri="{BB962C8B-B14F-4D97-AF65-F5344CB8AC3E}">
        <p14:creationId xmlns:p14="http://schemas.microsoft.com/office/powerpoint/2010/main" val="340352877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userDrawn="1"/>
        </p:nvSpPr>
        <p:spPr>
          <a:xfrm>
            <a:off x="531625" y="435932"/>
            <a:ext cx="8080748" cy="5986134"/>
          </a:xfrm>
          <a:prstGeom prst="rect">
            <a:avLst/>
          </a:prstGeom>
          <a:gradFill>
            <a:gsLst>
              <a:gs pos="0">
                <a:srgbClr val="01459A"/>
              </a:gs>
              <a:gs pos="100000">
                <a:srgbClr val="0093EF"/>
              </a:gs>
            </a:gsLst>
            <a:lin ang="8100000" scaled="1"/>
          </a:gradFill>
          <a:ln w="762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itle 1"/>
          <p:cNvSpPr>
            <a:spLocks noGrp="1"/>
          </p:cNvSpPr>
          <p:nvPr>
            <p:ph type="ctrTitle" hasCustomPrompt="1"/>
          </p:nvPr>
        </p:nvSpPr>
        <p:spPr>
          <a:xfrm>
            <a:off x="757721" y="584579"/>
            <a:ext cx="7535673" cy="1170429"/>
          </a:xfrm>
          <a:prstGeom prst="rect">
            <a:avLst/>
          </a:prstGeom>
        </p:spPr>
        <p:txBody>
          <a:bodyPr>
            <a:noAutofit/>
          </a:bodyPr>
          <a:lstStyle>
            <a:lvl1pPr algn="ctr">
              <a:defRPr sz="8000" b="1" i="0">
                <a:solidFill>
                  <a:schemeClr val="bg1"/>
                </a:solidFill>
                <a:latin typeface="Roboto Black" charset="0"/>
                <a:ea typeface="Roboto Black" charset="0"/>
                <a:cs typeface="Roboto Black" charset="0"/>
              </a:defRPr>
            </a:lvl1pPr>
          </a:lstStyle>
          <a:p>
            <a:r>
              <a:rPr lang="en-US" dirty="0" smtClean="0"/>
              <a:t>TITLE</a:t>
            </a:r>
            <a:endParaRPr lang="en-US" dirty="0"/>
          </a:p>
        </p:txBody>
      </p:sp>
      <p:sp>
        <p:nvSpPr>
          <p:cNvPr id="15" name="Content Placeholder 2"/>
          <p:cNvSpPr>
            <a:spLocks noGrp="1"/>
          </p:cNvSpPr>
          <p:nvPr>
            <p:ph idx="1" hasCustomPrompt="1"/>
          </p:nvPr>
        </p:nvSpPr>
        <p:spPr>
          <a:xfrm>
            <a:off x="757721" y="2190939"/>
            <a:ext cx="7535673" cy="4074927"/>
          </a:xfrm>
          <a:prstGeom prst="rect">
            <a:avLst/>
          </a:prstGeom>
        </p:spPr>
        <p:txBody>
          <a:bodyPr>
            <a:normAutofit/>
          </a:bodyPr>
          <a:lstStyle>
            <a:lvl1pPr>
              <a:defRPr>
                <a:solidFill>
                  <a:schemeClr val="bg1"/>
                </a:solidFill>
              </a:defRPr>
            </a:lvl1pPr>
          </a:lstStyle>
          <a:p>
            <a:r>
              <a:rPr lang="en-US" sz="2800" dirty="0" smtClean="0">
                <a:latin typeface="Roboto Light" charset="0"/>
                <a:ea typeface="Roboto Light" charset="0"/>
                <a:cs typeface="Roboto Light" charset="0"/>
              </a:rPr>
              <a:t>SUBTITLE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34789" y="5377623"/>
            <a:ext cx="2877584" cy="1176549"/>
          </a:xfrm>
          <a:prstGeom prst="rect">
            <a:avLst/>
          </a:prstGeom>
        </p:spPr>
      </p:pic>
    </p:spTree>
    <p:extLst>
      <p:ext uri="{BB962C8B-B14F-4D97-AF65-F5344CB8AC3E}">
        <p14:creationId xmlns:p14="http://schemas.microsoft.com/office/powerpoint/2010/main" val="3419508252"/>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1459A"/>
        </a:solidFill>
        <a:effectLst/>
      </p:bgPr>
    </p:bg>
    <p:spTree>
      <p:nvGrpSpPr>
        <p:cNvPr id="1" name=""/>
        <p:cNvGrpSpPr/>
        <p:nvPr/>
      </p:nvGrpSpPr>
      <p:grpSpPr>
        <a:xfrm>
          <a:off x="0" y="0"/>
          <a:ext cx="0" cy="0"/>
          <a:chOff x="0" y="0"/>
          <a:chExt cx="0" cy="0"/>
        </a:xfrm>
      </p:grpSpPr>
      <p:sp>
        <p:nvSpPr>
          <p:cNvPr id="8" name="Rectangular Callout 7"/>
          <p:cNvSpPr/>
          <p:nvPr userDrawn="1"/>
        </p:nvSpPr>
        <p:spPr>
          <a:xfrm>
            <a:off x="462620" y="894891"/>
            <a:ext cx="8339293" cy="4449590"/>
          </a:xfrm>
          <a:prstGeom prst="wedgeRectCallout">
            <a:avLst>
              <a:gd name="adj1" fmla="val -33267"/>
              <a:gd name="adj2" fmla="val 71757"/>
            </a:avLst>
          </a:prstGeom>
          <a:gradFill>
            <a:gsLst>
              <a:gs pos="0">
                <a:srgbClr val="01459A">
                  <a:alpha val="0"/>
                </a:srgbClr>
              </a:gs>
              <a:gs pos="100000">
                <a:srgbClr val="0093EF"/>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462620" y="535566"/>
            <a:ext cx="8339293" cy="281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616687" y="773898"/>
            <a:ext cx="7989749" cy="2479665"/>
          </a:xfrm>
          <a:prstGeom prst="rect">
            <a:avLst/>
          </a:prstGeom>
        </p:spPr>
        <p:txBody>
          <a:bodyPr>
            <a:noAutofit/>
          </a:bodyPr>
          <a:lstStyle>
            <a:lvl1pPr algn="ctr">
              <a:defRPr sz="16600" b="0" i="0">
                <a:solidFill>
                  <a:schemeClr val="tx1"/>
                </a:solidFill>
                <a:latin typeface="Roboto" charset="0"/>
                <a:ea typeface="Roboto" charset="0"/>
                <a:cs typeface="Roboto" charset="0"/>
              </a:defRPr>
            </a:lvl1pPr>
          </a:lstStyle>
          <a:p>
            <a:r>
              <a:rPr lang="en-US" dirty="0" smtClean="0"/>
              <a:t>TITLE</a:t>
            </a:r>
            <a:br>
              <a:rPr lang="en-US" dirty="0" smtClean="0"/>
            </a:br>
            <a:endParaRPr lang="en-US" dirty="0"/>
          </a:p>
        </p:txBody>
      </p:sp>
      <p:sp>
        <p:nvSpPr>
          <p:cNvPr id="13" name="Content Placeholder 2"/>
          <p:cNvSpPr>
            <a:spLocks noGrp="1"/>
          </p:cNvSpPr>
          <p:nvPr>
            <p:ph idx="1" hasCustomPrompt="1"/>
          </p:nvPr>
        </p:nvSpPr>
        <p:spPr>
          <a:xfrm>
            <a:off x="757720" y="3918732"/>
            <a:ext cx="7848715" cy="1227426"/>
          </a:xfrm>
          <a:prstGeom prst="rect">
            <a:avLst/>
          </a:prstGeom>
        </p:spPr>
        <p:txBody>
          <a:bodyPr>
            <a:normAutofit/>
          </a:bodyPr>
          <a:lstStyle>
            <a:lvl1pPr marL="0" indent="0" algn="r">
              <a:buNone/>
              <a:defRPr b="1" i="0">
                <a:solidFill>
                  <a:schemeClr val="bg1"/>
                </a:solidFill>
                <a:latin typeface="Roboto Black" charset="0"/>
                <a:ea typeface="Roboto Black" charset="0"/>
                <a:cs typeface="Roboto Black" charset="0"/>
              </a:defRPr>
            </a:lvl1pPr>
          </a:lstStyle>
          <a:p>
            <a:r>
              <a:rPr lang="en-US" sz="2800" dirty="0" smtClean="0">
                <a:latin typeface="Roboto Light" charset="0"/>
                <a:ea typeface="Roboto Light" charset="0"/>
                <a:cs typeface="Roboto Light" charset="0"/>
              </a:rPr>
              <a:t>SUBTITLE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53467" y="5711802"/>
            <a:ext cx="2877584" cy="1176549"/>
          </a:xfrm>
          <a:prstGeom prst="rect">
            <a:avLst/>
          </a:prstGeom>
        </p:spPr>
      </p:pic>
    </p:spTree>
    <p:extLst>
      <p:ext uri="{BB962C8B-B14F-4D97-AF65-F5344CB8AC3E}">
        <p14:creationId xmlns:p14="http://schemas.microsoft.com/office/powerpoint/2010/main" val="10705044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38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5" Type="http://schemas.openxmlformats.org/officeDocument/2006/relationships/image" Target="../media/image17.emf"/><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3.wdp"/><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image" Target="../media/image32.jp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9" Type="http://schemas.openxmlformats.org/officeDocument/2006/relationships/image" Target="../media/image38.jpg"/><Relationship Id="rId10"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outequal/albums" TargetMode="External"/><Relationship Id="rId4" Type="http://schemas.openxmlformats.org/officeDocument/2006/relationships/hyperlink" Target="http://outandequal.org/workplace-summit-2016-keynotes/" TargetMode="External"/><Relationship Id="rId5" Type="http://schemas.openxmlformats.org/officeDocument/2006/relationships/hyperlink" Target="http://outandequal.org/2016-summit-workshop-presentations/" TargetMode="External"/><Relationship Id="rId1" Type="http://schemas.openxmlformats.org/officeDocument/2006/relationships/slideLayout" Target="../slideLayouts/slideLayout2.xml"/><Relationship Id="rId2" Type="http://schemas.openxmlformats.org/officeDocument/2006/relationships/hyperlink" Target="https://www.youtube.com/watch?v=RVIjkxcY4H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hyperlink" Target="mailto:shuey@outandequal.org" TargetMode="External"/><Relationship Id="rId4" Type="http://schemas.openxmlformats.org/officeDocument/2006/relationships/hyperlink" Target="mailto:asharma@outandequal.org" TargetMode="External"/><Relationship Id="rId5" Type="http://schemas.openxmlformats.org/officeDocument/2006/relationships/hyperlink" Target="mailto:sroth@outandequal.org" TargetMode="External"/><Relationship Id="rId1" Type="http://schemas.openxmlformats.org/officeDocument/2006/relationships/slideLayout" Target="../slideLayouts/slideLayout6.xml"/><Relationship Id="rId2" Type="http://schemas.openxmlformats.org/officeDocument/2006/relationships/hyperlink" Target="mailto:dsmith@outandequal.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 Id="rId3"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1459A"/>
            </a:gs>
            <a:gs pos="100000">
              <a:srgbClr val="0093EF"/>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27184" y="1276140"/>
            <a:ext cx="7772400" cy="984739"/>
          </a:xfrm>
        </p:spPr>
        <p:txBody>
          <a:bodyPr/>
          <a:lstStyle/>
          <a:p>
            <a:pPr algn="ctr"/>
            <a:r>
              <a:rPr lang="en-US" sz="6000" dirty="0" smtClean="0"/>
              <a:t>OUT &amp; EQUAL</a:t>
            </a:r>
            <a:endParaRPr lang="en-US" sz="6000" dirty="0"/>
          </a:p>
        </p:txBody>
      </p:sp>
      <p:sp>
        <p:nvSpPr>
          <p:cNvPr id="3" name="Subtitle 2"/>
          <p:cNvSpPr>
            <a:spLocks noGrp="1"/>
          </p:cNvSpPr>
          <p:nvPr>
            <p:ph type="subTitle" idx="1"/>
          </p:nvPr>
        </p:nvSpPr>
        <p:spPr>
          <a:xfrm>
            <a:off x="566768" y="2542233"/>
            <a:ext cx="8323232" cy="1446962"/>
          </a:xfrm>
        </p:spPr>
        <p:txBody>
          <a:bodyPr/>
          <a:lstStyle/>
          <a:p>
            <a:pPr algn="ctr"/>
            <a:r>
              <a:rPr lang="en-US" sz="2400" dirty="0" smtClean="0"/>
              <a:t>2016 WORKPLACE SUMMIT </a:t>
            </a:r>
          </a:p>
          <a:p>
            <a:pPr algn="ctr"/>
            <a:r>
              <a:rPr lang="en-US" sz="2400" dirty="0" smtClean="0"/>
              <a:t>TRIP REPORT</a:t>
            </a:r>
            <a:endParaRPr lang="en-US" sz="2400" dirty="0"/>
          </a:p>
        </p:txBody>
      </p:sp>
      <p:pic>
        <p:nvPicPr>
          <p:cNvPr id="7" name="Picture Placeholder 6" descr="staff photo.jpg"/>
          <p:cNvPicPr>
            <a:picLocks noGrp="1" noChangeAspect="1"/>
          </p:cNvPicPr>
          <p:nvPr>
            <p:ph type="pic" idx="10"/>
          </p:nvPr>
        </p:nvPicPr>
        <p:blipFill>
          <a:blip r:embed="rId2" cstate="print">
            <a:extLst>
              <a:ext uri="{28A0092B-C50C-407E-A947-70E740481C1C}">
                <a14:useLocalDpi xmlns:a14="http://schemas.microsoft.com/office/drawing/2010/main"/>
              </a:ext>
            </a:extLst>
          </a:blip>
          <a:srcRect/>
          <a:stretch>
            <a:fillRect/>
          </a:stretch>
        </p:blipFill>
        <p:spPr>
          <a:xfrm>
            <a:off x="727184" y="3989195"/>
            <a:ext cx="8046720" cy="2431702"/>
          </a:xfrm>
          <a:prstGeom prst="rect">
            <a:avLst/>
          </a:prstGeom>
          <a:ln>
            <a:noFill/>
          </a:ln>
          <a:effectLst>
            <a:glow rad="101600">
              <a:schemeClr val="accent4">
                <a:satMod val="175000"/>
                <a:alpha val="40000"/>
              </a:schemeClr>
            </a:glow>
            <a:outerShdw blurRad="190500" algn="tl" rotWithShape="0">
              <a:srgbClr val="000000">
                <a:alpha val="70000"/>
              </a:srgbClr>
            </a:outerShdw>
          </a:effectLst>
        </p:spPr>
        <p:style>
          <a:lnRef idx="3">
            <a:schemeClr val="lt1"/>
          </a:lnRef>
          <a:fillRef idx="1">
            <a:schemeClr val="accent1"/>
          </a:fillRef>
          <a:effectRef idx="1">
            <a:schemeClr val="accent1"/>
          </a:effectRef>
          <a:fontRef idx="minor">
            <a:schemeClr val="lt1"/>
          </a:fontRef>
        </p:style>
      </p:pic>
    </p:spTree>
    <p:extLst>
      <p:ext uri="{BB962C8B-B14F-4D97-AF65-F5344CB8AC3E}">
        <p14:creationId xmlns:p14="http://schemas.microsoft.com/office/powerpoint/2010/main" val="21721834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04 at 10.46.31 AM.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3399" r="-13399" b="62121"/>
          <a:stretch/>
        </p:blipFill>
        <p:spPr>
          <a:xfrm>
            <a:off x="457200" y="1711829"/>
            <a:ext cx="7697537" cy="1603540"/>
          </a:xfrm>
        </p:spPr>
      </p:pic>
      <p:sp>
        <p:nvSpPr>
          <p:cNvPr id="3" name="Title 2"/>
          <p:cNvSpPr>
            <a:spLocks noGrp="1"/>
          </p:cNvSpPr>
          <p:nvPr>
            <p:ph type="ctrTitle"/>
          </p:nvPr>
        </p:nvSpPr>
        <p:spPr>
          <a:xfrm>
            <a:off x="457199" y="735811"/>
            <a:ext cx="8229600" cy="1185223"/>
          </a:xfrm>
        </p:spPr>
        <p:txBody>
          <a:bodyPr/>
          <a:lstStyle/>
          <a:p>
            <a:r>
              <a:rPr lang="en-US" sz="3200" b="0" dirty="0" smtClean="0">
                <a:latin typeface="Avenir Book"/>
                <a:cs typeface="Avenir Book"/>
              </a:rPr>
              <a:t>2016 WORKPLACE SUMMIT SPONSORS</a:t>
            </a:r>
            <a:endParaRPr lang="en-US" sz="3200" b="0" dirty="0">
              <a:latin typeface="Avenir Book"/>
              <a:cs typeface="Avenir Book"/>
            </a:endParaRPr>
          </a:p>
        </p:txBody>
      </p:sp>
      <p:pic>
        <p:nvPicPr>
          <p:cNvPr id="5" name="Picture 4" descr="Screen Shot 2016-11-04 at 10.47.04 AM.png"/>
          <p:cNvPicPr>
            <a:picLocks noChangeAspect="1"/>
          </p:cNvPicPr>
          <p:nvPr/>
        </p:nvPicPr>
        <p:blipFill rotWithShape="1">
          <a:blip r:embed="rId3" cstate="print">
            <a:extLst>
              <a:ext uri="{28A0092B-C50C-407E-A947-70E740481C1C}">
                <a14:useLocalDpi xmlns:a14="http://schemas.microsoft.com/office/drawing/2010/main"/>
              </a:ext>
            </a:extLst>
          </a:blip>
          <a:srcRect b="64278"/>
          <a:stretch/>
        </p:blipFill>
        <p:spPr>
          <a:xfrm>
            <a:off x="1497263" y="3525243"/>
            <a:ext cx="5828631" cy="2416424"/>
          </a:xfrm>
          <a:prstGeom prst="rect">
            <a:avLst/>
          </a:prstGeom>
        </p:spPr>
      </p:pic>
    </p:spTree>
    <p:extLst>
      <p:ext uri="{BB962C8B-B14F-4D97-AF65-F5344CB8AC3E}">
        <p14:creationId xmlns:p14="http://schemas.microsoft.com/office/powerpoint/2010/main" val="23644925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199" y="735811"/>
            <a:ext cx="8229600" cy="1185223"/>
          </a:xfrm>
        </p:spPr>
        <p:txBody>
          <a:bodyPr/>
          <a:lstStyle/>
          <a:p>
            <a:r>
              <a:rPr lang="en-US" sz="3200" b="0" dirty="0" smtClean="0">
                <a:latin typeface="Avenir Book"/>
                <a:cs typeface="Avenir Book"/>
              </a:rPr>
              <a:t>2016 WORKPLACE SUMMIT SPONSORS</a:t>
            </a:r>
            <a:endParaRPr lang="en-US" sz="3200" b="0" dirty="0">
              <a:latin typeface="Avenir Book"/>
              <a:cs typeface="Avenir Book"/>
            </a:endParaRPr>
          </a:p>
        </p:txBody>
      </p:sp>
      <p:pic>
        <p:nvPicPr>
          <p:cNvPr id="5" name="Content Placeholder 4" descr="Screen Shot 2016-11-04 at 10.46.44 AM.png"/>
          <p:cNvPicPr>
            <a:picLocks noGrp="1" noChangeAspect="1"/>
          </p:cNvPicPr>
          <p:nvPr>
            <p:ph idx="1"/>
          </p:nvPr>
        </p:nvPicPr>
        <p:blipFill>
          <a:blip r:embed="rId2" cstate="print">
            <a:extLst>
              <a:ext uri="{28A0092B-C50C-407E-A947-70E740481C1C}">
                <a14:useLocalDpi xmlns:a14="http://schemas.microsoft.com/office/drawing/2010/main"/>
              </a:ext>
            </a:extLst>
          </a:blip>
          <a:srcRect l="-24861" r="-24861"/>
          <a:stretch>
            <a:fillRect/>
          </a:stretch>
        </p:blipFill>
        <p:spPr>
          <a:xfrm>
            <a:off x="3168317" y="1551161"/>
            <a:ext cx="5839317" cy="3211399"/>
          </a:xfrm>
        </p:spPr>
      </p:pic>
      <p:pic>
        <p:nvPicPr>
          <p:cNvPr id="6" name="Picture 5" descr="Screen Shot 2016-11-04 at 10.47.04 AM.png"/>
          <p:cNvPicPr>
            <a:picLocks noChangeAspect="1"/>
          </p:cNvPicPr>
          <p:nvPr/>
        </p:nvPicPr>
        <p:blipFill rotWithShape="1">
          <a:blip r:embed="rId3" cstate="print">
            <a:extLst>
              <a:ext uri="{28A0092B-C50C-407E-A947-70E740481C1C}">
                <a14:useLocalDpi xmlns:a14="http://schemas.microsoft.com/office/drawing/2010/main"/>
              </a:ext>
            </a:extLst>
          </a:blip>
          <a:srcRect t="36501"/>
          <a:stretch/>
        </p:blipFill>
        <p:spPr>
          <a:xfrm>
            <a:off x="192839" y="3438921"/>
            <a:ext cx="3943684" cy="2906290"/>
          </a:xfrm>
          <a:prstGeom prst="rect">
            <a:avLst/>
          </a:prstGeom>
        </p:spPr>
      </p:pic>
      <p:pic>
        <p:nvPicPr>
          <p:cNvPr id="7" name="Picture 6" descr="Screen Shot 2016-11-04 at 10.47.13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36523" y="4608116"/>
            <a:ext cx="4352425" cy="1328163"/>
          </a:xfrm>
          <a:prstGeom prst="rect">
            <a:avLst/>
          </a:prstGeom>
        </p:spPr>
      </p:pic>
      <p:pic>
        <p:nvPicPr>
          <p:cNvPr id="8" name="Content Placeholder 3" descr="Screen Shot 2016-11-04 at 10.46.31 AM.png"/>
          <p:cNvPicPr>
            <a:picLocks noChangeAspect="1"/>
          </p:cNvPicPr>
          <p:nvPr/>
        </p:nvPicPr>
        <p:blipFill rotWithShape="1">
          <a:blip r:embed="rId5" cstate="print">
            <a:extLst>
              <a:ext uri="{28A0092B-C50C-407E-A947-70E740481C1C}">
                <a14:useLocalDpi xmlns:a14="http://schemas.microsoft.com/office/drawing/2010/main"/>
              </a:ext>
            </a:extLst>
          </a:blip>
          <a:srcRect l="-13399" t="38130" r="-13399"/>
          <a:stretch/>
        </p:blipFill>
        <p:spPr>
          <a:xfrm>
            <a:off x="-411745" y="1551161"/>
            <a:ext cx="5037220" cy="1713970"/>
          </a:xfrm>
          <a:prstGeom prst="rect">
            <a:avLst/>
          </a:prstGeom>
        </p:spPr>
      </p:pic>
    </p:spTree>
    <p:extLst>
      <p:ext uri="{BB962C8B-B14F-4D97-AF65-F5344CB8AC3E}">
        <p14:creationId xmlns:p14="http://schemas.microsoft.com/office/powerpoint/2010/main" val="16536265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77404" y="2774668"/>
            <a:ext cx="1708487" cy="618717"/>
          </a:xfrm>
        </p:spPr>
        <p:txBody>
          <a:bodyPr>
            <a:noAutofit/>
          </a:bodyPr>
          <a:lstStyle/>
          <a:p>
            <a:pPr marL="0" indent="0" algn="ctr">
              <a:buNone/>
            </a:pPr>
            <a:r>
              <a:rPr lang="en-US" sz="2800" dirty="0" smtClean="0">
                <a:latin typeface="Droid Sans"/>
                <a:cs typeface="Droid Sans"/>
              </a:rPr>
              <a:t>(100)</a:t>
            </a:r>
          </a:p>
        </p:txBody>
      </p:sp>
      <p:pic>
        <p:nvPicPr>
          <p:cNvPr id="4" name="Picture 3" descr="Titanium - Deloitte.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09581" y="1899345"/>
            <a:ext cx="2656803" cy="495812"/>
          </a:xfrm>
          <a:prstGeom prst="rect">
            <a:avLst/>
          </a:prstGeom>
        </p:spPr>
      </p:pic>
      <p:pic>
        <p:nvPicPr>
          <p:cNvPr id="5" name="Picture 4" descr="Gold - pepsico_4c.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8365" y="2572178"/>
            <a:ext cx="2753878" cy="639393"/>
          </a:xfrm>
          <a:prstGeom prst="rect">
            <a:avLst/>
          </a:prstGeom>
        </p:spPr>
      </p:pic>
      <p:pic>
        <p:nvPicPr>
          <p:cNvPr id="6" name="Picture 5" descr="e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76306" y="3464002"/>
            <a:ext cx="1156569" cy="1294063"/>
          </a:xfrm>
          <a:prstGeom prst="rect">
            <a:avLst/>
          </a:prstGeom>
        </p:spPr>
      </p:pic>
      <p:pic>
        <p:nvPicPr>
          <p:cNvPr id="7" name="Picture 6" descr="Champion - Bank of America.eps"/>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8112" y="5127386"/>
            <a:ext cx="2844800" cy="568960"/>
          </a:xfrm>
          <a:prstGeom prst="rect">
            <a:avLst/>
          </a:prstGeom>
        </p:spPr>
      </p:pic>
      <p:pic>
        <p:nvPicPr>
          <p:cNvPr id="8" name="Picture 7" descr="northrop.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2958" y="6103223"/>
            <a:ext cx="3449917" cy="588211"/>
          </a:xfrm>
          <a:prstGeom prst="rect">
            <a:avLst/>
          </a:prstGeom>
        </p:spPr>
      </p:pic>
      <p:sp>
        <p:nvSpPr>
          <p:cNvPr id="10" name="Content Placeholder 1"/>
          <p:cNvSpPr txBox="1">
            <a:spLocks/>
          </p:cNvSpPr>
          <p:nvPr/>
        </p:nvSpPr>
        <p:spPr>
          <a:xfrm>
            <a:off x="3558667" y="1942212"/>
            <a:ext cx="1708487" cy="56312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Droid Sans"/>
                <a:cs typeface="Droid Sans"/>
              </a:rPr>
              <a:t>(129)</a:t>
            </a:r>
          </a:p>
        </p:txBody>
      </p:sp>
      <p:sp>
        <p:nvSpPr>
          <p:cNvPr id="11" name="Content Placeholder 1"/>
          <p:cNvSpPr txBox="1">
            <a:spLocks/>
          </p:cNvSpPr>
          <p:nvPr/>
        </p:nvSpPr>
        <p:spPr>
          <a:xfrm>
            <a:off x="3559091" y="3936634"/>
            <a:ext cx="1708487" cy="6187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Droid Sans"/>
                <a:cs typeface="Droid Sans"/>
              </a:rPr>
              <a:t>(80)</a:t>
            </a:r>
          </a:p>
        </p:txBody>
      </p:sp>
      <p:sp>
        <p:nvSpPr>
          <p:cNvPr id="12" name="Content Placeholder 1"/>
          <p:cNvSpPr txBox="1">
            <a:spLocks/>
          </p:cNvSpPr>
          <p:nvPr/>
        </p:nvSpPr>
        <p:spPr>
          <a:xfrm>
            <a:off x="3556902" y="5050893"/>
            <a:ext cx="1708487" cy="6187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Droid Sans"/>
                <a:cs typeface="Droid Sans"/>
              </a:rPr>
              <a:t>(75)</a:t>
            </a:r>
          </a:p>
        </p:txBody>
      </p:sp>
      <p:sp>
        <p:nvSpPr>
          <p:cNvPr id="13" name="Content Placeholder 1"/>
          <p:cNvSpPr txBox="1">
            <a:spLocks/>
          </p:cNvSpPr>
          <p:nvPr/>
        </p:nvSpPr>
        <p:spPr>
          <a:xfrm>
            <a:off x="3577404" y="5916071"/>
            <a:ext cx="1708487" cy="6187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Droid Sans"/>
                <a:cs typeface="Droid Sans"/>
              </a:rPr>
              <a:t>(70)</a:t>
            </a:r>
          </a:p>
        </p:txBody>
      </p:sp>
      <p:sp>
        <p:nvSpPr>
          <p:cNvPr id="14" name="Title 2"/>
          <p:cNvSpPr txBox="1">
            <a:spLocks/>
          </p:cNvSpPr>
          <p:nvPr/>
        </p:nvSpPr>
        <p:spPr>
          <a:xfrm>
            <a:off x="70338" y="713433"/>
            <a:ext cx="8616461" cy="1007081"/>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pPr algn="ctr"/>
            <a:r>
              <a:rPr lang="en-US" sz="2800" b="0" dirty="0" smtClean="0">
                <a:latin typeface="Avenir Book"/>
                <a:cs typeface="Avenir Book"/>
              </a:rPr>
              <a:t>Top 5 companies with largest delegation at Summit</a:t>
            </a:r>
            <a:endParaRPr lang="en-US" sz="2800" b="0" dirty="0">
              <a:latin typeface="Avenir Book"/>
              <a:cs typeface="Avenir Book"/>
            </a:endParaRPr>
          </a:p>
        </p:txBody>
      </p:sp>
    </p:spTree>
    <p:extLst>
      <p:ext uri="{BB962C8B-B14F-4D97-AF65-F5344CB8AC3E}">
        <p14:creationId xmlns:p14="http://schemas.microsoft.com/office/powerpoint/2010/main" val="23176921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1-02 at 12.51.59 PM.png"/>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96783" y="1711828"/>
            <a:ext cx="8379319" cy="5038805"/>
          </a:xfrm>
        </p:spPr>
      </p:pic>
      <p:sp>
        <p:nvSpPr>
          <p:cNvPr id="3" name="Title 2"/>
          <p:cNvSpPr>
            <a:spLocks noGrp="1"/>
          </p:cNvSpPr>
          <p:nvPr>
            <p:ph type="ctrTitle"/>
          </p:nvPr>
        </p:nvSpPr>
        <p:spPr>
          <a:xfrm>
            <a:off x="457199" y="668971"/>
            <a:ext cx="8229600" cy="1185223"/>
          </a:xfrm>
        </p:spPr>
        <p:txBody>
          <a:bodyPr/>
          <a:lstStyle/>
          <a:p>
            <a:r>
              <a:rPr lang="en-US" sz="4400" b="0" dirty="0" smtClean="0">
                <a:latin typeface="Avenir Book"/>
                <a:cs typeface="Avenir Book"/>
              </a:rPr>
              <a:t>Representation by Industry</a:t>
            </a:r>
            <a:endParaRPr lang="en-US" sz="4400" b="0" dirty="0">
              <a:latin typeface="Avenir Book"/>
              <a:cs typeface="Avenir Book"/>
            </a:endParaRPr>
          </a:p>
        </p:txBody>
      </p:sp>
    </p:spTree>
    <p:extLst>
      <p:ext uri="{BB962C8B-B14F-4D97-AF65-F5344CB8AC3E}">
        <p14:creationId xmlns:p14="http://schemas.microsoft.com/office/powerpoint/2010/main" val="37482466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800723"/>
            <a:ext cx="8229600" cy="4142770"/>
          </a:xfrm>
        </p:spPr>
        <p:txBody>
          <a:bodyPr>
            <a:noAutofit/>
          </a:bodyPr>
          <a:lstStyle/>
          <a:p>
            <a:pPr marL="0" indent="0">
              <a:buNone/>
            </a:pPr>
            <a:endParaRPr lang="en-US" sz="1400" dirty="0" smtClean="0">
              <a:latin typeface="Droid Sans"/>
              <a:cs typeface="Droid Sans"/>
            </a:endParaRPr>
          </a:p>
          <a:p>
            <a:pPr marL="0" indent="0">
              <a:buNone/>
            </a:pPr>
            <a:r>
              <a:rPr lang="en-US" sz="1200" dirty="0" smtClean="0">
                <a:cs typeface="Droid Sans"/>
              </a:rPr>
              <a:t>Partnership </a:t>
            </a:r>
            <a:r>
              <a:rPr lang="en-US" sz="1200" dirty="0">
                <a:cs typeface="Droid Sans"/>
              </a:rPr>
              <a:t>with Out &amp; Equal at the Workplace Summit provides a number of benefits to companies and government agencies</a:t>
            </a:r>
            <a:r>
              <a:rPr lang="en-US" sz="1200" dirty="0" smtClean="0">
                <a:cs typeface="Droid Sans"/>
              </a:rPr>
              <a:t>.</a:t>
            </a:r>
          </a:p>
          <a:p>
            <a:pPr marL="0" indent="0">
              <a:buNone/>
            </a:pPr>
            <a:endParaRPr lang="en-US" sz="1200" dirty="0" smtClean="0">
              <a:cs typeface="Droid Sans"/>
            </a:endParaRPr>
          </a:p>
          <a:p>
            <a:pPr marL="0" indent="0">
              <a:buNone/>
            </a:pPr>
            <a:r>
              <a:rPr lang="en-US" sz="1200" b="1" dirty="0" smtClean="0">
                <a:cs typeface="Droid Sans"/>
              </a:rPr>
              <a:t>Visibility</a:t>
            </a:r>
            <a:r>
              <a:rPr lang="en-US" sz="1200" dirty="0">
                <a:cs typeface="Droid Sans"/>
              </a:rPr>
              <a:t>: Visible corporate support and participation reinforces company brand and reputation as an employer of choice for the Lesbian, Gay, Bisexual, Transgender and Ally (LGBTA) community.  Sponsors are offered event branding, panelist and speaking opportunities, ad placement  in the Summit Program Book, logo in the video sponsor reel at all plenaries, and a company booth in the Engagement Center. </a:t>
            </a:r>
          </a:p>
          <a:p>
            <a:pPr marL="0" indent="0">
              <a:buNone/>
            </a:pPr>
            <a:endParaRPr lang="en-US" sz="1200" dirty="0" smtClean="0">
              <a:cs typeface="Droid Sans"/>
            </a:endParaRPr>
          </a:p>
          <a:p>
            <a:pPr marL="0" indent="0">
              <a:buNone/>
            </a:pPr>
            <a:r>
              <a:rPr lang="en-US" sz="1200" b="1" dirty="0" smtClean="0">
                <a:cs typeface="Droid Sans"/>
              </a:rPr>
              <a:t>Empowerment</a:t>
            </a:r>
            <a:r>
              <a:rPr lang="en-US" sz="1200" dirty="0">
                <a:cs typeface="Droid Sans"/>
              </a:rPr>
              <a:t>: A rich series of 107 workshops, 7 roundtables, 6 special topic featured panels, 3 plenaries, 3 ticketed events and 20 global workshops geared for companies and their employees at all levels, reinforces organizational values and develops expertise and leadership skills in response to emerging LGBTA workplace issues.</a:t>
            </a:r>
          </a:p>
          <a:p>
            <a:pPr marL="0" indent="0">
              <a:buNone/>
            </a:pPr>
            <a:endParaRPr lang="en-US" sz="1200" dirty="0" smtClean="0">
              <a:cs typeface="Droid Sans"/>
            </a:endParaRPr>
          </a:p>
          <a:p>
            <a:pPr marL="0" indent="0">
              <a:buNone/>
            </a:pPr>
            <a:r>
              <a:rPr lang="en-US" sz="1200" b="1" dirty="0" smtClean="0">
                <a:cs typeface="Droid Sans"/>
              </a:rPr>
              <a:t>Education</a:t>
            </a:r>
            <a:r>
              <a:rPr lang="en-US" sz="1200" dirty="0">
                <a:cs typeface="Droid Sans"/>
              </a:rPr>
              <a:t>: Essential for companies to be on the leading edge of matters important to LGBTA employees, the Workplace Summit offers education, leadership development, best practices and tools to advance Diversity &amp; Inclusion </a:t>
            </a:r>
            <a:r>
              <a:rPr lang="en-US" sz="1200" dirty="0" smtClean="0">
                <a:cs typeface="Droid Sans"/>
              </a:rPr>
              <a:t>Initiatives </a:t>
            </a:r>
            <a:r>
              <a:rPr lang="en-US" sz="1200" dirty="0">
                <a:cs typeface="Droid Sans"/>
              </a:rPr>
              <a:t>both nationally and globally. </a:t>
            </a:r>
          </a:p>
        </p:txBody>
      </p:sp>
      <p:sp>
        <p:nvSpPr>
          <p:cNvPr id="3" name="Title 2"/>
          <p:cNvSpPr>
            <a:spLocks noGrp="1"/>
          </p:cNvSpPr>
          <p:nvPr>
            <p:ph type="ctrTitle"/>
          </p:nvPr>
        </p:nvSpPr>
        <p:spPr>
          <a:xfrm>
            <a:off x="457199" y="615499"/>
            <a:ext cx="8229600" cy="1185223"/>
          </a:xfrm>
        </p:spPr>
        <p:txBody>
          <a:bodyPr/>
          <a:lstStyle/>
          <a:p>
            <a:r>
              <a:rPr lang="en-US" sz="4400" b="0" dirty="0" smtClean="0">
                <a:latin typeface="Avenir Book"/>
                <a:cs typeface="Avenir Book"/>
              </a:rPr>
              <a:t>Business Case</a:t>
            </a:r>
            <a:endParaRPr lang="en-US" sz="4400" b="0" dirty="0">
              <a:latin typeface="Avenir Book"/>
              <a:cs typeface="Avenir Book"/>
            </a:endParaRPr>
          </a:p>
        </p:txBody>
      </p:sp>
    </p:spTree>
    <p:extLst>
      <p:ext uri="{BB962C8B-B14F-4D97-AF65-F5344CB8AC3E}">
        <p14:creationId xmlns:p14="http://schemas.microsoft.com/office/powerpoint/2010/main" val="28072152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65661"/>
            <a:ext cx="8229600" cy="4525963"/>
          </a:xfrm>
        </p:spPr>
        <p:txBody>
          <a:bodyPr>
            <a:noAutofit/>
          </a:bodyPr>
          <a:lstStyle/>
          <a:p>
            <a:pPr marL="0" indent="0">
              <a:buNone/>
            </a:pPr>
            <a:r>
              <a:rPr lang="en-US" sz="1200" i="1" dirty="0">
                <a:cs typeface="Droid Sans"/>
              </a:rPr>
              <a:t>“This Summit opened my eyes in so many ways.  Especially around the need for measures and metrics to ensure we are included.  That is an effort I think will take quite some time for my company and we need examples to follow.” </a:t>
            </a:r>
          </a:p>
          <a:p>
            <a:pPr marL="0" indent="0">
              <a:buNone/>
            </a:pPr>
            <a:endParaRPr lang="en-US" sz="1200" i="1" dirty="0">
              <a:cs typeface="Droid Sans"/>
            </a:endParaRPr>
          </a:p>
          <a:p>
            <a:pPr marL="0" indent="0">
              <a:buNone/>
            </a:pPr>
            <a:r>
              <a:rPr lang="en-US" sz="1200" i="1" dirty="0">
                <a:cs typeface="Droid Sans"/>
              </a:rPr>
              <a:t>“This was my first Summit and I hope it is the first of MANY more. This event was an event I will never forget. Not only did I learn so many new and wonderful thing, I made connections that I know I will have for a lifetime. Thank you for ALL you do, because you truly have changed my life.”</a:t>
            </a:r>
          </a:p>
          <a:p>
            <a:pPr marL="0" indent="0">
              <a:buNone/>
            </a:pPr>
            <a:endParaRPr lang="en-US" sz="1200" i="1" dirty="0">
              <a:cs typeface="Droid Sans"/>
            </a:endParaRPr>
          </a:p>
          <a:p>
            <a:pPr marL="0" indent="0">
              <a:buNone/>
            </a:pPr>
            <a:r>
              <a:rPr lang="en-US" sz="1200" i="1" dirty="0">
                <a:cs typeface="Droid Sans"/>
              </a:rPr>
              <a:t>“I bonded with my team, most of which I didn't know and got much closer with all of them. You get connected in a way you wouldn't connect at work. </a:t>
            </a:r>
            <a:r>
              <a:rPr lang="en-US" sz="1200" i="1" dirty="0" smtClean="0">
                <a:cs typeface="Droid Sans"/>
              </a:rPr>
              <a:t>I </a:t>
            </a:r>
            <a:r>
              <a:rPr lang="en-US" sz="1200" i="1" dirty="0">
                <a:cs typeface="Droid Sans"/>
              </a:rPr>
              <a:t>learned so much at the workshops. The amount of new friends and connections I've made is unbelievable. People from all over the world and country, it's great to meet such a great group of individuals that all have one goal, to make the workplace a safe environment for everyone!   Thank you for the amazing experience and wonderful memories. I really hope to attend this conference again in the future.” </a:t>
            </a:r>
          </a:p>
          <a:p>
            <a:pPr marL="0" indent="0">
              <a:buNone/>
            </a:pPr>
            <a:endParaRPr lang="en-US" sz="1200" i="1" dirty="0">
              <a:cs typeface="Droid Sans"/>
            </a:endParaRPr>
          </a:p>
          <a:p>
            <a:pPr marL="0" indent="0">
              <a:buNone/>
            </a:pPr>
            <a:r>
              <a:rPr lang="en-US" sz="1200" i="1" dirty="0">
                <a:cs typeface="Droid Sans"/>
              </a:rPr>
              <a:t>“I could not be more pleased with the Summit this year. This is my 3rd time attending and I thought the communications, pre-summit meetings, location, and overall organization was "spot </a:t>
            </a:r>
            <a:r>
              <a:rPr lang="en-US" sz="1200" i="1" dirty="0" smtClean="0">
                <a:cs typeface="Droid Sans"/>
              </a:rPr>
              <a:t>on!”  </a:t>
            </a:r>
            <a:r>
              <a:rPr lang="en-US" sz="1200" i="1" dirty="0">
                <a:cs typeface="Droid Sans"/>
              </a:rPr>
              <a:t>I was very excited for the wide range of topics and I felt there was a key focus on areas that may have not had such a focus in the past (Example: topics around Transgender).   I feel each time I attend I grow as a person both professionally and personally and I, in my heart, feel I have the opportunity to help others grow as I make connections during the Summit.” </a:t>
            </a:r>
            <a:endParaRPr lang="en-US" sz="1200" i="1" dirty="0" smtClean="0">
              <a:cs typeface="Droid Sans"/>
            </a:endParaRPr>
          </a:p>
        </p:txBody>
      </p:sp>
      <p:sp>
        <p:nvSpPr>
          <p:cNvPr id="3" name="Title 2"/>
          <p:cNvSpPr>
            <a:spLocks noGrp="1"/>
          </p:cNvSpPr>
          <p:nvPr>
            <p:ph type="ctrTitle"/>
          </p:nvPr>
        </p:nvSpPr>
        <p:spPr>
          <a:xfrm>
            <a:off x="457199" y="615499"/>
            <a:ext cx="8229600" cy="1185223"/>
          </a:xfrm>
        </p:spPr>
        <p:txBody>
          <a:bodyPr/>
          <a:lstStyle/>
          <a:p>
            <a:r>
              <a:rPr lang="en-US" sz="4400" b="0" dirty="0" smtClean="0">
                <a:latin typeface="Avenir Book"/>
                <a:cs typeface="Avenir Book"/>
              </a:rPr>
              <a:t>Attendee comments</a:t>
            </a:r>
            <a:endParaRPr lang="en-US" sz="4400" b="0" dirty="0">
              <a:latin typeface="Avenir Book"/>
              <a:cs typeface="Avenir Book"/>
            </a:endParaRPr>
          </a:p>
        </p:txBody>
      </p:sp>
    </p:spTree>
    <p:extLst>
      <p:ext uri="{BB962C8B-B14F-4D97-AF65-F5344CB8AC3E}">
        <p14:creationId xmlns:p14="http://schemas.microsoft.com/office/powerpoint/2010/main" val="38546205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1200" i="1" dirty="0"/>
              <a:t>“I have been to the last 7 Summits and was very impressed that O&amp;E has begun to include the Government Sector into the universe of </a:t>
            </a:r>
            <a:r>
              <a:rPr lang="en-US" sz="1200" i="1" dirty="0" smtClean="0"/>
              <a:t>work. </a:t>
            </a:r>
            <a:r>
              <a:rPr lang="en-US" sz="1200" i="1" dirty="0"/>
              <a:t>O&amp;E has become more aware of the pitfalls and limitations for a government employee to officially attend O&amp;E and made provisions to allow employees to work within our regulations and provide an option for our attendance. Bravo!” </a:t>
            </a:r>
          </a:p>
          <a:p>
            <a:endParaRPr lang="en-US" sz="1200" i="1" dirty="0"/>
          </a:p>
          <a:p>
            <a:pPr marL="0" indent="0">
              <a:buNone/>
            </a:pPr>
            <a:r>
              <a:rPr lang="en-US" sz="1200" i="1" dirty="0"/>
              <a:t>“This was my first Summit and I can't say enough about how wonderful the experience was for me.  My local chapter of our ERG just began in July and I'm extremely energized and excited to make our local group a shining star.  Most of the workshops I attended were very well presented and inspired me to try for a presenter spot next year.” </a:t>
            </a:r>
          </a:p>
          <a:p>
            <a:endParaRPr lang="en-US" sz="1200" i="1" dirty="0"/>
          </a:p>
          <a:p>
            <a:pPr marL="0" indent="0">
              <a:buNone/>
            </a:pPr>
            <a:r>
              <a:rPr lang="en-US" sz="1200" i="1" dirty="0"/>
              <a:t>“I had a fantastic time.  I made many new professional contacts.  Everyone associated with the Summit was wonderful: the volunteers, the board and the staffs at the Swan, the Dolphin and the Yacht and Beach Club.  I am presenting my report to my entire management staff </a:t>
            </a:r>
            <a:r>
              <a:rPr lang="en-US" sz="1200" i="1" dirty="0" smtClean="0"/>
              <a:t>tomorrow.”  </a:t>
            </a:r>
            <a:endParaRPr lang="en-US" sz="1200" i="1" dirty="0"/>
          </a:p>
          <a:p>
            <a:endParaRPr lang="en-US" sz="1200" i="1" dirty="0"/>
          </a:p>
          <a:p>
            <a:pPr marL="0" indent="0">
              <a:buNone/>
            </a:pPr>
            <a:r>
              <a:rPr lang="en-US" sz="1200" i="1" dirty="0"/>
              <a:t>“The overall Summit was great. I was equally impressed </a:t>
            </a:r>
            <a:r>
              <a:rPr lang="en-US" sz="1200" i="1" dirty="0" smtClean="0"/>
              <a:t>by how </a:t>
            </a:r>
            <a:r>
              <a:rPr lang="en-US" sz="1200" i="1" dirty="0"/>
              <a:t>the conference managed to keep going despite the unwanted guest of Hurricane Matthew.  It is refreshing to be around fellow LGBTQI professionals and our allies and realize the importance our community has to making the world go round.  I left this conference motivated and proud to </a:t>
            </a:r>
            <a:r>
              <a:rPr lang="en-US" sz="1200" i="1" dirty="0" smtClean="0"/>
              <a:t>be </a:t>
            </a:r>
            <a:r>
              <a:rPr lang="en-US" sz="1200" i="1" dirty="0"/>
              <a:t>a vocal member of our LGBTQI.  Kudos to everyone who made this event the success it was!”</a:t>
            </a:r>
          </a:p>
          <a:p>
            <a:endParaRPr lang="en-US" dirty="0"/>
          </a:p>
        </p:txBody>
      </p:sp>
      <p:sp>
        <p:nvSpPr>
          <p:cNvPr id="3" name="Title 2"/>
          <p:cNvSpPr>
            <a:spLocks noGrp="1"/>
          </p:cNvSpPr>
          <p:nvPr>
            <p:ph type="ctrTitle"/>
          </p:nvPr>
        </p:nvSpPr>
        <p:spPr>
          <a:xfrm>
            <a:off x="457199" y="659872"/>
            <a:ext cx="8229600" cy="643094"/>
          </a:xfrm>
        </p:spPr>
        <p:txBody>
          <a:bodyPr/>
          <a:lstStyle/>
          <a:p>
            <a:r>
              <a:rPr lang="en-US" sz="4400" b="0" dirty="0">
                <a:latin typeface="Avenir Book"/>
                <a:cs typeface="Avenir Book"/>
              </a:rPr>
              <a:t>Attendee comments</a:t>
            </a:r>
            <a:endParaRPr lang="en-US" sz="4400" dirty="0"/>
          </a:p>
        </p:txBody>
      </p:sp>
    </p:spTree>
    <p:extLst>
      <p:ext uri="{BB962C8B-B14F-4D97-AF65-F5344CB8AC3E}">
        <p14:creationId xmlns:p14="http://schemas.microsoft.com/office/powerpoint/2010/main" val="38847951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672085"/>
            <a:ext cx="8229600" cy="4525963"/>
          </a:xfrm>
        </p:spPr>
        <p:txBody>
          <a:bodyPr>
            <a:noAutofit/>
          </a:bodyPr>
          <a:lstStyle/>
          <a:p>
            <a:pPr marL="0" indent="0">
              <a:buNone/>
            </a:pPr>
            <a:r>
              <a:rPr lang="en-US" sz="1800" dirty="0">
                <a:latin typeface="Droid Sans"/>
                <a:cs typeface="Droid Sans"/>
              </a:rPr>
              <a:t>Throughout the Workplace Summit, companies and government agencies are invited to attend and host events intended to expand the visibility of the company, in addition to educating attendees about the work that is being done to further LGBT workplace equality.</a:t>
            </a:r>
            <a:endParaRPr lang="en-US" sz="1800" dirty="0" smtClean="0">
              <a:latin typeface="Droid Sans"/>
              <a:cs typeface="Droid Sans"/>
            </a:endParaRPr>
          </a:p>
        </p:txBody>
      </p:sp>
      <p:sp>
        <p:nvSpPr>
          <p:cNvPr id="3" name="Title 2"/>
          <p:cNvSpPr>
            <a:spLocks noGrp="1"/>
          </p:cNvSpPr>
          <p:nvPr>
            <p:ph type="ctrTitle"/>
          </p:nvPr>
        </p:nvSpPr>
        <p:spPr>
          <a:xfrm>
            <a:off x="457199" y="615499"/>
            <a:ext cx="8229600" cy="1185223"/>
          </a:xfrm>
        </p:spPr>
        <p:txBody>
          <a:bodyPr/>
          <a:lstStyle/>
          <a:p>
            <a:r>
              <a:rPr lang="en-US" sz="4400" b="0" dirty="0" smtClean="0">
                <a:latin typeface="Avenir Book"/>
                <a:cs typeface="Avenir Book"/>
              </a:rPr>
              <a:t>Visibility at Events</a:t>
            </a:r>
            <a:endParaRPr lang="en-US" sz="4400" b="0" dirty="0">
              <a:latin typeface="Avenir Book"/>
              <a:cs typeface="Avenir Book"/>
            </a:endParaRPr>
          </a:p>
        </p:txBody>
      </p:sp>
      <p:graphicFrame>
        <p:nvGraphicFramePr>
          <p:cNvPr id="6" name="Table 5"/>
          <p:cNvGraphicFramePr>
            <a:graphicFrameLocks noGrp="1"/>
          </p:cNvGraphicFramePr>
          <p:nvPr>
            <p:extLst>
              <p:ext uri="{D42A27DB-BD31-4B8C-83A1-F6EECF244321}">
                <p14:modId xmlns:p14="http://schemas.microsoft.com/office/powerpoint/2010/main" val="2676411066"/>
              </p:ext>
            </p:extLst>
          </p:nvPr>
        </p:nvGraphicFramePr>
        <p:xfrm>
          <a:off x="510671" y="3036233"/>
          <a:ext cx="8229600" cy="3567768"/>
        </p:xfrm>
        <a:graphic>
          <a:graphicData uri="http://schemas.openxmlformats.org/drawingml/2006/table">
            <a:tbl>
              <a:tblPr firstRow="1" bandRow="1">
                <a:tableStyleId>{6E25E649-3F16-4E02-A733-19D2CDBF48F0}</a:tableStyleId>
              </a:tblPr>
              <a:tblGrid>
                <a:gridCol w="4114800"/>
                <a:gridCol w="4114800"/>
              </a:tblGrid>
              <a:tr h="440616">
                <a:tc>
                  <a:txBody>
                    <a:bodyPr/>
                    <a:lstStyle/>
                    <a:p>
                      <a:r>
                        <a:rPr lang="en-US" dirty="0" smtClean="0">
                          <a:latin typeface="Droid Sans"/>
                          <a:cs typeface="Droid Sans"/>
                        </a:rPr>
                        <a:t>Event</a:t>
                      </a:r>
                      <a:endParaRPr lang="en-US" dirty="0">
                        <a:latin typeface="Droid Sans"/>
                        <a:cs typeface="Droid Sans"/>
                      </a:endParaRPr>
                    </a:p>
                  </a:txBody>
                  <a:tcPr/>
                </a:tc>
                <a:tc>
                  <a:txBody>
                    <a:bodyPr/>
                    <a:lstStyle/>
                    <a:p>
                      <a:r>
                        <a:rPr lang="en-US" dirty="0" smtClean="0">
                          <a:latin typeface="Droid Sans"/>
                          <a:cs typeface="Droid Sans"/>
                        </a:rPr>
                        <a:t>Attendance</a:t>
                      </a:r>
                      <a:endParaRPr lang="en-US" dirty="0">
                        <a:latin typeface="Droid Sans"/>
                        <a:cs typeface="Droid Sans"/>
                      </a:endParaRPr>
                    </a:p>
                  </a:txBody>
                  <a:tcPr/>
                </a:tc>
              </a:tr>
              <a:tr h="446736">
                <a:tc>
                  <a:txBody>
                    <a:bodyPr/>
                    <a:lstStyle/>
                    <a:p>
                      <a:r>
                        <a:rPr lang="en-US" dirty="0" smtClean="0">
                          <a:latin typeface="Droid Sans"/>
                          <a:cs typeface="Droid Sans"/>
                        </a:rPr>
                        <a:t>HR Breakfast</a:t>
                      </a:r>
                      <a:endParaRPr lang="en-US" dirty="0">
                        <a:latin typeface="Droid Sans"/>
                        <a:cs typeface="Droid Sans"/>
                      </a:endParaRPr>
                    </a:p>
                  </a:txBody>
                  <a:tcPr/>
                </a:tc>
                <a:tc>
                  <a:txBody>
                    <a:bodyPr/>
                    <a:lstStyle/>
                    <a:p>
                      <a:r>
                        <a:rPr lang="en-US" dirty="0" smtClean="0">
                          <a:latin typeface="Droid Sans"/>
                          <a:cs typeface="Droid Sans"/>
                        </a:rPr>
                        <a:t>372</a:t>
                      </a:r>
                      <a:endParaRPr lang="en-US" dirty="0">
                        <a:latin typeface="Droid Sans"/>
                        <a:cs typeface="Droid Sans"/>
                      </a:endParaRPr>
                    </a:p>
                  </a:txBody>
                  <a:tcPr/>
                </a:tc>
              </a:tr>
              <a:tr h="446736">
                <a:tc>
                  <a:txBody>
                    <a:bodyPr/>
                    <a:lstStyle/>
                    <a:p>
                      <a:r>
                        <a:rPr lang="en-US" dirty="0" smtClean="0">
                          <a:latin typeface="Droid Sans"/>
                          <a:cs typeface="Droid Sans"/>
                        </a:rPr>
                        <a:t>Women’s Leadership Breakfast</a:t>
                      </a:r>
                      <a:endParaRPr lang="en-US" dirty="0">
                        <a:latin typeface="Droid Sans"/>
                        <a:cs typeface="Droid Sans"/>
                      </a:endParaRPr>
                    </a:p>
                  </a:txBody>
                  <a:tcPr/>
                </a:tc>
                <a:tc>
                  <a:txBody>
                    <a:bodyPr/>
                    <a:lstStyle/>
                    <a:p>
                      <a:r>
                        <a:rPr lang="en-US" dirty="0" smtClean="0">
                          <a:latin typeface="Droid Sans"/>
                          <a:cs typeface="Droid Sans"/>
                        </a:rPr>
                        <a:t>389</a:t>
                      </a:r>
                      <a:endParaRPr lang="en-US" dirty="0">
                        <a:latin typeface="Droid Sans"/>
                        <a:cs typeface="Droid Sans"/>
                      </a:endParaRPr>
                    </a:p>
                  </a:txBody>
                  <a:tcPr/>
                </a:tc>
              </a:tr>
              <a:tr h="446736">
                <a:tc>
                  <a:txBody>
                    <a:bodyPr/>
                    <a:lstStyle/>
                    <a:p>
                      <a:r>
                        <a:rPr lang="en-US" dirty="0" smtClean="0">
                          <a:latin typeface="Droid Sans"/>
                          <a:cs typeface="Droid Sans"/>
                        </a:rPr>
                        <a:t>Government Bre</a:t>
                      </a:r>
                      <a:r>
                        <a:rPr lang="en-US" baseline="0" dirty="0" smtClean="0">
                          <a:latin typeface="Droid Sans"/>
                          <a:cs typeface="Droid Sans"/>
                        </a:rPr>
                        <a:t>akfast</a:t>
                      </a:r>
                      <a:endParaRPr lang="en-US" dirty="0">
                        <a:latin typeface="Droid Sans"/>
                        <a:cs typeface="Droid Sans"/>
                      </a:endParaRPr>
                    </a:p>
                  </a:txBody>
                  <a:tcPr/>
                </a:tc>
                <a:tc>
                  <a:txBody>
                    <a:bodyPr/>
                    <a:lstStyle/>
                    <a:p>
                      <a:r>
                        <a:rPr lang="en-US" dirty="0" smtClean="0">
                          <a:latin typeface="Droid Sans"/>
                          <a:cs typeface="Droid Sans"/>
                        </a:rPr>
                        <a:t>388</a:t>
                      </a:r>
                      <a:endParaRPr lang="en-US" dirty="0">
                        <a:latin typeface="Droid Sans"/>
                        <a:cs typeface="Droid Sans"/>
                      </a:endParaRPr>
                    </a:p>
                  </a:txBody>
                  <a:tcPr/>
                </a:tc>
              </a:tr>
              <a:tr h="446736">
                <a:tc>
                  <a:txBody>
                    <a:bodyPr/>
                    <a:lstStyle/>
                    <a:p>
                      <a:r>
                        <a:rPr lang="en-US" dirty="0" smtClean="0">
                          <a:latin typeface="Droid Sans"/>
                          <a:cs typeface="Droid Sans"/>
                        </a:rPr>
                        <a:t>Executive Lunch</a:t>
                      </a:r>
                      <a:endParaRPr lang="en-US" dirty="0">
                        <a:latin typeface="Droid Sans"/>
                        <a:cs typeface="Droid Sans"/>
                      </a:endParaRPr>
                    </a:p>
                  </a:txBody>
                  <a:tcPr/>
                </a:tc>
                <a:tc>
                  <a:txBody>
                    <a:bodyPr/>
                    <a:lstStyle/>
                    <a:p>
                      <a:r>
                        <a:rPr lang="en-US" dirty="0" smtClean="0">
                          <a:latin typeface="Droid Sans"/>
                          <a:cs typeface="Droid Sans"/>
                        </a:rPr>
                        <a:t>164</a:t>
                      </a:r>
                      <a:endParaRPr lang="en-US" dirty="0">
                        <a:latin typeface="Droid Sans"/>
                        <a:cs typeface="Droid Sans"/>
                      </a:endParaRPr>
                    </a:p>
                  </a:txBody>
                  <a:tcPr/>
                </a:tc>
              </a:tr>
              <a:tr h="446736">
                <a:tc>
                  <a:txBody>
                    <a:bodyPr/>
                    <a:lstStyle/>
                    <a:p>
                      <a:r>
                        <a:rPr lang="en-US" dirty="0" smtClean="0">
                          <a:latin typeface="Droid Sans"/>
                          <a:cs typeface="Droid Sans"/>
                        </a:rPr>
                        <a:t>Board Meet &amp; Greet</a:t>
                      </a:r>
                      <a:endParaRPr lang="en-US" dirty="0">
                        <a:latin typeface="Droid Sans"/>
                        <a:cs typeface="Droid Sans"/>
                      </a:endParaRPr>
                    </a:p>
                  </a:txBody>
                  <a:tcPr/>
                </a:tc>
                <a:tc>
                  <a:txBody>
                    <a:bodyPr/>
                    <a:lstStyle/>
                    <a:p>
                      <a:r>
                        <a:rPr lang="en-US" dirty="0" smtClean="0">
                          <a:latin typeface="Droid Sans"/>
                          <a:cs typeface="Droid Sans"/>
                        </a:rPr>
                        <a:t>132</a:t>
                      </a:r>
                      <a:endParaRPr lang="en-US" dirty="0">
                        <a:latin typeface="Droid Sans"/>
                        <a:cs typeface="Droid Sans"/>
                      </a:endParaRPr>
                    </a:p>
                  </a:txBody>
                  <a:tcPr/>
                </a:tc>
              </a:tr>
              <a:tr h="446736">
                <a:tc>
                  <a:txBody>
                    <a:bodyPr/>
                    <a:lstStyle/>
                    <a:p>
                      <a:r>
                        <a:rPr lang="en-US" dirty="0" smtClean="0">
                          <a:latin typeface="Droid Sans"/>
                          <a:cs typeface="Droid Sans"/>
                        </a:rPr>
                        <a:t>Young Professionals Reception</a:t>
                      </a:r>
                      <a:endParaRPr lang="en-US" dirty="0">
                        <a:latin typeface="Droid Sans"/>
                        <a:cs typeface="Droid Sans"/>
                      </a:endParaRPr>
                    </a:p>
                  </a:txBody>
                  <a:tcPr/>
                </a:tc>
                <a:tc>
                  <a:txBody>
                    <a:bodyPr/>
                    <a:lstStyle/>
                    <a:p>
                      <a:r>
                        <a:rPr lang="en-US" dirty="0" smtClean="0">
                          <a:latin typeface="Droid Sans"/>
                          <a:cs typeface="Droid Sans"/>
                        </a:rPr>
                        <a:t>118</a:t>
                      </a:r>
                      <a:endParaRPr lang="en-US" dirty="0">
                        <a:latin typeface="Droid Sans"/>
                        <a:cs typeface="Droid Sans"/>
                      </a:endParaRPr>
                    </a:p>
                  </a:txBody>
                  <a:tcPr/>
                </a:tc>
              </a:tr>
              <a:tr h="446736">
                <a:tc>
                  <a:txBody>
                    <a:bodyPr/>
                    <a:lstStyle/>
                    <a:p>
                      <a:r>
                        <a:rPr lang="en-US" dirty="0" smtClean="0">
                          <a:latin typeface="Droid Sans"/>
                          <a:cs typeface="Droid Sans"/>
                        </a:rPr>
                        <a:t>VIP Gala Reception</a:t>
                      </a:r>
                      <a:endParaRPr lang="en-US" dirty="0">
                        <a:latin typeface="Droid Sans"/>
                        <a:cs typeface="Droid Sans"/>
                      </a:endParaRPr>
                    </a:p>
                  </a:txBody>
                  <a:tcPr/>
                </a:tc>
                <a:tc>
                  <a:txBody>
                    <a:bodyPr/>
                    <a:lstStyle/>
                    <a:p>
                      <a:r>
                        <a:rPr lang="en-US" dirty="0" smtClean="0">
                          <a:latin typeface="Droid Sans"/>
                          <a:cs typeface="Droid Sans"/>
                        </a:rPr>
                        <a:t>335</a:t>
                      </a:r>
                      <a:endParaRPr lang="en-US" dirty="0">
                        <a:latin typeface="Droid Sans"/>
                        <a:cs typeface="Droid Sans"/>
                      </a:endParaRPr>
                    </a:p>
                  </a:txBody>
                  <a:tcPr/>
                </a:tc>
              </a:tr>
            </a:tbl>
          </a:graphicData>
        </a:graphic>
      </p:graphicFrame>
    </p:spTree>
    <p:extLst>
      <p:ext uri="{BB962C8B-B14F-4D97-AF65-F5344CB8AC3E}">
        <p14:creationId xmlns:p14="http://schemas.microsoft.com/office/powerpoint/2010/main" val="18625089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5717221"/>
              </p:ext>
            </p:extLst>
          </p:nvPr>
        </p:nvGraphicFramePr>
        <p:xfrm>
          <a:off x="457200" y="1765300"/>
          <a:ext cx="8229600" cy="1854200"/>
        </p:xfrm>
        <a:graphic>
          <a:graphicData uri="http://schemas.openxmlformats.org/drawingml/2006/table">
            <a:tbl>
              <a:tblPr firstRow="1" bandRow="1">
                <a:tableStyleId>{6E25E649-3F16-4E02-A733-19D2CDBF48F0}</a:tableStyleId>
              </a:tblPr>
              <a:tblGrid>
                <a:gridCol w="4114800"/>
                <a:gridCol w="4114800"/>
              </a:tblGrid>
              <a:tr h="370840">
                <a:tc>
                  <a:txBody>
                    <a:bodyPr/>
                    <a:lstStyle/>
                    <a:p>
                      <a:r>
                        <a:rPr lang="en-US" dirty="0" smtClean="0">
                          <a:latin typeface="Droid Sans"/>
                          <a:cs typeface="Droid Sans"/>
                        </a:rPr>
                        <a:t>Event</a:t>
                      </a:r>
                      <a:endParaRPr lang="en-US" dirty="0">
                        <a:latin typeface="Droid Sans"/>
                        <a:cs typeface="Droid Sans"/>
                      </a:endParaRPr>
                    </a:p>
                  </a:txBody>
                  <a:tcPr/>
                </a:tc>
                <a:tc>
                  <a:txBody>
                    <a:bodyPr/>
                    <a:lstStyle/>
                    <a:p>
                      <a:r>
                        <a:rPr lang="en-US" dirty="0" smtClean="0">
                          <a:latin typeface="Droid Sans"/>
                          <a:cs typeface="Droid Sans"/>
                        </a:rPr>
                        <a:t>Attendance</a:t>
                      </a:r>
                      <a:endParaRPr lang="en-US" dirty="0">
                        <a:latin typeface="Droid Sans"/>
                        <a:cs typeface="Droid Sans"/>
                      </a:endParaRPr>
                    </a:p>
                  </a:txBody>
                  <a:tcPr/>
                </a:tc>
              </a:tr>
              <a:tr h="370840">
                <a:tc>
                  <a:txBody>
                    <a:bodyPr/>
                    <a:lstStyle/>
                    <a:p>
                      <a:r>
                        <a:rPr lang="en-US" dirty="0" smtClean="0">
                          <a:latin typeface="Droid Sans"/>
                          <a:cs typeface="Droid Sans"/>
                        </a:rPr>
                        <a:t>Cultivating Change Reception</a:t>
                      </a:r>
                      <a:endParaRPr lang="en-US" dirty="0">
                        <a:latin typeface="Droid Sans"/>
                        <a:cs typeface="Droid Sans"/>
                      </a:endParaRPr>
                    </a:p>
                  </a:txBody>
                  <a:tcPr/>
                </a:tc>
                <a:tc>
                  <a:txBody>
                    <a:bodyPr/>
                    <a:lstStyle/>
                    <a:p>
                      <a:r>
                        <a:rPr lang="en-US" dirty="0" smtClean="0">
                          <a:latin typeface="Droid Sans"/>
                          <a:cs typeface="Droid Sans"/>
                        </a:rPr>
                        <a:t>70</a:t>
                      </a:r>
                      <a:endParaRPr lang="en-US" dirty="0">
                        <a:latin typeface="Droid Sans"/>
                        <a:cs typeface="Droid Sans"/>
                      </a:endParaRPr>
                    </a:p>
                  </a:txBody>
                  <a:tcPr/>
                </a:tc>
              </a:tr>
              <a:tr h="370840">
                <a:tc>
                  <a:txBody>
                    <a:bodyPr/>
                    <a:lstStyle/>
                    <a:p>
                      <a:r>
                        <a:rPr lang="en-US" dirty="0" smtClean="0">
                          <a:latin typeface="Droid Sans"/>
                          <a:cs typeface="Droid Sans"/>
                        </a:rPr>
                        <a:t>Genentech Reception</a:t>
                      </a:r>
                      <a:endParaRPr lang="en-US" dirty="0">
                        <a:latin typeface="Droid Sans"/>
                        <a:cs typeface="Droid Sans"/>
                      </a:endParaRPr>
                    </a:p>
                  </a:txBody>
                  <a:tcPr/>
                </a:tc>
                <a:tc>
                  <a:txBody>
                    <a:bodyPr/>
                    <a:lstStyle/>
                    <a:p>
                      <a:r>
                        <a:rPr lang="en-US" dirty="0" smtClean="0">
                          <a:latin typeface="Droid Sans"/>
                          <a:cs typeface="Droid Sans"/>
                        </a:rPr>
                        <a:t>89</a:t>
                      </a:r>
                      <a:endParaRPr lang="en-US" dirty="0">
                        <a:latin typeface="Droid Sans"/>
                        <a:cs typeface="Droid Sans"/>
                      </a:endParaRPr>
                    </a:p>
                  </a:txBody>
                  <a:tcPr/>
                </a:tc>
              </a:tr>
              <a:tr h="370840">
                <a:tc>
                  <a:txBody>
                    <a:bodyPr/>
                    <a:lstStyle/>
                    <a:p>
                      <a:r>
                        <a:rPr lang="en-US" dirty="0" smtClean="0">
                          <a:latin typeface="Droid Sans"/>
                          <a:cs typeface="Droid Sans"/>
                        </a:rPr>
                        <a:t>Lockheed</a:t>
                      </a:r>
                      <a:r>
                        <a:rPr lang="en-US" baseline="0" dirty="0" smtClean="0">
                          <a:latin typeface="Droid Sans"/>
                          <a:cs typeface="Droid Sans"/>
                        </a:rPr>
                        <a:t> Martin Reception</a:t>
                      </a:r>
                      <a:endParaRPr lang="en-US" dirty="0">
                        <a:latin typeface="Droid Sans"/>
                        <a:cs typeface="Droid Sans"/>
                      </a:endParaRPr>
                    </a:p>
                  </a:txBody>
                  <a:tcPr/>
                </a:tc>
                <a:tc>
                  <a:txBody>
                    <a:bodyPr/>
                    <a:lstStyle/>
                    <a:p>
                      <a:r>
                        <a:rPr lang="en-US" dirty="0" smtClean="0">
                          <a:latin typeface="Droid Sans"/>
                          <a:cs typeface="Droid Sans"/>
                        </a:rPr>
                        <a:t>21</a:t>
                      </a:r>
                      <a:endParaRPr lang="en-US" dirty="0">
                        <a:latin typeface="Droid Sans"/>
                        <a:cs typeface="Droid Sans"/>
                      </a:endParaRPr>
                    </a:p>
                  </a:txBody>
                  <a:tcPr/>
                </a:tc>
              </a:tr>
              <a:tr h="370840">
                <a:tc>
                  <a:txBody>
                    <a:bodyPr/>
                    <a:lstStyle/>
                    <a:p>
                      <a:r>
                        <a:rPr lang="en-US" dirty="0" smtClean="0">
                          <a:latin typeface="Droid Sans"/>
                          <a:cs typeface="Droid Sans"/>
                        </a:rPr>
                        <a:t>Littler Mendelson Reception</a:t>
                      </a:r>
                      <a:endParaRPr lang="en-US" dirty="0">
                        <a:latin typeface="Droid Sans"/>
                        <a:cs typeface="Droid Sans"/>
                      </a:endParaRPr>
                    </a:p>
                  </a:txBody>
                  <a:tcPr/>
                </a:tc>
                <a:tc>
                  <a:txBody>
                    <a:bodyPr/>
                    <a:lstStyle/>
                    <a:p>
                      <a:r>
                        <a:rPr lang="en-US" dirty="0" smtClean="0">
                          <a:latin typeface="Droid Sans"/>
                          <a:cs typeface="Droid Sans"/>
                        </a:rPr>
                        <a:t>46</a:t>
                      </a:r>
                      <a:endParaRPr lang="en-US" dirty="0">
                        <a:latin typeface="Droid Sans"/>
                        <a:cs typeface="Droid Sans"/>
                      </a:endParaRPr>
                    </a:p>
                  </a:txBody>
                  <a:tcPr/>
                </a:tc>
              </a:tr>
            </a:tbl>
          </a:graphicData>
        </a:graphic>
      </p:graphicFrame>
      <p:sp>
        <p:nvSpPr>
          <p:cNvPr id="3" name="Title 2"/>
          <p:cNvSpPr>
            <a:spLocks noGrp="1"/>
          </p:cNvSpPr>
          <p:nvPr>
            <p:ph type="ctrTitle"/>
          </p:nvPr>
        </p:nvSpPr>
        <p:spPr>
          <a:xfrm>
            <a:off x="457199" y="615499"/>
            <a:ext cx="8229600" cy="1185223"/>
          </a:xfrm>
        </p:spPr>
        <p:txBody>
          <a:bodyPr/>
          <a:lstStyle/>
          <a:p>
            <a:r>
              <a:rPr lang="en-US" sz="4400" b="0" dirty="0" smtClean="0">
                <a:latin typeface="Avenir Book"/>
                <a:cs typeface="Avenir Book"/>
              </a:rPr>
              <a:t>Visibility at Events</a:t>
            </a:r>
            <a:endParaRPr lang="en-US" sz="4400" b="0" dirty="0">
              <a:latin typeface="Avenir Book"/>
              <a:cs typeface="Avenir Book"/>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7554" y="3859810"/>
            <a:ext cx="3064747" cy="2011680"/>
          </a:xfrm>
          <a:prstGeom prst="rect">
            <a:avLst/>
          </a:prstGeom>
          <a:effectLst>
            <a:glow rad="101600">
              <a:schemeClr val="accent4">
                <a:satMod val="175000"/>
                <a:alpha val="40000"/>
              </a:schemeClr>
            </a:glow>
          </a:effectLst>
        </p:spPr>
      </p:pic>
      <p:sp>
        <p:nvSpPr>
          <p:cNvPr id="7" name="Content Placeholder 1"/>
          <p:cNvSpPr txBox="1">
            <a:spLocks/>
          </p:cNvSpPr>
          <p:nvPr/>
        </p:nvSpPr>
        <p:spPr>
          <a:xfrm>
            <a:off x="5069304" y="4362569"/>
            <a:ext cx="4074696" cy="70406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800" dirty="0">
              <a:latin typeface="Droid Sans"/>
              <a:cs typeface="Droid Sans"/>
            </a:endParaRPr>
          </a:p>
        </p:txBody>
      </p:sp>
      <p:pic>
        <p:nvPicPr>
          <p:cNvPr id="6" name="Content Placeholder 3"/>
          <p:cNvPicPr>
            <a:picLocks noGrp="1"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1277"/>
          <a:stretch/>
        </p:blipFill>
        <p:spPr>
          <a:xfrm>
            <a:off x="1138478" y="3859810"/>
            <a:ext cx="3022242" cy="2011680"/>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0028704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226" y="1667070"/>
            <a:ext cx="8496960" cy="4525963"/>
          </a:xfrm>
        </p:spPr>
        <p:txBody>
          <a:bodyPr>
            <a:noAutofit/>
          </a:bodyPr>
          <a:lstStyle/>
          <a:p>
            <a:pPr marL="0" indent="0" algn="just">
              <a:buNone/>
            </a:pPr>
            <a:r>
              <a:rPr lang="en-US" sz="1600" dirty="0">
                <a:cs typeface="Droid Sans"/>
              </a:rPr>
              <a:t>Companies, </a:t>
            </a:r>
            <a:r>
              <a:rPr lang="en-US" sz="1600" dirty="0" smtClean="0">
                <a:cs typeface="Droid Sans"/>
              </a:rPr>
              <a:t>government agencies</a:t>
            </a:r>
            <a:r>
              <a:rPr lang="en-US" sz="1600" dirty="0">
                <a:cs typeface="Droid Sans"/>
              </a:rPr>
              <a:t>, and </a:t>
            </a:r>
            <a:r>
              <a:rPr lang="en-US" sz="1600" dirty="0" smtClean="0">
                <a:cs typeface="Droid Sans"/>
              </a:rPr>
              <a:t>nonprofit partners </a:t>
            </a:r>
            <a:r>
              <a:rPr lang="en-US" sz="1600" dirty="0">
                <a:cs typeface="Droid Sans"/>
              </a:rPr>
              <a:t>seek placement in the Engagement </a:t>
            </a:r>
            <a:r>
              <a:rPr lang="en-US" sz="1600" dirty="0" smtClean="0">
                <a:cs typeface="Droid Sans"/>
              </a:rPr>
              <a:t>Center </a:t>
            </a:r>
            <a:r>
              <a:rPr lang="en-US" sz="1600" dirty="0">
                <a:cs typeface="Droid Sans"/>
              </a:rPr>
              <a:t>to educate Summit attendees about their work, attract professionals looking to expand </a:t>
            </a:r>
            <a:r>
              <a:rPr lang="en-US" sz="1600" dirty="0" smtClean="0">
                <a:cs typeface="Droid Sans"/>
              </a:rPr>
              <a:t>their career </a:t>
            </a:r>
            <a:r>
              <a:rPr lang="en-US" sz="1600" dirty="0">
                <a:cs typeface="Droid Sans"/>
              </a:rPr>
              <a:t>path, and network with other company representatives and establish new contacts and share new ideas.  Full page, half page and quarter page ads </a:t>
            </a:r>
            <a:r>
              <a:rPr lang="en-US" sz="1600" dirty="0" smtClean="0">
                <a:cs typeface="Droid Sans"/>
              </a:rPr>
              <a:t>appear in </a:t>
            </a:r>
            <a:r>
              <a:rPr lang="en-US" sz="1600" dirty="0">
                <a:cs typeface="Droid Sans"/>
              </a:rPr>
              <a:t>the Summit Program Book, and logo </a:t>
            </a:r>
            <a:r>
              <a:rPr lang="en-US" sz="1600" dirty="0" smtClean="0">
                <a:cs typeface="Droid Sans"/>
              </a:rPr>
              <a:t>placement is featured </a:t>
            </a:r>
            <a:r>
              <a:rPr lang="en-US" sz="1600" dirty="0">
                <a:cs typeface="Droid Sans"/>
              </a:rPr>
              <a:t>for hosted/branded events and </a:t>
            </a:r>
            <a:r>
              <a:rPr lang="en-US" sz="1600" dirty="0" smtClean="0">
                <a:cs typeface="Droid Sans"/>
              </a:rPr>
              <a:t>the plenary session video </a:t>
            </a:r>
            <a:r>
              <a:rPr lang="en-US" sz="1600" dirty="0">
                <a:cs typeface="Droid Sans"/>
              </a:rPr>
              <a:t>sponsor reel</a:t>
            </a:r>
            <a:r>
              <a:rPr lang="en-US" sz="1600" dirty="0" smtClean="0">
                <a:cs typeface="Droid Sans"/>
              </a:rPr>
              <a:t>.</a:t>
            </a:r>
          </a:p>
          <a:p>
            <a:pPr marL="0" indent="0">
              <a:buNone/>
            </a:pPr>
            <a:endParaRPr lang="en-US" sz="1800" dirty="0" smtClean="0">
              <a:latin typeface="Droid Sans"/>
              <a:cs typeface="Droid Sans"/>
            </a:endParaRPr>
          </a:p>
        </p:txBody>
      </p:sp>
      <p:sp>
        <p:nvSpPr>
          <p:cNvPr id="3" name="Title 2"/>
          <p:cNvSpPr>
            <a:spLocks noGrp="1"/>
          </p:cNvSpPr>
          <p:nvPr>
            <p:ph type="ctrTitle"/>
          </p:nvPr>
        </p:nvSpPr>
        <p:spPr>
          <a:xfrm>
            <a:off x="189839" y="548659"/>
            <a:ext cx="8496960" cy="1185223"/>
          </a:xfrm>
        </p:spPr>
        <p:txBody>
          <a:bodyPr/>
          <a:lstStyle/>
          <a:p>
            <a:pPr algn="ctr"/>
            <a:r>
              <a:rPr lang="en-US" sz="2800" b="0" dirty="0" smtClean="0">
                <a:latin typeface="Avenir Book"/>
                <a:cs typeface="Avenir Book"/>
              </a:rPr>
              <a:t>Visibility</a:t>
            </a:r>
            <a:br>
              <a:rPr lang="en-US" sz="2800" b="0" dirty="0" smtClean="0">
                <a:latin typeface="Avenir Book"/>
                <a:cs typeface="Avenir Book"/>
              </a:rPr>
            </a:br>
            <a:r>
              <a:rPr lang="en-US" sz="1800" b="0" dirty="0" smtClean="0">
                <a:latin typeface="Avenir Book"/>
                <a:cs typeface="Avenir Book"/>
              </a:rPr>
              <a:t>Engagement Center, Program Book, Logo Placement</a:t>
            </a:r>
            <a:endParaRPr lang="en-US" sz="1800" b="0" dirty="0">
              <a:latin typeface="Avenir Book"/>
              <a:cs typeface="Avenir Book"/>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9297" y="3423045"/>
            <a:ext cx="3290233" cy="2194559"/>
          </a:xfrm>
          <a:prstGeom prst="rect">
            <a:avLst/>
          </a:prstGeom>
          <a:effectLst>
            <a:glow rad="101600">
              <a:schemeClr val="accent4">
                <a:satMod val="175000"/>
                <a:alpha val="40000"/>
              </a:schemeClr>
            </a:glow>
          </a:effectLst>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9314" y="3400185"/>
            <a:ext cx="3434366" cy="2286000"/>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38487979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65661"/>
            <a:ext cx="8229600" cy="4525963"/>
          </a:xfrm>
        </p:spPr>
        <p:txBody>
          <a:bodyPr>
            <a:noAutofit/>
          </a:bodyPr>
          <a:lstStyle/>
          <a:p>
            <a:pPr lvl="0"/>
            <a:r>
              <a:rPr lang="en-US" sz="2000" dirty="0"/>
              <a:t>The purpose of the Trip Report is to provide you with an outline for constructing an account of your experience at Summit that you can use to inform management, fellow ERG members and </a:t>
            </a:r>
            <a:r>
              <a:rPr lang="en-US" sz="2000" dirty="0" smtClean="0"/>
              <a:t> other </a:t>
            </a:r>
            <a:r>
              <a:rPr lang="en-US" sz="2000" dirty="0"/>
              <a:t>employees about the impact and benefits of attending the 2016 Out &amp; Equal Workplace Summit and Leadership Day. This report contains metrics and demographics around Summit participants, information about programming and an overview of educational content.</a:t>
            </a:r>
          </a:p>
          <a:p>
            <a:pPr lvl="0"/>
            <a:r>
              <a:rPr lang="en-US" sz="2000" dirty="0"/>
              <a:t>The outline also suggests areas of participation that you might want to highlight, where applicable. Feel free to use and adapt this report as needed for your company/organization.</a:t>
            </a:r>
          </a:p>
          <a:p>
            <a:pPr lvl="0"/>
            <a:r>
              <a:rPr lang="en-US" sz="2000" dirty="0"/>
              <a:t>To activate any links included in this report, be sure to view in the </a:t>
            </a:r>
            <a:r>
              <a:rPr lang="en-US" sz="2000" i="1" dirty="0"/>
              <a:t>Slide Show </a:t>
            </a:r>
            <a:r>
              <a:rPr lang="en-US" sz="2000" dirty="0"/>
              <a:t>mode.</a:t>
            </a:r>
          </a:p>
        </p:txBody>
      </p:sp>
      <p:sp>
        <p:nvSpPr>
          <p:cNvPr id="3" name="Title 2"/>
          <p:cNvSpPr>
            <a:spLocks noGrp="1"/>
          </p:cNvSpPr>
          <p:nvPr>
            <p:ph type="ctrTitle"/>
          </p:nvPr>
        </p:nvSpPr>
        <p:spPr>
          <a:xfrm>
            <a:off x="150725" y="663191"/>
            <a:ext cx="8460712" cy="763675"/>
          </a:xfrm>
        </p:spPr>
        <p:txBody>
          <a:bodyPr/>
          <a:lstStyle/>
          <a:p>
            <a:pPr algn="ctr"/>
            <a:r>
              <a:rPr lang="en-US" sz="4400" b="0" dirty="0" smtClean="0">
                <a:latin typeface="Avenir Book"/>
                <a:cs typeface="Avenir Book"/>
              </a:rPr>
              <a:t>2016 Summit Trip Report</a:t>
            </a:r>
            <a:endParaRPr lang="en-US" sz="4400" b="0" dirty="0">
              <a:latin typeface="Avenir Book"/>
              <a:cs typeface="Avenir Book"/>
            </a:endParaRPr>
          </a:p>
        </p:txBody>
      </p:sp>
    </p:spTree>
    <p:extLst>
      <p:ext uri="{BB962C8B-B14F-4D97-AF65-F5344CB8AC3E}">
        <p14:creationId xmlns:p14="http://schemas.microsoft.com/office/powerpoint/2010/main" val="12159936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631982"/>
            <a:ext cx="8229600" cy="1191606"/>
          </a:xfrm>
        </p:spPr>
        <p:txBody>
          <a:bodyPr>
            <a:noAutofit/>
          </a:bodyPr>
          <a:lstStyle/>
          <a:p>
            <a:pPr marL="0" indent="0" algn="just">
              <a:buNone/>
            </a:pPr>
            <a:r>
              <a:rPr lang="en-US" sz="1200" dirty="0">
                <a:cs typeface="Droid Sans"/>
              </a:rPr>
              <a:t>There are </a:t>
            </a:r>
            <a:r>
              <a:rPr lang="en-US" sz="1200" dirty="0" smtClean="0">
                <a:cs typeface="Droid Sans"/>
              </a:rPr>
              <a:t>4 </a:t>
            </a:r>
            <a:r>
              <a:rPr lang="en-US" sz="1200" dirty="0">
                <a:cs typeface="Droid Sans"/>
              </a:rPr>
              <a:t>Outie Awards that are announced at the Summit plenaries.  These highly competitive awards honor individuals and organizations who are leaders in advancing equality for LGBT employees in the workplace.  Through these awards, Out &amp; Equal recognizes innovative approaches, thought leadership and proven successes to help create safe and equitable workplaces</a:t>
            </a:r>
            <a:r>
              <a:rPr lang="en-US" sz="1200" dirty="0" smtClean="0">
                <a:cs typeface="Droid Sans"/>
              </a:rPr>
              <a:t>.  (Winners indicated in red below).</a:t>
            </a:r>
          </a:p>
        </p:txBody>
      </p:sp>
      <p:sp>
        <p:nvSpPr>
          <p:cNvPr id="3" name="Title 2"/>
          <p:cNvSpPr>
            <a:spLocks noGrp="1"/>
          </p:cNvSpPr>
          <p:nvPr>
            <p:ph type="ctrTitle"/>
          </p:nvPr>
        </p:nvSpPr>
        <p:spPr>
          <a:xfrm>
            <a:off x="457199" y="615499"/>
            <a:ext cx="8229600" cy="1185223"/>
          </a:xfrm>
        </p:spPr>
        <p:txBody>
          <a:bodyPr/>
          <a:lstStyle/>
          <a:p>
            <a:r>
              <a:rPr lang="en-US" sz="4000" b="0" dirty="0" smtClean="0">
                <a:latin typeface="Avenir Book"/>
                <a:cs typeface="Avenir Book"/>
              </a:rPr>
              <a:t>Empowerment – OUTIE Awards</a:t>
            </a:r>
            <a:endParaRPr lang="en-US" sz="4000" b="0" dirty="0">
              <a:latin typeface="Avenir Book"/>
              <a:cs typeface="Avenir Book"/>
            </a:endParaRPr>
          </a:p>
        </p:txBody>
      </p:sp>
      <p:graphicFrame>
        <p:nvGraphicFramePr>
          <p:cNvPr id="4" name="Table 3"/>
          <p:cNvGraphicFramePr>
            <a:graphicFrameLocks noGrp="1"/>
          </p:cNvGraphicFramePr>
          <p:nvPr>
            <p:extLst>
              <p:ext uri="{D42A27DB-BD31-4B8C-83A1-F6EECF244321}">
                <p14:modId xmlns:p14="http://schemas.microsoft.com/office/powerpoint/2010/main" val="3204413789"/>
              </p:ext>
            </p:extLst>
          </p:nvPr>
        </p:nvGraphicFramePr>
        <p:xfrm>
          <a:off x="187158" y="2715344"/>
          <a:ext cx="8769684" cy="2879121"/>
        </p:xfrm>
        <a:graphic>
          <a:graphicData uri="http://schemas.openxmlformats.org/drawingml/2006/table">
            <a:tbl>
              <a:tblPr firstRow="1" bandRow="1">
                <a:tableStyleId>{6E25E649-3F16-4E02-A733-19D2CDBF48F0}</a:tableStyleId>
              </a:tblPr>
              <a:tblGrid>
                <a:gridCol w="2923228"/>
                <a:gridCol w="2923228"/>
                <a:gridCol w="2923228"/>
              </a:tblGrid>
              <a:tr h="39020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kern="1200" dirty="0" smtClean="0">
                          <a:latin typeface="Droid Sans"/>
                          <a:cs typeface="Droid Sans"/>
                        </a:rPr>
                        <a:t>LGBT Employee Resource Group of the Year Finalists &amp; Winner</a:t>
                      </a:r>
                      <a:endParaRPr lang="en-US" sz="1200" dirty="0">
                        <a:latin typeface="Droid Sans"/>
                        <a:cs typeface="Droid San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100" kern="1200" dirty="0" smtClean="0">
                          <a:latin typeface="Droid Sans"/>
                          <a:cs typeface="Droid Sans"/>
                        </a:rPr>
                        <a:t>Champion Award Finalists &amp; Winner</a:t>
                      </a:r>
                      <a:endParaRPr lang="en-US" sz="1100" dirty="0">
                        <a:latin typeface="Droid Sans"/>
                        <a:cs typeface="Droid Sans"/>
                      </a:endParaRPr>
                    </a:p>
                  </a:txBody>
                  <a:tcPr/>
                </a:tc>
                <a:tc>
                  <a:txBody>
                    <a:bodyPr/>
                    <a:lstStyle/>
                    <a:p>
                      <a:pPr algn="ctr"/>
                      <a:r>
                        <a:rPr lang="en-US" sz="1200" b="1" kern="1200" dirty="0" smtClean="0">
                          <a:solidFill>
                            <a:schemeClr val="lt1"/>
                          </a:solidFill>
                          <a:latin typeface="Droid Sans"/>
                          <a:ea typeface="+mn-ea"/>
                          <a:cs typeface="Droid Sans"/>
                        </a:rPr>
                        <a:t>Workplace Excellence Award Finalists &amp; Winner</a:t>
                      </a:r>
                      <a:endParaRPr lang="en-US" sz="1200" dirty="0">
                        <a:latin typeface="Droid Sans"/>
                        <a:cs typeface="Droid Sans"/>
                      </a:endParaRPr>
                    </a:p>
                  </a:txBody>
                  <a:tcPr/>
                </a:tc>
              </a:tr>
              <a:tr h="390203">
                <a:tc>
                  <a:txBody>
                    <a:bodyPr/>
                    <a:lstStyle/>
                    <a:p>
                      <a:pPr algn="l"/>
                      <a:r>
                        <a:rPr lang="en-US" sz="1200" kern="1200" dirty="0" smtClean="0"/>
                        <a:t>Blue Cross Blue Shield of Massachusetts/Blue Pride</a:t>
                      </a:r>
                      <a:endParaRPr lang="en-US" sz="1200" dirty="0">
                        <a:latin typeface="Droid Sans"/>
                        <a:cs typeface="Droid Sans"/>
                      </a:endParaRPr>
                    </a:p>
                  </a:txBody>
                  <a:tcPr/>
                </a:tc>
                <a:tc>
                  <a:txBody>
                    <a:bodyPr/>
                    <a:lstStyle/>
                    <a:p>
                      <a:pPr algn="l"/>
                      <a:r>
                        <a:rPr lang="en-US" sz="1200" kern="1200" dirty="0" smtClean="0"/>
                        <a:t>Shannon White/Northrop Grumman</a:t>
                      </a:r>
                      <a:endParaRPr lang="en-US" sz="1200" dirty="0">
                        <a:latin typeface="Droid Sans"/>
                        <a:cs typeface="Droid Sans"/>
                      </a:endParaRPr>
                    </a:p>
                  </a:txBody>
                  <a:tcPr/>
                </a:tc>
                <a:tc>
                  <a:txBody>
                    <a:bodyPr/>
                    <a:lstStyle/>
                    <a:p>
                      <a:pPr algn="l"/>
                      <a:r>
                        <a:rPr lang="en-US" sz="1200" kern="1200" dirty="0" smtClean="0"/>
                        <a:t>Bank of America</a:t>
                      </a:r>
                      <a:endParaRPr lang="en-US" sz="1200" dirty="0">
                        <a:latin typeface="Droid Sans"/>
                        <a:cs typeface="Droid Sans"/>
                      </a:endParaRPr>
                    </a:p>
                  </a:txBody>
                  <a:tcPr/>
                </a:tc>
              </a:tr>
              <a:tr h="380587">
                <a:tc>
                  <a:txBody>
                    <a:bodyPr/>
                    <a:lstStyle/>
                    <a:p>
                      <a:pPr algn="l"/>
                      <a:r>
                        <a:rPr lang="en-US" sz="1200" dirty="0" smtClean="0"/>
                        <a:t>CIA</a:t>
                      </a:r>
                      <a:endParaRPr lang="en-US" sz="1200" dirty="0">
                        <a:latin typeface="Droid Sans"/>
                        <a:cs typeface="Droid Sans"/>
                      </a:endParaRPr>
                    </a:p>
                  </a:txBody>
                  <a:tcPr/>
                </a:tc>
                <a:tc>
                  <a:txBody>
                    <a:bodyPr/>
                    <a:lstStyle/>
                    <a:p>
                      <a:pPr algn="l"/>
                      <a:r>
                        <a:rPr lang="en-US" sz="1200" dirty="0" smtClean="0"/>
                        <a:t>Gina McCarthy/US EPA</a:t>
                      </a:r>
                      <a:endParaRPr lang="en-US" sz="1200" dirty="0">
                        <a:latin typeface="Droid Sans"/>
                        <a:cs typeface="Droid Sans"/>
                      </a:endParaRPr>
                    </a:p>
                  </a:txBody>
                  <a:tcPr/>
                </a:tc>
                <a:tc>
                  <a:txBody>
                    <a:bodyPr/>
                    <a:lstStyle/>
                    <a:p>
                      <a:pPr algn="l"/>
                      <a:r>
                        <a:rPr lang="en-US" sz="1200" dirty="0" smtClean="0">
                          <a:solidFill>
                            <a:srgbClr val="FF0000"/>
                          </a:solidFill>
                        </a:rPr>
                        <a:t>Dell</a:t>
                      </a:r>
                      <a:endParaRPr lang="en-US" sz="1200" dirty="0">
                        <a:solidFill>
                          <a:srgbClr val="FF0000"/>
                        </a:solidFill>
                        <a:latin typeface="Droid Sans"/>
                        <a:cs typeface="Droid Sans"/>
                      </a:endParaRPr>
                    </a:p>
                  </a:txBody>
                  <a:tcPr/>
                </a:tc>
              </a:tr>
              <a:tr h="380587">
                <a:tc>
                  <a:txBody>
                    <a:bodyPr/>
                    <a:lstStyle/>
                    <a:p>
                      <a:pPr algn="l"/>
                      <a:r>
                        <a:rPr lang="en-US" sz="1200" kern="1200" dirty="0" smtClean="0"/>
                        <a:t>IBM Philippines/IBM</a:t>
                      </a:r>
                      <a:r>
                        <a:rPr lang="en-US" sz="1200" kern="1200" baseline="0" dirty="0" smtClean="0"/>
                        <a:t> </a:t>
                      </a:r>
                      <a:r>
                        <a:rPr lang="en-US" sz="1200" kern="1200" dirty="0" smtClean="0"/>
                        <a:t>Eagle</a:t>
                      </a:r>
                      <a:endParaRPr lang="en-US" sz="1200" dirty="0">
                        <a:latin typeface="Droid Sans"/>
                        <a:cs typeface="Droid Sans"/>
                      </a:endParaRPr>
                    </a:p>
                  </a:txBody>
                  <a:tcPr/>
                </a:tc>
                <a:tc>
                  <a:txBody>
                    <a:bodyPr/>
                    <a:lstStyle/>
                    <a:p>
                      <a:pPr algn="l"/>
                      <a:r>
                        <a:rPr lang="en-US" sz="1200" kern="1200" dirty="0" smtClean="0">
                          <a:solidFill>
                            <a:srgbClr val="FF0000"/>
                          </a:solidFill>
                        </a:rPr>
                        <a:t>Michelle Smith/Boeing (tie)</a:t>
                      </a:r>
                      <a:endParaRPr lang="en-US" sz="1200" dirty="0">
                        <a:solidFill>
                          <a:srgbClr val="FF0000"/>
                        </a:solidFill>
                        <a:latin typeface="Droid Sans"/>
                        <a:cs typeface="Droid Sans"/>
                      </a:endParaRPr>
                    </a:p>
                  </a:txBody>
                  <a:tcPr/>
                </a:tc>
                <a:tc>
                  <a:txBody>
                    <a:bodyPr/>
                    <a:lstStyle/>
                    <a:p>
                      <a:pPr algn="l"/>
                      <a:r>
                        <a:rPr lang="en-US" sz="1200" kern="1200" dirty="0" smtClean="0"/>
                        <a:t>BNY Mellon</a:t>
                      </a:r>
                      <a:endParaRPr lang="en-US" sz="1200" dirty="0">
                        <a:latin typeface="Droid Sans"/>
                        <a:cs typeface="Droid Sans"/>
                      </a:endParaRPr>
                    </a:p>
                  </a:txBody>
                  <a:tcPr/>
                </a:tc>
              </a:tr>
              <a:tr h="390203">
                <a:tc>
                  <a:txBody>
                    <a:bodyPr/>
                    <a:lstStyle/>
                    <a:p>
                      <a:pPr algn="l"/>
                      <a:r>
                        <a:rPr lang="en-US" sz="1200" kern="1200" dirty="0" smtClean="0">
                          <a:solidFill>
                            <a:srgbClr val="FF0000"/>
                          </a:solidFill>
                        </a:rPr>
                        <a:t>Wells Fargo/PRIDE Team Member Network</a:t>
                      </a:r>
                      <a:endParaRPr lang="en-US" sz="1200" dirty="0">
                        <a:solidFill>
                          <a:srgbClr val="FF0000"/>
                        </a:solidFill>
                        <a:latin typeface="Droid Sans"/>
                        <a:cs typeface="Droid Sans"/>
                      </a:endParaRPr>
                    </a:p>
                  </a:txBody>
                  <a:tcPr/>
                </a:tc>
                <a:tc>
                  <a:txBody>
                    <a:bodyPr/>
                    <a:lstStyle/>
                    <a:p>
                      <a:pPr algn="l"/>
                      <a:r>
                        <a:rPr lang="en-US" sz="1200" kern="1200" dirty="0" smtClean="0">
                          <a:solidFill>
                            <a:srgbClr val="FF0000"/>
                          </a:solidFill>
                        </a:rPr>
                        <a:t>Thomas Vilsack/USDA (tie)</a:t>
                      </a:r>
                      <a:endParaRPr lang="en-US" sz="1200" dirty="0">
                        <a:solidFill>
                          <a:srgbClr val="FF0000"/>
                        </a:solidFill>
                        <a:latin typeface="Droid Sans"/>
                        <a:cs typeface="Droid Sans"/>
                      </a:endParaRPr>
                    </a:p>
                  </a:txBody>
                  <a:tcPr/>
                </a:tc>
                <a:tc>
                  <a:txBody>
                    <a:bodyPr/>
                    <a:lstStyle/>
                    <a:p>
                      <a:pPr algn="l"/>
                      <a:r>
                        <a:rPr lang="en-US" sz="1200" kern="1200" dirty="0" smtClean="0"/>
                        <a:t>Cisco Systems</a:t>
                      </a:r>
                      <a:endParaRPr lang="en-US" sz="1200" dirty="0">
                        <a:latin typeface="Droid Sans"/>
                        <a:cs typeface="Droid Sans"/>
                      </a:endParaRPr>
                    </a:p>
                  </a:txBody>
                  <a:tcPr/>
                </a:tc>
              </a:tr>
              <a:tr h="380587">
                <a:tc>
                  <a:txBody>
                    <a:bodyPr/>
                    <a:lstStyle/>
                    <a:p>
                      <a:pPr algn="l"/>
                      <a:r>
                        <a:rPr lang="en-US" sz="1200" kern="1200" dirty="0" smtClean="0"/>
                        <a:t>Walmart/Walmart PRIDE</a:t>
                      </a:r>
                      <a:endParaRPr lang="en-US" sz="1200" dirty="0">
                        <a:latin typeface="Droid Sans"/>
                        <a:cs typeface="Droid Sans"/>
                      </a:endParaRPr>
                    </a:p>
                  </a:txBody>
                  <a:tcPr/>
                </a:tc>
                <a:tc>
                  <a:txBody>
                    <a:bodyPr/>
                    <a:lstStyle/>
                    <a:p>
                      <a:pPr algn="l"/>
                      <a:r>
                        <a:rPr lang="en-US" sz="1200" kern="1200" dirty="0" smtClean="0"/>
                        <a:t>Roberta Smith/State Farm</a:t>
                      </a:r>
                      <a:endParaRPr lang="en-US" sz="1200" dirty="0">
                        <a:latin typeface="Droid Sans"/>
                        <a:cs typeface="Droid Sans"/>
                      </a:endParaRPr>
                    </a:p>
                  </a:txBody>
                  <a:tcPr/>
                </a:tc>
                <a:tc>
                  <a:txBody>
                    <a:bodyPr/>
                    <a:lstStyle/>
                    <a:p>
                      <a:pPr algn="l"/>
                      <a:r>
                        <a:rPr lang="en-US" sz="1200" kern="1200" dirty="0" smtClean="0"/>
                        <a:t>Intel</a:t>
                      </a:r>
                      <a:endParaRPr lang="en-US" sz="1200" dirty="0">
                        <a:latin typeface="Droid Sans"/>
                        <a:cs typeface="Droid Sans"/>
                      </a:endParaRPr>
                    </a:p>
                  </a:txBody>
                  <a:tcPr/>
                </a:tc>
              </a:tr>
              <a:tr h="0">
                <a:tc>
                  <a:txBody>
                    <a:bodyPr/>
                    <a:lstStyle/>
                    <a:p>
                      <a:pPr algn="l"/>
                      <a:r>
                        <a:rPr lang="en-US" sz="1200" kern="1200" dirty="0" smtClean="0"/>
                        <a:t>US Intelligence Community/IC Pride</a:t>
                      </a:r>
                      <a:endParaRPr lang="en-US" sz="1200" dirty="0">
                        <a:latin typeface="Droid Sans"/>
                        <a:cs typeface="Droid Sans"/>
                      </a:endParaRPr>
                    </a:p>
                  </a:txBody>
                  <a:tcPr/>
                </a:tc>
                <a:tc>
                  <a:txBody>
                    <a:bodyPr/>
                    <a:lstStyle/>
                    <a:p>
                      <a:pPr algn="l"/>
                      <a:endParaRPr lang="en-US" sz="1200" dirty="0">
                        <a:latin typeface="Droid Sans"/>
                        <a:cs typeface="Droid Sans"/>
                      </a:endParaRPr>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0271065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3900" y="532564"/>
            <a:ext cx="5692984" cy="992210"/>
          </a:xfrm>
        </p:spPr>
        <p:txBody>
          <a:bodyPr/>
          <a:lstStyle/>
          <a:p>
            <a:r>
              <a:rPr lang="en-US" sz="3600" b="0" dirty="0" smtClean="0">
                <a:latin typeface="Avenir Book"/>
                <a:cs typeface="Avenir Book"/>
              </a:rPr>
              <a:t>2016 Outie Award Winners</a:t>
            </a:r>
            <a:endParaRPr lang="en-US" sz="3600" b="0" dirty="0">
              <a:latin typeface="Avenir Book"/>
              <a:cs typeface="Avenir Book"/>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638" y="1580944"/>
            <a:ext cx="3028493" cy="1901713"/>
          </a:xfrm>
          <a:prstGeom prst="rect">
            <a:avLst/>
          </a:prstGeom>
          <a:effectLst>
            <a:glow rad="101600">
              <a:schemeClr val="accent4">
                <a:satMod val="175000"/>
                <a:alpha val="40000"/>
              </a:schemeClr>
            </a:glow>
          </a:effectLst>
        </p:spPr>
      </p:pic>
      <p:sp>
        <p:nvSpPr>
          <p:cNvPr id="4" name="Title 2"/>
          <p:cNvSpPr txBox="1">
            <a:spLocks/>
          </p:cNvSpPr>
          <p:nvPr/>
        </p:nvSpPr>
        <p:spPr>
          <a:xfrm>
            <a:off x="473900" y="3641655"/>
            <a:ext cx="4003971" cy="580393"/>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pPr algn="ctr"/>
            <a:r>
              <a:rPr lang="en-US" sz="1600" dirty="0" smtClean="0">
                <a:latin typeface="Avenir Book"/>
                <a:cs typeface="Avenir Book"/>
              </a:rPr>
              <a:t>LGBT ERG of the Year</a:t>
            </a:r>
            <a:r>
              <a:rPr lang="en-US" sz="1600" smtClean="0">
                <a:latin typeface="Avenir Book"/>
                <a:cs typeface="Avenir Book"/>
              </a:rPr>
              <a:t>: </a:t>
            </a:r>
          </a:p>
          <a:p>
            <a:pPr algn="ctr"/>
            <a:r>
              <a:rPr lang="en-US" sz="1600" dirty="0" smtClean="0">
                <a:latin typeface="Avenir Book"/>
                <a:cs typeface="Avenir Book"/>
              </a:rPr>
              <a:t>Wells Fargo Pride Team Member Network</a:t>
            </a:r>
            <a:endParaRPr lang="en-US" sz="1600" dirty="0">
              <a:latin typeface="Avenir Book"/>
              <a:cs typeface="Avenir Book"/>
            </a:endParaRPr>
          </a:p>
        </p:txBody>
      </p:sp>
      <p:pic>
        <p:nvPicPr>
          <p:cNvPr id="5" name="Picture 4" descr="PH541221016 - 042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3621" y="1592792"/>
            <a:ext cx="3100829" cy="2067220"/>
          </a:xfrm>
          <a:prstGeom prst="rect">
            <a:avLst/>
          </a:prstGeom>
          <a:effectLst>
            <a:glow rad="101600">
              <a:schemeClr val="accent4">
                <a:satMod val="175000"/>
                <a:alpha val="40000"/>
              </a:schemeClr>
            </a:glow>
          </a:effectLst>
        </p:spPr>
      </p:pic>
      <p:sp>
        <p:nvSpPr>
          <p:cNvPr id="6" name="Title 2"/>
          <p:cNvSpPr txBox="1">
            <a:spLocks/>
          </p:cNvSpPr>
          <p:nvPr/>
        </p:nvSpPr>
        <p:spPr>
          <a:xfrm>
            <a:off x="4078412" y="3794147"/>
            <a:ext cx="5293762" cy="484533"/>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pPr algn="ctr"/>
            <a:r>
              <a:rPr lang="en-US" sz="1600" dirty="0" smtClean="0">
                <a:latin typeface="Avenir Book"/>
                <a:cs typeface="Avenir Book"/>
              </a:rPr>
              <a:t>Workplace Excellence: Dell Inc</a:t>
            </a:r>
            <a:r>
              <a:rPr lang="en-US" sz="1600" b="0" dirty="0" smtClean="0">
                <a:latin typeface="Avenir Book"/>
                <a:cs typeface="Avenir Book"/>
              </a:rPr>
              <a:t>.</a:t>
            </a:r>
            <a:endParaRPr lang="en-US" sz="1600" b="0" dirty="0">
              <a:latin typeface="Avenir Book"/>
              <a:cs typeface="Avenir Book"/>
            </a:endParaRPr>
          </a:p>
        </p:txBody>
      </p:sp>
      <p:pic>
        <p:nvPicPr>
          <p:cNvPr id="7" name="Picture 6" descr="PH541221016 - 042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01973" y="4477364"/>
            <a:ext cx="2651760" cy="1694288"/>
          </a:xfrm>
          <a:prstGeom prst="rect">
            <a:avLst/>
          </a:prstGeom>
          <a:effectLst>
            <a:glow rad="101600">
              <a:schemeClr val="accent4">
                <a:satMod val="175000"/>
                <a:alpha val="40000"/>
              </a:schemeClr>
            </a:glow>
          </a:effectLst>
        </p:spPr>
      </p:pic>
      <p:sp>
        <p:nvSpPr>
          <p:cNvPr id="8" name="Title 2"/>
          <p:cNvSpPr txBox="1">
            <a:spLocks/>
          </p:cNvSpPr>
          <p:nvPr/>
        </p:nvSpPr>
        <p:spPr>
          <a:xfrm>
            <a:off x="-318639" y="6171652"/>
            <a:ext cx="5692984" cy="580393"/>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pPr algn="ctr"/>
            <a:r>
              <a:rPr lang="en-US" sz="1600" dirty="0" smtClean="0">
                <a:latin typeface="Avenir Book"/>
                <a:cs typeface="Avenir Book"/>
              </a:rPr>
              <a:t>Champion: Michelle Smith </a:t>
            </a:r>
          </a:p>
          <a:p>
            <a:pPr algn="ctr"/>
            <a:r>
              <a:rPr lang="en-US" sz="1600" dirty="0" smtClean="0">
                <a:latin typeface="Avenir Book"/>
                <a:cs typeface="Avenir Book"/>
              </a:rPr>
              <a:t>&amp; Tom Vilsack</a:t>
            </a:r>
            <a:endParaRPr lang="en-US" sz="1600" dirty="0">
              <a:latin typeface="Avenir Book"/>
              <a:cs typeface="Avenir Book"/>
            </a:endParaRPr>
          </a:p>
        </p:txBody>
      </p:sp>
      <p:sp>
        <p:nvSpPr>
          <p:cNvPr id="9" name="Rectangle 8"/>
          <p:cNvSpPr/>
          <p:nvPr/>
        </p:nvSpPr>
        <p:spPr>
          <a:xfrm>
            <a:off x="5253087" y="4588014"/>
            <a:ext cx="2701896" cy="12685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9574" y="4830707"/>
            <a:ext cx="2188922" cy="800251"/>
          </a:xfrm>
          <a:prstGeom prst="rect">
            <a:avLst/>
          </a:prstGeom>
        </p:spPr>
      </p:pic>
      <p:sp>
        <p:nvSpPr>
          <p:cNvPr id="11" name="Title 2"/>
          <p:cNvSpPr txBox="1">
            <a:spLocks/>
          </p:cNvSpPr>
          <p:nvPr/>
        </p:nvSpPr>
        <p:spPr>
          <a:xfrm>
            <a:off x="3957154" y="6084098"/>
            <a:ext cx="5293762" cy="484533"/>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pPr algn="ctr"/>
            <a:r>
              <a:rPr lang="en-US" sz="1600" dirty="0" smtClean="0">
                <a:latin typeface="Avenir Book"/>
                <a:cs typeface="Avenir Book"/>
              </a:rPr>
              <a:t>Excellence in Government </a:t>
            </a:r>
          </a:p>
          <a:p>
            <a:pPr algn="ctr"/>
            <a:r>
              <a:rPr lang="en-US" sz="1600" dirty="0" smtClean="0">
                <a:latin typeface="Avenir Book"/>
                <a:cs typeface="Avenir Book"/>
              </a:rPr>
              <a:t>Leadership Award: </a:t>
            </a:r>
            <a:r>
              <a:rPr lang="en-US" sz="1600" b="0" dirty="0" smtClean="0">
                <a:latin typeface="Avenir Book"/>
                <a:cs typeface="Avenir Book"/>
              </a:rPr>
              <a:t>CIA</a:t>
            </a:r>
            <a:endParaRPr lang="en-US" sz="1600" b="0" dirty="0">
              <a:latin typeface="Avenir Book"/>
              <a:cs typeface="Avenir Book"/>
            </a:endParaRPr>
          </a:p>
        </p:txBody>
      </p:sp>
    </p:spTree>
    <p:extLst>
      <p:ext uri="{BB962C8B-B14F-4D97-AF65-F5344CB8AC3E}">
        <p14:creationId xmlns:p14="http://schemas.microsoft.com/office/powerpoint/2010/main" val="35700765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661543"/>
            <a:ext cx="8496960" cy="4525963"/>
          </a:xfrm>
        </p:spPr>
        <p:txBody>
          <a:bodyPr>
            <a:noAutofit/>
          </a:bodyPr>
          <a:lstStyle/>
          <a:p>
            <a:pPr marL="0" indent="0">
              <a:buNone/>
            </a:pPr>
            <a:r>
              <a:rPr lang="en-US" sz="1400" dirty="0">
                <a:latin typeface="Droid Sans"/>
                <a:cs typeface="Droid Sans"/>
              </a:rPr>
              <a:t>At workshops and roundtables, subject matter experts presented best practices, data, case studies and best practices in eight tracks: </a:t>
            </a:r>
          </a:p>
          <a:p>
            <a:r>
              <a:rPr lang="en-US" sz="1400" dirty="0" smtClean="0">
                <a:latin typeface="Droid Sans"/>
                <a:cs typeface="Droid Sans"/>
              </a:rPr>
              <a:t>Allies, Beyond LGBT Diversity, Building Executive Leadership, ERGs/BRGs, Global, Law, Policy &amp; Benefits, LGBT Marketing, Professional Development, LGBT Recruitment, Retention &amp; Promotion and Transgender</a:t>
            </a:r>
          </a:p>
          <a:p>
            <a:pPr marL="0" indent="0">
              <a:buNone/>
            </a:pPr>
            <a:r>
              <a:rPr lang="en-US" sz="1400" dirty="0" smtClean="0">
                <a:latin typeface="Droid Sans"/>
                <a:cs typeface="Droid Sans"/>
              </a:rPr>
              <a:t>Featured Panels showcased speakers from leading companies and organizations with expertise in Allies, Diversity &amp; Inclusion Business Cases, Global, Public Policy, Diversity &amp; Inclusion Business Cases, LGBT Global, Public Policy, LGBT Recruitment, Retention and Promotion, and a special panel in honor of the survivors and lives lost in Orlando, the role of corporate philanthropy and lessons learned.</a:t>
            </a:r>
          </a:p>
        </p:txBody>
      </p:sp>
      <p:sp>
        <p:nvSpPr>
          <p:cNvPr id="3" name="Title 2"/>
          <p:cNvSpPr>
            <a:spLocks noGrp="1"/>
          </p:cNvSpPr>
          <p:nvPr>
            <p:ph type="ctrTitle"/>
          </p:nvPr>
        </p:nvSpPr>
        <p:spPr>
          <a:xfrm>
            <a:off x="457199" y="628867"/>
            <a:ext cx="8229600" cy="1185223"/>
          </a:xfrm>
        </p:spPr>
        <p:txBody>
          <a:bodyPr/>
          <a:lstStyle/>
          <a:p>
            <a:r>
              <a:rPr lang="en-US" sz="4400" b="0" dirty="0" smtClean="0">
                <a:latin typeface="Avenir Book"/>
                <a:cs typeface="Avenir Book"/>
              </a:rPr>
              <a:t>Education</a:t>
            </a:r>
            <a:endParaRPr lang="en-US" sz="4400" b="0" dirty="0">
              <a:latin typeface="Avenir Book"/>
              <a:cs typeface="Avenir Book"/>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270047" y="3897910"/>
            <a:ext cx="2697740" cy="1799371"/>
          </a:xfrm>
          <a:prstGeom prst="rect">
            <a:avLst/>
          </a:prstGeom>
          <a:effectLst>
            <a:glow rad="101600">
              <a:schemeClr val="accent1">
                <a:alpha val="40000"/>
              </a:schemeClr>
            </a:glow>
          </a:effec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56976" y="3877288"/>
            <a:ext cx="2765241" cy="1840613"/>
          </a:xfrm>
          <a:prstGeom prst="rect">
            <a:avLst/>
          </a:prstGeom>
          <a:effectLst>
            <a:glow rad="63500">
              <a:schemeClr val="accent1">
                <a:alpha val="40000"/>
              </a:schemeClr>
            </a:glow>
          </a:effectLst>
        </p:spPr>
      </p:pic>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98165" y="3899898"/>
            <a:ext cx="2765103" cy="1840521"/>
          </a:xfrm>
          <a:prstGeom prst="rect">
            <a:avLst/>
          </a:prstGeom>
          <a:effectLst>
            <a:glow rad="63500">
              <a:schemeClr val="accent1">
                <a:alpha val="40000"/>
              </a:schemeClr>
            </a:glow>
          </a:effectLst>
        </p:spPr>
      </p:pic>
    </p:spTree>
    <p:extLst>
      <p:ext uri="{BB962C8B-B14F-4D97-AF65-F5344CB8AC3E}">
        <p14:creationId xmlns:p14="http://schemas.microsoft.com/office/powerpoint/2010/main" val="6785580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58462"/>
            <a:ext cx="8229600" cy="4160018"/>
          </a:xfrm>
        </p:spPr>
        <p:txBody>
          <a:bodyPr>
            <a:normAutofit lnSpcReduction="10000"/>
          </a:bodyPr>
          <a:lstStyle/>
          <a:p>
            <a:pPr marL="0" indent="0">
              <a:buNone/>
            </a:pPr>
            <a:r>
              <a:rPr lang="en-US" sz="1200" b="1" dirty="0" smtClean="0"/>
              <a:t>Opening </a:t>
            </a:r>
            <a:r>
              <a:rPr lang="en-US" sz="1200" b="1" dirty="0"/>
              <a:t>Brunch sponsored by The Walt Disney Company </a:t>
            </a:r>
            <a:r>
              <a:rPr lang="en-US" sz="1200" dirty="0" smtClean="0"/>
              <a:t>featured </a:t>
            </a:r>
            <a:r>
              <a:rPr lang="en-US" sz="1200" dirty="0"/>
              <a:t>the cast of The Lion King, </a:t>
            </a:r>
            <a:r>
              <a:rPr lang="en-US" sz="1200" dirty="0" smtClean="0"/>
              <a:t>a welcome </a:t>
            </a:r>
            <a:r>
              <a:rPr lang="en-US" sz="1200" dirty="0"/>
              <a:t>from Mayor of Orlando Buddy Dyer and </a:t>
            </a:r>
            <a:r>
              <a:rPr lang="en-US" sz="1200" dirty="0" smtClean="0"/>
              <a:t>a keynote </a:t>
            </a:r>
            <a:r>
              <a:rPr lang="en-US" sz="1200" dirty="0"/>
              <a:t>by Abby Wambach, Olympic Gold Medalist and FIFA Women’s World Cup </a:t>
            </a:r>
            <a:r>
              <a:rPr lang="en-US" sz="1200" dirty="0" smtClean="0"/>
              <a:t>Champion.</a:t>
            </a:r>
          </a:p>
          <a:p>
            <a:pPr marL="0" indent="0">
              <a:buNone/>
            </a:pPr>
            <a:endParaRPr lang="en-US" sz="1200" dirty="0"/>
          </a:p>
          <a:p>
            <a:pPr marL="0" indent="0">
              <a:buNone/>
            </a:pPr>
            <a:r>
              <a:rPr lang="en-US" sz="1200" b="1" dirty="0" smtClean="0"/>
              <a:t>Power </a:t>
            </a:r>
            <a:r>
              <a:rPr lang="en-US" sz="1200" b="1" dirty="0"/>
              <a:t>Lunch Plenary sponsored by Dell </a:t>
            </a:r>
            <a:r>
              <a:rPr lang="en-US" sz="1200" dirty="0"/>
              <a:t>with </a:t>
            </a:r>
            <a:r>
              <a:rPr lang="en-US" sz="1200" dirty="0" smtClean="0"/>
              <a:t>a performance </a:t>
            </a:r>
            <a:r>
              <a:rPr lang="en-US" sz="1200" dirty="0"/>
              <a:t>by Diana King, </a:t>
            </a:r>
            <a:r>
              <a:rPr lang="en-US" sz="1200" dirty="0" smtClean="0"/>
              <a:t>and keynotes by Diana </a:t>
            </a:r>
            <a:r>
              <a:rPr lang="en-US" sz="1200" dirty="0"/>
              <a:t>Nyad, long distance swimmer and author; Selisse Berry, Founder &amp; CEO and Lance Bass, entertainer and actor</a:t>
            </a:r>
            <a:r>
              <a:rPr lang="en-US" sz="1200" dirty="0" smtClean="0"/>
              <a:t>.</a:t>
            </a:r>
          </a:p>
          <a:p>
            <a:pPr marL="0" indent="0">
              <a:buNone/>
            </a:pPr>
            <a:endParaRPr lang="en-US" sz="1200" dirty="0"/>
          </a:p>
          <a:p>
            <a:pPr marL="0" indent="0">
              <a:buNone/>
            </a:pPr>
            <a:r>
              <a:rPr lang="en-US" sz="1200" b="1" dirty="0" smtClean="0"/>
              <a:t>Gala </a:t>
            </a:r>
            <a:r>
              <a:rPr lang="en-US" sz="1200" b="1" dirty="0"/>
              <a:t>Dinner Celebration sponsored by Out &amp; Equal </a:t>
            </a:r>
            <a:r>
              <a:rPr lang="en-US" sz="1200" dirty="0"/>
              <a:t>featured Apoorva Gandhi, VP of Multicultural Affairs, Marriott International, a spirited Live Auction and </a:t>
            </a:r>
            <a:r>
              <a:rPr lang="en-US" sz="1200" dirty="0" smtClean="0"/>
              <a:t>a performance </a:t>
            </a:r>
            <a:r>
              <a:rPr lang="en-US" sz="1200" dirty="0"/>
              <a:t>by the Plain White T’s</a:t>
            </a:r>
            <a:r>
              <a:rPr lang="en-US" sz="1200" dirty="0" smtClean="0"/>
              <a:t>.</a:t>
            </a:r>
          </a:p>
          <a:p>
            <a:pPr marL="0" indent="0">
              <a:buNone/>
            </a:pPr>
            <a:endParaRPr lang="en-US" sz="1200" b="1" dirty="0"/>
          </a:p>
          <a:p>
            <a:pPr marL="0" indent="0">
              <a:buNone/>
            </a:pPr>
            <a:r>
              <a:rPr lang="en-US" sz="1200" b="1" dirty="0" smtClean="0"/>
              <a:t>Ticketed </a:t>
            </a:r>
            <a:r>
              <a:rPr lang="en-US" sz="1200" b="1" dirty="0"/>
              <a:t>Events:</a:t>
            </a:r>
          </a:p>
          <a:p>
            <a:pPr>
              <a:buFont typeface="Arial" panose="020B0604020202020204" pitchFamily="34" charset="0"/>
              <a:buChar char="•"/>
            </a:pPr>
            <a:r>
              <a:rPr lang="en-US" sz="1200" b="1" dirty="0" smtClean="0"/>
              <a:t>HR </a:t>
            </a:r>
            <a:r>
              <a:rPr lang="en-US" sz="1200" b="1" dirty="0"/>
              <a:t>Breakfast </a:t>
            </a:r>
            <a:r>
              <a:rPr lang="en-US" sz="1200" b="1" dirty="0" smtClean="0"/>
              <a:t>sponsored by Marsh &amp; McLennan Companies </a:t>
            </a:r>
            <a:r>
              <a:rPr lang="en-US" sz="1200" dirty="0" smtClean="0"/>
              <a:t>panelists </a:t>
            </a:r>
            <a:r>
              <a:rPr lang="en-US" sz="1200" dirty="0"/>
              <a:t>featured Mark Boire- General Manager, Toyota; Jim McNasby- General Counsel, Marsh &amp; McLennan Risk &amp; Insurance, and Vadim Thomas- Inspector, FBI</a:t>
            </a:r>
          </a:p>
          <a:p>
            <a:pPr>
              <a:buFont typeface="Arial" panose="020B0604020202020204" pitchFamily="34" charset="0"/>
              <a:buChar char="•"/>
            </a:pPr>
            <a:r>
              <a:rPr lang="en-US" sz="1200" b="1" dirty="0" smtClean="0"/>
              <a:t>Women’s Leadership Breakfast sponsored by Altria </a:t>
            </a:r>
            <a:r>
              <a:rPr lang="en-US" sz="1200" dirty="0" smtClean="0"/>
              <a:t>panelists </a:t>
            </a:r>
            <a:r>
              <a:rPr lang="en-US" sz="1200" dirty="0"/>
              <a:t>featured Margot Slattery, President, Sodexo Ireland; and Cindy Armine-Klein, EVP Chief Control Officer, First Data</a:t>
            </a:r>
          </a:p>
          <a:p>
            <a:pPr>
              <a:buFont typeface="Arial" panose="020B0604020202020204" pitchFamily="34" charset="0"/>
              <a:buChar char="•"/>
            </a:pPr>
            <a:r>
              <a:rPr lang="en-US" sz="1200" b="1" dirty="0" smtClean="0"/>
              <a:t>Government </a:t>
            </a:r>
            <a:r>
              <a:rPr lang="en-US" sz="1200" b="1" dirty="0"/>
              <a:t>Breakfast </a:t>
            </a:r>
            <a:r>
              <a:rPr lang="en-US" sz="1200" b="1" dirty="0" smtClean="0"/>
              <a:t>sponsored by Northrop Grumman </a:t>
            </a:r>
            <a:r>
              <a:rPr lang="en-US" sz="1200" dirty="0" smtClean="0"/>
              <a:t>panelists </a:t>
            </a:r>
            <a:r>
              <a:rPr lang="en-US" sz="1200" dirty="0"/>
              <a:t>featured Jeff Marootian, Assistant Secretary </a:t>
            </a:r>
            <a:r>
              <a:rPr lang="en-US" sz="1200" dirty="0" smtClean="0"/>
              <a:t>U.S. </a:t>
            </a:r>
            <a:r>
              <a:rPr lang="en-US" sz="1200" dirty="0"/>
              <a:t>Department of Transportation; Ivan Scalofrito, Member of Parliament Italy, and Ashlee Davis, White House Liaison, </a:t>
            </a:r>
            <a:r>
              <a:rPr lang="en-US" sz="1200" dirty="0" smtClean="0"/>
              <a:t>U.S. Department of </a:t>
            </a:r>
            <a:r>
              <a:rPr lang="en-US" sz="1200" dirty="0"/>
              <a:t>Agriculture</a:t>
            </a:r>
          </a:p>
          <a:p>
            <a:pPr marL="0" indent="0">
              <a:buNone/>
            </a:pPr>
            <a:endParaRPr lang="en-US" sz="1200" dirty="0" smtClean="0"/>
          </a:p>
          <a:p>
            <a:pPr marL="0" indent="0">
              <a:buNone/>
            </a:pPr>
            <a:r>
              <a:rPr lang="en-US" sz="1200" b="1" dirty="0" smtClean="0"/>
              <a:t>Executive </a:t>
            </a:r>
            <a:r>
              <a:rPr lang="en-US" sz="1200" b="1" dirty="0"/>
              <a:t>Events</a:t>
            </a:r>
            <a:r>
              <a:rPr lang="en-US" sz="1200" dirty="0"/>
              <a:t>: Executive Luncheon, Out &amp; Equal Board Meet &amp; </a:t>
            </a:r>
            <a:r>
              <a:rPr lang="en-US" sz="1200" dirty="0" smtClean="0"/>
              <a:t>Greet and Executive </a:t>
            </a:r>
            <a:r>
              <a:rPr lang="en-US" sz="1200" dirty="0"/>
              <a:t>Forum Reunion</a:t>
            </a:r>
          </a:p>
          <a:p>
            <a:endParaRPr lang="en-US" sz="1200" dirty="0"/>
          </a:p>
        </p:txBody>
      </p:sp>
      <p:sp>
        <p:nvSpPr>
          <p:cNvPr id="3" name="Title 2"/>
          <p:cNvSpPr>
            <a:spLocks noGrp="1"/>
          </p:cNvSpPr>
          <p:nvPr>
            <p:ph type="ctrTitle"/>
          </p:nvPr>
        </p:nvSpPr>
        <p:spPr>
          <a:xfrm>
            <a:off x="457199" y="622998"/>
            <a:ext cx="8229600" cy="542612"/>
          </a:xfrm>
        </p:spPr>
        <p:txBody>
          <a:bodyPr/>
          <a:lstStyle/>
          <a:p>
            <a:r>
              <a:rPr lang="en-US" sz="4400" dirty="0" smtClean="0">
                <a:latin typeface="Avenir Book"/>
              </a:rPr>
              <a:t>Summit Highlights</a:t>
            </a:r>
            <a:endParaRPr lang="en-US" sz="4400" dirty="0">
              <a:latin typeface="Avenir Book"/>
            </a:endParaRPr>
          </a:p>
        </p:txBody>
      </p:sp>
    </p:spTree>
    <p:extLst>
      <p:ext uri="{BB962C8B-B14F-4D97-AF65-F5344CB8AC3E}">
        <p14:creationId xmlns:p14="http://schemas.microsoft.com/office/powerpoint/2010/main" val="19191746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199" y="622998"/>
            <a:ext cx="8229600" cy="542612"/>
          </a:xfrm>
        </p:spPr>
        <p:txBody>
          <a:bodyPr/>
          <a:lstStyle/>
          <a:p>
            <a:r>
              <a:rPr lang="en-US" sz="4400" dirty="0" smtClean="0">
                <a:latin typeface="Avenir Book"/>
              </a:rPr>
              <a:t>Summit Highlights</a:t>
            </a:r>
            <a:endParaRPr lang="en-US" sz="4400" dirty="0">
              <a:latin typeface="Avenir Book"/>
            </a:endParaRPr>
          </a:p>
        </p:txBody>
      </p:sp>
      <p:pic>
        <p:nvPicPr>
          <p:cNvPr id="6" name="Content Placeholder 5" descr="opening1.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96256" y="1697789"/>
            <a:ext cx="2956654" cy="1626046"/>
          </a:xfrm>
        </p:spPr>
      </p:pic>
      <p:pic>
        <p:nvPicPr>
          <p:cNvPr id="7" name="Picture 6" descr="opening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256" y="3368844"/>
            <a:ext cx="3890211" cy="2593474"/>
          </a:xfrm>
          <a:prstGeom prst="rect">
            <a:avLst/>
          </a:prstGeom>
        </p:spPr>
      </p:pic>
      <p:pic>
        <p:nvPicPr>
          <p:cNvPr id="8" name="Picture 7" descr="power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6382" y="1697793"/>
            <a:ext cx="2426369" cy="1617579"/>
          </a:xfrm>
          <a:prstGeom prst="rect">
            <a:avLst/>
          </a:prstGeom>
        </p:spPr>
      </p:pic>
      <p:pic>
        <p:nvPicPr>
          <p:cNvPr id="9" name="Picture 8" descr="gala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37554" y="3465096"/>
            <a:ext cx="2743200" cy="1828800"/>
          </a:xfrm>
          <a:prstGeom prst="rect">
            <a:avLst/>
          </a:prstGeom>
        </p:spPr>
      </p:pic>
      <p:pic>
        <p:nvPicPr>
          <p:cNvPr id="10" name="Picture 9" descr="PH541221016 - 0124.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09154" y="1697789"/>
            <a:ext cx="2452011" cy="163467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15563" y="3507624"/>
            <a:ext cx="1737360" cy="115795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68954" y="5409349"/>
            <a:ext cx="2007032" cy="1337694"/>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215563" y="4715681"/>
            <a:ext cx="1737360" cy="1156430"/>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261939" y="6021095"/>
            <a:ext cx="1724528" cy="716593"/>
          </a:xfrm>
          <a:prstGeom prst="rect">
            <a:avLst/>
          </a:prstGeom>
        </p:spPr>
      </p:pic>
      <p:pic>
        <p:nvPicPr>
          <p:cNvPr id="15" name="Picture 1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2677" y="6021094"/>
            <a:ext cx="1959138" cy="716593"/>
          </a:xfrm>
          <a:prstGeom prst="rect">
            <a:avLst/>
          </a:prstGeom>
        </p:spPr>
      </p:pic>
      <p:pic>
        <p:nvPicPr>
          <p:cNvPr id="16" name="Picture 15" descr="PH541221016 - 0446.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141373" y="1695792"/>
            <a:ext cx="922415" cy="1619580"/>
          </a:xfrm>
          <a:prstGeom prst="rect">
            <a:avLst/>
          </a:prstGeom>
        </p:spPr>
      </p:pic>
    </p:spTree>
    <p:extLst>
      <p:ext uri="{BB962C8B-B14F-4D97-AF65-F5344CB8AC3E}">
        <p14:creationId xmlns:p14="http://schemas.microsoft.com/office/powerpoint/2010/main" val="28684396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pPr marL="0" indent="0">
              <a:buNone/>
            </a:pPr>
            <a:r>
              <a:rPr lang="en-US" sz="4300" b="1" dirty="0" smtClean="0"/>
              <a:t>Featured </a:t>
            </a:r>
            <a:r>
              <a:rPr lang="en-US" sz="4300" b="1" dirty="0"/>
              <a:t>Panels: </a:t>
            </a:r>
            <a:endParaRPr lang="en-US" sz="4300" b="1" dirty="0" smtClean="0"/>
          </a:p>
          <a:p>
            <a:pPr marL="0" indent="0">
              <a:buNone/>
            </a:pPr>
            <a:endParaRPr lang="en-US" sz="4300" b="1" dirty="0"/>
          </a:p>
          <a:p>
            <a:pPr marL="0" indent="0">
              <a:buNone/>
            </a:pPr>
            <a:r>
              <a:rPr lang="en-US" sz="4300" b="1" dirty="0"/>
              <a:t>Global</a:t>
            </a:r>
            <a:r>
              <a:rPr lang="en-US" sz="4300" dirty="0"/>
              <a:t> -This panel focused on our interconnectivity, understanding global cultures and the issues facing LGBT employees around the </a:t>
            </a:r>
            <a:r>
              <a:rPr lang="en-US" sz="4300" dirty="0" smtClean="0"/>
              <a:t>world, which is becoming </a:t>
            </a:r>
            <a:r>
              <a:rPr lang="en-US" sz="4300" dirty="0"/>
              <a:t>increasingly becoming more important. We know that multinational companies face the challenge of implementing culturally sensitive LGBT programs for both local employees and expats around the world—this panel </a:t>
            </a:r>
            <a:r>
              <a:rPr lang="en-US" sz="4300" dirty="0" smtClean="0"/>
              <a:t>aimed </a:t>
            </a:r>
            <a:r>
              <a:rPr lang="en-US" sz="4300" dirty="0"/>
              <a:t>to share best practices in addressing those challenges and </a:t>
            </a:r>
            <a:r>
              <a:rPr lang="en-US" sz="4300" dirty="0" smtClean="0"/>
              <a:t>helped attendees </a:t>
            </a:r>
            <a:r>
              <a:rPr lang="en-US" sz="4300" dirty="0"/>
              <a:t>gain insight into the ways in which your organization can best support global LGBT mobility</a:t>
            </a:r>
            <a:r>
              <a:rPr lang="en-US" sz="4300" dirty="0" smtClean="0"/>
              <a:t>.</a:t>
            </a:r>
          </a:p>
          <a:p>
            <a:pPr marL="0" indent="0">
              <a:buNone/>
            </a:pPr>
            <a:endParaRPr lang="en-US" sz="4300" b="1" dirty="0"/>
          </a:p>
          <a:p>
            <a:pPr marL="0" indent="0">
              <a:buNone/>
            </a:pPr>
            <a:r>
              <a:rPr lang="en-US" sz="4300" b="1" dirty="0" smtClean="0"/>
              <a:t>Recruitment </a:t>
            </a:r>
            <a:r>
              <a:rPr lang="en-US" sz="4300" b="1" dirty="0"/>
              <a:t>and Executive </a:t>
            </a:r>
            <a:r>
              <a:rPr lang="en-US" sz="4300" b="1" dirty="0" smtClean="0"/>
              <a:t>Promotion </a:t>
            </a:r>
            <a:r>
              <a:rPr lang="en-US" sz="4300" dirty="0" smtClean="0"/>
              <a:t>-This </a:t>
            </a:r>
            <a:r>
              <a:rPr lang="en-US" sz="4300" dirty="0"/>
              <a:t>panel focused on HR strategies for recruiting and retaining LGBT employees and </a:t>
            </a:r>
            <a:r>
              <a:rPr lang="en-US" sz="4300" dirty="0" smtClean="0"/>
              <a:t>highlighted </a:t>
            </a:r>
            <a:r>
              <a:rPr lang="en-US" sz="4300" dirty="0"/>
              <a:t>how these employees offer an opportunity to lead the field in developing and sustaining diverse talented workforces. Whether through targeted recruiting and networking events, job fairs, or though engagement with Out &amp; Equal’s LGBT CareerLink, LGBT-specific recruiting is critical to building inclusive, diverse and competitive workforces—this panel aimed to share best practices in leading practices for attracting, hiring, and retaining an LGBT talent pool</a:t>
            </a:r>
            <a:r>
              <a:rPr lang="en-US" sz="4300" dirty="0" smtClean="0"/>
              <a:t>.</a:t>
            </a:r>
          </a:p>
          <a:p>
            <a:pPr marL="0" indent="0">
              <a:buNone/>
            </a:pPr>
            <a:endParaRPr lang="en-US" sz="4300" dirty="0"/>
          </a:p>
          <a:p>
            <a:pPr marL="0" indent="0">
              <a:buNone/>
            </a:pPr>
            <a:r>
              <a:rPr lang="en-US" sz="4300" b="1" dirty="0" smtClean="0"/>
              <a:t>Orlando</a:t>
            </a:r>
            <a:r>
              <a:rPr lang="en-US" sz="4300" dirty="0" smtClean="0"/>
              <a:t> </a:t>
            </a:r>
            <a:r>
              <a:rPr lang="en-US" sz="4300" dirty="0"/>
              <a:t>- As thousands of LGBTQ and Ally advocates </a:t>
            </a:r>
            <a:r>
              <a:rPr lang="en-US" sz="4300" dirty="0" smtClean="0"/>
              <a:t>gathered </a:t>
            </a:r>
            <a:r>
              <a:rPr lang="en-US" sz="4300" dirty="0"/>
              <a:t>to discuss workplace equality during Summit, we also </a:t>
            </a:r>
            <a:r>
              <a:rPr lang="en-US" sz="4300" dirty="0" smtClean="0"/>
              <a:t>sought </a:t>
            </a:r>
            <a:r>
              <a:rPr lang="en-US" sz="4300" dirty="0"/>
              <a:t>to honor and remember survivors and lives lost after the unspeakable tragedy in Orlando. </a:t>
            </a:r>
            <a:r>
              <a:rPr lang="en-US" sz="4300" dirty="0" smtClean="0"/>
              <a:t>This </a:t>
            </a:r>
            <a:r>
              <a:rPr lang="en-US" sz="4300" dirty="0"/>
              <a:t>panel provided a high-level overview of responses to the mass shooting at Pulse, including what help was needed then, now, and in the future. Community organizers provided updates on what’s happened since June 12 and </a:t>
            </a:r>
            <a:r>
              <a:rPr lang="en-US" sz="4300" dirty="0" smtClean="0"/>
              <a:t>helped </a:t>
            </a:r>
            <a:r>
              <a:rPr lang="en-US" sz="4300" dirty="0"/>
              <a:t>attendees get a sense of what remains to be done and how they can help. The panel also addressed challenges, the role of corporate philanthropy in responding, and lessons learned</a:t>
            </a:r>
            <a:r>
              <a:rPr lang="en-US" sz="4300" dirty="0" smtClean="0"/>
              <a:t>.</a:t>
            </a:r>
          </a:p>
          <a:p>
            <a:pPr marL="0" indent="0">
              <a:buNone/>
            </a:pPr>
            <a:endParaRPr lang="en-US" sz="4300" b="1" dirty="0"/>
          </a:p>
          <a:p>
            <a:pPr marL="0" indent="0">
              <a:buNone/>
            </a:pPr>
            <a:r>
              <a:rPr lang="en-US" sz="4300" b="1" dirty="0" smtClean="0"/>
              <a:t>Public </a:t>
            </a:r>
            <a:r>
              <a:rPr lang="en-US" sz="4300" b="1" dirty="0"/>
              <a:t>Policy- </a:t>
            </a:r>
            <a:r>
              <a:rPr lang="en-US" sz="4300" dirty="0"/>
              <a:t>T</a:t>
            </a:r>
            <a:r>
              <a:rPr lang="en-US" sz="4300" dirty="0" smtClean="0"/>
              <a:t>he </a:t>
            </a:r>
            <a:r>
              <a:rPr lang="en-US" sz="4300" dirty="0"/>
              <a:t>historic gain of same sex marriage equality in all 50 states, the achievement of full LGBT rights and equality remains at the forefront of various local, state, and federal public policy debates. From religious based discrimination to prohibitive usage of public facilities by transgender people, and more, corporate leadership has emerged as an especially key voice in the debate. This panel focused on corporate pushback against anti-LGBT legislation and explored the challenges and best practices for engaging corporate and business interests in emerging LGBT concerned public policy debate.</a:t>
            </a:r>
          </a:p>
          <a:p>
            <a:pPr marL="0" indent="0">
              <a:buNone/>
            </a:pPr>
            <a:endParaRPr lang="en-US" sz="4300" dirty="0" smtClean="0"/>
          </a:p>
          <a:p>
            <a:endParaRPr lang="en-US" dirty="0"/>
          </a:p>
        </p:txBody>
      </p:sp>
      <p:sp>
        <p:nvSpPr>
          <p:cNvPr id="3" name="Title 2"/>
          <p:cNvSpPr>
            <a:spLocks noGrp="1"/>
          </p:cNvSpPr>
          <p:nvPr>
            <p:ph type="ctrTitle"/>
          </p:nvPr>
        </p:nvSpPr>
        <p:spPr>
          <a:xfrm>
            <a:off x="457199" y="622998"/>
            <a:ext cx="8229600" cy="763676"/>
          </a:xfrm>
        </p:spPr>
        <p:txBody>
          <a:bodyPr/>
          <a:lstStyle/>
          <a:p>
            <a:r>
              <a:rPr lang="en-US" sz="4400" b="0" dirty="0" smtClean="0">
                <a:latin typeface="Avenir Book"/>
              </a:rPr>
              <a:t>Summit Highlights</a:t>
            </a:r>
            <a:endParaRPr lang="en-US" sz="4400" b="0" dirty="0">
              <a:latin typeface="Avenir Book"/>
            </a:endParaRPr>
          </a:p>
        </p:txBody>
      </p:sp>
    </p:spTree>
    <p:extLst>
      <p:ext uri="{BB962C8B-B14F-4D97-AF65-F5344CB8AC3E}">
        <p14:creationId xmlns:p14="http://schemas.microsoft.com/office/powerpoint/2010/main" val="20088995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US" sz="1300" dirty="0" smtClean="0"/>
          </a:p>
          <a:p>
            <a:pPr marL="0" indent="0">
              <a:buNone/>
            </a:pPr>
            <a:r>
              <a:rPr lang="en-US" sz="1300" b="1" dirty="0" smtClean="0"/>
              <a:t>Featured Panels continued:</a:t>
            </a:r>
          </a:p>
          <a:p>
            <a:pPr marL="0" indent="0">
              <a:buNone/>
            </a:pPr>
            <a:endParaRPr lang="en-US" sz="1300" b="1" dirty="0"/>
          </a:p>
          <a:p>
            <a:pPr marL="0" indent="0">
              <a:buNone/>
            </a:pPr>
            <a:r>
              <a:rPr lang="en-US" sz="1100" b="1" dirty="0" smtClean="0"/>
              <a:t>Business </a:t>
            </a:r>
            <a:r>
              <a:rPr lang="en-US" sz="1100" b="1" dirty="0"/>
              <a:t>Case-  </a:t>
            </a:r>
            <a:r>
              <a:rPr lang="en-US" sz="1100" dirty="0"/>
              <a:t>Diversity &amp; Inclusion (D&amp;I) has become an integral part of business today.  Promoting a climate of cultural competency increases engagement, satisfaction and ultimately recruitment and retention of employees. Over the years, race, age, pregnancy, disability and many more dimensions of diversity have been included in the workplace and have been protected by state and federal laws.  One of the newest groups to emerge in the workplace are lesbian, gay, bisexual and transgender (LGBT) employees.  This panel focused on how to best make the business case for equality and energize the company to invest in LGBT equality</a:t>
            </a:r>
            <a:r>
              <a:rPr lang="en-US" sz="1100" dirty="0" smtClean="0"/>
              <a:t>.</a:t>
            </a:r>
          </a:p>
          <a:p>
            <a:pPr marL="0" indent="0">
              <a:buNone/>
            </a:pPr>
            <a:endParaRPr lang="en-US" sz="1100" dirty="0" smtClean="0"/>
          </a:p>
          <a:p>
            <a:pPr marL="0" indent="0">
              <a:buNone/>
            </a:pPr>
            <a:r>
              <a:rPr lang="en-US" sz="1100" b="1" dirty="0" smtClean="0"/>
              <a:t>Allies </a:t>
            </a:r>
            <a:r>
              <a:rPr lang="en-US" sz="1100" b="1" dirty="0"/>
              <a:t>and </a:t>
            </a:r>
            <a:r>
              <a:rPr lang="en-US" sz="1100" b="1" dirty="0" smtClean="0"/>
              <a:t>Advocates </a:t>
            </a:r>
            <a:r>
              <a:rPr lang="en-US" sz="1100" dirty="0" smtClean="0"/>
              <a:t>- </a:t>
            </a:r>
            <a:r>
              <a:rPr lang="en-US" sz="1100" dirty="0"/>
              <a:t>This panel focused on the role of </a:t>
            </a:r>
            <a:r>
              <a:rPr lang="en-US" sz="1100" dirty="0" smtClean="0"/>
              <a:t>allies </a:t>
            </a:r>
            <a:r>
              <a:rPr lang="en-US" sz="1100" dirty="0"/>
              <a:t>in LGBT inclusion and best practices for encouraging allies to be engaged advocates. This panel discussed the benefits of “coming out” as an ally, responsibilities of allies in the workplace, shared lessons learned at their respective companies, and strategies for including and leveraging allies in your workplace’s LGBT employee resource </a:t>
            </a:r>
            <a:r>
              <a:rPr lang="en-US" sz="1100" dirty="0" smtClean="0"/>
              <a:t>group.</a:t>
            </a:r>
          </a:p>
          <a:p>
            <a:pPr marL="0" indent="0">
              <a:buNone/>
            </a:pPr>
            <a:endParaRPr lang="en-US" sz="1100" dirty="0" smtClean="0"/>
          </a:p>
          <a:p>
            <a:pPr marL="0" indent="0">
              <a:buNone/>
            </a:pPr>
            <a:r>
              <a:rPr lang="en-US" sz="1100" b="1" dirty="0" smtClean="0"/>
              <a:t>Case Studies </a:t>
            </a:r>
            <a:r>
              <a:rPr lang="en-US" sz="1100" dirty="0" smtClean="0"/>
              <a:t>presented </a:t>
            </a:r>
            <a:r>
              <a:rPr lang="en-US" sz="1100" dirty="0"/>
              <a:t>by </a:t>
            </a:r>
            <a:r>
              <a:rPr lang="en-US" sz="1100" dirty="0" smtClean="0"/>
              <a:t>PepsiCo, </a:t>
            </a:r>
            <a:r>
              <a:rPr lang="en-US" sz="1100" dirty="0"/>
              <a:t>IBM, Wells Fargo, </a:t>
            </a:r>
            <a:r>
              <a:rPr lang="en-US" sz="1100" dirty="0" smtClean="0"/>
              <a:t>McDonald’s and Mass </a:t>
            </a:r>
            <a:r>
              <a:rPr lang="en-US" sz="1100" dirty="0"/>
              <a:t>Mutual</a:t>
            </a:r>
          </a:p>
          <a:p>
            <a:pPr marL="0" indent="0">
              <a:buNone/>
            </a:pPr>
            <a:endParaRPr lang="en-US" sz="1100" dirty="0" smtClean="0"/>
          </a:p>
          <a:p>
            <a:pPr marL="0" indent="0">
              <a:buNone/>
            </a:pPr>
            <a:r>
              <a:rPr lang="en-US" sz="1100" dirty="0" smtClean="0"/>
              <a:t>Out &amp; Equal’s </a:t>
            </a:r>
            <a:r>
              <a:rPr lang="en-US" sz="1100" b="1" dirty="0" smtClean="0"/>
              <a:t>Workplace</a:t>
            </a:r>
            <a:r>
              <a:rPr lang="en-US" sz="1100" dirty="0" smtClean="0"/>
              <a:t> </a:t>
            </a:r>
            <a:r>
              <a:rPr lang="en-US" sz="1100" b="1" dirty="0" smtClean="0"/>
              <a:t>Summit </a:t>
            </a:r>
            <a:r>
              <a:rPr lang="en-US" sz="1100" b="1" dirty="0"/>
              <a:t>LGBT Film Series</a:t>
            </a:r>
          </a:p>
          <a:p>
            <a:endParaRPr lang="en-US" dirty="0"/>
          </a:p>
        </p:txBody>
      </p:sp>
      <p:sp>
        <p:nvSpPr>
          <p:cNvPr id="3" name="Title 2"/>
          <p:cNvSpPr>
            <a:spLocks noGrp="1"/>
          </p:cNvSpPr>
          <p:nvPr>
            <p:ph type="ctrTitle"/>
          </p:nvPr>
        </p:nvSpPr>
        <p:spPr>
          <a:xfrm>
            <a:off x="457199" y="653143"/>
            <a:ext cx="8229600" cy="893587"/>
          </a:xfrm>
        </p:spPr>
        <p:txBody>
          <a:bodyPr/>
          <a:lstStyle/>
          <a:p>
            <a:r>
              <a:rPr lang="en-US" sz="4400" b="0" dirty="0" smtClean="0">
                <a:latin typeface="Avenir Book"/>
              </a:rPr>
              <a:t>Summit Highlights</a:t>
            </a:r>
            <a:endParaRPr lang="en-US" sz="4400" b="0" dirty="0">
              <a:latin typeface="Avenir Book"/>
            </a:endParaRPr>
          </a:p>
        </p:txBody>
      </p:sp>
    </p:spTree>
    <p:extLst>
      <p:ext uri="{BB962C8B-B14F-4D97-AF65-F5344CB8AC3E}">
        <p14:creationId xmlns:p14="http://schemas.microsoft.com/office/powerpoint/2010/main" val="382397889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4" name="Picture 3" descr="Overall Summit Experienc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2653" y="855587"/>
            <a:ext cx="5347456" cy="2513263"/>
          </a:xfrm>
          <a:prstGeom prst="rect">
            <a:avLst/>
          </a:prstGeom>
        </p:spPr>
      </p:pic>
      <p:pic>
        <p:nvPicPr>
          <p:cNvPr id="5" name="Picture 4" descr="Rate Workshop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52415" y="3516349"/>
            <a:ext cx="5748420" cy="2414748"/>
          </a:xfrm>
          <a:prstGeom prst="rect">
            <a:avLst/>
          </a:prstGeom>
        </p:spPr>
      </p:pic>
    </p:spTree>
    <p:extLst>
      <p:ext uri="{BB962C8B-B14F-4D97-AF65-F5344CB8AC3E}">
        <p14:creationId xmlns:p14="http://schemas.microsoft.com/office/powerpoint/2010/main" val="6157095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3" name="Picture 2" descr="Rate Plenarie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26117" y="962524"/>
            <a:ext cx="6301291" cy="2960072"/>
          </a:xfrm>
          <a:prstGeom prst="rect">
            <a:avLst/>
          </a:prstGeom>
        </p:spPr>
      </p:pic>
      <p:pic>
        <p:nvPicPr>
          <p:cNvPr id="6" name="Picture 5" descr="Pre-Summit Experienc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6421" y="4174321"/>
            <a:ext cx="6239953" cy="1802236"/>
          </a:xfrm>
          <a:prstGeom prst="rect">
            <a:avLst/>
          </a:prstGeom>
        </p:spPr>
      </p:pic>
    </p:spTree>
    <p:extLst>
      <p:ext uri="{BB962C8B-B14F-4D97-AF65-F5344CB8AC3E}">
        <p14:creationId xmlns:p14="http://schemas.microsoft.com/office/powerpoint/2010/main" val="17752022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4" name="Picture 3" descr="Exhibit Hall Experienc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9464" y="1390320"/>
            <a:ext cx="6754530" cy="3810000"/>
          </a:xfrm>
          <a:prstGeom prst="rect">
            <a:avLst/>
          </a:prstGeom>
        </p:spPr>
      </p:pic>
    </p:spTree>
    <p:extLst>
      <p:ext uri="{BB962C8B-B14F-4D97-AF65-F5344CB8AC3E}">
        <p14:creationId xmlns:p14="http://schemas.microsoft.com/office/powerpoint/2010/main" val="29213803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1644" y="1678076"/>
            <a:ext cx="8656654" cy="4240404"/>
          </a:xfrm>
        </p:spPr>
        <p:txBody>
          <a:bodyPr>
            <a:normAutofit fontScale="25000" lnSpcReduction="20000"/>
          </a:bodyPr>
          <a:lstStyle/>
          <a:p>
            <a:pPr marL="0" indent="0">
              <a:buNone/>
            </a:pPr>
            <a:endParaRPr lang="en-US" dirty="0" smtClean="0"/>
          </a:p>
          <a:p>
            <a:pPr marL="0" indent="0">
              <a:buNone/>
            </a:pPr>
            <a:endParaRPr lang="en-US" dirty="0"/>
          </a:p>
          <a:p>
            <a:pPr marL="0" indent="0">
              <a:buNone/>
            </a:pPr>
            <a:r>
              <a:rPr lang="en-US" sz="4400" dirty="0" smtClean="0"/>
              <a:t>Leadership </a:t>
            </a:r>
            <a:r>
              <a:rPr lang="en-US" sz="4400" dirty="0"/>
              <a:t>Day is a unique opportunity to develop in-depth expertise, increase professional development and enhance best practices for you and your organization.  380 </a:t>
            </a:r>
            <a:r>
              <a:rPr lang="en-US" sz="4400" dirty="0" smtClean="0"/>
              <a:t>individuals attended </a:t>
            </a:r>
            <a:r>
              <a:rPr lang="en-US" sz="4400" dirty="0"/>
              <a:t>Leadership Day and participated in their choice of 8 tracks:</a:t>
            </a:r>
          </a:p>
          <a:p>
            <a:pPr marL="0" indent="0">
              <a:buNone/>
            </a:pPr>
            <a:r>
              <a:rPr lang="en-US" sz="4400" dirty="0"/>
              <a:t> </a:t>
            </a:r>
          </a:p>
          <a:p>
            <a:pPr marL="0" indent="0">
              <a:buNone/>
            </a:pPr>
            <a:r>
              <a:rPr lang="en-US" sz="4400" b="1" dirty="0"/>
              <a:t>Public Policy</a:t>
            </a:r>
          </a:p>
          <a:p>
            <a:pPr marL="0" indent="0">
              <a:buNone/>
            </a:pPr>
            <a:r>
              <a:rPr lang="en-US" sz="4400" dirty="0" smtClean="0"/>
              <a:t>After </a:t>
            </a:r>
            <a:r>
              <a:rPr lang="en-US" sz="4400" dirty="0"/>
              <a:t>the historic gain of same sex marriage equality in all 50 states, the achievement of full LGBT rights and equality remains at the forefront of various local, state, and federal public policy debate. From religious based discrimination to prohibitive usage of public facilities by transgender people, and more, corporate leadership has emerged as an especially key voice in the debate. This session </a:t>
            </a:r>
            <a:r>
              <a:rPr lang="en-US" sz="4400" dirty="0" smtClean="0"/>
              <a:t>presented on </a:t>
            </a:r>
            <a:r>
              <a:rPr lang="en-US" sz="4400" dirty="0"/>
              <a:t>the status of these policy movements, and </a:t>
            </a:r>
            <a:r>
              <a:rPr lang="en-US" sz="4400" dirty="0" smtClean="0"/>
              <a:t>explored </a:t>
            </a:r>
            <a:r>
              <a:rPr lang="en-US" sz="4400" dirty="0"/>
              <a:t>the challenges and best practices for engaging corporate and business interests in emerging LGBT concerned public policy debate.</a:t>
            </a:r>
          </a:p>
          <a:p>
            <a:pPr marL="0" indent="0">
              <a:buNone/>
            </a:pPr>
            <a:r>
              <a:rPr lang="en-US" sz="4400" dirty="0"/>
              <a:t> </a:t>
            </a:r>
          </a:p>
          <a:p>
            <a:pPr marL="0" indent="0">
              <a:buNone/>
            </a:pPr>
            <a:r>
              <a:rPr lang="en-US" sz="4400" b="1" dirty="0"/>
              <a:t>Leadership Development for Your ERG’s Early Years</a:t>
            </a:r>
          </a:p>
          <a:p>
            <a:pPr marL="0" indent="0">
              <a:buNone/>
            </a:pPr>
            <a:r>
              <a:rPr lang="en-US" sz="4400" dirty="0"/>
              <a:t>Understanding and developing the key elements of a successful framework to build and grow an Employee Resource Group (ERG) is the focus of this seminar. We </a:t>
            </a:r>
            <a:r>
              <a:rPr lang="en-US" sz="4400" dirty="0" smtClean="0"/>
              <a:t>explored </a:t>
            </a:r>
            <a:r>
              <a:rPr lang="en-US" sz="4400" dirty="0"/>
              <a:t>why it is important to expect business relevance and business results from your ERG, and </a:t>
            </a:r>
            <a:r>
              <a:rPr lang="en-US" sz="4400" dirty="0" smtClean="0"/>
              <a:t>reviewed the </a:t>
            </a:r>
            <a:r>
              <a:rPr lang="en-US" sz="4400" dirty="0"/>
              <a:t>key elements that should be in your strategy. </a:t>
            </a:r>
            <a:r>
              <a:rPr lang="en-US" sz="4400" dirty="0" smtClean="0"/>
              <a:t>Also explored beyond </a:t>
            </a:r>
            <a:r>
              <a:rPr lang="en-US" sz="4400" dirty="0"/>
              <a:t>awareness and </a:t>
            </a:r>
            <a:r>
              <a:rPr lang="en-US" sz="4400" dirty="0" smtClean="0"/>
              <a:t>looked at </a:t>
            </a:r>
            <a:r>
              <a:rPr lang="en-US" sz="4400" dirty="0"/>
              <a:t>how you build in accountability through communication, content development, internal/external resources and positioning statements that impact everyone from top executives to frontline employees. We </a:t>
            </a:r>
            <a:r>
              <a:rPr lang="en-US" sz="4400" dirty="0" smtClean="0"/>
              <a:t>also looked at ways to </a:t>
            </a:r>
            <a:r>
              <a:rPr lang="en-US" sz="4400" dirty="0"/>
              <a:t>respond to common challenges from existing ERG members, executive sponsors and the general employee population, and </a:t>
            </a:r>
            <a:r>
              <a:rPr lang="en-US" sz="4400" dirty="0" smtClean="0"/>
              <a:t>provided a </a:t>
            </a:r>
            <a:r>
              <a:rPr lang="en-US" sz="4400" dirty="0"/>
              <a:t>variety of templates, timelines and processes that are adaptable in any business environment.</a:t>
            </a:r>
          </a:p>
          <a:p>
            <a:pPr marL="0" indent="0">
              <a:buNone/>
            </a:pPr>
            <a:r>
              <a:rPr lang="en-US" sz="4400" dirty="0"/>
              <a:t> </a:t>
            </a:r>
          </a:p>
          <a:p>
            <a:pPr marL="0" indent="0">
              <a:buNone/>
            </a:pPr>
            <a:r>
              <a:rPr lang="en-US" sz="4400" b="1" dirty="0"/>
              <a:t>Unconscious Bias for Leaders in the Workplace</a:t>
            </a:r>
          </a:p>
          <a:p>
            <a:pPr marL="0" indent="0">
              <a:buNone/>
            </a:pPr>
            <a:r>
              <a:rPr lang="en-US" sz="4400" dirty="0"/>
              <a:t>We are the product of our environment and are shaped by its influences at an unconscious level. At times, we may not be aware of how our actions and words impact those who don’t share our experiences. This seminar </a:t>
            </a:r>
            <a:r>
              <a:rPr lang="en-US" sz="4400" dirty="0" smtClean="0"/>
              <a:t>explored unconscious </a:t>
            </a:r>
            <a:r>
              <a:rPr lang="en-US" sz="4400" dirty="0"/>
              <a:t>bias and its impact on our daily lives and interpersonal behavior. We </a:t>
            </a:r>
            <a:r>
              <a:rPr lang="en-US" sz="4400" dirty="0" smtClean="0"/>
              <a:t>developed tools </a:t>
            </a:r>
            <a:r>
              <a:rPr lang="en-US" sz="4400" dirty="0"/>
              <a:t>to create a more inclusive environment, increase your ERG/BRG’s impact in the workplace, and to combat biases in the workplace. This seminar </a:t>
            </a:r>
            <a:r>
              <a:rPr lang="en-US" sz="4400" dirty="0" smtClean="0"/>
              <a:t>also helped us understand </a:t>
            </a:r>
            <a:r>
              <a:rPr lang="en-US" sz="4400" dirty="0"/>
              <a:t>the intersections and impact of unconscious bias with other communities, specifically bisexual, transgender and LGBT people of </a:t>
            </a:r>
            <a:r>
              <a:rPr lang="en-US" sz="4400" dirty="0" smtClean="0"/>
              <a:t>color. </a:t>
            </a:r>
            <a:endParaRPr lang="en-US" sz="4400" dirty="0"/>
          </a:p>
          <a:p>
            <a:pPr marL="0" indent="0">
              <a:buNone/>
            </a:pPr>
            <a:r>
              <a:rPr lang="en-US" sz="4000" dirty="0"/>
              <a:t> </a:t>
            </a:r>
          </a:p>
          <a:p>
            <a:endParaRPr lang="en-US" dirty="0"/>
          </a:p>
        </p:txBody>
      </p:sp>
      <p:sp>
        <p:nvSpPr>
          <p:cNvPr id="3" name="Title 2"/>
          <p:cNvSpPr>
            <a:spLocks noGrp="1"/>
          </p:cNvSpPr>
          <p:nvPr>
            <p:ph type="ctrTitle"/>
          </p:nvPr>
        </p:nvSpPr>
        <p:spPr>
          <a:xfrm>
            <a:off x="457199" y="653143"/>
            <a:ext cx="8229600" cy="893587"/>
          </a:xfrm>
        </p:spPr>
        <p:txBody>
          <a:bodyPr/>
          <a:lstStyle/>
          <a:p>
            <a:r>
              <a:rPr lang="en-US" sz="3600" b="0" dirty="0" smtClean="0">
                <a:latin typeface="Avenir Book"/>
              </a:rPr>
              <a:t>Leadership Day </a:t>
            </a:r>
            <a:r>
              <a:rPr lang="en-US" sz="2000" b="0" dirty="0" smtClean="0">
                <a:latin typeface="Avenir Book"/>
              </a:rPr>
              <a:t>sponsored by Target</a:t>
            </a:r>
            <a:endParaRPr lang="en-US" sz="2000" b="0" dirty="0">
              <a:latin typeface="Avenir Book"/>
            </a:endParaRPr>
          </a:p>
        </p:txBody>
      </p:sp>
    </p:spTree>
    <p:extLst>
      <p:ext uri="{BB962C8B-B14F-4D97-AF65-F5344CB8AC3E}">
        <p14:creationId xmlns:p14="http://schemas.microsoft.com/office/powerpoint/2010/main" val="8906026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3" name="Picture 2" descr="3 Professional Connection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9792" y="989263"/>
            <a:ext cx="5719953" cy="2459790"/>
          </a:xfrm>
          <a:prstGeom prst="rect">
            <a:avLst/>
          </a:prstGeom>
        </p:spPr>
      </p:pic>
      <p:pic>
        <p:nvPicPr>
          <p:cNvPr id="5" name="Picture 4" descr="Likely to support a Summit sponsor company.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92952" y="3502524"/>
            <a:ext cx="6376734" cy="3127871"/>
          </a:xfrm>
          <a:prstGeom prst="rect">
            <a:avLst/>
          </a:prstGeom>
        </p:spPr>
      </p:pic>
    </p:spTree>
    <p:extLst>
      <p:ext uri="{BB962C8B-B14F-4D97-AF65-F5344CB8AC3E}">
        <p14:creationId xmlns:p14="http://schemas.microsoft.com/office/powerpoint/2010/main" val="34064190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3" name="Picture 2" descr="Professional Growth.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2311" y="897661"/>
            <a:ext cx="5855368" cy="3265850"/>
          </a:xfrm>
          <a:prstGeom prst="rect">
            <a:avLst/>
          </a:prstGeom>
        </p:spPr>
      </p:pic>
      <p:pic>
        <p:nvPicPr>
          <p:cNvPr id="5" name="Picture 4" descr="Social Media Sharin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854" y="4197678"/>
            <a:ext cx="5694249" cy="2620209"/>
          </a:xfrm>
          <a:prstGeom prst="rect">
            <a:avLst/>
          </a:prstGeom>
        </p:spPr>
      </p:pic>
    </p:spTree>
    <p:extLst>
      <p:ext uri="{BB962C8B-B14F-4D97-AF65-F5344CB8AC3E}">
        <p14:creationId xmlns:p14="http://schemas.microsoft.com/office/powerpoint/2010/main" val="340641903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4" name="Picture 3" descr="Hurricane Matthew Communication.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98942" y="1363585"/>
            <a:ext cx="6683291" cy="3916947"/>
          </a:xfrm>
          <a:prstGeom prst="rect">
            <a:avLst/>
          </a:prstGeom>
        </p:spPr>
      </p:pic>
    </p:spTree>
    <p:extLst>
      <p:ext uri="{BB962C8B-B14F-4D97-AF65-F5344CB8AC3E}">
        <p14:creationId xmlns:p14="http://schemas.microsoft.com/office/powerpoint/2010/main" val="17984285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2311" y="98260"/>
            <a:ext cx="6400800" cy="1170429"/>
          </a:xfrm>
        </p:spPr>
        <p:txBody>
          <a:bodyPr/>
          <a:lstStyle/>
          <a:p>
            <a:r>
              <a:rPr lang="en-US" sz="4400" b="0" dirty="0" smtClean="0">
                <a:latin typeface="Avenir Book"/>
                <a:cs typeface="Avenir Book"/>
              </a:rPr>
              <a:t>SURVEY STATISTICS</a:t>
            </a:r>
            <a:endParaRPr lang="en-US" sz="4400" b="0" dirty="0">
              <a:latin typeface="Avenir Book"/>
              <a:cs typeface="Avenir Book"/>
            </a:endParaRPr>
          </a:p>
        </p:txBody>
      </p:sp>
      <p:pic>
        <p:nvPicPr>
          <p:cNvPr id="3" name="Picture 2" descr="Attend 2017 OEWS.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52843" y="882315"/>
            <a:ext cx="4986422" cy="2848768"/>
          </a:xfrm>
          <a:prstGeom prst="rect">
            <a:avLst/>
          </a:prstGeom>
        </p:spPr>
      </p:pic>
      <p:pic>
        <p:nvPicPr>
          <p:cNvPr id="5" name="Picture 4" descr="Recommend Summit to a Frien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07892" y="3636867"/>
            <a:ext cx="6029158" cy="2984222"/>
          </a:xfrm>
          <a:prstGeom prst="rect">
            <a:avLst/>
          </a:prstGeom>
        </p:spPr>
      </p:pic>
    </p:spTree>
    <p:extLst>
      <p:ext uri="{BB962C8B-B14F-4D97-AF65-F5344CB8AC3E}">
        <p14:creationId xmlns:p14="http://schemas.microsoft.com/office/powerpoint/2010/main" val="26542280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310" y="592853"/>
            <a:ext cx="6400800" cy="1743979"/>
          </a:xfrm>
        </p:spPr>
        <p:txBody>
          <a:bodyPr/>
          <a:lstStyle/>
          <a:p>
            <a:r>
              <a:rPr lang="en-US" sz="4800" b="0" dirty="0" smtClean="0">
                <a:latin typeface="Avenir Book"/>
                <a:cs typeface="Avenir Book"/>
              </a:rPr>
              <a:t>2016 SUMMIT LINKS</a:t>
            </a:r>
            <a:endParaRPr lang="en-US" sz="4800" b="0" dirty="0">
              <a:latin typeface="Avenir Book"/>
              <a:cs typeface="Avenir Book"/>
            </a:endParaRPr>
          </a:p>
        </p:txBody>
      </p:sp>
      <p:sp>
        <p:nvSpPr>
          <p:cNvPr id="3" name="Subtitle 2"/>
          <p:cNvSpPr>
            <a:spLocks noGrp="1"/>
          </p:cNvSpPr>
          <p:nvPr>
            <p:ph type="subTitle" idx="1"/>
          </p:nvPr>
        </p:nvSpPr>
        <p:spPr>
          <a:xfrm>
            <a:off x="2405890" y="2747232"/>
            <a:ext cx="6400800" cy="2355112"/>
          </a:xfrm>
        </p:spPr>
        <p:txBody>
          <a:bodyPr/>
          <a:lstStyle/>
          <a:p>
            <a:r>
              <a:rPr lang="en-US" dirty="0" smtClean="0">
                <a:hlinkClick r:id="rId2"/>
              </a:rPr>
              <a:t>Highlights Video</a:t>
            </a:r>
            <a:endParaRPr lang="en-US" dirty="0" smtClean="0"/>
          </a:p>
          <a:p>
            <a:r>
              <a:rPr lang="en-US" dirty="0" smtClean="0">
                <a:hlinkClick r:id="rId3"/>
              </a:rPr>
              <a:t>Summit Photos</a:t>
            </a:r>
            <a:endParaRPr lang="en-US" dirty="0" smtClean="0"/>
          </a:p>
          <a:p>
            <a:r>
              <a:rPr lang="en-US" dirty="0" smtClean="0">
                <a:hlinkClick r:id="rId4"/>
              </a:rPr>
              <a:t>Keynote Speeches</a:t>
            </a:r>
            <a:endParaRPr lang="en-US" dirty="0" smtClean="0"/>
          </a:p>
          <a:p>
            <a:r>
              <a:rPr lang="en-US" dirty="0" smtClean="0">
                <a:hlinkClick r:id="rId5"/>
              </a:rPr>
              <a:t>Workshop Presentations</a:t>
            </a:r>
            <a:endParaRPr lang="en-US" dirty="0"/>
          </a:p>
        </p:txBody>
      </p:sp>
    </p:spTree>
    <p:extLst>
      <p:ext uri="{BB962C8B-B14F-4D97-AF65-F5344CB8AC3E}">
        <p14:creationId xmlns:p14="http://schemas.microsoft.com/office/powerpoint/2010/main" val="38559444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PH541221016 - 0638.jpg"/>
          <p:cNvPicPr>
            <a:picLocks noGrp="1" noChangeAspect="1"/>
          </p:cNvPicPr>
          <p:nvPr>
            <p:ph type="pic" idx="14"/>
          </p:nvPr>
        </p:nvPicPr>
        <p:blipFill>
          <a:blip r:embed="rId2" cstate="print">
            <a:extLst>
              <a:ext uri="{28A0092B-C50C-407E-A947-70E740481C1C}">
                <a14:useLocalDpi xmlns:a14="http://schemas.microsoft.com/office/drawing/2010/main"/>
              </a:ext>
            </a:extLst>
          </a:blip>
          <a:srcRect/>
          <a:stretch>
            <a:fillRect/>
          </a:stretch>
        </p:blipFill>
        <p:spPr>
          <a:xfrm>
            <a:off x="1250930" y="2688083"/>
            <a:ext cx="6326311" cy="3291840"/>
          </a:xfrm>
          <a:effectLst>
            <a:glow rad="101600">
              <a:schemeClr val="accent4">
                <a:satMod val="175000"/>
                <a:alpha val="40000"/>
              </a:schemeClr>
            </a:glow>
          </a:effectLst>
        </p:spPr>
      </p:pic>
      <p:sp>
        <p:nvSpPr>
          <p:cNvPr id="3" name="Title 2"/>
          <p:cNvSpPr>
            <a:spLocks noGrp="1"/>
          </p:cNvSpPr>
          <p:nvPr>
            <p:ph type="ctrTitle"/>
          </p:nvPr>
        </p:nvSpPr>
        <p:spPr>
          <a:xfrm>
            <a:off x="473900" y="85406"/>
            <a:ext cx="5692984" cy="1170429"/>
          </a:xfrm>
        </p:spPr>
        <p:txBody>
          <a:bodyPr/>
          <a:lstStyle/>
          <a:p>
            <a:r>
              <a:rPr lang="en-US" sz="6600" b="0" dirty="0" smtClean="0">
                <a:latin typeface="Avenir Book"/>
                <a:cs typeface="Avenir Book"/>
              </a:rPr>
              <a:t>Connect</a:t>
            </a:r>
            <a:endParaRPr lang="en-US" sz="6600" b="0" dirty="0">
              <a:latin typeface="Avenir Book"/>
              <a:cs typeface="Avenir Book"/>
            </a:endParaRPr>
          </a:p>
        </p:txBody>
      </p:sp>
      <p:sp>
        <p:nvSpPr>
          <p:cNvPr id="5" name="Title 2"/>
          <p:cNvSpPr txBox="1">
            <a:spLocks/>
          </p:cNvSpPr>
          <p:nvPr/>
        </p:nvSpPr>
        <p:spPr>
          <a:xfrm>
            <a:off x="733530" y="1255835"/>
            <a:ext cx="6527048" cy="1170429"/>
          </a:xfrm>
          <a:prstGeom prst="rect">
            <a:avLst/>
          </a:prstGeom>
        </p:spPr>
        <p:txBody>
          <a:bodyPr>
            <a:noAutofit/>
          </a:bodyPr>
          <a:lstStyle>
            <a:lvl1pPr algn="l" defTabSz="457200" rtl="0" eaLnBrk="1" latinLnBrk="0" hangingPunct="1">
              <a:spcBef>
                <a:spcPct val="0"/>
              </a:spcBef>
              <a:buNone/>
              <a:defRPr sz="8000" b="1" i="0" kern="1200">
                <a:solidFill>
                  <a:schemeClr val="bg1"/>
                </a:solidFill>
                <a:latin typeface="Roboto Black" charset="0"/>
                <a:ea typeface="Roboto Black" charset="0"/>
                <a:cs typeface="Roboto Black" charset="0"/>
              </a:defRPr>
            </a:lvl1pPr>
          </a:lstStyle>
          <a:p>
            <a:r>
              <a:rPr lang="en-US" sz="4400" b="0" dirty="0" smtClean="0">
                <a:latin typeface="Avenir Book"/>
                <a:cs typeface="Avenir Book"/>
              </a:rPr>
              <a:t>@outandequal</a:t>
            </a:r>
            <a:endParaRPr lang="en-US" sz="4400" b="0" dirty="0">
              <a:latin typeface="Avenir Book"/>
              <a:cs typeface="Avenir Book"/>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84949" y="1050136"/>
            <a:ext cx="2969788" cy="1182624"/>
          </a:xfrm>
          <a:prstGeom prst="rect">
            <a:avLst/>
          </a:prstGeom>
        </p:spPr>
      </p:pic>
    </p:spTree>
    <p:extLst>
      <p:ext uri="{BB962C8B-B14F-4D97-AF65-F5344CB8AC3E}">
        <p14:creationId xmlns:p14="http://schemas.microsoft.com/office/powerpoint/2010/main" val="19366944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7199" y="602901"/>
            <a:ext cx="8229600" cy="943829"/>
          </a:xfrm>
        </p:spPr>
        <p:txBody>
          <a:bodyPr/>
          <a:lstStyle/>
          <a:p>
            <a:r>
              <a:rPr lang="en-US" sz="4400" b="0" dirty="0" smtClean="0">
                <a:latin typeface="Avenir Book"/>
                <a:cs typeface="Avenir Book"/>
              </a:rPr>
              <a:t>Resources &amp; Contacts</a:t>
            </a:r>
            <a:endParaRPr lang="en-US" sz="4400" b="0" dirty="0">
              <a:latin typeface="Avenir Book"/>
              <a:cs typeface="Avenir Book"/>
            </a:endParaRPr>
          </a:p>
        </p:txBody>
      </p:sp>
      <p:sp>
        <p:nvSpPr>
          <p:cNvPr id="4" name="Content Placeholder 3"/>
          <p:cNvSpPr txBox="1">
            <a:spLocks noGrp="1"/>
          </p:cNvSpPr>
          <p:nvPr>
            <p:ph idx="1"/>
          </p:nvPr>
        </p:nvSpPr>
        <p:spPr>
          <a:xfrm>
            <a:off x="457199" y="1738925"/>
            <a:ext cx="8229600" cy="2850011"/>
          </a:xfrm>
          <a:prstGeom prst="rect">
            <a:avLst/>
          </a:prstGeom>
          <a:noFill/>
        </p:spPr>
        <p:txBody>
          <a:bodyPr wrap="square" rtlCol="0">
            <a:spAutoFit/>
          </a:bodyPr>
          <a:lstStyle/>
          <a:p>
            <a:pPr marL="0" indent="0">
              <a:buNone/>
            </a:pPr>
            <a:r>
              <a:rPr lang="en-US" sz="1400" u="sng" dirty="0" smtClean="0">
                <a:cs typeface="Droid Sans"/>
              </a:rPr>
              <a:t>Education</a:t>
            </a:r>
          </a:p>
          <a:p>
            <a:pPr marL="0" indent="0">
              <a:buNone/>
            </a:pPr>
            <a:r>
              <a:rPr lang="en-US" sz="1400" dirty="0" smtClean="0">
                <a:cs typeface="Droid Sans"/>
              </a:rPr>
              <a:t>To </a:t>
            </a:r>
            <a:r>
              <a:rPr lang="en-US" sz="1400" dirty="0">
                <a:cs typeface="Droid Sans"/>
              </a:rPr>
              <a:t>learn more about Education and Professional Development opportunities, please </a:t>
            </a:r>
            <a:r>
              <a:rPr lang="en-US" sz="1400" dirty="0" smtClean="0">
                <a:cs typeface="Droid Sans"/>
              </a:rPr>
              <a:t>contact</a:t>
            </a:r>
          </a:p>
          <a:p>
            <a:pPr marL="0" indent="0">
              <a:buNone/>
            </a:pPr>
            <a:r>
              <a:rPr lang="en-US" sz="1400" dirty="0" smtClean="0">
                <a:cs typeface="Droid Sans"/>
              </a:rPr>
              <a:t>Daniel </a:t>
            </a:r>
            <a:r>
              <a:rPr lang="en-US" sz="1400" dirty="0">
                <a:cs typeface="Droid Sans"/>
              </a:rPr>
              <a:t>Lawrence Smith, Director of Education at </a:t>
            </a:r>
            <a:r>
              <a:rPr lang="en-US" sz="1400" u="sng" dirty="0">
                <a:cs typeface="Droid Sans"/>
                <a:hlinkClick r:id="rId2"/>
              </a:rPr>
              <a:t>dsmith@outandequal.org</a:t>
            </a:r>
            <a:r>
              <a:rPr lang="en-US" sz="1400" u="sng" dirty="0" smtClean="0">
                <a:cs typeface="Droid Sans"/>
              </a:rPr>
              <a:t>.</a:t>
            </a:r>
          </a:p>
          <a:p>
            <a:endParaRPr lang="en-US" sz="1400" u="sng" dirty="0">
              <a:cs typeface="Droid Sans"/>
            </a:endParaRPr>
          </a:p>
          <a:p>
            <a:pPr marL="0" indent="0">
              <a:buNone/>
            </a:pPr>
            <a:r>
              <a:rPr lang="en-US" sz="1400" u="sng" dirty="0" smtClean="0">
                <a:cs typeface="Droid Sans"/>
              </a:rPr>
              <a:t>Partnership </a:t>
            </a:r>
          </a:p>
          <a:p>
            <a:pPr marL="0" indent="0">
              <a:buNone/>
            </a:pPr>
            <a:r>
              <a:rPr lang="en-US" sz="1400" dirty="0" smtClean="0">
                <a:cs typeface="Droid Sans"/>
              </a:rPr>
              <a:t>For </a:t>
            </a:r>
            <a:r>
              <a:rPr lang="en-US" sz="1400" dirty="0">
                <a:cs typeface="Droid Sans"/>
              </a:rPr>
              <a:t>more information about year-round partnership opportunities, please </a:t>
            </a:r>
            <a:r>
              <a:rPr lang="en-US" sz="1400" dirty="0" smtClean="0">
                <a:cs typeface="Droid Sans"/>
              </a:rPr>
              <a:t>contact</a:t>
            </a:r>
          </a:p>
          <a:p>
            <a:pPr marL="0" indent="0">
              <a:buNone/>
            </a:pPr>
            <a:r>
              <a:rPr lang="en-US" sz="1400" dirty="0" smtClean="0">
                <a:cs typeface="Droid Sans"/>
              </a:rPr>
              <a:t>Stephen Huey, Director of Corporate Engagement at </a:t>
            </a:r>
            <a:r>
              <a:rPr lang="en-US" sz="1400" dirty="0" smtClean="0">
                <a:cs typeface="Droid Sans"/>
                <a:hlinkClick r:id="rId3"/>
              </a:rPr>
              <a:t>shuey@outandequal.org</a:t>
            </a:r>
            <a:endParaRPr lang="en-US" sz="1400" dirty="0" smtClean="0">
              <a:cs typeface="Droid Sans"/>
            </a:endParaRPr>
          </a:p>
          <a:p>
            <a:pPr marL="0" indent="0">
              <a:buNone/>
            </a:pPr>
            <a:endParaRPr lang="en-US" sz="1400" u="sng" dirty="0">
              <a:cs typeface="Droid Sans"/>
              <a:hlinkClick r:id="rId4"/>
            </a:endParaRPr>
          </a:p>
          <a:p>
            <a:pPr marL="0" indent="0">
              <a:buNone/>
            </a:pPr>
            <a:r>
              <a:rPr lang="en-US" sz="1400" u="sng" dirty="0" smtClean="0">
                <a:cs typeface="Droid Sans"/>
              </a:rPr>
              <a:t>Global</a:t>
            </a:r>
          </a:p>
          <a:p>
            <a:pPr marL="0" indent="0">
              <a:buNone/>
            </a:pPr>
            <a:r>
              <a:rPr lang="en-US" sz="1400" dirty="0" smtClean="0">
                <a:cs typeface="Droid Sans"/>
              </a:rPr>
              <a:t>To </a:t>
            </a:r>
            <a:r>
              <a:rPr lang="en-US" sz="1400" dirty="0">
                <a:cs typeface="Droid Sans"/>
              </a:rPr>
              <a:t>learn more about our Global Initiative Program and how your company can become involved, please </a:t>
            </a:r>
            <a:r>
              <a:rPr lang="en-US" sz="1400" dirty="0" smtClean="0">
                <a:cs typeface="Droid Sans"/>
              </a:rPr>
              <a:t>contact Steve </a:t>
            </a:r>
            <a:r>
              <a:rPr lang="en-US" sz="1400" dirty="0">
                <a:cs typeface="Droid Sans"/>
              </a:rPr>
              <a:t>Roth, Director of Global Initiatives at </a:t>
            </a:r>
            <a:r>
              <a:rPr lang="en-US" sz="1400" u="sng" dirty="0">
                <a:cs typeface="Droid Sans"/>
                <a:hlinkClick r:id="rId5"/>
              </a:rPr>
              <a:t>sroth@outandequal.org.</a:t>
            </a:r>
            <a:endParaRPr lang="en-US" sz="1400" dirty="0">
              <a:cs typeface="Droid Sans"/>
            </a:endParaRPr>
          </a:p>
        </p:txBody>
      </p:sp>
    </p:spTree>
    <p:extLst>
      <p:ext uri="{BB962C8B-B14F-4D97-AF65-F5344CB8AC3E}">
        <p14:creationId xmlns:p14="http://schemas.microsoft.com/office/powerpoint/2010/main" val="9412173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6522" y="2120202"/>
            <a:ext cx="8229600" cy="3537020"/>
          </a:xfrm>
        </p:spPr>
        <p:txBody>
          <a:bodyPr>
            <a:normAutofit/>
          </a:bodyPr>
          <a:lstStyle/>
          <a:p>
            <a:pPr marL="0" indent="0">
              <a:buNone/>
            </a:pPr>
            <a:r>
              <a:rPr lang="en-US" sz="1100" b="1" dirty="0" smtClean="0"/>
              <a:t>LGBT </a:t>
            </a:r>
            <a:r>
              <a:rPr lang="en-US" sz="1100" b="1" dirty="0"/>
              <a:t>Diversity Certification Training (Train the Trainer) </a:t>
            </a:r>
            <a:endParaRPr lang="en-US" sz="1100" b="1" dirty="0" smtClean="0"/>
          </a:p>
          <a:p>
            <a:pPr marL="0" indent="0">
              <a:buNone/>
            </a:pPr>
            <a:r>
              <a:rPr lang="en-US" sz="1100" dirty="0" smtClean="0"/>
              <a:t>This </a:t>
            </a:r>
            <a:r>
              <a:rPr lang="en-US" sz="1100" dirty="0"/>
              <a:t>course is designed to create a cadre of trainers who can teach on LGBT workplace inclusion, break down barriers and foster communication between LGBT employees and their co-workers. Individual employees, Human Resources and Diversity professional, and Employee/Business Resource Group leaders are certified for a period of two years to present Out &amp; Equal materials in the workplace or their local community. This proven program of building cultural competency, business </a:t>
            </a:r>
            <a:r>
              <a:rPr lang="en-US" sz="1100" dirty="0" smtClean="0"/>
              <a:t>cases </a:t>
            </a:r>
            <a:r>
              <a:rPr lang="en-US" sz="1100" dirty="0"/>
              <a:t>and developing </a:t>
            </a:r>
            <a:r>
              <a:rPr lang="en-US" sz="1100" dirty="0" smtClean="0"/>
              <a:t>allies, </a:t>
            </a:r>
            <a:r>
              <a:rPr lang="en-US" sz="1100" dirty="0"/>
              <a:t>fosters alliances and breaks down myths and stereotypes to open communication and build an inclusive workplace. See the </a:t>
            </a:r>
            <a:r>
              <a:rPr lang="en-US" sz="1100" i="1" dirty="0"/>
              <a:t>How to Get Involved Guide</a:t>
            </a:r>
            <a:r>
              <a:rPr lang="en-US" sz="1100" dirty="0"/>
              <a:t> for more information about the Trainer’s Program. </a:t>
            </a:r>
          </a:p>
          <a:p>
            <a:pPr marL="0" indent="0">
              <a:buNone/>
            </a:pPr>
            <a:r>
              <a:rPr lang="en-US" sz="1100" dirty="0"/>
              <a:t> </a:t>
            </a:r>
          </a:p>
          <a:p>
            <a:pPr marL="0" indent="0">
              <a:buNone/>
            </a:pPr>
            <a:r>
              <a:rPr lang="en-US" sz="1100" b="1" dirty="0"/>
              <a:t>Leadership Development for Allies and </a:t>
            </a:r>
            <a:r>
              <a:rPr lang="en-US" sz="1100" b="1" dirty="0" smtClean="0"/>
              <a:t>Advocates</a:t>
            </a:r>
          </a:p>
          <a:p>
            <a:pPr marL="0" indent="0">
              <a:buNone/>
            </a:pPr>
            <a:r>
              <a:rPr lang="en-US" sz="1100" dirty="0" smtClean="0"/>
              <a:t>Many </a:t>
            </a:r>
            <a:r>
              <a:rPr lang="en-US" sz="1100" dirty="0"/>
              <a:t>workplaces are now including allies in their LGBT Employee/Business Resource Groups. This seminar </a:t>
            </a:r>
            <a:r>
              <a:rPr lang="en-US" sz="1100" dirty="0" smtClean="0"/>
              <a:t>developed </a:t>
            </a:r>
            <a:r>
              <a:rPr lang="en-US" sz="1100" dirty="0"/>
              <a:t>the concept of allies, the ways in which they can impact the workplace and community, and </a:t>
            </a:r>
            <a:r>
              <a:rPr lang="en-US" sz="1100" dirty="0" smtClean="0"/>
              <a:t>offered </a:t>
            </a:r>
            <a:r>
              <a:rPr lang="en-US" sz="1100" dirty="0"/>
              <a:t>best practices for leveraging allies to advance LGBT workplace equality. </a:t>
            </a:r>
          </a:p>
          <a:p>
            <a:pPr marL="0" indent="0">
              <a:buNone/>
            </a:pPr>
            <a:r>
              <a:rPr lang="en-US" sz="1100" dirty="0"/>
              <a:t> </a:t>
            </a:r>
          </a:p>
          <a:p>
            <a:pPr marL="0" indent="0">
              <a:buNone/>
            </a:pPr>
            <a:r>
              <a:rPr lang="en-US" sz="1100" b="1" dirty="0"/>
              <a:t>Leadership in BRGs and Advanced </a:t>
            </a:r>
            <a:r>
              <a:rPr lang="en-US" sz="1100" b="1" dirty="0" smtClean="0"/>
              <a:t>ERG</a:t>
            </a:r>
          </a:p>
          <a:p>
            <a:pPr marL="0" indent="0">
              <a:buNone/>
            </a:pPr>
            <a:r>
              <a:rPr lang="en-US" sz="1100" dirty="0" smtClean="0"/>
              <a:t>Do </a:t>
            </a:r>
            <a:r>
              <a:rPr lang="en-US" sz="1100" dirty="0"/>
              <a:t>you have an established ERG/BRG but are unsure of what’s next? Getting the group started was the first step-- this seminar </a:t>
            </a:r>
            <a:r>
              <a:rPr lang="en-US" sz="1100" dirty="0" smtClean="0"/>
              <a:t>provided </a:t>
            </a:r>
            <a:r>
              <a:rPr lang="en-US" sz="1100" dirty="0"/>
              <a:t>best practices and opportunities to share how to make the most of your BRG/ERG, use your executive sponsor, and become fully integrated in the business case. </a:t>
            </a:r>
          </a:p>
          <a:p>
            <a:endParaRPr lang="en-US" b="1" dirty="0"/>
          </a:p>
        </p:txBody>
      </p:sp>
      <p:sp>
        <p:nvSpPr>
          <p:cNvPr id="3" name="Title 2"/>
          <p:cNvSpPr>
            <a:spLocks noGrp="1"/>
          </p:cNvSpPr>
          <p:nvPr>
            <p:ph type="ctrTitle"/>
          </p:nvPr>
        </p:nvSpPr>
        <p:spPr>
          <a:xfrm>
            <a:off x="457199" y="663191"/>
            <a:ext cx="8229600" cy="753627"/>
          </a:xfrm>
        </p:spPr>
        <p:txBody>
          <a:bodyPr/>
          <a:lstStyle/>
          <a:p>
            <a:r>
              <a:rPr lang="en-US" sz="3600" b="0" dirty="0">
                <a:solidFill>
                  <a:prstClr val="white"/>
                </a:solidFill>
                <a:latin typeface="Avenir Book"/>
              </a:rPr>
              <a:t>Leadership Day </a:t>
            </a:r>
            <a:r>
              <a:rPr lang="en-US" sz="2000" b="0" dirty="0">
                <a:solidFill>
                  <a:prstClr val="white"/>
                </a:solidFill>
                <a:latin typeface="Avenir Book"/>
              </a:rPr>
              <a:t>sponsored by Target</a:t>
            </a:r>
            <a:endParaRPr lang="en-US" sz="4400" dirty="0">
              <a:latin typeface="Avenir Book"/>
            </a:endParaRPr>
          </a:p>
        </p:txBody>
      </p:sp>
    </p:spTree>
    <p:extLst>
      <p:ext uri="{BB962C8B-B14F-4D97-AF65-F5344CB8AC3E}">
        <p14:creationId xmlns:p14="http://schemas.microsoft.com/office/powerpoint/2010/main" val="12811383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endParaRPr lang="en-US" sz="1100" b="1" dirty="0" smtClean="0"/>
          </a:p>
          <a:p>
            <a:pPr marL="0" indent="0">
              <a:buNone/>
            </a:pPr>
            <a:r>
              <a:rPr lang="en-US" sz="1100" b="1" dirty="0" smtClean="0"/>
              <a:t>LGBT </a:t>
            </a:r>
            <a:r>
              <a:rPr lang="en-US" sz="1100" b="1" dirty="0"/>
              <a:t>Recruitment and Executive Promotion</a:t>
            </a:r>
          </a:p>
          <a:p>
            <a:pPr marL="0" indent="0">
              <a:buNone/>
            </a:pPr>
            <a:r>
              <a:rPr lang="en-US" sz="1100" dirty="0"/>
              <a:t>As more and more companies develop LGBT-specific recruitment strategies, employers are also seeking clear ways to retain and promote top employees. This seminar </a:t>
            </a:r>
            <a:r>
              <a:rPr lang="en-US" sz="1100" dirty="0" smtClean="0"/>
              <a:t>explained why </a:t>
            </a:r>
            <a:r>
              <a:rPr lang="en-US" sz="1100" dirty="0"/>
              <a:t>recruitment, retention and promotion are a critical next step for LGBT workplace inclusion. Whether you are LGBT or ally, an ERG member or leader, HR professional or executive, this seminar can help shape your current policies and identify successful strategies. </a:t>
            </a:r>
          </a:p>
          <a:p>
            <a:endParaRPr lang="en-US" sz="1100" dirty="0"/>
          </a:p>
          <a:p>
            <a:pPr marL="0" indent="0">
              <a:buNone/>
            </a:pPr>
            <a:r>
              <a:rPr lang="en-US" sz="1100" b="1" dirty="0"/>
              <a:t>LGBT Diversity &amp; Inclusion Leadership in the Government Sector</a:t>
            </a:r>
          </a:p>
          <a:p>
            <a:pPr marL="0" indent="0">
              <a:buNone/>
            </a:pPr>
            <a:r>
              <a:rPr lang="en-US" sz="1100" dirty="0"/>
              <a:t>Designed specifically for government employees, this seminar </a:t>
            </a:r>
            <a:r>
              <a:rPr lang="en-US" sz="1100" dirty="0" smtClean="0"/>
              <a:t>brought  </a:t>
            </a:r>
            <a:r>
              <a:rPr lang="en-US" sz="1100" dirty="0"/>
              <a:t>together different federal agencies to share best practices on promoting LGBT inclusion and equality at work, including strategies for securing agency- and department-level support, developing business plans, improving LGBT recruitment efforts, and strengthening special emphasis programs. </a:t>
            </a:r>
          </a:p>
          <a:p>
            <a:endParaRPr lang="en-US" sz="1100" dirty="0"/>
          </a:p>
          <a:p>
            <a:pPr marL="0" indent="0">
              <a:buNone/>
            </a:pPr>
            <a:r>
              <a:rPr lang="en-US" sz="1100" b="1" dirty="0"/>
              <a:t>Global Leadership in LGBT Diversity &amp; Inclusion</a:t>
            </a:r>
          </a:p>
          <a:p>
            <a:pPr marL="0" indent="0">
              <a:buNone/>
            </a:pPr>
            <a:r>
              <a:rPr lang="en-US" sz="1100" dirty="0"/>
              <a:t>This </a:t>
            </a:r>
            <a:r>
              <a:rPr lang="en-US" sz="1100" dirty="0" smtClean="0"/>
              <a:t>seminar was </a:t>
            </a:r>
            <a:r>
              <a:rPr lang="en-US" sz="1100" dirty="0"/>
              <a:t>designed for people who work on or are interested in the advancement of LGBT workplace equality globally. </a:t>
            </a:r>
            <a:r>
              <a:rPr lang="en-US" sz="1100" dirty="0" smtClean="0"/>
              <a:t>This </a:t>
            </a:r>
            <a:r>
              <a:rPr lang="en-US" sz="1100" dirty="0"/>
              <a:t>workshop </a:t>
            </a:r>
            <a:r>
              <a:rPr lang="en-US" sz="1100" dirty="0" smtClean="0"/>
              <a:t>shared  </a:t>
            </a:r>
            <a:r>
              <a:rPr lang="en-US" sz="1100" dirty="0"/>
              <a:t>the results of recent worldwide surveys on LGBT </a:t>
            </a:r>
            <a:r>
              <a:rPr lang="en-US" sz="1100" dirty="0" smtClean="0"/>
              <a:t>equality and provided best </a:t>
            </a:r>
            <a:r>
              <a:rPr lang="en-US" sz="1100" dirty="0"/>
              <a:t>practices for establishing ERGs internationally, as well as </a:t>
            </a:r>
            <a:r>
              <a:rPr lang="en-US" sz="1100" dirty="0" smtClean="0"/>
              <a:t>discussed </a:t>
            </a:r>
            <a:r>
              <a:rPr lang="en-US" sz="1100" dirty="0"/>
              <a:t>other global LGBT workplace challenges such as travel advisories and expat assignments. This seminar </a:t>
            </a:r>
            <a:r>
              <a:rPr lang="en-US" sz="1100" dirty="0" smtClean="0"/>
              <a:t>provided a network </a:t>
            </a:r>
            <a:r>
              <a:rPr lang="en-US" sz="1100" dirty="0"/>
              <a:t>of practitioners who work with LGBT global equality on a daily basis and have a fountain of ideas and experiences to share. </a:t>
            </a:r>
          </a:p>
          <a:p>
            <a:endParaRPr lang="en-US" dirty="0"/>
          </a:p>
        </p:txBody>
      </p:sp>
      <p:sp>
        <p:nvSpPr>
          <p:cNvPr id="3" name="Title 2"/>
          <p:cNvSpPr>
            <a:spLocks noGrp="1"/>
          </p:cNvSpPr>
          <p:nvPr>
            <p:ph type="ctrTitle"/>
          </p:nvPr>
        </p:nvSpPr>
        <p:spPr>
          <a:xfrm>
            <a:off x="457199" y="683288"/>
            <a:ext cx="8229600" cy="663191"/>
          </a:xfrm>
        </p:spPr>
        <p:txBody>
          <a:bodyPr/>
          <a:lstStyle/>
          <a:p>
            <a:r>
              <a:rPr lang="en-US" sz="3600" b="0" dirty="0">
                <a:solidFill>
                  <a:prstClr val="white"/>
                </a:solidFill>
                <a:latin typeface="Avenir Book"/>
              </a:rPr>
              <a:t>Leadership Day </a:t>
            </a:r>
            <a:r>
              <a:rPr lang="en-US" sz="2000" b="0" dirty="0">
                <a:solidFill>
                  <a:prstClr val="white"/>
                </a:solidFill>
                <a:latin typeface="Avenir Book"/>
              </a:rPr>
              <a:t>sponsored by Target</a:t>
            </a:r>
            <a:endParaRPr lang="en-US" sz="2800" dirty="0"/>
          </a:p>
        </p:txBody>
      </p:sp>
    </p:spTree>
    <p:extLst>
      <p:ext uri="{BB962C8B-B14F-4D97-AF65-F5344CB8AC3E}">
        <p14:creationId xmlns:p14="http://schemas.microsoft.com/office/powerpoint/2010/main" val="41008168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1459A"/>
            </a:gs>
            <a:gs pos="100000">
              <a:srgbClr val="0093EF"/>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7104" y="602902"/>
            <a:ext cx="7535673" cy="1095269"/>
          </a:xfrm>
        </p:spPr>
        <p:txBody>
          <a:bodyPr>
            <a:normAutofit/>
          </a:bodyPr>
          <a:lstStyle/>
          <a:p>
            <a:r>
              <a:rPr lang="en-US" sz="4800" b="0" dirty="0" smtClean="0">
                <a:latin typeface="Avenir Book"/>
                <a:cs typeface="Avenir Book"/>
              </a:rPr>
              <a:t>Total Attendance 4106</a:t>
            </a:r>
            <a:endParaRPr lang="en-US" sz="4800" b="0" dirty="0">
              <a:latin typeface="Avenir Book"/>
              <a:cs typeface="Avenir Book"/>
            </a:endParaRPr>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921696" y="2348610"/>
            <a:ext cx="5748832" cy="2286000"/>
          </a:xfrm>
          <a:effectLst>
            <a:glow rad="101600">
              <a:schemeClr val="accent4">
                <a:satMod val="175000"/>
                <a:alpha val="40000"/>
              </a:schemeClr>
            </a:glow>
            <a:softEdge rad="31750"/>
          </a:effectLst>
        </p:spPr>
      </p:pic>
    </p:spTree>
    <p:extLst>
      <p:ext uri="{BB962C8B-B14F-4D97-AF65-F5344CB8AC3E}">
        <p14:creationId xmlns:p14="http://schemas.microsoft.com/office/powerpoint/2010/main" val="983004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65661"/>
            <a:ext cx="8229600" cy="4525963"/>
          </a:xfrm>
        </p:spPr>
        <p:txBody>
          <a:bodyPr>
            <a:noAutofit/>
          </a:bodyPr>
          <a:lstStyle/>
          <a:p>
            <a:pPr marL="0" indent="0">
              <a:buNone/>
            </a:pPr>
            <a:endParaRPr lang="en-US" sz="2000" dirty="0">
              <a:latin typeface="Droid Sans"/>
              <a:cs typeface="Droid Sans"/>
            </a:endParaRPr>
          </a:p>
        </p:txBody>
      </p:sp>
      <p:sp>
        <p:nvSpPr>
          <p:cNvPr id="3" name="Title 2"/>
          <p:cNvSpPr>
            <a:spLocks noGrp="1"/>
          </p:cNvSpPr>
          <p:nvPr>
            <p:ph type="ctrTitle"/>
          </p:nvPr>
        </p:nvSpPr>
        <p:spPr>
          <a:xfrm>
            <a:off x="457199" y="535291"/>
            <a:ext cx="8229600" cy="1185223"/>
          </a:xfrm>
        </p:spPr>
        <p:txBody>
          <a:bodyPr/>
          <a:lstStyle/>
          <a:p>
            <a:r>
              <a:rPr lang="en-US" sz="4400" b="0" dirty="0" smtClean="0">
                <a:latin typeface="Avenir Book"/>
                <a:cs typeface="Avenir Book"/>
              </a:rPr>
              <a:t>Summit Demographics</a:t>
            </a:r>
            <a:endParaRPr lang="en-US" sz="4400" b="0" dirty="0">
              <a:latin typeface="Avenir Book"/>
              <a:cs typeface="Avenir Book"/>
            </a:endParaRPr>
          </a:p>
        </p:txBody>
      </p:sp>
      <p:graphicFrame>
        <p:nvGraphicFramePr>
          <p:cNvPr id="4" name="Chart 3"/>
          <p:cNvGraphicFramePr/>
          <p:nvPr>
            <p:extLst>
              <p:ext uri="{D42A27DB-BD31-4B8C-83A1-F6EECF244321}">
                <p14:modId xmlns:p14="http://schemas.microsoft.com/office/powerpoint/2010/main" val="1127041580"/>
              </p:ext>
            </p:extLst>
          </p:nvPr>
        </p:nvGraphicFramePr>
        <p:xfrm>
          <a:off x="164679" y="1787509"/>
          <a:ext cx="4805141" cy="32300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331219482"/>
              </p:ext>
            </p:extLst>
          </p:nvPr>
        </p:nvGraphicFramePr>
        <p:xfrm>
          <a:off x="4195209" y="2361149"/>
          <a:ext cx="4491590" cy="27326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236672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65661"/>
            <a:ext cx="8435592" cy="4876299"/>
          </a:xfrm>
        </p:spPr>
        <p:txBody>
          <a:bodyPr>
            <a:noAutofit/>
          </a:bodyPr>
          <a:lstStyle/>
          <a:p>
            <a:pPr marL="0" indent="0">
              <a:buNone/>
            </a:pPr>
            <a:endParaRPr lang="en-US" sz="2000" dirty="0">
              <a:latin typeface="Droid Sans"/>
              <a:cs typeface="Droid Sans"/>
            </a:endParaRPr>
          </a:p>
        </p:txBody>
      </p:sp>
      <p:sp>
        <p:nvSpPr>
          <p:cNvPr id="3" name="Title 2"/>
          <p:cNvSpPr>
            <a:spLocks noGrp="1"/>
          </p:cNvSpPr>
          <p:nvPr>
            <p:ph type="ctrTitle"/>
          </p:nvPr>
        </p:nvSpPr>
        <p:spPr>
          <a:xfrm>
            <a:off x="457199" y="535291"/>
            <a:ext cx="8229600" cy="1185223"/>
          </a:xfrm>
        </p:spPr>
        <p:txBody>
          <a:bodyPr/>
          <a:lstStyle/>
          <a:p>
            <a:r>
              <a:rPr lang="en-US" sz="4400" b="0" dirty="0" smtClean="0">
                <a:latin typeface="Avenir Book"/>
                <a:cs typeface="Avenir Book"/>
              </a:rPr>
              <a:t>Summit Demographics</a:t>
            </a:r>
            <a:endParaRPr lang="en-US" sz="4400" b="0" dirty="0">
              <a:latin typeface="Avenir Book"/>
              <a:cs typeface="Avenir Book"/>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161" y="1765661"/>
            <a:ext cx="5024176" cy="39532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64853" y="2024684"/>
            <a:ext cx="3602333" cy="3435160"/>
          </a:xfrm>
          <a:prstGeom prst="rect">
            <a:avLst/>
          </a:prstGeom>
        </p:spPr>
      </p:pic>
    </p:spTree>
    <p:extLst>
      <p:ext uri="{BB962C8B-B14F-4D97-AF65-F5344CB8AC3E}">
        <p14:creationId xmlns:p14="http://schemas.microsoft.com/office/powerpoint/2010/main" val="11868487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765661"/>
            <a:ext cx="8229600" cy="4525963"/>
          </a:xfrm>
        </p:spPr>
        <p:txBody>
          <a:bodyPr>
            <a:noAutofit/>
          </a:bodyPr>
          <a:lstStyle/>
          <a:p>
            <a:pPr marL="0" indent="0">
              <a:buNone/>
            </a:pPr>
            <a:endParaRPr lang="en-US" sz="2000" dirty="0">
              <a:latin typeface="Droid Sans"/>
              <a:cs typeface="Droid Sans"/>
            </a:endParaRPr>
          </a:p>
        </p:txBody>
      </p:sp>
      <p:sp>
        <p:nvSpPr>
          <p:cNvPr id="3" name="Title 2"/>
          <p:cNvSpPr>
            <a:spLocks noGrp="1"/>
          </p:cNvSpPr>
          <p:nvPr>
            <p:ph type="ctrTitle"/>
          </p:nvPr>
        </p:nvSpPr>
        <p:spPr>
          <a:xfrm>
            <a:off x="457199" y="535291"/>
            <a:ext cx="8229600" cy="1185223"/>
          </a:xfrm>
        </p:spPr>
        <p:txBody>
          <a:bodyPr/>
          <a:lstStyle/>
          <a:p>
            <a:r>
              <a:rPr lang="en-US" sz="4800" b="0" dirty="0" smtClean="0">
                <a:latin typeface="Avenir Book"/>
                <a:cs typeface="Avenir Book"/>
              </a:rPr>
              <a:t>Summit Demographics</a:t>
            </a:r>
            <a:endParaRPr lang="en-US" sz="4800" b="0" dirty="0">
              <a:latin typeface="Avenir Book"/>
              <a:cs typeface="Avenir Book"/>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2497" y="1801735"/>
            <a:ext cx="4495500" cy="23055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5927" y="4473523"/>
            <a:ext cx="3446072" cy="162570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7997" y="3196253"/>
            <a:ext cx="3751161" cy="2090122"/>
          </a:xfrm>
          <a:prstGeom prst="rect">
            <a:avLst/>
          </a:prstGeom>
        </p:spPr>
      </p:pic>
    </p:spTree>
    <p:extLst>
      <p:ext uri="{BB962C8B-B14F-4D97-AF65-F5344CB8AC3E}">
        <p14:creationId xmlns:p14="http://schemas.microsoft.com/office/powerpoint/2010/main" val="18624484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2" id="{0DCB8FFA-2640-E64F-AB70-66625EEC916D}" vid="{FA850CE1-E0A5-7543-989D-94790ABC12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2016 O&amp;E SlideDeck Template</Template>
  <TotalTime>1251</TotalTime>
  <Words>2596</Words>
  <Application>Microsoft Macintosh PowerPoint</Application>
  <PresentationFormat>On-screen Show (4:3)</PresentationFormat>
  <Paragraphs>206</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OUT &amp; EQUAL</vt:lpstr>
      <vt:lpstr>2016 Summit Trip Report</vt:lpstr>
      <vt:lpstr>Leadership Day sponsored by Target</vt:lpstr>
      <vt:lpstr>Leadership Day sponsored by Target</vt:lpstr>
      <vt:lpstr>Leadership Day sponsored by Target</vt:lpstr>
      <vt:lpstr>Total Attendance 4106</vt:lpstr>
      <vt:lpstr>Summit Demographics</vt:lpstr>
      <vt:lpstr>Summit Demographics</vt:lpstr>
      <vt:lpstr>Summit Demographics</vt:lpstr>
      <vt:lpstr>2016 WORKPLACE SUMMIT SPONSORS</vt:lpstr>
      <vt:lpstr>2016 WORKPLACE SUMMIT SPONSORS</vt:lpstr>
      <vt:lpstr>PowerPoint Presentation</vt:lpstr>
      <vt:lpstr>Representation by Industry</vt:lpstr>
      <vt:lpstr>Business Case</vt:lpstr>
      <vt:lpstr>Attendee comments</vt:lpstr>
      <vt:lpstr>Attendee comments</vt:lpstr>
      <vt:lpstr>Visibility at Events</vt:lpstr>
      <vt:lpstr>Visibility at Events</vt:lpstr>
      <vt:lpstr>Visibility Engagement Center, Program Book, Logo Placement</vt:lpstr>
      <vt:lpstr>Empowerment – OUTIE Awards</vt:lpstr>
      <vt:lpstr>2016 Outie Award Winners</vt:lpstr>
      <vt:lpstr>Education</vt:lpstr>
      <vt:lpstr>Summit Highlights</vt:lpstr>
      <vt:lpstr>Summit Highlights</vt:lpstr>
      <vt:lpstr>Summit Highlights</vt:lpstr>
      <vt:lpstr>Summit Highlights</vt:lpstr>
      <vt:lpstr>SURVEY STATISTICS</vt:lpstr>
      <vt:lpstr>SURVEY STATISTICS</vt:lpstr>
      <vt:lpstr>SURVEY STATISTICS</vt:lpstr>
      <vt:lpstr>SURVEY STATISTICS</vt:lpstr>
      <vt:lpstr>SURVEY STATISTICS</vt:lpstr>
      <vt:lpstr>SURVEY STATISTICS</vt:lpstr>
      <vt:lpstr>SURVEY STATISTICS</vt:lpstr>
      <vt:lpstr>2016 SUMMIT LINKS</vt:lpstr>
      <vt:lpstr>Connect</vt:lpstr>
      <vt:lpstr>Resources &amp; Contacts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&amp; EQUAL</dc:title>
  <dc:creator>Pamela Berkowitz</dc:creator>
  <cp:lastModifiedBy>Maddison LeRoy</cp:lastModifiedBy>
  <cp:revision>62</cp:revision>
  <cp:lastPrinted>2016-11-09T19:41:06Z</cp:lastPrinted>
  <dcterms:created xsi:type="dcterms:W3CDTF">2016-08-18T20:43:37Z</dcterms:created>
  <dcterms:modified xsi:type="dcterms:W3CDTF">2016-11-18T23:31:31Z</dcterms:modified>
</cp:coreProperties>
</file>