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3" r:id="rId3"/>
    <p:sldId id="274" r:id="rId4"/>
    <p:sldId id="282" r:id="rId5"/>
    <p:sldId id="283" r:id="rId6"/>
    <p:sldId id="280" r:id="rId7"/>
    <p:sldId id="259" r:id="rId8"/>
    <p:sldId id="275" r:id="rId9"/>
    <p:sldId id="278" r:id="rId10"/>
    <p:sldId id="268" r:id="rId11"/>
    <p:sldId id="276" r:id="rId12"/>
    <p:sldId id="263" r:id="rId13"/>
    <p:sldId id="279" r:id="rId14"/>
    <p:sldId id="281" r:id="rId15"/>
    <p:sldId id="264" r:id="rId16"/>
    <p:sldId id="265" r:id="rId17"/>
    <p:sldId id="277" r:id="rId18"/>
    <p:sldId id="270" r:id="rId19"/>
    <p:sldId id="271" r:id="rId20"/>
    <p:sldId id="262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7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79"/>
    <p:restoredTop sz="94624"/>
  </p:normalViewPr>
  <p:slideViewPr>
    <p:cSldViewPr snapToGrid="0" snapToObjects="1">
      <p:cViewPr varScale="1">
        <p:scale>
          <a:sx n="68" d="100"/>
          <a:sy n="68" d="100"/>
        </p:scale>
        <p:origin x="-564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8B707-FCEC-4B07-AD06-42692B96542F}" type="datetimeFigureOut">
              <a:rPr lang="en-US" smtClean="0"/>
              <a:pPr/>
              <a:t>10/4/16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20ED7-407C-49C8-B90F-2CFBC5CF4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E841-093A-D74A-8651-E3DF7EDA9082}" type="datetimeFigureOut">
              <a:rPr lang="en-US" smtClean="0"/>
              <a:pPr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7E33-F654-7643-B040-644FFB9884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9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E841-093A-D74A-8651-E3DF7EDA9082}" type="datetimeFigureOut">
              <a:rPr lang="en-US" smtClean="0"/>
              <a:pPr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7E33-F654-7643-B040-644FFB9884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96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E841-093A-D74A-8651-E3DF7EDA9082}" type="datetimeFigureOut">
              <a:rPr lang="en-US" smtClean="0"/>
              <a:pPr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7E33-F654-7643-B040-644FFB9884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4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E841-093A-D74A-8651-E3DF7EDA9082}" type="datetimeFigureOut">
              <a:rPr lang="en-US" smtClean="0"/>
              <a:pPr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7E33-F654-7643-B040-644FFB9884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5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E841-093A-D74A-8651-E3DF7EDA9082}" type="datetimeFigureOut">
              <a:rPr lang="en-US" smtClean="0"/>
              <a:pPr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7E33-F654-7643-B040-644FFB9884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8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E841-093A-D74A-8651-E3DF7EDA9082}" type="datetimeFigureOut">
              <a:rPr lang="en-US" smtClean="0"/>
              <a:pPr/>
              <a:t>10/4/16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7E33-F654-7643-B040-644FFB9884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50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E841-093A-D74A-8651-E3DF7EDA9082}" type="datetimeFigureOut">
              <a:rPr lang="en-US" smtClean="0"/>
              <a:pPr/>
              <a:t>10/4/16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7E33-F654-7643-B040-644FFB9884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0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E841-093A-D74A-8651-E3DF7EDA9082}" type="datetimeFigureOut">
              <a:rPr lang="en-US" smtClean="0"/>
              <a:pPr/>
              <a:t>10/4/16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7E33-F654-7643-B040-644FFB9884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5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E841-093A-D74A-8651-E3DF7EDA9082}" type="datetimeFigureOut">
              <a:rPr lang="en-US" smtClean="0"/>
              <a:pPr/>
              <a:t>10/4/16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7E33-F654-7643-B040-644FFB9884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1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E841-093A-D74A-8651-E3DF7EDA9082}" type="datetimeFigureOut">
              <a:rPr lang="en-US" smtClean="0"/>
              <a:pPr/>
              <a:t>10/4/16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7E33-F654-7643-B040-644FFB9884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1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E841-093A-D74A-8651-E3DF7EDA9082}" type="datetimeFigureOut">
              <a:rPr lang="en-US" smtClean="0"/>
              <a:pPr/>
              <a:t>10/4/16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7E33-F654-7643-B040-644FFB9884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7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AE841-093A-D74A-8651-E3DF7EDA9082}" type="datetimeFigureOut">
              <a:rPr lang="en-US" smtClean="0"/>
              <a:pPr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77E33-F654-7643-B040-644FFB9884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productivefacts.org/topics/detail.aspx?id=504" TargetMode="External"/><Relationship Id="rId4" Type="http://schemas.openxmlformats.org/officeDocument/2006/relationships/hyperlink" Target="http://glma.org/" TargetMode="External"/><Relationship Id="rId5" Type="http://schemas.openxmlformats.org/officeDocument/2006/relationships/hyperlink" Target="http://www.fenwayhealth.org/site/PageServer?pagename=FCHC_srv_services_LGBT" TargetMode="External"/><Relationship Id="rId6" Type="http://schemas.openxmlformats.org/officeDocument/2006/relationships/hyperlink" Target="http://www.gayparentmag.com/" TargetMode="External"/><Relationship Id="rId7" Type="http://schemas.openxmlformats.org/officeDocument/2006/relationships/hyperlink" Target="http://itsconceivablenow.com/" TargetMode="Externa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114" y="0"/>
            <a:ext cx="1509622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latin typeface="Plantagenet Cherokee" charset="0"/>
                <a:ea typeface="Plantagenet Cherokee" charset="0"/>
                <a:cs typeface="Plantagenet Cherokee" charset="0"/>
              </a:rPr>
              <a:t>Fertility </a:t>
            </a:r>
            <a:r>
              <a:rPr lang="en-US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Options Specifically </a:t>
            </a:r>
            <a:r>
              <a:rPr lang="en-US" i="1" dirty="0">
                <a:latin typeface="Plantagenet Cherokee" charset="0"/>
                <a:ea typeface="Plantagenet Cherokee" charset="0"/>
                <a:cs typeface="Plantagenet Cherokee" charset="0"/>
              </a:rPr>
              <a:t>for LGBTQ </a:t>
            </a:r>
            <a:r>
              <a:rPr lang="en-US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Patients</a:t>
            </a:r>
            <a:r>
              <a:rPr lang="en-US" i="1" dirty="0" smtClean="0">
                <a:effectLst/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endParaRPr lang="en-US" i="1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Mark P. </a:t>
            </a:r>
            <a:r>
              <a:rPr lang="en-US" i="1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Trolice</a:t>
            </a:r>
            <a:r>
              <a:rPr lang="en-US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, M.D.</a:t>
            </a:r>
            <a:endParaRPr lang="en-US" i="1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626161"/>
            <a:ext cx="6400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3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114" y="0"/>
            <a:ext cx="15096228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5435278" cy="3278810"/>
          </a:xfrm>
        </p:spPr>
        <p:txBody>
          <a:bodyPr>
            <a:noAutofit/>
          </a:bodyPr>
          <a:lstStyle/>
          <a:p>
            <a:r>
              <a:rPr lang="en-US" sz="36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IVF With One Person Eggs</a:t>
            </a:r>
          </a:p>
          <a:p>
            <a:endParaRPr lang="en-US" sz="3600" i="1" dirty="0" smtClean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endParaRPr lang="en-US" sz="3600" i="1" dirty="0" smtClean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r>
              <a:rPr lang="en-US" sz="36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Egg Sharing between couple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7" y="6311900"/>
            <a:ext cx="3202421" cy="4574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78" y="2075787"/>
            <a:ext cx="5497010" cy="368299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5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114" y="0"/>
            <a:ext cx="1509622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i="1" dirty="0">
                <a:latin typeface="Plantagenet Cherokee" charset="0"/>
                <a:ea typeface="Plantagenet Cherokee" charset="0"/>
                <a:cs typeface="Plantagenet Cherokee" charset="0"/>
              </a:rPr>
              <a:t>Egg </a:t>
            </a:r>
            <a:r>
              <a:rPr lang="en-US" sz="72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Sharing</a:t>
            </a:r>
            <a:endParaRPr lang="en-US" sz="7200" i="1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190" y="1880351"/>
            <a:ext cx="6403184" cy="4351338"/>
          </a:xfrm>
        </p:spPr>
        <p:txBody>
          <a:bodyPr/>
          <a:lstStyle/>
          <a:p>
            <a:r>
              <a:rPr lang="en-US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Involves giving </a:t>
            </a:r>
            <a:r>
              <a:rPr lang="en-US" i="1" dirty="0">
                <a:latin typeface="Plantagenet Cherokee" charset="0"/>
                <a:ea typeface="Plantagenet Cherokee" charset="0"/>
                <a:cs typeface="Plantagenet Cherokee" charset="0"/>
              </a:rPr>
              <a:t>half of your total eggs collected during your IVF cycle to an anonymous </a:t>
            </a:r>
            <a:r>
              <a:rPr lang="en-US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recipient</a:t>
            </a:r>
          </a:p>
          <a:p>
            <a:pPr marL="0" indent="0">
              <a:buNone/>
            </a:pPr>
            <a:endParaRPr lang="en-US" i="1" dirty="0" smtClean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r>
              <a:rPr lang="en-US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Allows both couples to have a chance of having a baby</a:t>
            </a:r>
            <a:r>
              <a:rPr lang="en-US" i="1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through fertility treatment</a:t>
            </a:r>
            <a:endParaRPr lang="en-US" i="1" dirty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7" y="6311900"/>
            <a:ext cx="3202421" cy="457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5" t="5027" b="16529"/>
          <a:stretch/>
        </p:blipFill>
        <p:spPr>
          <a:xfrm>
            <a:off x="7360920" y="1880351"/>
            <a:ext cx="3863340" cy="467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96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114" y="0"/>
            <a:ext cx="1509622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074" y="365125"/>
            <a:ext cx="11189853" cy="1325563"/>
          </a:xfrm>
        </p:spPr>
        <p:txBody>
          <a:bodyPr>
            <a:noAutofit/>
          </a:bodyPr>
          <a:lstStyle/>
          <a:p>
            <a:pPr algn="ctr"/>
            <a:r>
              <a:rPr lang="en-US" sz="5000" i="1" smtClean="0">
                <a:latin typeface="Plantagenet Cherokee" charset="0"/>
                <a:ea typeface="Plantagenet Cherokee" charset="0"/>
                <a:cs typeface="Plantagenet Cherokee" charset="0"/>
              </a:rPr>
              <a:t>How </a:t>
            </a:r>
            <a:r>
              <a:rPr lang="en-US" sz="5000" i="1">
                <a:latin typeface="Plantagenet Cherokee" charset="0"/>
                <a:ea typeface="Plantagenet Cherokee" charset="0"/>
                <a:cs typeface="Plantagenet Cherokee" charset="0"/>
              </a:rPr>
              <a:t>C</a:t>
            </a:r>
            <a:r>
              <a:rPr lang="en-US" sz="5000" i="1" smtClean="0">
                <a:latin typeface="Plantagenet Cherokee" charset="0"/>
                <a:ea typeface="Plantagenet Cherokee" charset="0"/>
                <a:cs typeface="Plantagenet Cherokee" charset="0"/>
              </a:rPr>
              <a:t>an Lesbian </a:t>
            </a:r>
            <a:r>
              <a:rPr lang="en-US" sz="5000" i="1">
                <a:latin typeface="Plantagenet Cherokee" charset="0"/>
                <a:ea typeface="Plantagenet Cherokee" charset="0"/>
                <a:cs typeface="Plantagenet Cherokee" charset="0"/>
              </a:rPr>
              <a:t>C</a:t>
            </a:r>
            <a:r>
              <a:rPr lang="en-US" sz="5000" i="1" smtClean="0">
                <a:latin typeface="Plantagenet Cherokee" charset="0"/>
                <a:ea typeface="Plantagenet Cherokee" charset="0"/>
                <a:cs typeface="Plantagenet Cherokee" charset="0"/>
              </a:rPr>
              <a:t>ouples </a:t>
            </a:r>
            <a:r>
              <a:rPr lang="en-US" sz="5000" i="1">
                <a:latin typeface="Plantagenet Cherokee" charset="0"/>
                <a:ea typeface="Plantagenet Cherokee" charset="0"/>
                <a:cs typeface="Plantagenet Cherokee" charset="0"/>
              </a:rPr>
              <a:t>S</a:t>
            </a:r>
            <a:r>
              <a:rPr lang="en-US" sz="5000" i="1" smtClean="0">
                <a:latin typeface="Plantagenet Cherokee" charset="0"/>
                <a:ea typeface="Plantagenet Cherokee" charset="0"/>
                <a:cs typeface="Plantagenet Cherokee" charset="0"/>
              </a:rPr>
              <a:t>hare Eggs</a:t>
            </a:r>
            <a:r>
              <a:rPr lang="en-US" sz="50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  <a:endParaRPr lang="en-US" sz="5000" i="1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132" y="2055813"/>
            <a:ext cx="5319532" cy="3707074"/>
          </a:xfrm>
        </p:spPr>
        <p:txBody>
          <a:bodyPr>
            <a:normAutofit/>
          </a:bodyPr>
          <a:lstStyle/>
          <a:p>
            <a:r>
              <a:rPr lang="en-US" i="1" dirty="0">
                <a:latin typeface="Plantagenet Cherokee" charset="0"/>
                <a:ea typeface="Plantagenet Cherokee" charset="0"/>
                <a:cs typeface="Plantagenet Cherokee" charset="0"/>
              </a:rPr>
              <a:t>O</a:t>
            </a:r>
            <a:r>
              <a:rPr lang="en-US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ne partner provides </a:t>
            </a:r>
            <a:r>
              <a:rPr lang="en-US" i="1" dirty="0">
                <a:latin typeface="Plantagenet Cherokee" charset="0"/>
                <a:ea typeface="Plantagenet Cherokee" charset="0"/>
                <a:cs typeface="Plantagenet Cherokee" charset="0"/>
              </a:rPr>
              <a:t>the eggs (the genetic mother) and the other </a:t>
            </a:r>
            <a:r>
              <a:rPr lang="en-US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carries </a:t>
            </a:r>
            <a:r>
              <a:rPr lang="en-US" i="1" dirty="0">
                <a:latin typeface="Plantagenet Cherokee" charset="0"/>
                <a:ea typeface="Plantagenet Cherokee" charset="0"/>
                <a:cs typeface="Plantagenet Cherokee" charset="0"/>
              </a:rPr>
              <a:t>the pregnancy (the birth mother). 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7" y="6311900"/>
            <a:ext cx="3202421" cy="4574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55813"/>
            <a:ext cx="5704154" cy="381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77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114" y="0"/>
            <a:ext cx="1509622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56" y="-73015"/>
            <a:ext cx="11770489" cy="2246273"/>
          </a:xfrm>
        </p:spPr>
        <p:txBody>
          <a:bodyPr>
            <a:noAutofit/>
          </a:bodyPr>
          <a:lstStyle/>
          <a:p>
            <a:pPr algn="ctr"/>
            <a:r>
              <a:rPr lang="en-US" sz="60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Should I Freeze </a:t>
            </a:r>
            <a:r>
              <a:rPr lang="en-US" sz="6000" i="1" dirty="0">
                <a:latin typeface="Plantagenet Cherokee" charset="0"/>
                <a:ea typeface="Plantagenet Cherokee" charset="0"/>
                <a:cs typeface="Plantagenet Cherokee" charset="0"/>
              </a:rPr>
              <a:t>M</a:t>
            </a:r>
            <a:r>
              <a:rPr lang="en-US" sz="60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y </a:t>
            </a:r>
            <a:r>
              <a:rPr lang="en-US" sz="6000" i="1" dirty="0">
                <a:latin typeface="Plantagenet Cherokee" charset="0"/>
                <a:ea typeface="Plantagenet Cherokee" charset="0"/>
                <a:cs typeface="Plantagenet Cherokee" charset="0"/>
              </a:rPr>
              <a:t>E</a:t>
            </a:r>
            <a:r>
              <a:rPr lang="en-US" sz="60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ggs?</a:t>
            </a:r>
            <a:endParaRPr lang="en-US" sz="6000" i="1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7" y="6311900"/>
            <a:ext cx="3202421" cy="457489"/>
          </a:xfrm>
          <a:prstGeom prst="rect">
            <a:avLst/>
          </a:prstGeom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636439"/>
            <a:ext cx="5587264" cy="4351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06602" y="2441643"/>
            <a:ext cx="5319532" cy="3707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lantagenet Cherokee" charset="0"/>
                <a:ea typeface="Plantagenet Cherokee" charset="0"/>
                <a:cs typeface="Plantagenet Cherokee" charset="0"/>
              </a:rPr>
              <a:t>Single women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6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Lesbian couples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lantagenet Cherokee" charset="0"/>
                <a:ea typeface="Plantagenet Cherokee" charset="0"/>
                <a:cs typeface="Plantagenet Cherokee" charset="0"/>
              </a:rPr>
              <a:t>Transgender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endParaRPr kumimoji="0" lang="en-US" sz="3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lantagenet Cherokee" charset="0"/>
              <a:ea typeface="Plantagenet Cherokee" charset="0"/>
              <a:cs typeface="Plantagenet Cherokee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0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114" y="0"/>
            <a:ext cx="15096228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7" y="6311900"/>
            <a:ext cx="3202421" cy="45748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440916"/>
            <a:ext cx="10515600" cy="3976167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latin typeface="Plantagenet Cherokee" charset="0"/>
                <a:ea typeface="Plantagenet Cherokee" charset="0"/>
                <a:cs typeface="Plantagenet Cherokee" charset="0"/>
              </a:rPr>
              <a:t>For Men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3138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114" y="0"/>
            <a:ext cx="1509622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56" y="-73015"/>
            <a:ext cx="11770489" cy="2246273"/>
          </a:xfrm>
        </p:spPr>
        <p:txBody>
          <a:bodyPr>
            <a:noAutofit/>
          </a:bodyPr>
          <a:lstStyle/>
          <a:p>
            <a:pPr algn="ctr"/>
            <a:r>
              <a:rPr lang="en-US" sz="48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What </a:t>
            </a:r>
            <a:r>
              <a:rPr lang="en-US" sz="4800" i="1" dirty="0">
                <a:latin typeface="Plantagenet Cherokee" charset="0"/>
                <a:ea typeface="Plantagenet Cherokee" charset="0"/>
                <a:cs typeface="Plantagenet Cherokee" charset="0"/>
              </a:rPr>
              <a:t>O</a:t>
            </a:r>
            <a:r>
              <a:rPr lang="en-US" sz="48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ptions </a:t>
            </a:r>
            <a:r>
              <a:rPr lang="en-US" sz="4800" i="1" dirty="0">
                <a:latin typeface="Plantagenet Cherokee" charset="0"/>
                <a:ea typeface="Plantagenet Cherokee" charset="0"/>
                <a:cs typeface="Plantagenet Cherokee" charset="0"/>
              </a:rPr>
              <a:t>D</a:t>
            </a:r>
            <a:r>
              <a:rPr lang="en-US" sz="48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o </a:t>
            </a:r>
            <a:r>
              <a:rPr lang="en-US" sz="4800" i="1" dirty="0">
                <a:latin typeface="Plantagenet Cherokee" charset="0"/>
                <a:ea typeface="Plantagenet Cherokee" charset="0"/>
                <a:cs typeface="Plantagenet Cherokee" charset="0"/>
              </a:rPr>
              <a:t>M</a:t>
            </a:r>
            <a:r>
              <a:rPr lang="en-US" sz="48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ale </a:t>
            </a:r>
            <a:r>
              <a:rPr lang="en-US" sz="4800" i="1" dirty="0">
                <a:latin typeface="Plantagenet Cherokee" charset="0"/>
                <a:ea typeface="Plantagenet Cherokee" charset="0"/>
                <a:cs typeface="Plantagenet Cherokee" charset="0"/>
              </a:rPr>
              <a:t>S</a:t>
            </a:r>
            <a:r>
              <a:rPr lang="en-US" sz="48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ame </a:t>
            </a:r>
            <a:r>
              <a:rPr lang="en-US" sz="4800" i="1" dirty="0">
                <a:latin typeface="Plantagenet Cherokee" charset="0"/>
                <a:ea typeface="Plantagenet Cherokee" charset="0"/>
                <a:cs typeface="Plantagenet Cherokee" charset="0"/>
              </a:rPr>
              <a:t>S</a:t>
            </a:r>
            <a:r>
              <a:rPr lang="en-US" sz="48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ex </a:t>
            </a:r>
            <a:r>
              <a:rPr lang="en-US" sz="4800" i="1" dirty="0">
                <a:latin typeface="Plantagenet Cherokee" charset="0"/>
                <a:ea typeface="Plantagenet Cherokee" charset="0"/>
                <a:cs typeface="Plantagenet Cherokee" charset="0"/>
              </a:rPr>
              <a:t>P</a:t>
            </a:r>
            <a:r>
              <a:rPr lang="en-US" sz="48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artners </a:t>
            </a:r>
            <a:r>
              <a:rPr lang="en-US" sz="4800" i="1" dirty="0">
                <a:latin typeface="Plantagenet Cherokee" charset="0"/>
                <a:ea typeface="Plantagenet Cherokee" charset="0"/>
                <a:cs typeface="Plantagenet Cherokee" charset="0"/>
              </a:rPr>
              <a:t>H</a:t>
            </a:r>
            <a:r>
              <a:rPr lang="en-US" sz="48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ave </a:t>
            </a:r>
            <a:r>
              <a:rPr lang="en-US" sz="4800" i="1" dirty="0">
                <a:latin typeface="Plantagenet Cherokee" charset="0"/>
                <a:ea typeface="Plantagenet Cherokee" charset="0"/>
                <a:cs typeface="Plantagenet Cherokee" charset="0"/>
              </a:rPr>
              <a:t>W</a:t>
            </a:r>
            <a:r>
              <a:rPr lang="en-US" sz="48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hen </a:t>
            </a:r>
            <a:r>
              <a:rPr lang="en-US" sz="4800" i="1" dirty="0">
                <a:latin typeface="Plantagenet Cherokee" charset="0"/>
                <a:ea typeface="Plantagenet Cherokee" charset="0"/>
                <a:cs typeface="Plantagenet Cherokee" charset="0"/>
              </a:rPr>
              <a:t>T</a:t>
            </a:r>
            <a:r>
              <a:rPr lang="en-US" sz="48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rying </a:t>
            </a:r>
            <a:r>
              <a:rPr lang="en-US" sz="4800" i="1" dirty="0">
                <a:latin typeface="Plantagenet Cherokee" charset="0"/>
                <a:ea typeface="Plantagenet Cherokee" charset="0"/>
                <a:cs typeface="Plantagenet Cherokee" charset="0"/>
              </a:rPr>
              <a:t>to </a:t>
            </a:r>
            <a:r>
              <a:rPr lang="en-US" sz="48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Have </a:t>
            </a:r>
            <a:r>
              <a:rPr lang="en-US" sz="4800" i="1" dirty="0">
                <a:latin typeface="Plantagenet Cherokee" charset="0"/>
                <a:ea typeface="Plantagenet Cherokee" charset="0"/>
                <a:cs typeface="Plantagenet Cherokee" charset="0"/>
              </a:rPr>
              <a:t>a </a:t>
            </a:r>
            <a:r>
              <a:rPr lang="en-US" sz="48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Baby</a:t>
            </a:r>
            <a:r>
              <a:rPr lang="en-US" sz="4800" i="1" dirty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8675"/>
            <a:ext cx="3548605" cy="4351338"/>
          </a:xfrm>
        </p:spPr>
        <p:txBody>
          <a:bodyPr/>
          <a:lstStyle/>
          <a:p>
            <a:r>
              <a:rPr lang="en-US" sz="36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Egg donation</a:t>
            </a:r>
          </a:p>
          <a:p>
            <a:pPr marL="0" indent="0">
              <a:buNone/>
            </a:pPr>
            <a:endParaRPr lang="en-US" sz="3200" i="1" dirty="0" smtClean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r>
              <a:rPr lang="en-US" sz="36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Surrogacy</a:t>
            </a:r>
          </a:p>
          <a:p>
            <a:pPr lvl="1"/>
            <a:r>
              <a:rPr lang="en-US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Traditional</a:t>
            </a:r>
            <a:endParaRPr lang="en-US" i="1" dirty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pPr lvl="1"/>
            <a:r>
              <a:rPr lang="en-US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IVF</a:t>
            </a:r>
            <a:endParaRPr lang="en-US" sz="3600" i="1" dirty="0" smtClean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pPr marL="0" indent="0">
              <a:buNone/>
            </a:pPr>
            <a:endParaRPr lang="en-US" i="1" dirty="0" smtClean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r>
              <a:rPr lang="en-US" sz="36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Adoption</a:t>
            </a:r>
            <a:endParaRPr lang="en-US" sz="3600" i="1" dirty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788" y="1954076"/>
            <a:ext cx="6742474" cy="4495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7" y="6311900"/>
            <a:ext cx="3202421" cy="45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9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114" y="0"/>
            <a:ext cx="1509622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56" y="-73015"/>
            <a:ext cx="11770489" cy="2246273"/>
          </a:xfrm>
        </p:spPr>
        <p:txBody>
          <a:bodyPr>
            <a:noAutofit/>
          </a:bodyPr>
          <a:lstStyle/>
          <a:p>
            <a:pPr algn="ctr"/>
            <a:r>
              <a:rPr lang="en-US" sz="7200" i="1" dirty="0">
                <a:latin typeface="Plantagenet Cherokee" charset="0"/>
                <a:ea typeface="Plantagenet Cherokee" charset="0"/>
                <a:cs typeface="Plantagenet Cherokee" charset="0"/>
              </a:rPr>
              <a:t>What is </a:t>
            </a:r>
            <a:r>
              <a:rPr lang="en-US" sz="72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Egg </a:t>
            </a:r>
            <a:r>
              <a:rPr lang="en-US" sz="7200" i="1" dirty="0">
                <a:latin typeface="Plantagenet Cherokee" charset="0"/>
                <a:ea typeface="Plantagenet Cherokee" charset="0"/>
                <a:cs typeface="Plantagenet Cherokee" charset="0"/>
              </a:rPr>
              <a:t>D</a:t>
            </a:r>
            <a:r>
              <a:rPr lang="en-US" sz="72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onation</a:t>
            </a:r>
            <a:r>
              <a:rPr lang="en-US" sz="7200" i="1" dirty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582" y="1881504"/>
            <a:ext cx="10632436" cy="4341785"/>
          </a:xfrm>
        </p:spPr>
        <p:txBody>
          <a:bodyPr>
            <a:normAutofit/>
          </a:bodyPr>
          <a:lstStyle/>
          <a:p>
            <a:r>
              <a:rPr lang="en-US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For women who </a:t>
            </a:r>
            <a:r>
              <a:rPr lang="en-US" i="1" dirty="0">
                <a:latin typeface="Plantagenet Cherokee" charset="0"/>
                <a:ea typeface="Plantagenet Cherokee" charset="0"/>
                <a:cs typeface="Plantagenet Cherokee" charset="0"/>
              </a:rPr>
              <a:t>lack ovarian function secondary to ovarian failure, chemotherapy, radiation treatment, genetic </a:t>
            </a:r>
            <a:r>
              <a:rPr lang="en-US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diseases</a:t>
            </a:r>
          </a:p>
          <a:p>
            <a:pPr marL="0" indent="0">
              <a:buNone/>
            </a:pPr>
            <a:endParaRPr lang="en-US" i="1" dirty="0" smtClean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r>
              <a:rPr lang="en-US" i="1" dirty="0">
                <a:latin typeface="Plantagenet Cherokee" charset="0"/>
                <a:ea typeface="Plantagenet Cherokee" charset="0"/>
                <a:cs typeface="Plantagenet Cherokee" charset="0"/>
              </a:rPr>
              <a:t>A</a:t>
            </a:r>
            <a:r>
              <a:rPr lang="en-US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n </a:t>
            </a:r>
            <a:r>
              <a:rPr lang="en-US" i="1" dirty="0">
                <a:latin typeface="Plantagenet Cherokee" charset="0"/>
                <a:ea typeface="Plantagenet Cherokee" charset="0"/>
                <a:cs typeface="Plantagenet Cherokee" charset="0"/>
              </a:rPr>
              <a:t>oocyte donor </a:t>
            </a:r>
            <a:r>
              <a:rPr lang="en-US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receives </a:t>
            </a:r>
            <a:r>
              <a:rPr lang="en-US" i="1" dirty="0">
                <a:latin typeface="Plantagenet Cherokee" charset="0"/>
                <a:ea typeface="Plantagenet Cherokee" charset="0"/>
                <a:cs typeface="Plantagenet Cherokee" charset="0"/>
              </a:rPr>
              <a:t>ovarian </a:t>
            </a:r>
            <a:r>
              <a:rPr lang="en-US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stimulation</a:t>
            </a:r>
          </a:p>
          <a:p>
            <a:pPr marL="0" indent="0">
              <a:buNone/>
            </a:pPr>
            <a:endParaRPr lang="en-US" i="1" dirty="0" smtClean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r>
              <a:rPr lang="en-US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Retrieved eggs are mixed </a:t>
            </a:r>
            <a:r>
              <a:rPr lang="en-US" i="1" dirty="0">
                <a:latin typeface="Plantagenet Cherokee" charset="0"/>
                <a:ea typeface="Plantagenet Cherokee" charset="0"/>
                <a:cs typeface="Plantagenet Cherokee" charset="0"/>
              </a:rPr>
              <a:t>with the recipient’s partner’s </a:t>
            </a:r>
            <a:r>
              <a:rPr lang="en-US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sperm</a:t>
            </a:r>
          </a:p>
          <a:p>
            <a:pPr marL="0" indent="0">
              <a:buNone/>
            </a:pPr>
            <a:endParaRPr lang="en-US" i="1" dirty="0" smtClean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r>
              <a:rPr lang="en-US" i="1" dirty="0">
                <a:latin typeface="Plantagenet Cherokee" charset="0"/>
                <a:ea typeface="Plantagenet Cherokee" charset="0"/>
                <a:cs typeface="Plantagenet Cherokee" charset="0"/>
              </a:rPr>
              <a:t>R</a:t>
            </a:r>
            <a:r>
              <a:rPr lang="en-US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esulting </a:t>
            </a:r>
            <a:r>
              <a:rPr lang="en-US" i="1" dirty="0">
                <a:latin typeface="Plantagenet Cherokee" charset="0"/>
                <a:ea typeface="Plantagenet Cherokee" charset="0"/>
                <a:cs typeface="Plantagenet Cherokee" charset="0"/>
              </a:rPr>
              <a:t>embryos are transferred to the </a:t>
            </a:r>
            <a:r>
              <a:rPr lang="en-US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recipient</a:t>
            </a:r>
            <a:endParaRPr lang="en-US" i="1" dirty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7" y="6311900"/>
            <a:ext cx="3202421" cy="45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114" y="0"/>
            <a:ext cx="1509622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89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7200" i="1" dirty="0">
                <a:latin typeface="Plantagenet Cherokee" charset="0"/>
                <a:ea typeface="Plantagenet Cherokee" charset="0"/>
                <a:cs typeface="Plantagenet Cherokee" charset="0"/>
              </a:rPr>
              <a:t>What is </a:t>
            </a:r>
            <a:r>
              <a:rPr lang="en-US" sz="72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Surrogacy</a:t>
            </a:r>
            <a:r>
              <a:rPr lang="en-US" sz="7200" i="1" dirty="0">
                <a:latin typeface="Plantagenet Cherokee" charset="0"/>
                <a:ea typeface="Plantagenet Cherokee" charset="0"/>
                <a:cs typeface="Plantagenet Cherokee" charset="0"/>
              </a:rPr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241" y="3667328"/>
            <a:ext cx="5306886" cy="5834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Traditional vs. IVF</a:t>
            </a:r>
            <a:endParaRPr lang="en-US" sz="4400" i="1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7" y="6311900"/>
            <a:ext cx="3202421" cy="457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9" t="-682"/>
          <a:stretch/>
        </p:blipFill>
        <p:spPr>
          <a:xfrm>
            <a:off x="6193428" y="1714500"/>
            <a:ext cx="4919071" cy="49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3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114" y="0"/>
            <a:ext cx="1509622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Adoption</a:t>
            </a:r>
            <a:endParaRPr lang="en-US" sz="7200" i="1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9696" y="1825625"/>
            <a:ext cx="5115046" cy="4351338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International Adoption</a:t>
            </a:r>
          </a:p>
          <a:p>
            <a:pPr marL="0" indent="0">
              <a:buNone/>
            </a:pPr>
            <a:endParaRPr lang="en-US" sz="3600" i="1" dirty="0" smtClean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r>
              <a:rPr lang="en-US" sz="36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Domestic Adoption</a:t>
            </a:r>
          </a:p>
          <a:p>
            <a:pPr marL="0" indent="0">
              <a:buNone/>
            </a:pPr>
            <a:endParaRPr lang="en-US" sz="3600" i="1" dirty="0" smtClean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r>
              <a:rPr lang="en-US" sz="36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Foster Parenting</a:t>
            </a:r>
            <a:endParaRPr lang="en-US" sz="3600" i="1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7" y="6311900"/>
            <a:ext cx="3202421" cy="457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61" y="1825625"/>
            <a:ext cx="5845214" cy="38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114" y="0"/>
            <a:ext cx="1509622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Summary of LGBT </a:t>
            </a:r>
            <a:r>
              <a:rPr lang="en-US" sz="4800" i="1" dirty="0">
                <a:latin typeface="Plantagenet Cherokee" charset="0"/>
                <a:ea typeface="Plantagenet Cherokee" charset="0"/>
                <a:cs typeface="Plantagenet Cherokee" charset="0"/>
              </a:rPr>
              <a:t>Family Building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7" y="6311900"/>
            <a:ext cx="3202421" cy="45748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22283" y="2055813"/>
            <a:ext cx="4459013" cy="4090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latin typeface="Plantagenet Cherokee" charset="0"/>
                <a:ea typeface="Plantagenet Cherokee" charset="0"/>
                <a:cs typeface="Plantagenet Cherokee" charset="0"/>
              </a:rPr>
              <a:t>Lesbian </a:t>
            </a:r>
            <a:r>
              <a:rPr lang="en-US" sz="4000" b="1" dirty="0" smtClean="0">
                <a:latin typeface="Plantagenet Cherokee" charset="0"/>
                <a:ea typeface="Plantagenet Cherokee" charset="0"/>
                <a:cs typeface="Plantagenet Cherokee" charset="0"/>
              </a:rPr>
              <a:t>Couples</a:t>
            </a:r>
            <a:endParaRPr lang="en-US" sz="3200" dirty="0" smtClean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r>
              <a:rPr lang="en-US" sz="3200" dirty="0" smtClean="0">
                <a:latin typeface="Plantagenet Cherokee" charset="0"/>
                <a:ea typeface="Plantagenet Cherokee" charset="0"/>
                <a:cs typeface="Plantagenet Cherokee" charset="0"/>
              </a:rPr>
              <a:t>Donor </a:t>
            </a:r>
            <a:r>
              <a:rPr lang="en-US" sz="3200" dirty="0">
                <a:latin typeface="Plantagenet Cherokee" charset="0"/>
                <a:ea typeface="Plantagenet Cherokee" charset="0"/>
                <a:cs typeface="Plantagenet Cherokee" charset="0"/>
              </a:rPr>
              <a:t>sperm </a:t>
            </a:r>
            <a:r>
              <a:rPr lang="en-US" sz="3200" dirty="0" smtClean="0">
                <a:latin typeface="Plantagenet Cherokee" charset="0"/>
                <a:ea typeface="Plantagenet Cherokee" charset="0"/>
                <a:cs typeface="Plantagenet Cherokee" charset="0"/>
              </a:rPr>
              <a:t>IUI</a:t>
            </a:r>
          </a:p>
          <a:p>
            <a:pPr marL="0" indent="0">
              <a:buNone/>
            </a:pPr>
            <a:endParaRPr lang="en-US" sz="3200" dirty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r>
              <a:rPr lang="en-US" sz="3200" dirty="0">
                <a:latin typeface="Plantagenet Cherokee" charset="0"/>
                <a:ea typeface="Plantagenet Cherokee" charset="0"/>
                <a:cs typeface="Plantagenet Cherokee" charset="0"/>
              </a:rPr>
              <a:t>Donor sperm </a:t>
            </a:r>
            <a:r>
              <a:rPr lang="en-US" sz="3200" dirty="0" smtClean="0">
                <a:latin typeface="Plantagenet Cherokee" charset="0"/>
                <a:ea typeface="Plantagenet Cherokee" charset="0"/>
                <a:cs typeface="Plantagenet Cherokee" charset="0"/>
              </a:rPr>
              <a:t>IVF</a:t>
            </a:r>
          </a:p>
          <a:p>
            <a:pPr marL="0" indent="0">
              <a:buNone/>
            </a:pPr>
            <a:endParaRPr lang="en-US" sz="3200" dirty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r>
              <a:rPr lang="en-US" sz="3200" dirty="0">
                <a:latin typeface="Plantagenet Cherokee" charset="0"/>
                <a:ea typeface="Plantagenet Cherokee" charset="0"/>
                <a:cs typeface="Plantagenet Cherokee" charset="0"/>
              </a:rPr>
              <a:t>Shared egg </a:t>
            </a:r>
            <a:r>
              <a:rPr lang="en-US" sz="3200" dirty="0" smtClean="0">
                <a:latin typeface="Plantagenet Cherokee" charset="0"/>
                <a:ea typeface="Plantagenet Cherokee" charset="0"/>
                <a:cs typeface="Plantagenet Cherokee" charset="0"/>
              </a:rPr>
              <a:t>donation</a:t>
            </a: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01861" y="2055813"/>
            <a:ext cx="6490139" cy="4090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latin typeface="Plantagenet Cherokee" charset="0"/>
                <a:ea typeface="Plantagenet Cherokee" charset="0"/>
                <a:cs typeface="Plantagenet Cherokee" charset="0"/>
              </a:rPr>
              <a:t>Gay Male Couples</a:t>
            </a:r>
            <a:endParaRPr lang="en-US" sz="3200" dirty="0" smtClean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r>
              <a:rPr lang="en-US" sz="3200" dirty="0" smtClean="0">
                <a:latin typeface="Plantagenet Cherokee" charset="0"/>
                <a:ea typeface="Plantagenet Cherokee" charset="0"/>
                <a:cs typeface="Plantagenet Cherokee" charset="0"/>
              </a:rPr>
              <a:t>Traditional surrogacy with IUI</a:t>
            </a:r>
          </a:p>
          <a:p>
            <a:pPr marL="0" indent="0">
              <a:buNone/>
            </a:pPr>
            <a:endParaRPr lang="en-US" sz="3200" dirty="0" smtClean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r>
              <a:rPr lang="en-US" sz="3200" dirty="0" smtClean="0">
                <a:latin typeface="Plantagenet Cherokee" charset="0"/>
                <a:ea typeface="Plantagenet Cherokee" charset="0"/>
                <a:cs typeface="Plantagenet Cherokee" charset="0"/>
              </a:rPr>
              <a:t>IVF surrogacy with egg donation</a:t>
            </a:r>
          </a:p>
          <a:p>
            <a:pPr marL="0" indent="0">
              <a:buNone/>
            </a:pPr>
            <a:endParaRPr lang="en-US" sz="3200" dirty="0" smtClean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r>
              <a:rPr lang="en-US" sz="3200" dirty="0" smtClean="0">
                <a:latin typeface="Plantagenet Cherokee" charset="0"/>
                <a:ea typeface="Plantagenet Cherokee" charset="0"/>
                <a:cs typeface="Plantagenet Cherokee" charset="0"/>
              </a:rPr>
              <a:t>Adoption</a:t>
            </a:r>
          </a:p>
          <a:p>
            <a:pPr marL="0" indent="0">
              <a:buNone/>
            </a:pPr>
            <a:endParaRPr lang="en-US" sz="3200" dirty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0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114" y="0"/>
            <a:ext cx="15096228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7" y="6311900"/>
            <a:ext cx="3202421" cy="457489"/>
          </a:xfrm>
          <a:prstGeom prst="rect">
            <a:avLst/>
          </a:prstGeom>
        </p:spPr>
      </p:pic>
      <p:pic>
        <p:nvPicPr>
          <p:cNvPr id="7" name="Picture 6" descr="What is Famil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432" y="2098586"/>
            <a:ext cx="4960485" cy="260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8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114" y="0"/>
            <a:ext cx="1509622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LGBTQ </a:t>
            </a:r>
            <a:r>
              <a:rPr lang="en-US" sz="4800" i="1" dirty="0">
                <a:latin typeface="Plantagenet Cherokee" charset="0"/>
                <a:ea typeface="Plantagenet Cherokee" charset="0"/>
                <a:cs typeface="Plantagenet Cherokee" charset="0"/>
              </a:rPr>
              <a:t>Family Building </a:t>
            </a:r>
            <a:r>
              <a:rPr lang="en-US" sz="48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Resources</a:t>
            </a:r>
            <a:endParaRPr lang="en-US" sz="4800" i="1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latin typeface="Plantagenet Cherokee" charset="0"/>
                <a:ea typeface="Plantagenet Cherokee" charset="0"/>
                <a:cs typeface="Plantagenet Cherokee" charset="0"/>
                <a:hlinkClick r:id="rId3"/>
              </a:rPr>
              <a:t>The American Society of Reproductive Medicine (ASRM</a:t>
            </a:r>
            <a:r>
              <a:rPr lang="en-US" i="1" dirty="0" smtClean="0">
                <a:latin typeface="Plantagenet Cherokee" charset="0"/>
                <a:ea typeface="Plantagenet Cherokee" charset="0"/>
                <a:cs typeface="Plantagenet Cherokee" charset="0"/>
                <a:hlinkClick r:id="rId3"/>
              </a:rPr>
              <a:t>)</a:t>
            </a:r>
            <a:endParaRPr lang="en-US" i="1" dirty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r>
              <a:rPr lang="en-US" i="1" dirty="0">
                <a:latin typeface="Plantagenet Cherokee" charset="0"/>
                <a:ea typeface="Plantagenet Cherokee" charset="0"/>
                <a:cs typeface="Plantagenet Cherokee" charset="0"/>
                <a:hlinkClick r:id="rId4"/>
              </a:rPr>
              <a:t>The Gay and Lesbian Medical Association (GLMA</a:t>
            </a:r>
            <a:r>
              <a:rPr lang="en-US" i="1" dirty="0" smtClean="0">
                <a:latin typeface="Plantagenet Cherokee" charset="0"/>
                <a:ea typeface="Plantagenet Cherokee" charset="0"/>
                <a:cs typeface="Plantagenet Cherokee" charset="0"/>
                <a:hlinkClick r:id="rId4"/>
              </a:rPr>
              <a:t>)</a:t>
            </a:r>
            <a:endParaRPr lang="en-US" i="1" dirty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r>
              <a:rPr lang="en-US" i="1" dirty="0">
                <a:latin typeface="Plantagenet Cherokee" charset="0"/>
                <a:ea typeface="Plantagenet Cherokee" charset="0"/>
                <a:cs typeface="Plantagenet Cherokee" charset="0"/>
                <a:hlinkClick r:id="rId5"/>
              </a:rPr>
              <a:t>Fenway </a:t>
            </a:r>
            <a:r>
              <a:rPr lang="en-US" i="1" dirty="0" smtClean="0">
                <a:latin typeface="Plantagenet Cherokee" charset="0"/>
                <a:ea typeface="Plantagenet Cherokee" charset="0"/>
                <a:cs typeface="Plantagenet Cherokee" charset="0"/>
                <a:hlinkClick r:id="rId5"/>
              </a:rPr>
              <a:t>Health</a:t>
            </a:r>
            <a:endParaRPr lang="en-US" i="1" dirty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r>
              <a:rPr lang="en-US" i="1" dirty="0">
                <a:latin typeface="Plantagenet Cherokee" charset="0"/>
                <a:ea typeface="Plantagenet Cherokee" charset="0"/>
                <a:cs typeface="Plantagenet Cherokee" charset="0"/>
                <a:hlinkClick r:id="rId6"/>
              </a:rPr>
              <a:t>Gay Parent </a:t>
            </a:r>
            <a:r>
              <a:rPr lang="en-US" i="1" dirty="0" smtClean="0">
                <a:latin typeface="Plantagenet Cherokee" charset="0"/>
                <a:ea typeface="Plantagenet Cherokee" charset="0"/>
                <a:cs typeface="Plantagenet Cherokee" charset="0"/>
                <a:hlinkClick r:id="rId6"/>
              </a:rPr>
              <a:t>Magazine</a:t>
            </a:r>
            <a:endParaRPr lang="en-US" i="1" dirty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r>
              <a:rPr lang="en-US" i="1" dirty="0">
                <a:latin typeface="Plantagenet Cherokee" charset="0"/>
                <a:ea typeface="Plantagenet Cherokee" charset="0"/>
                <a:cs typeface="Plantagenet Cherokee" charset="0"/>
                <a:hlinkClick r:id="rId7"/>
              </a:rPr>
              <a:t>It’s </a:t>
            </a:r>
            <a:r>
              <a:rPr lang="en-US" i="1" dirty="0" smtClean="0">
                <a:latin typeface="Plantagenet Cherokee" charset="0"/>
                <a:ea typeface="Plantagenet Cherokee" charset="0"/>
                <a:cs typeface="Plantagenet Cherokee" charset="0"/>
                <a:hlinkClick r:id="rId7"/>
              </a:rPr>
              <a:t>Conceivable</a:t>
            </a:r>
            <a:endParaRPr lang="en-US" i="1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7" y="6311900"/>
            <a:ext cx="3202421" cy="45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0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114" y="0"/>
            <a:ext cx="1509622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231" y="16477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Thank You!</a:t>
            </a:r>
            <a:endParaRPr lang="en-US" sz="7200" i="1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7" y="6311900"/>
            <a:ext cx="3202421" cy="45748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74002" y="31777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Questions?</a:t>
            </a:r>
            <a:endParaRPr lang="en-US" sz="5400" i="1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88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114" y="0"/>
            <a:ext cx="15096228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7" y="6311900"/>
            <a:ext cx="3202421" cy="457489"/>
          </a:xfrm>
          <a:prstGeom prst="rect">
            <a:avLst/>
          </a:prstGeom>
        </p:spPr>
      </p:pic>
      <p:pic>
        <p:nvPicPr>
          <p:cNvPr id="6" name="Picture 5" descr="Family where life begin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47" y="812769"/>
            <a:ext cx="4851904" cy="4851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6" t="16600" r="1"/>
          <a:stretch/>
        </p:blipFill>
        <p:spPr>
          <a:xfrm>
            <a:off x="6014885" y="767235"/>
            <a:ext cx="4425068" cy="489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8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114" y="0"/>
            <a:ext cx="1509622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 smtClean="0">
                <a:latin typeface="Plantagenet Cherokee" charset="0"/>
                <a:ea typeface="Plantagenet Cherokee" charset="0"/>
                <a:cs typeface="Plantagenet Cherokee" charset="0"/>
              </a:rPr>
              <a:t/>
            </a:r>
            <a:br>
              <a:rPr lang="en-US" sz="4800" b="1" dirty="0" smtClean="0">
                <a:latin typeface="Plantagenet Cherokee" charset="0"/>
                <a:ea typeface="Plantagenet Cherokee" charset="0"/>
                <a:cs typeface="Plantagenet Cherokee" charset="0"/>
              </a:rPr>
            </a:br>
            <a:r>
              <a:rPr lang="en-US" sz="48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Family Building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139" y="2080009"/>
            <a:ext cx="11739861" cy="3009022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Physical</a:t>
            </a:r>
          </a:p>
          <a:p>
            <a:r>
              <a:rPr lang="en-US" sz="40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                                Emotional</a:t>
            </a:r>
            <a:endParaRPr lang="en-US" sz="4000" i="1" dirty="0" smtClean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r>
              <a:rPr lang="en-US" sz="40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                                                                   Financial</a:t>
            </a:r>
            <a:endParaRPr lang="en-US" sz="4000" i="1" dirty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endParaRPr lang="en-US" sz="4000" dirty="0"/>
          </a:p>
          <a:p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7" y="6311900"/>
            <a:ext cx="3202421" cy="45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114" y="0"/>
            <a:ext cx="1509622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 smtClean="0">
                <a:latin typeface="Plantagenet Cherokee" charset="0"/>
                <a:ea typeface="Plantagenet Cherokee" charset="0"/>
                <a:cs typeface="Plantagenet Cherokee" charset="0"/>
              </a:rPr>
              <a:t>CARE at a Fertility </a:t>
            </a:r>
            <a:r>
              <a:rPr lang="en-US" sz="4800" b="1" dirty="0" smtClean="0">
                <a:latin typeface="Plantagenet Cherokee" charset="0"/>
                <a:ea typeface="Plantagenet Cherokee" charset="0"/>
                <a:cs typeface="Plantagenet Cherokee" charset="0"/>
              </a:rPr>
              <a:t>Clinic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139" y="2080009"/>
            <a:ext cx="7958529" cy="3009022"/>
          </a:xfrm>
        </p:spPr>
        <p:txBody>
          <a:bodyPr>
            <a:normAutofit/>
          </a:bodyPr>
          <a:lstStyle/>
          <a:p>
            <a:r>
              <a:rPr lang="en-US" sz="4000" i="1" dirty="0">
                <a:latin typeface="Plantagenet Cherokee" charset="0"/>
                <a:ea typeface="Plantagenet Cherokee" charset="0"/>
                <a:cs typeface="Plantagenet Cherokee" charset="0"/>
              </a:rPr>
              <a:t>C</a:t>
            </a:r>
            <a:r>
              <a:rPr lang="en-US" sz="40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ommunication</a:t>
            </a:r>
            <a:endParaRPr lang="en-US" sz="4000" i="1" dirty="0" smtClean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r>
              <a:rPr lang="en-US" sz="40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Accommodation</a:t>
            </a:r>
            <a:endParaRPr lang="en-US" sz="4000" i="1" dirty="0" smtClean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r>
              <a:rPr lang="en-US" sz="40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Relaxation</a:t>
            </a:r>
            <a:endParaRPr lang="en-US" sz="4000" i="1" dirty="0" smtClean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r>
              <a:rPr lang="en-US" sz="40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Education</a:t>
            </a:r>
            <a:endParaRPr lang="en-US" sz="4000" i="1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7" y="6311900"/>
            <a:ext cx="3202421" cy="45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114" y="0"/>
            <a:ext cx="15096228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7" y="6311900"/>
            <a:ext cx="3202421" cy="45748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440916"/>
            <a:ext cx="10515600" cy="3976167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latin typeface="Plantagenet Cherokee" charset="0"/>
                <a:ea typeface="Plantagenet Cherokee" charset="0"/>
                <a:cs typeface="Plantagenet Cherokee" charset="0"/>
              </a:rPr>
              <a:t>For Women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3138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114" y="0"/>
            <a:ext cx="1509622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 smtClean="0">
                <a:latin typeface="Plantagenet Cherokee" charset="0"/>
                <a:ea typeface="Plantagenet Cherokee" charset="0"/>
                <a:cs typeface="Plantagenet Cherokee" charset="0"/>
              </a:rPr>
              <a:t/>
            </a:r>
            <a:br>
              <a:rPr lang="en-US" sz="4800" b="1" dirty="0" smtClean="0">
                <a:latin typeface="Plantagenet Cherokee" charset="0"/>
                <a:ea typeface="Plantagenet Cherokee" charset="0"/>
                <a:cs typeface="Plantagenet Cherokee" charset="0"/>
              </a:rPr>
            </a:br>
            <a:r>
              <a:rPr lang="en-US" sz="48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Ways </a:t>
            </a:r>
            <a:r>
              <a:rPr lang="en-US" sz="4800" i="1" dirty="0">
                <a:latin typeface="Plantagenet Cherokee" charset="0"/>
                <a:ea typeface="Plantagenet Cherokee" charset="0"/>
                <a:cs typeface="Plantagenet Cherokee" charset="0"/>
              </a:rPr>
              <a:t>to </a:t>
            </a:r>
            <a:r>
              <a:rPr lang="en-US" sz="48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Conceive </a:t>
            </a:r>
            <a:r>
              <a:rPr lang="en-US" sz="4800" i="1" dirty="0">
                <a:latin typeface="Plantagenet Cherokee" charset="0"/>
                <a:ea typeface="Plantagenet Cherokee" charset="0"/>
                <a:cs typeface="Plantagenet Cherokee" charset="0"/>
              </a:rPr>
              <a:t>for </a:t>
            </a:r>
            <a:r>
              <a:rPr lang="en-US" sz="48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Lesbian </a:t>
            </a:r>
            <a:r>
              <a:rPr lang="en-US" sz="4800" i="1" dirty="0">
                <a:latin typeface="Plantagenet Cherokee" charset="0"/>
                <a:ea typeface="Plantagenet Cherokee" charset="0"/>
                <a:cs typeface="Plantagenet Cherokee" charset="0"/>
              </a:rPr>
              <a:t>C</a:t>
            </a:r>
            <a:r>
              <a:rPr lang="en-US" sz="48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ouples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139" y="1825625"/>
            <a:ext cx="7958529" cy="4351338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Intrauterine Insemination (IUI)</a:t>
            </a:r>
          </a:p>
          <a:p>
            <a:pPr marL="0" indent="0">
              <a:buNone/>
            </a:pPr>
            <a:r>
              <a:rPr lang="en-US" sz="36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 </a:t>
            </a:r>
          </a:p>
          <a:p>
            <a:r>
              <a:rPr lang="en-US" sz="36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IVF </a:t>
            </a:r>
            <a:r>
              <a:rPr lang="en-US" sz="3600" i="1" dirty="0">
                <a:latin typeface="Plantagenet Cherokee" charset="0"/>
                <a:ea typeface="Plantagenet Cherokee" charset="0"/>
                <a:cs typeface="Plantagenet Cherokee" charset="0"/>
              </a:rPr>
              <a:t>with </a:t>
            </a:r>
            <a:r>
              <a:rPr lang="en-US" sz="36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own patient’s eggs</a:t>
            </a:r>
          </a:p>
          <a:p>
            <a:pPr marL="0" indent="0">
              <a:buNone/>
            </a:pPr>
            <a:endParaRPr lang="en-US" sz="3600" i="1" dirty="0" smtClean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r>
              <a:rPr lang="en-US" sz="36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Egg sharing (between the couple)</a:t>
            </a:r>
          </a:p>
          <a:p>
            <a:endParaRPr lang="en-US" sz="3600" i="1" dirty="0" smtClean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r>
              <a:rPr lang="en-US" sz="36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Adoption</a:t>
            </a:r>
            <a:endParaRPr lang="en-US" sz="3600" i="1" dirty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7" y="6311900"/>
            <a:ext cx="3202421" cy="45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114" y="0"/>
            <a:ext cx="1509622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Intrauterine Insemination (IUI)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8742" y="1964067"/>
            <a:ext cx="5935981" cy="4066162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Artificial Insemination</a:t>
            </a:r>
          </a:p>
          <a:p>
            <a:endParaRPr lang="en-US" sz="3600" i="1" dirty="0" smtClean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r>
              <a:rPr lang="en-US" sz="36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Donor sperm screening</a:t>
            </a:r>
          </a:p>
          <a:p>
            <a:pPr lvl="1"/>
            <a:r>
              <a:rPr lang="en-US" sz="32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Anonymous or known</a:t>
            </a:r>
          </a:p>
          <a:p>
            <a:endParaRPr lang="en-US" sz="3600" i="1" dirty="0" smtClean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r>
              <a:rPr lang="en-US" sz="36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Vaginal insemination</a:t>
            </a:r>
            <a:endParaRPr lang="en-US" sz="3600" i="1" dirty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7" y="6311900"/>
            <a:ext cx="3202421" cy="457489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50082" y="1964067"/>
            <a:ext cx="5418660" cy="3341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749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114" y="0"/>
            <a:ext cx="1509622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000" i="1" dirty="0" smtClean="0">
                <a:latin typeface="Plantagenet Cherokee" charset="0"/>
                <a:ea typeface="Plantagenet Cherokee" charset="0"/>
                <a:cs typeface="Plantagenet Cherokee" charset="0"/>
              </a:rPr>
              <a:t>In-Vitro Fertilization (IVF)</a:t>
            </a:r>
            <a:endParaRPr lang="en-US" sz="5000" i="1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7" y="6311900"/>
            <a:ext cx="3202421" cy="4574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94289" y="1608083"/>
            <a:ext cx="12906704" cy="4235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602014" y="2156646"/>
            <a:ext cx="6467673" cy="3138542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79" y="1636195"/>
            <a:ext cx="4982898" cy="424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7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281</Words>
  <Application>Microsoft Macintosh PowerPoint</Application>
  <PresentationFormat>Widescreen</PresentationFormat>
  <Paragraphs>88</Paragraphs>
  <Slides>21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 Light</vt:lpstr>
      <vt:lpstr>Calibri</vt:lpstr>
      <vt:lpstr>Plantagenet Cherokee</vt:lpstr>
      <vt:lpstr>Office Theme</vt:lpstr>
      <vt:lpstr>Fertility Options Specifically for LGBTQ Patients </vt:lpstr>
      <vt:lpstr>PowerPoint Presentation</vt:lpstr>
      <vt:lpstr>PowerPoint Presentation</vt:lpstr>
      <vt:lpstr> Family Building </vt:lpstr>
      <vt:lpstr>CARE at a Fertility Clinic</vt:lpstr>
      <vt:lpstr>For Women</vt:lpstr>
      <vt:lpstr> Ways to Conceive for Lesbian Couples </vt:lpstr>
      <vt:lpstr>Intrauterine Insemination (IUI) </vt:lpstr>
      <vt:lpstr>In-Vitro Fertilization (IVF)</vt:lpstr>
      <vt:lpstr>PowerPoint Presentation</vt:lpstr>
      <vt:lpstr>Egg Sharing</vt:lpstr>
      <vt:lpstr>How Can Lesbian Couples Share Eggs?</vt:lpstr>
      <vt:lpstr>Should I Freeze My Eggs?</vt:lpstr>
      <vt:lpstr>For Men</vt:lpstr>
      <vt:lpstr>What Options Do Male Same Sex Partners Have When Trying to Have a Baby?</vt:lpstr>
      <vt:lpstr>What is Egg Donation?</vt:lpstr>
      <vt:lpstr>What is Surrogacy? </vt:lpstr>
      <vt:lpstr>Adoption</vt:lpstr>
      <vt:lpstr>Summary of LGBT Family Building </vt:lpstr>
      <vt:lpstr>LGBTQ Family Building Resources</vt:lpstr>
      <vt:lpstr>Thank You!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danielle1124@knights.ucf.edu</dc:creator>
  <cp:lastModifiedBy>iPhone</cp:lastModifiedBy>
  <cp:revision>49</cp:revision>
  <dcterms:created xsi:type="dcterms:W3CDTF">2016-07-25T15:12:43Z</dcterms:created>
  <dcterms:modified xsi:type="dcterms:W3CDTF">2016-10-05T00:26:55Z</dcterms:modified>
</cp:coreProperties>
</file>