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3"/>
  </p:notesMasterIdLst>
  <p:handoutMasterIdLst>
    <p:handoutMasterId r:id="rId24"/>
  </p:handoutMasterIdLst>
  <p:sldIdLst>
    <p:sldId id="262" r:id="rId6"/>
    <p:sldId id="263" r:id="rId7"/>
    <p:sldId id="272" r:id="rId8"/>
    <p:sldId id="273" r:id="rId9"/>
    <p:sldId id="264" r:id="rId10"/>
    <p:sldId id="274" r:id="rId11"/>
    <p:sldId id="275" r:id="rId12"/>
    <p:sldId id="265" r:id="rId13"/>
    <p:sldId id="266" r:id="rId14"/>
    <p:sldId id="267" r:id="rId15"/>
    <p:sldId id="276" r:id="rId16"/>
    <p:sldId id="268" r:id="rId17"/>
    <p:sldId id="277" r:id="rId18"/>
    <p:sldId id="269" r:id="rId19"/>
    <p:sldId id="271" r:id="rId20"/>
    <p:sldId id="278" r:id="rId21"/>
    <p:sldId id="27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786F"/>
    <a:srgbClr val="00A0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6" d="100"/>
          <a:sy n="66" d="100"/>
        </p:scale>
        <p:origin x="-1506" y="-1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7C9896-23B3-4A49-B869-AF67A668BC9F}" type="datetimeFigureOut">
              <a:rPr lang="en-US" smtClean="0"/>
              <a:t>10/2/2016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7604FF2-8BC4-2048-A698-60557BF8EB6B}" type="slidenum">
              <a:rPr lang="en-US" smtClean="0"/>
              <a:t>‹#›</a:t>
            </a:fld>
            <a:endParaRPr lang="en-US" dirty="0"/>
          </a:p>
        </p:txBody>
      </p:sp>
    </p:spTree>
    <p:extLst>
      <p:ext uri="{BB962C8B-B14F-4D97-AF65-F5344CB8AC3E}">
        <p14:creationId xmlns:p14="http://schemas.microsoft.com/office/powerpoint/2010/main" val="24889938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E8BD6E-409E-B44B-B458-5E1D8A8CAA09}" type="datetimeFigureOut">
              <a:rPr lang="en-US" smtClean="0"/>
              <a:t>10/2/2016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F0B67E-0292-1F4D-B016-116B27596B55}" type="slidenum">
              <a:rPr lang="en-US" smtClean="0"/>
              <a:t>‹#›</a:t>
            </a:fld>
            <a:endParaRPr lang="en-US" dirty="0"/>
          </a:p>
        </p:txBody>
      </p:sp>
    </p:spTree>
    <p:extLst>
      <p:ext uri="{BB962C8B-B14F-4D97-AF65-F5344CB8AC3E}">
        <p14:creationId xmlns:p14="http://schemas.microsoft.com/office/powerpoint/2010/main" val="3575287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268" name="Shape 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296" name="Shape 2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268" name="Shape 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Title2-R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87270" y="4918589"/>
            <a:ext cx="7040880" cy="773636"/>
          </a:xfrm>
        </p:spPr>
        <p:txBody>
          <a:bodyPr anchor="t" anchorCtr="0">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7270" y="5702979"/>
            <a:ext cx="7040880" cy="653372"/>
          </a:xfrm>
        </p:spPr>
        <p:txBody>
          <a:bodyPr>
            <a:normAutofit/>
          </a:bodyPr>
          <a:lstStyle>
            <a:lvl1pPr marL="0" indent="0" algn="l">
              <a:buNone/>
              <a:defRPr sz="28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187270" y="6356350"/>
            <a:ext cx="3749040" cy="365125"/>
          </a:xfrm>
        </p:spPr>
        <p:txBody>
          <a:bodyPr/>
          <a:lstStyle>
            <a:lvl1pPr algn="l">
              <a:defRPr>
                <a:solidFill>
                  <a:srgbClr val="FFFFFF"/>
                </a:solidFill>
              </a:defRPr>
            </a:lvl1pPr>
          </a:lstStyle>
          <a:p>
            <a:r>
              <a:rPr lang="en-US" dirty="0" smtClean="0"/>
              <a:t>© 2016 Eli Lilly and Company </a:t>
            </a:r>
            <a:endParaRPr lang="en-US" dirty="0"/>
          </a:p>
        </p:txBody>
      </p:sp>
    </p:spTree>
    <p:extLst>
      <p:ext uri="{BB962C8B-B14F-4D97-AF65-F5344CB8AC3E}">
        <p14:creationId xmlns:p14="http://schemas.microsoft.com/office/powerpoint/2010/main" val="16719301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614EA4-3951-324A-856B-C6656AE6935B}" type="datetime1">
              <a:rPr lang="en-US" smtClean="0"/>
              <a:t>10/2/2016</a:t>
            </a:fld>
            <a:endParaRPr lang="en-US" dirty="0"/>
          </a:p>
        </p:txBody>
      </p:sp>
      <p:sp>
        <p:nvSpPr>
          <p:cNvPr id="5" name="Footer Placeholder 4"/>
          <p:cNvSpPr>
            <a:spLocks noGrp="1"/>
          </p:cNvSpPr>
          <p:nvPr>
            <p:ph type="ftr" sz="quarter" idx="11"/>
          </p:nvPr>
        </p:nvSpPr>
        <p:spPr/>
        <p:txBody>
          <a:bodyPr/>
          <a:lstStyle/>
          <a:p>
            <a:r>
              <a:rPr lang="en-US" dirty="0" smtClean="0"/>
              <a:t>© 2016 Eli Lilly and Company </a:t>
            </a:r>
            <a:endParaRPr lang="en-US" dirty="0"/>
          </a:p>
        </p:txBody>
      </p:sp>
      <p:sp>
        <p:nvSpPr>
          <p:cNvPr id="6" name="Slide Number Placeholder 5"/>
          <p:cNvSpPr>
            <a:spLocks noGrp="1"/>
          </p:cNvSpPr>
          <p:nvPr>
            <p:ph type="sldNum" sz="quarter" idx="12"/>
          </p:nvPr>
        </p:nvSpPr>
        <p:spPr/>
        <p:txBody>
          <a:bodyPr/>
          <a:lstStyle/>
          <a:p>
            <a:fld id="{CCFAD8EA-EA2C-5B4A-BFC4-7C069662A4D6}" type="slidenum">
              <a:rPr lang="en-US" smtClean="0"/>
              <a:t>‹#›</a:t>
            </a:fld>
            <a:endParaRPr lang="en-US" dirty="0"/>
          </a:p>
        </p:txBody>
      </p:sp>
    </p:spTree>
    <p:extLst>
      <p:ext uri="{BB962C8B-B14F-4D97-AF65-F5344CB8AC3E}">
        <p14:creationId xmlns:p14="http://schemas.microsoft.com/office/powerpoint/2010/main" val="26891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86B4C-DFE6-CA42-B041-DA31437A8705}" type="datetime1">
              <a:rPr lang="en-US" smtClean="0"/>
              <a:t>10/2/2016</a:t>
            </a:fld>
            <a:endParaRPr lang="en-US" dirty="0"/>
          </a:p>
        </p:txBody>
      </p:sp>
      <p:sp>
        <p:nvSpPr>
          <p:cNvPr id="5" name="Footer Placeholder 4"/>
          <p:cNvSpPr>
            <a:spLocks noGrp="1"/>
          </p:cNvSpPr>
          <p:nvPr>
            <p:ph type="ftr" sz="quarter" idx="11"/>
          </p:nvPr>
        </p:nvSpPr>
        <p:spPr/>
        <p:txBody>
          <a:bodyPr/>
          <a:lstStyle/>
          <a:p>
            <a:r>
              <a:rPr lang="en-US" dirty="0" smtClean="0"/>
              <a:t>© 2016 Eli Lilly and Company </a:t>
            </a:r>
            <a:endParaRPr lang="en-US" dirty="0"/>
          </a:p>
        </p:txBody>
      </p:sp>
      <p:sp>
        <p:nvSpPr>
          <p:cNvPr id="6" name="Slide Number Placeholder 5"/>
          <p:cNvSpPr>
            <a:spLocks noGrp="1"/>
          </p:cNvSpPr>
          <p:nvPr>
            <p:ph type="sldNum" sz="quarter" idx="12"/>
          </p:nvPr>
        </p:nvSpPr>
        <p:spPr/>
        <p:txBody>
          <a:bodyPr/>
          <a:lstStyle/>
          <a:p>
            <a:fld id="{CCFAD8EA-EA2C-5B4A-BFC4-7C069662A4D6}" type="slidenum">
              <a:rPr lang="en-US" smtClean="0"/>
              <a:t>‹#›</a:t>
            </a:fld>
            <a:endParaRPr lang="en-US" dirty="0"/>
          </a:p>
        </p:txBody>
      </p:sp>
    </p:spTree>
    <p:extLst>
      <p:ext uri="{BB962C8B-B14F-4D97-AF65-F5344CB8AC3E}">
        <p14:creationId xmlns:p14="http://schemas.microsoft.com/office/powerpoint/2010/main" val="2391655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03EDB7A0-417C-104A-B14C-BF80899906C5}" type="datetime1">
              <a:rPr lang="en-US" smtClean="0"/>
              <a:t>10/2/2016</a:t>
            </a:fld>
            <a:endParaRPr lang="en-US" dirty="0"/>
          </a:p>
        </p:txBody>
      </p:sp>
      <p:sp>
        <p:nvSpPr>
          <p:cNvPr id="9" name="Footer Placeholder 8"/>
          <p:cNvSpPr>
            <a:spLocks noGrp="1"/>
          </p:cNvSpPr>
          <p:nvPr>
            <p:ph type="ftr" sz="quarter" idx="11"/>
          </p:nvPr>
        </p:nvSpPr>
        <p:spPr/>
        <p:txBody>
          <a:bodyPr/>
          <a:lstStyle/>
          <a:p>
            <a:r>
              <a:rPr lang="en-US" dirty="0" smtClean="0"/>
              <a:t>© 2016 Eli Lilly and Company </a:t>
            </a:r>
            <a:endParaRPr lang="en-US" dirty="0"/>
          </a:p>
        </p:txBody>
      </p:sp>
      <p:sp>
        <p:nvSpPr>
          <p:cNvPr id="10" name="Slide Number Placeholder 9"/>
          <p:cNvSpPr>
            <a:spLocks noGrp="1"/>
          </p:cNvSpPr>
          <p:nvPr>
            <p:ph type="sldNum" sz="quarter" idx="12"/>
          </p:nvPr>
        </p:nvSpPr>
        <p:spPr/>
        <p:txBody>
          <a:bodyPr/>
          <a:lstStyle/>
          <a:p>
            <a:fld id="{CCFAD8EA-EA2C-5B4A-BFC4-7C069662A4D6}" type="slidenum">
              <a:rPr lang="en-US" smtClean="0"/>
              <a:pPr/>
              <a:t>‹#›</a:t>
            </a:fld>
            <a:endParaRPr lang="en-US" dirty="0"/>
          </a:p>
        </p:txBody>
      </p:sp>
      <p:sp>
        <p:nvSpPr>
          <p:cNvPr id="13" name="Title Placeholder 1"/>
          <p:cNvSpPr>
            <a:spLocks noGrp="1"/>
          </p:cNvSpPr>
          <p:nvPr>
            <p:ph type="title"/>
          </p:nvPr>
        </p:nvSpPr>
        <p:spPr>
          <a:xfrm>
            <a:off x="457200" y="142558"/>
            <a:ext cx="588264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6" name="Content Placeholder 15"/>
          <p:cNvSpPr>
            <a:spLocks noGrp="1"/>
          </p:cNvSpPr>
          <p:nvPr>
            <p:ph sz="quarter" idx="13"/>
          </p:nvPr>
        </p:nvSpPr>
        <p:spPr>
          <a:xfrm>
            <a:off x="457200" y="1463040"/>
            <a:ext cx="8229600" cy="477599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405315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3044825"/>
            <a:ext cx="8037513"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457200" y="1544638"/>
            <a:ext cx="8037513"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FFFFFF"/>
                </a:solidFill>
              </a:defRPr>
            </a:lvl1pPr>
          </a:lstStyle>
          <a:p>
            <a:fld id="{A4698770-E9DF-E242-BF4E-51DACECE4029}" type="datetime1">
              <a:rPr lang="en-US" smtClean="0"/>
              <a:t>10/2/2016</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dirty="0" smtClean="0"/>
              <a:t>© 2016 Eli Lilly and Company </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CFAD8EA-EA2C-5B4A-BFC4-7C069662A4D6}" type="slidenum">
              <a:rPr lang="en-US" smtClean="0"/>
              <a:pPr/>
              <a:t>‹#›</a:t>
            </a:fld>
            <a:endParaRPr lang="en-US" dirty="0"/>
          </a:p>
        </p:txBody>
      </p:sp>
    </p:spTree>
    <p:extLst>
      <p:ext uri="{BB962C8B-B14F-4D97-AF65-F5344CB8AC3E}">
        <p14:creationId xmlns:p14="http://schemas.microsoft.com/office/powerpoint/2010/main" val="11873487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1BB509-DE70-3F41-B27F-33AC71640DBA}" type="datetime1">
              <a:rPr lang="en-US" smtClean="0"/>
              <a:t>10/2/2016</a:t>
            </a:fld>
            <a:endParaRPr lang="en-US" dirty="0"/>
          </a:p>
        </p:txBody>
      </p:sp>
      <p:sp>
        <p:nvSpPr>
          <p:cNvPr id="6" name="Footer Placeholder 5"/>
          <p:cNvSpPr>
            <a:spLocks noGrp="1"/>
          </p:cNvSpPr>
          <p:nvPr>
            <p:ph type="ftr" sz="quarter" idx="11"/>
          </p:nvPr>
        </p:nvSpPr>
        <p:spPr/>
        <p:txBody>
          <a:bodyPr/>
          <a:lstStyle/>
          <a:p>
            <a:r>
              <a:rPr lang="en-US" dirty="0" smtClean="0"/>
              <a:t>© 2016 Eli Lilly and Company </a:t>
            </a:r>
            <a:endParaRPr lang="en-US" dirty="0"/>
          </a:p>
        </p:txBody>
      </p:sp>
      <p:sp>
        <p:nvSpPr>
          <p:cNvPr id="7" name="Slide Number Placeholder 6"/>
          <p:cNvSpPr>
            <a:spLocks noGrp="1"/>
          </p:cNvSpPr>
          <p:nvPr>
            <p:ph type="sldNum" sz="quarter" idx="12"/>
          </p:nvPr>
        </p:nvSpPr>
        <p:spPr/>
        <p:txBody>
          <a:bodyPr/>
          <a:lstStyle/>
          <a:p>
            <a:fld id="{CCFAD8EA-EA2C-5B4A-BFC4-7C069662A4D6}" type="slidenum">
              <a:rPr lang="en-US" smtClean="0"/>
              <a:t>‹#›</a:t>
            </a:fld>
            <a:endParaRPr lang="en-US" dirty="0"/>
          </a:p>
        </p:txBody>
      </p:sp>
    </p:spTree>
    <p:extLst>
      <p:ext uri="{BB962C8B-B14F-4D97-AF65-F5344CB8AC3E}">
        <p14:creationId xmlns:p14="http://schemas.microsoft.com/office/powerpoint/2010/main" val="15313619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85DA6B-1A9C-224F-8C3D-64EE8B5491C3}" type="datetime1">
              <a:rPr lang="en-US" smtClean="0"/>
              <a:t>10/2/2016</a:t>
            </a:fld>
            <a:endParaRPr lang="en-US" dirty="0"/>
          </a:p>
        </p:txBody>
      </p:sp>
      <p:sp>
        <p:nvSpPr>
          <p:cNvPr id="8" name="Footer Placeholder 7"/>
          <p:cNvSpPr>
            <a:spLocks noGrp="1"/>
          </p:cNvSpPr>
          <p:nvPr>
            <p:ph type="ftr" sz="quarter" idx="11"/>
          </p:nvPr>
        </p:nvSpPr>
        <p:spPr/>
        <p:txBody>
          <a:bodyPr/>
          <a:lstStyle/>
          <a:p>
            <a:r>
              <a:rPr lang="en-US" dirty="0" smtClean="0"/>
              <a:t>© 2016 Eli Lilly and Company </a:t>
            </a:r>
            <a:endParaRPr lang="en-US" dirty="0"/>
          </a:p>
        </p:txBody>
      </p:sp>
      <p:sp>
        <p:nvSpPr>
          <p:cNvPr id="9" name="Slide Number Placeholder 8"/>
          <p:cNvSpPr>
            <a:spLocks noGrp="1"/>
          </p:cNvSpPr>
          <p:nvPr>
            <p:ph type="sldNum" sz="quarter" idx="12"/>
          </p:nvPr>
        </p:nvSpPr>
        <p:spPr/>
        <p:txBody>
          <a:bodyPr/>
          <a:lstStyle/>
          <a:p>
            <a:fld id="{CCFAD8EA-EA2C-5B4A-BFC4-7C069662A4D6}" type="slidenum">
              <a:rPr lang="en-US" smtClean="0"/>
              <a:t>‹#›</a:t>
            </a:fld>
            <a:endParaRPr lang="en-US" dirty="0"/>
          </a:p>
        </p:txBody>
      </p:sp>
    </p:spTree>
    <p:extLst>
      <p:ext uri="{BB962C8B-B14F-4D97-AF65-F5344CB8AC3E}">
        <p14:creationId xmlns:p14="http://schemas.microsoft.com/office/powerpoint/2010/main" val="3385399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51F49F-6032-4242-AD14-64160EEA1E68}" type="datetime1">
              <a:rPr lang="en-US" smtClean="0"/>
              <a:t>10/2/2016</a:t>
            </a:fld>
            <a:endParaRPr lang="en-US" dirty="0"/>
          </a:p>
        </p:txBody>
      </p:sp>
      <p:sp>
        <p:nvSpPr>
          <p:cNvPr id="4" name="Footer Placeholder 3"/>
          <p:cNvSpPr>
            <a:spLocks noGrp="1"/>
          </p:cNvSpPr>
          <p:nvPr>
            <p:ph type="ftr" sz="quarter" idx="11"/>
          </p:nvPr>
        </p:nvSpPr>
        <p:spPr/>
        <p:txBody>
          <a:bodyPr/>
          <a:lstStyle/>
          <a:p>
            <a:r>
              <a:rPr lang="en-US" dirty="0" smtClean="0"/>
              <a:t>© 2016 Eli Lilly and Company </a:t>
            </a:r>
            <a:endParaRPr lang="en-US" dirty="0"/>
          </a:p>
        </p:txBody>
      </p:sp>
      <p:sp>
        <p:nvSpPr>
          <p:cNvPr id="5" name="Slide Number Placeholder 4"/>
          <p:cNvSpPr>
            <a:spLocks noGrp="1"/>
          </p:cNvSpPr>
          <p:nvPr>
            <p:ph type="sldNum" sz="quarter" idx="12"/>
          </p:nvPr>
        </p:nvSpPr>
        <p:spPr/>
        <p:txBody>
          <a:bodyPr/>
          <a:lstStyle/>
          <a:p>
            <a:fld id="{CCFAD8EA-EA2C-5B4A-BFC4-7C069662A4D6}" type="slidenum">
              <a:rPr lang="en-US" smtClean="0"/>
              <a:t>‹#›</a:t>
            </a:fld>
            <a:endParaRPr lang="en-US" dirty="0"/>
          </a:p>
        </p:txBody>
      </p:sp>
    </p:spTree>
    <p:extLst>
      <p:ext uri="{BB962C8B-B14F-4D97-AF65-F5344CB8AC3E}">
        <p14:creationId xmlns:p14="http://schemas.microsoft.com/office/powerpoint/2010/main" val="1684360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D1597-F8CE-C84E-A1AC-58459F11B842}" type="datetime1">
              <a:rPr lang="en-US" smtClean="0"/>
              <a:t>10/2/2016</a:t>
            </a:fld>
            <a:endParaRPr lang="en-US" dirty="0"/>
          </a:p>
        </p:txBody>
      </p:sp>
      <p:sp>
        <p:nvSpPr>
          <p:cNvPr id="3" name="Footer Placeholder 2"/>
          <p:cNvSpPr>
            <a:spLocks noGrp="1"/>
          </p:cNvSpPr>
          <p:nvPr>
            <p:ph type="ftr" sz="quarter" idx="11"/>
          </p:nvPr>
        </p:nvSpPr>
        <p:spPr/>
        <p:txBody>
          <a:bodyPr/>
          <a:lstStyle/>
          <a:p>
            <a:r>
              <a:rPr lang="en-US" dirty="0" smtClean="0"/>
              <a:t>© 2016 Eli Lilly and Company </a:t>
            </a:r>
            <a:endParaRPr lang="en-US" dirty="0"/>
          </a:p>
        </p:txBody>
      </p:sp>
      <p:sp>
        <p:nvSpPr>
          <p:cNvPr id="4" name="Slide Number Placeholder 3"/>
          <p:cNvSpPr>
            <a:spLocks noGrp="1"/>
          </p:cNvSpPr>
          <p:nvPr>
            <p:ph type="sldNum" sz="quarter" idx="12"/>
          </p:nvPr>
        </p:nvSpPr>
        <p:spPr/>
        <p:txBody>
          <a:bodyPr/>
          <a:lstStyle/>
          <a:p>
            <a:fld id="{CCFAD8EA-EA2C-5B4A-BFC4-7C069662A4D6}" type="slidenum">
              <a:rPr lang="en-US" smtClean="0"/>
              <a:t>‹#›</a:t>
            </a:fld>
            <a:endParaRPr lang="en-US" dirty="0"/>
          </a:p>
        </p:txBody>
      </p:sp>
    </p:spTree>
    <p:extLst>
      <p:ext uri="{BB962C8B-B14F-4D97-AF65-F5344CB8AC3E}">
        <p14:creationId xmlns:p14="http://schemas.microsoft.com/office/powerpoint/2010/main" val="133386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785769-C36A-3847-AE70-048552FBC7FC}" type="datetime1">
              <a:rPr lang="en-US" smtClean="0"/>
              <a:t>10/2/2016</a:t>
            </a:fld>
            <a:endParaRPr lang="en-US" dirty="0"/>
          </a:p>
        </p:txBody>
      </p:sp>
      <p:sp>
        <p:nvSpPr>
          <p:cNvPr id="6" name="Footer Placeholder 5"/>
          <p:cNvSpPr>
            <a:spLocks noGrp="1"/>
          </p:cNvSpPr>
          <p:nvPr>
            <p:ph type="ftr" sz="quarter" idx="11"/>
          </p:nvPr>
        </p:nvSpPr>
        <p:spPr/>
        <p:txBody>
          <a:bodyPr/>
          <a:lstStyle/>
          <a:p>
            <a:r>
              <a:rPr lang="en-US" dirty="0" smtClean="0"/>
              <a:t>© 2016 Eli Lilly and Company </a:t>
            </a:r>
            <a:endParaRPr lang="en-US" dirty="0"/>
          </a:p>
        </p:txBody>
      </p:sp>
      <p:sp>
        <p:nvSpPr>
          <p:cNvPr id="7" name="Slide Number Placeholder 6"/>
          <p:cNvSpPr>
            <a:spLocks noGrp="1"/>
          </p:cNvSpPr>
          <p:nvPr>
            <p:ph type="sldNum" sz="quarter" idx="12"/>
          </p:nvPr>
        </p:nvSpPr>
        <p:spPr/>
        <p:txBody>
          <a:bodyPr/>
          <a:lstStyle/>
          <a:p>
            <a:fld id="{CCFAD8EA-EA2C-5B4A-BFC4-7C069662A4D6}" type="slidenum">
              <a:rPr lang="en-US" smtClean="0"/>
              <a:t>‹#›</a:t>
            </a:fld>
            <a:endParaRPr lang="en-US" dirty="0"/>
          </a:p>
        </p:txBody>
      </p:sp>
    </p:spTree>
    <p:extLst>
      <p:ext uri="{BB962C8B-B14F-4D97-AF65-F5344CB8AC3E}">
        <p14:creationId xmlns:p14="http://schemas.microsoft.com/office/powerpoint/2010/main" val="9455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B1AF77-B461-4148-9E33-063F2E45508F}" type="datetime1">
              <a:rPr lang="en-US" smtClean="0"/>
              <a:t>10/2/2016</a:t>
            </a:fld>
            <a:endParaRPr lang="en-US" dirty="0"/>
          </a:p>
        </p:txBody>
      </p:sp>
      <p:sp>
        <p:nvSpPr>
          <p:cNvPr id="6" name="Footer Placeholder 5"/>
          <p:cNvSpPr>
            <a:spLocks noGrp="1"/>
          </p:cNvSpPr>
          <p:nvPr>
            <p:ph type="ftr" sz="quarter" idx="11"/>
          </p:nvPr>
        </p:nvSpPr>
        <p:spPr/>
        <p:txBody>
          <a:bodyPr/>
          <a:lstStyle/>
          <a:p>
            <a:r>
              <a:rPr lang="en-US" dirty="0" smtClean="0"/>
              <a:t>© 2016 Eli Lilly and Company </a:t>
            </a:r>
            <a:endParaRPr lang="en-US" dirty="0"/>
          </a:p>
        </p:txBody>
      </p:sp>
      <p:sp>
        <p:nvSpPr>
          <p:cNvPr id="7" name="Slide Number Placeholder 6"/>
          <p:cNvSpPr>
            <a:spLocks noGrp="1"/>
          </p:cNvSpPr>
          <p:nvPr>
            <p:ph type="sldNum" sz="quarter" idx="12"/>
          </p:nvPr>
        </p:nvSpPr>
        <p:spPr/>
        <p:txBody>
          <a:bodyPr/>
          <a:lstStyle/>
          <a:p>
            <a:fld id="{CCFAD8EA-EA2C-5B4A-BFC4-7C069662A4D6}" type="slidenum">
              <a:rPr lang="en-US" smtClean="0"/>
              <a:t>‹#›</a:t>
            </a:fld>
            <a:endParaRPr lang="en-US" dirty="0"/>
          </a:p>
        </p:txBody>
      </p:sp>
    </p:spTree>
    <p:extLst>
      <p:ext uri="{BB962C8B-B14F-4D97-AF65-F5344CB8AC3E}">
        <p14:creationId xmlns:p14="http://schemas.microsoft.com/office/powerpoint/2010/main" val="407879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Header2-Red.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1371600"/>
          </a:xfrm>
          <a:prstGeom prst="rect">
            <a:avLst/>
          </a:prstGeom>
        </p:spPr>
      </p:pic>
      <p:sp>
        <p:nvSpPr>
          <p:cNvPr id="2" name="Title Placeholder 1"/>
          <p:cNvSpPr>
            <a:spLocks noGrp="1"/>
          </p:cNvSpPr>
          <p:nvPr>
            <p:ph type="title"/>
          </p:nvPr>
        </p:nvSpPr>
        <p:spPr>
          <a:xfrm>
            <a:off x="457200" y="142558"/>
            <a:ext cx="588264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19096" y="1460201"/>
            <a:ext cx="8229600" cy="48140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800">
                <a:solidFill>
                  <a:schemeClr val="accent2"/>
                </a:solidFill>
                <a:latin typeface="Arial"/>
                <a:cs typeface="Arial"/>
              </a:defRPr>
            </a:lvl1pPr>
          </a:lstStyle>
          <a:p>
            <a:fld id="{F6A2ED6B-A866-8D45-81C7-F997F65D2F41}" type="datetime1">
              <a:rPr lang="en-US" smtClean="0"/>
              <a:pPr/>
              <a:t>10/2/2016</a:t>
            </a:fld>
            <a:endParaRPr lang="en-US" dirty="0"/>
          </a:p>
        </p:txBody>
      </p:sp>
      <p:sp>
        <p:nvSpPr>
          <p:cNvPr id="5" name="Footer Placeholder 4"/>
          <p:cNvSpPr>
            <a:spLocks noGrp="1"/>
          </p:cNvSpPr>
          <p:nvPr>
            <p:ph type="ftr" sz="quarter" idx="3"/>
          </p:nvPr>
        </p:nvSpPr>
        <p:spPr>
          <a:xfrm>
            <a:off x="2702560" y="6356350"/>
            <a:ext cx="3749040" cy="365125"/>
          </a:xfrm>
          <a:prstGeom prst="rect">
            <a:avLst/>
          </a:prstGeom>
        </p:spPr>
        <p:txBody>
          <a:bodyPr vert="horz" lIns="91440" tIns="45720" rIns="91440" bIns="45720" rtlCol="0" anchor="ctr"/>
          <a:lstStyle>
            <a:lvl1pPr algn="ctr">
              <a:defRPr sz="800">
                <a:solidFill>
                  <a:schemeClr val="accent2"/>
                </a:solidFill>
                <a:latin typeface="Arial"/>
                <a:cs typeface="Arial"/>
              </a:defRPr>
            </a:lvl1pPr>
          </a:lstStyle>
          <a:p>
            <a:r>
              <a:rPr lang="en-US" dirty="0" smtClean="0"/>
              <a:t>© 2016 Eli Lilly and Company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800">
                <a:solidFill>
                  <a:schemeClr val="accent2"/>
                </a:solidFill>
                <a:latin typeface="Arial"/>
                <a:cs typeface="Arial"/>
              </a:defRPr>
            </a:lvl1pPr>
          </a:lstStyle>
          <a:p>
            <a:fld id="{CCFAD8EA-EA2C-5B4A-BFC4-7C069662A4D6}" type="slidenum">
              <a:rPr lang="en-US" smtClean="0"/>
              <a:pPr/>
              <a:t>‹#›</a:t>
            </a:fld>
            <a:endParaRPr lang="en-US" dirty="0"/>
          </a:p>
        </p:txBody>
      </p:sp>
    </p:spTree>
    <p:extLst>
      <p:ext uri="{BB962C8B-B14F-4D97-AF65-F5344CB8AC3E}">
        <p14:creationId xmlns:p14="http://schemas.microsoft.com/office/powerpoint/2010/main" val="2062560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l" defTabSz="457200" rtl="0" eaLnBrk="1" latinLnBrk="0" hangingPunct="1">
        <a:lnSpc>
          <a:spcPct val="80000"/>
        </a:lnSpc>
        <a:spcBef>
          <a:spcPct val="0"/>
        </a:spcBef>
        <a:buNone/>
        <a:defRPr sz="4400" b="1" kern="1200">
          <a:solidFill>
            <a:srgbClr val="FFFFFF"/>
          </a:solidFill>
          <a:latin typeface="Arial" panose="020B0604020202020204" pitchFamily="34" charset="0"/>
          <a:ea typeface="+mj-ea"/>
          <a:cs typeface="Arial" panose="020B0604020202020204" pitchFamily="34" charset="0"/>
        </a:defRPr>
      </a:lvl1pPr>
    </p:titleStyle>
    <p:bodyStyle>
      <a:lvl1pPr marL="225425" indent="-225425" algn="l" defTabSz="457200" rtl="0" eaLnBrk="1" latinLnBrk="0" hangingPunct="1">
        <a:spcBef>
          <a:spcPct val="20000"/>
        </a:spcBef>
        <a:buClr>
          <a:schemeClr val="tx2"/>
        </a:buClr>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687388" indent="-230188" algn="l" defTabSz="457200" rtl="0" eaLnBrk="1" latinLnBrk="0" hangingPunct="1">
        <a:spcBef>
          <a:spcPct val="20000"/>
        </a:spcBef>
        <a:buClr>
          <a:schemeClr val="tx2"/>
        </a:buClr>
        <a:buFont typeface="Lucida Grande"/>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chemeClr val="tx2"/>
        </a:buClr>
        <a:buFont typeface="Lucida Grande"/>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chemeClr val="tx2"/>
        </a:buClr>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ByeBVjfAUL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watch?v=QZ9-qQ68EnQ" TargetMode="External"/><Relationship Id="rId13" Type="http://schemas.openxmlformats.org/officeDocument/2006/relationships/image" Target="../media/image7.png"/><Relationship Id="rId3" Type="http://schemas.openxmlformats.org/officeDocument/2006/relationships/hyperlink" Target="https://www.youtube.com/watch?v=kSR4xuU07sc" TargetMode="External"/><Relationship Id="rId7" Type="http://schemas.openxmlformats.org/officeDocument/2006/relationships/hyperlink" Target="http://www.itgetsbetter.org/video/entry/2917/" TargetMode="External"/><Relationship Id="rId12"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straightforequality.org/Materials" TargetMode="External"/><Relationship Id="rId11" Type="http://schemas.openxmlformats.org/officeDocument/2006/relationships/hyperlink" Target="http://www.transequality.org/Resources/" TargetMode="External"/><Relationship Id="rId5" Type="http://schemas.openxmlformats.org/officeDocument/2006/relationships/hyperlink" Target="http://youtu.be/bd2WKQWG_Dg" TargetMode="External"/><Relationship Id="rId10" Type="http://schemas.openxmlformats.org/officeDocument/2006/relationships/hyperlink" Target="http://www.hrc.org/" TargetMode="External"/><Relationship Id="rId4" Type="http://schemas.openxmlformats.org/officeDocument/2006/relationships/hyperlink" Target="http://youtu.be/E0M1beV91js" TargetMode="External"/><Relationship Id="rId9" Type="http://schemas.openxmlformats.org/officeDocument/2006/relationships/hyperlink" Target="https://www.youtube.com/watch?v=aGXCC9VCMF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ctrTitle"/>
          </p:nvPr>
        </p:nvSpPr>
        <p:spPr>
          <a:xfrm>
            <a:off x="349578" y="5099089"/>
            <a:ext cx="6577244" cy="715255"/>
          </a:xfrm>
          <a:prstGeom prst="rect">
            <a:avLst/>
          </a:prstGeom>
          <a:noFill/>
          <a:ln>
            <a:noFill/>
          </a:ln>
        </p:spPr>
        <p:txBody>
          <a:bodyPr lIns="91425" tIns="45700" rIns="91425" bIns="45700" anchor="t" anchorCtr="0">
            <a:noAutofit/>
          </a:bodyPr>
          <a:lstStyle/>
          <a:p>
            <a:pPr marL="0" marR="0" lvl="0" indent="0" rtl="0">
              <a:spcBef>
                <a:spcPts val="0"/>
              </a:spcBef>
              <a:buClr>
                <a:schemeClr val="accent1"/>
              </a:buClr>
              <a:buSzPct val="25000"/>
              <a:buFont typeface="Rokkitt"/>
              <a:buNone/>
            </a:pPr>
            <a:r>
              <a:rPr lang="en-US" sz="3200" b="0" i="0" u="none" strike="noStrike" cap="none" dirty="0">
                <a:latin typeface="Arial"/>
                <a:ea typeface="Rokkitt"/>
                <a:cs typeface="Arial"/>
                <a:sym typeface="Rokkitt"/>
              </a:rPr>
              <a:t>Reverse Mentoring Handbook</a:t>
            </a:r>
          </a:p>
        </p:txBody>
      </p:sp>
      <p:sp>
        <p:nvSpPr>
          <p:cNvPr id="207" name="Shape 207"/>
          <p:cNvSpPr txBox="1">
            <a:spLocks noGrp="1"/>
          </p:cNvSpPr>
          <p:nvPr>
            <p:ph type="subTitle" idx="1"/>
          </p:nvPr>
        </p:nvSpPr>
        <p:spPr>
          <a:xfrm>
            <a:off x="349578" y="5814345"/>
            <a:ext cx="5548129" cy="614964"/>
          </a:xfrm>
          <a:prstGeom prst="rect">
            <a:avLst/>
          </a:prstGeom>
          <a:noFill/>
          <a:ln>
            <a:noFill/>
          </a:ln>
        </p:spPr>
        <p:txBody>
          <a:bodyPr lIns="91425" tIns="45700" rIns="91425" bIns="45700" anchor="t" anchorCtr="0">
            <a:noAutofit/>
          </a:bodyPr>
          <a:lstStyle/>
          <a:p>
            <a:pPr marL="0" marR="0" lvl="0" indent="0" rtl="0">
              <a:spcBef>
                <a:spcPts val="0"/>
              </a:spcBef>
              <a:spcAft>
                <a:spcPts val="0"/>
              </a:spcAft>
              <a:buClr>
                <a:schemeClr val="accent1"/>
              </a:buClr>
              <a:buSzPct val="25000"/>
              <a:buFont typeface="Noto Sans Symbols"/>
              <a:buNone/>
            </a:pPr>
            <a:r>
              <a:rPr lang="en-US" sz="2000" b="0" i="0" u="none" strike="noStrike" cap="none" dirty="0">
                <a:latin typeface="Arial"/>
                <a:ea typeface="Rokkitt"/>
                <a:cs typeface="Arial"/>
                <a:sym typeface="Rokkitt"/>
              </a:rPr>
              <a:t>The PRIDE </a:t>
            </a:r>
            <a:r>
              <a:rPr lang="en-US" sz="2000" b="0" i="0" u="none" strike="noStrike" cap="none" dirty="0" smtClean="0">
                <a:latin typeface="Arial"/>
                <a:ea typeface="Rokkitt"/>
                <a:cs typeface="Arial"/>
                <a:sym typeface="Rokkitt"/>
              </a:rPr>
              <a:t>GUIDE -</a:t>
            </a:r>
            <a:endParaRPr lang="en-US" sz="2000" b="0" i="0" u="none" strike="noStrike" cap="none" dirty="0">
              <a:latin typeface="Arial"/>
              <a:ea typeface="Rokkitt"/>
              <a:cs typeface="Arial"/>
              <a:sym typeface="Rokkitt"/>
            </a:endParaRPr>
          </a:p>
          <a:p>
            <a:pPr marL="0" marR="0" lvl="0" indent="0" rtl="0">
              <a:spcBef>
                <a:spcPts val="300"/>
              </a:spcBef>
              <a:buClr>
                <a:schemeClr val="accent1"/>
              </a:buClr>
              <a:buSzPct val="25000"/>
              <a:buFont typeface="Noto Sans Symbols"/>
              <a:buNone/>
            </a:pPr>
            <a:r>
              <a:rPr lang="en-US" sz="2000" b="0" i="0" u="none" strike="noStrike" cap="none" dirty="0">
                <a:latin typeface="Arial"/>
                <a:ea typeface="Rokkitt"/>
                <a:cs typeface="Arial"/>
                <a:sym typeface="Rokkitt"/>
              </a:rPr>
              <a:t>Leading our Leaders through LGBT Inclusion</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p:txBody>
          <a:bodyPr>
            <a:normAutofit fontScale="90000"/>
          </a:bodyPr>
          <a:lstStyle/>
          <a:p>
            <a:pPr lvl="0"/>
            <a:r>
              <a:rPr lang="en-US" dirty="0" smtClean="0">
                <a:sym typeface="Rokkitt"/>
              </a:rPr>
              <a:t>Prior to the </a:t>
            </a:r>
            <a:br>
              <a:rPr lang="en-US" dirty="0" smtClean="0">
                <a:sym typeface="Rokkitt"/>
              </a:rPr>
            </a:br>
            <a:r>
              <a:rPr lang="en-US" dirty="0" smtClean="0">
                <a:sym typeface="Rokkitt"/>
              </a:rPr>
              <a:t>first meeting</a:t>
            </a:r>
            <a:endParaRPr lang="en-US" dirty="0">
              <a:sym typeface="Rokkitt"/>
            </a:endParaRPr>
          </a:p>
        </p:txBody>
      </p:sp>
      <p:pic>
        <p:nvPicPr>
          <p:cNvPr id="4" name="Picture 3" descr="Mentoring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1371600"/>
            <a:ext cx="3770784" cy="5486400"/>
          </a:xfrm>
          <a:prstGeom prst="rect">
            <a:avLst/>
          </a:prstGeom>
        </p:spPr>
      </p:pic>
      <p:sp>
        <p:nvSpPr>
          <p:cNvPr id="250" name="Shape 250"/>
          <p:cNvSpPr txBox="1">
            <a:spLocks noGrp="1"/>
          </p:cNvSpPr>
          <p:nvPr>
            <p:ph type="body" idx="13"/>
          </p:nvPr>
        </p:nvSpPr>
        <p:spPr>
          <a:xfrm>
            <a:off x="3464226" y="1463674"/>
            <a:ext cx="5440503" cy="5394325"/>
          </a:xfrm>
        </p:spPr>
        <p:txBody>
          <a:bodyPr>
            <a:normAutofit fontScale="62500" lnSpcReduction="20000"/>
          </a:bodyPr>
          <a:lstStyle/>
          <a:p>
            <a:pPr lvl="0">
              <a:lnSpc>
                <a:spcPct val="120000"/>
              </a:lnSpc>
            </a:pPr>
            <a:r>
              <a:rPr lang="en-US" dirty="0" smtClean="0">
                <a:sym typeface="Rokkitt"/>
              </a:rPr>
              <a:t>Coordinate with your other mentor to decide who will take the communication lead with the mentee and agree on a mutual time that you can both be available for the mentee. Determine how the two of you plan to work together PRIOR to reaching out to the mentee. One person can be the lead or you can alternate, but don’t send out multiple or conflicting schedules or timelines.</a:t>
            </a:r>
          </a:p>
          <a:p>
            <a:pPr lvl="0">
              <a:lnSpc>
                <a:spcPct val="120000"/>
              </a:lnSpc>
            </a:pPr>
            <a:r>
              <a:rPr lang="en-US" dirty="0" smtClean="0">
                <a:sym typeface="Rokkitt"/>
              </a:rPr>
              <a:t>Introduce yourselves to your mentee via a joint e-mail. Include the best way to contact you and ask how they would prefer you to contact them.</a:t>
            </a:r>
          </a:p>
          <a:p>
            <a:pPr lvl="0">
              <a:lnSpc>
                <a:spcPct val="120000"/>
              </a:lnSpc>
            </a:pPr>
            <a:r>
              <a:rPr lang="en-US" dirty="0" smtClean="0">
                <a:sym typeface="Rokkitt"/>
              </a:rPr>
              <a:t>Develop a communication strategy between mentors and mentee (link, iPad, cell phone).</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4" name="Picture 3" descr="Mentoring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3152"/>
            <a:ext cx="9144000" cy="5486400"/>
          </a:xfrm>
          <a:prstGeom prst="rect">
            <a:avLst/>
          </a:prstGeom>
        </p:spPr>
      </p:pic>
      <p:sp>
        <p:nvSpPr>
          <p:cNvPr id="249" name="Shape 249"/>
          <p:cNvSpPr txBox="1">
            <a:spLocks noGrp="1"/>
          </p:cNvSpPr>
          <p:nvPr>
            <p:ph type="title"/>
          </p:nvPr>
        </p:nvSpPr>
        <p:spPr/>
        <p:txBody>
          <a:bodyPr>
            <a:normAutofit fontScale="90000"/>
          </a:bodyPr>
          <a:lstStyle/>
          <a:p>
            <a:pPr lvl="0"/>
            <a:r>
              <a:rPr lang="en-US" dirty="0" smtClean="0">
                <a:sym typeface="Rokkitt"/>
              </a:rPr>
              <a:t>Prior to the </a:t>
            </a:r>
            <a:br>
              <a:rPr lang="en-US" dirty="0" smtClean="0">
                <a:sym typeface="Rokkitt"/>
              </a:rPr>
            </a:br>
            <a:r>
              <a:rPr lang="en-US" dirty="0" smtClean="0">
                <a:sym typeface="Rokkitt"/>
              </a:rPr>
              <a:t>first meeting</a:t>
            </a:r>
            <a:endParaRPr lang="en-US" dirty="0">
              <a:sym typeface="Rokkitt"/>
            </a:endParaRPr>
          </a:p>
        </p:txBody>
      </p:sp>
      <p:sp>
        <p:nvSpPr>
          <p:cNvPr id="250" name="Shape 250"/>
          <p:cNvSpPr txBox="1">
            <a:spLocks noGrp="1"/>
          </p:cNvSpPr>
          <p:nvPr>
            <p:ph type="body" idx="13"/>
          </p:nvPr>
        </p:nvSpPr>
        <p:spPr>
          <a:xfrm>
            <a:off x="252828" y="1463674"/>
            <a:ext cx="5060947" cy="5394325"/>
          </a:xfrm>
        </p:spPr>
        <p:txBody>
          <a:bodyPr>
            <a:normAutofit fontScale="62500" lnSpcReduction="20000"/>
          </a:bodyPr>
          <a:lstStyle/>
          <a:p>
            <a:pPr lvl="0">
              <a:lnSpc>
                <a:spcPct val="120000"/>
              </a:lnSpc>
            </a:pPr>
            <a:r>
              <a:rPr lang="en-US" dirty="0" smtClean="0">
                <a:solidFill>
                  <a:srgbClr val="FFFFFF"/>
                </a:solidFill>
                <a:sym typeface="Rokkitt"/>
              </a:rPr>
              <a:t>Determine the schedule and timing of your meetings being sensitive to the mentee’s schedule. Remember that senior management often has very small windows of flexibility so be extremely cognizant and courteous of your mentee's time.</a:t>
            </a:r>
          </a:p>
          <a:p>
            <a:pPr lvl="0">
              <a:lnSpc>
                <a:spcPct val="120000"/>
              </a:lnSpc>
            </a:pPr>
            <a:r>
              <a:rPr lang="en-US" dirty="0" smtClean="0">
                <a:solidFill>
                  <a:srgbClr val="FFFFFF"/>
                </a:solidFill>
                <a:sym typeface="Rokkitt"/>
              </a:rPr>
              <a:t>Communicate with your co-mentor as much as possible before the first meeting to come prepared and ready to be open, honest, and engaged.</a:t>
            </a:r>
          </a:p>
          <a:p>
            <a:pPr lvl="0">
              <a:lnSpc>
                <a:spcPct val="120000"/>
              </a:lnSpc>
            </a:pPr>
            <a:r>
              <a:rPr lang="en-US" dirty="0" smtClean="0">
                <a:solidFill>
                  <a:srgbClr val="FFFFFF"/>
                </a:solidFill>
                <a:sym typeface="Rokkitt"/>
              </a:rPr>
              <a:t>Provide any pre-work AT LEAST one week prior to the first meeting and limit it to less than 20 minutes. If it is something you can all do together, that could be even better.</a:t>
            </a:r>
            <a:endParaRPr lang="en-US" dirty="0">
              <a:solidFill>
                <a:srgbClr val="FFFFFF"/>
              </a:solidFill>
              <a:sym typeface="Rokkitt"/>
            </a:endParaRPr>
          </a:p>
        </p:txBody>
      </p:sp>
    </p:spTree>
    <p:extLst>
      <p:ext uri="{BB962C8B-B14F-4D97-AF65-F5344CB8AC3E}">
        <p14:creationId xmlns:p14="http://schemas.microsoft.com/office/powerpoint/2010/main" val="821480287"/>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p:txBody>
          <a:bodyPr>
            <a:normAutofit fontScale="90000"/>
          </a:bodyPr>
          <a:lstStyle/>
          <a:p>
            <a:pPr lvl="0"/>
            <a:r>
              <a:rPr lang="en-US" dirty="0" smtClean="0">
                <a:sym typeface="Rokkitt"/>
              </a:rPr>
              <a:t>Mentees: Possible Discussion Points</a:t>
            </a:r>
            <a:endParaRPr lang="en-US" dirty="0">
              <a:sym typeface="Rokkitt"/>
            </a:endParaRPr>
          </a:p>
        </p:txBody>
      </p:sp>
      <p:sp>
        <p:nvSpPr>
          <p:cNvPr id="257" name="Shape 257"/>
          <p:cNvSpPr txBox="1">
            <a:spLocks noGrp="1"/>
          </p:cNvSpPr>
          <p:nvPr>
            <p:ph type="body" idx="13"/>
          </p:nvPr>
        </p:nvSpPr>
        <p:spPr>
          <a:xfrm>
            <a:off x="252828" y="1463675"/>
            <a:ext cx="8229600" cy="4775200"/>
          </a:xfrm>
        </p:spPr>
        <p:txBody>
          <a:bodyPr>
            <a:normAutofit fontScale="85000" lnSpcReduction="10000"/>
          </a:bodyPr>
          <a:lstStyle/>
          <a:p>
            <a:pPr lvl="0"/>
            <a:r>
              <a:rPr lang="en-US" dirty="0" smtClean="0">
                <a:sym typeface="Rokkitt"/>
              </a:rPr>
              <a:t>Mentees: What do you hope to learn during the mentoring process? What are your expectations?  What is your professional and personal history?</a:t>
            </a:r>
          </a:p>
          <a:p>
            <a:pPr lvl="0"/>
            <a:r>
              <a:rPr lang="en-US" dirty="0" smtClean="0">
                <a:sym typeface="Rokkitt"/>
              </a:rPr>
              <a:t>Mentors: Who would you describe as your “family”?  What about your family do you feel is similar to a non-LGBT family? What are some ways you feel your family is unique?</a:t>
            </a:r>
          </a:p>
          <a:p>
            <a:pPr lvl="0"/>
            <a:r>
              <a:rPr lang="en-US" dirty="0" smtClean="0">
                <a:sym typeface="Rokkitt"/>
              </a:rPr>
              <a:t>Mentees: What experience do you have or have you had working with or interacting with LGBT individuals?  Share a specific story about a time when you felt you didn’t fit in with a group. How did you feel?</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p:txBody>
          <a:bodyPr>
            <a:normAutofit fontScale="90000"/>
          </a:bodyPr>
          <a:lstStyle/>
          <a:p>
            <a:pPr lvl="0"/>
            <a:r>
              <a:rPr lang="en-US" dirty="0" smtClean="0">
                <a:sym typeface="Rokkitt"/>
              </a:rPr>
              <a:t>Mentees: Possible Discussion Points</a:t>
            </a:r>
            <a:endParaRPr lang="en-US" dirty="0">
              <a:sym typeface="Rokkitt"/>
            </a:endParaRPr>
          </a:p>
        </p:txBody>
      </p:sp>
      <p:sp>
        <p:nvSpPr>
          <p:cNvPr id="257" name="Shape 257"/>
          <p:cNvSpPr txBox="1">
            <a:spLocks noGrp="1"/>
          </p:cNvSpPr>
          <p:nvPr>
            <p:ph type="body" idx="13"/>
          </p:nvPr>
        </p:nvSpPr>
        <p:spPr>
          <a:xfrm>
            <a:off x="252828" y="1463675"/>
            <a:ext cx="8229600" cy="4775200"/>
          </a:xfrm>
        </p:spPr>
        <p:txBody>
          <a:bodyPr>
            <a:normAutofit fontScale="85000" lnSpcReduction="10000"/>
          </a:bodyPr>
          <a:lstStyle/>
          <a:p>
            <a:pPr lvl="0"/>
            <a:r>
              <a:rPr lang="en-US" dirty="0" smtClean="0"/>
              <a:t>Mentees: Try an exercise where the mentees spend one day or one week not referencing their personal lives or referring to their significant other or spouse as "my partner.” Discuss on next call key takeaways.</a:t>
            </a:r>
          </a:p>
          <a:p>
            <a:pPr lvl="0"/>
            <a:r>
              <a:rPr lang="en-US" dirty="0" smtClean="0"/>
              <a:t>Mentees: How can authenticity and engagement in the workplace lead to better business results and help retain diverse talent?</a:t>
            </a:r>
          </a:p>
          <a:p>
            <a:pPr lvl="0"/>
            <a:r>
              <a:rPr lang="en-US" dirty="0" smtClean="0"/>
              <a:t>Mentee: What is one change you plan to implement in the future so that all employees, including LGBT employees, can be their authentic, engaged selves at work? How can your mentors help?</a:t>
            </a:r>
          </a:p>
          <a:p>
            <a:endParaRPr lang="en-US" dirty="0" smtClean="0"/>
          </a:p>
          <a:p>
            <a:endParaRPr lang="en-US" dirty="0" smtClean="0"/>
          </a:p>
          <a:p>
            <a:pPr lvl="0"/>
            <a:endParaRPr lang="en-US" dirty="0">
              <a:sym typeface="Rokkitt"/>
            </a:endParaRPr>
          </a:p>
        </p:txBody>
      </p:sp>
    </p:spTree>
    <p:extLst>
      <p:ext uri="{BB962C8B-B14F-4D97-AF65-F5344CB8AC3E}">
        <p14:creationId xmlns:p14="http://schemas.microsoft.com/office/powerpoint/2010/main" val="1921238558"/>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p:txBody>
          <a:bodyPr>
            <a:normAutofit fontScale="90000"/>
          </a:bodyPr>
          <a:lstStyle/>
          <a:p>
            <a:pPr lvl="0"/>
            <a:r>
              <a:rPr lang="en-US" dirty="0" smtClean="0"/>
              <a:t>Mentors: </a:t>
            </a:r>
            <a:r>
              <a:rPr lang="en-US" dirty="0" smtClean="0">
                <a:sym typeface="Rokkitt"/>
              </a:rPr>
              <a:t>Possible Discussion Points</a:t>
            </a:r>
            <a:endParaRPr lang="en-US" dirty="0">
              <a:sym typeface="Rokkitt"/>
            </a:endParaRPr>
          </a:p>
        </p:txBody>
      </p:sp>
      <p:sp>
        <p:nvSpPr>
          <p:cNvPr id="271" name="Shape 271"/>
          <p:cNvSpPr txBox="1">
            <a:spLocks noGrp="1"/>
          </p:cNvSpPr>
          <p:nvPr>
            <p:ph type="body" idx="13"/>
          </p:nvPr>
        </p:nvSpPr>
        <p:spPr>
          <a:xfrm>
            <a:off x="252828" y="1463675"/>
            <a:ext cx="8229600" cy="4775200"/>
          </a:xfrm>
        </p:spPr>
        <p:txBody>
          <a:bodyPr>
            <a:noAutofit/>
          </a:bodyPr>
          <a:lstStyle/>
          <a:p>
            <a:r>
              <a:rPr lang="en-US" sz="2400" dirty="0" smtClean="0"/>
              <a:t>Mentors-Who are you? What is your professional history? What is your personal history?</a:t>
            </a:r>
          </a:p>
          <a:p>
            <a:r>
              <a:rPr lang="en-US" sz="2400" dirty="0" smtClean="0"/>
              <a:t>Mentors-Has there  ever been a time when being LGBT has impacted your career in either a positive or negative way? Describe the situation. If you could go back in time, are there different ways to handle the situation?</a:t>
            </a:r>
          </a:p>
          <a:p>
            <a:pPr lvl="0"/>
            <a:r>
              <a:rPr lang="en-US" sz="2400" dirty="0" smtClean="0">
                <a:sym typeface="Rokkitt"/>
              </a:rPr>
              <a:t>Mentors-Has there ever been a time where being your authentic, LGBT self helped a business relationship or helped you connect with a coworker? What was the situation?</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4" name="Picture 3" descr="ThinkstockPhotos-177351937.jpg"/>
          <p:cNvPicPr>
            <a:picLocks noChangeAspect="1"/>
          </p:cNvPicPr>
          <p:nvPr/>
        </p:nvPicPr>
        <p:blipFill rotWithShape="1">
          <a:blip r:embed="rId3">
            <a:extLst>
              <a:ext uri="{28A0092B-C50C-407E-A947-70E740481C1C}">
                <a14:useLocalDpi xmlns:a14="http://schemas.microsoft.com/office/drawing/2010/main" val="0"/>
              </a:ext>
            </a:extLst>
          </a:blip>
          <a:srcRect l="10987" t="8391" r="1485" b="11265"/>
          <a:stretch/>
        </p:blipFill>
        <p:spPr>
          <a:xfrm>
            <a:off x="0" y="1285558"/>
            <a:ext cx="9144000" cy="5595504"/>
          </a:xfrm>
          <a:prstGeom prst="rect">
            <a:avLst/>
          </a:prstGeom>
        </p:spPr>
      </p:pic>
      <p:sp>
        <p:nvSpPr>
          <p:cNvPr id="298" name="Shape 298"/>
          <p:cNvSpPr txBox="1">
            <a:spLocks noGrp="1"/>
          </p:cNvSpPr>
          <p:nvPr>
            <p:ph type="title"/>
          </p:nvPr>
        </p:nvSpPr>
        <p:spPr/>
        <p:txBody>
          <a:bodyPr>
            <a:normAutofit fontScale="90000"/>
          </a:bodyPr>
          <a:lstStyle/>
          <a:p>
            <a:pPr lvl="0"/>
            <a:r>
              <a:rPr lang="en-US" dirty="0" smtClean="0">
                <a:sym typeface="Rokkitt"/>
              </a:rPr>
              <a:t>Continuing the Mentoring Relationship</a:t>
            </a:r>
            <a:endParaRPr lang="en-US" dirty="0">
              <a:sym typeface="Rokkitt"/>
            </a:endParaRPr>
          </a:p>
        </p:txBody>
      </p:sp>
      <p:sp>
        <p:nvSpPr>
          <p:cNvPr id="5" name="Rectangle 4"/>
          <p:cNvSpPr/>
          <p:nvPr/>
        </p:nvSpPr>
        <p:spPr>
          <a:xfrm>
            <a:off x="0" y="1262496"/>
            <a:ext cx="9144000" cy="5595504"/>
          </a:xfrm>
          <a:prstGeom prst="rect">
            <a:avLst/>
          </a:prstGeom>
          <a:solidFill>
            <a:schemeClr val="tx1">
              <a:alpha val="4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9" name="Shape 299"/>
          <p:cNvSpPr txBox="1">
            <a:spLocks noGrp="1"/>
          </p:cNvSpPr>
          <p:nvPr>
            <p:ph type="body" idx="13"/>
          </p:nvPr>
        </p:nvSpPr>
        <p:spPr>
          <a:xfrm>
            <a:off x="457200" y="1463675"/>
            <a:ext cx="8229600" cy="4775200"/>
          </a:xfrm>
        </p:spPr>
        <p:txBody>
          <a:bodyPr>
            <a:normAutofit lnSpcReduction="10000"/>
          </a:bodyPr>
          <a:lstStyle/>
          <a:p>
            <a:pPr lvl="0"/>
            <a:r>
              <a:rPr lang="en-US" dirty="0" smtClean="0">
                <a:solidFill>
                  <a:srgbClr val="FFFFFF"/>
                </a:solidFill>
                <a:sym typeface="Rokkitt"/>
              </a:rPr>
              <a:t>Follow up with your mentee after the last of the structured meetings to determine a continuing communication plan.</a:t>
            </a:r>
          </a:p>
          <a:p>
            <a:pPr lvl="0"/>
            <a:r>
              <a:rPr lang="en-US" dirty="0" smtClean="0">
                <a:solidFill>
                  <a:srgbClr val="FFFFFF"/>
                </a:solidFill>
                <a:sym typeface="Rokkitt"/>
              </a:rPr>
              <a:t>Coordinate with your co-mentor on what you have learned from each other during the process and what you have learned from senior leadership.</a:t>
            </a:r>
          </a:p>
          <a:p>
            <a:pPr lvl="0"/>
            <a:r>
              <a:rPr lang="en-US" dirty="0" smtClean="0">
                <a:solidFill>
                  <a:srgbClr val="FFFFFF"/>
                </a:solidFill>
                <a:sym typeface="Rokkitt"/>
              </a:rPr>
              <a:t>Complete the post program survey so we can make changes and edits going in to Wave F</a:t>
            </a:r>
            <a:r>
              <a:rPr lang="en-US" dirty="0" smtClean="0">
                <a:solidFill>
                  <a:srgbClr val="FFFFFF"/>
                </a:solidFill>
              </a:rPr>
              <a:t>our</a:t>
            </a:r>
            <a:r>
              <a:rPr lang="en-US" dirty="0" smtClean="0">
                <a:solidFill>
                  <a:srgbClr val="FFFFFF"/>
                </a:solidFill>
                <a:sym typeface="Rokkitt"/>
              </a:rPr>
              <a:t> in 201</a:t>
            </a:r>
            <a:r>
              <a:rPr lang="en-US" dirty="0" smtClean="0">
                <a:solidFill>
                  <a:srgbClr val="FFFFFF"/>
                </a:solidFill>
              </a:rPr>
              <a:t>7.</a:t>
            </a:r>
            <a:endParaRPr lang="en-US" dirty="0">
              <a:solidFill>
                <a:srgbClr val="FFFFFF"/>
              </a:solidFill>
            </a:endParaRP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DB7A0-417C-104A-B14C-BF80899906C5}" type="datetime1">
              <a:rPr lang="en-US" smtClean="0"/>
              <a:t>10/2/2016</a:t>
            </a:fld>
            <a:endParaRPr lang="en-US" dirty="0"/>
          </a:p>
        </p:txBody>
      </p:sp>
      <p:sp>
        <p:nvSpPr>
          <p:cNvPr id="3" name="Footer Placeholder 2"/>
          <p:cNvSpPr>
            <a:spLocks noGrp="1"/>
          </p:cNvSpPr>
          <p:nvPr>
            <p:ph type="ftr" sz="quarter" idx="11"/>
          </p:nvPr>
        </p:nvSpPr>
        <p:spPr/>
        <p:txBody>
          <a:bodyPr/>
          <a:lstStyle/>
          <a:p>
            <a:r>
              <a:rPr lang="en-US" smtClean="0"/>
              <a:t>© 2016 Eli Lilly and Company </a:t>
            </a:r>
            <a:endParaRPr lang="en-US" dirty="0"/>
          </a:p>
        </p:txBody>
      </p:sp>
      <p:sp>
        <p:nvSpPr>
          <p:cNvPr id="4" name="Slide Number Placeholder 3"/>
          <p:cNvSpPr>
            <a:spLocks noGrp="1"/>
          </p:cNvSpPr>
          <p:nvPr>
            <p:ph type="sldNum" sz="quarter" idx="12"/>
          </p:nvPr>
        </p:nvSpPr>
        <p:spPr/>
        <p:txBody>
          <a:bodyPr/>
          <a:lstStyle/>
          <a:p>
            <a:fld id="{CCFAD8EA-EA2C-5B4A-BFC4-7C069662A4D6}" type="slidenum">
              <a:rPr lang="en-US" smtClean="0"/>
              <a:pPr/>
              <a:t>16</a:t>
            </a:fld>
            <a:endParaRPr lang="en-US" dirty="0"/>
          </a:p>
        </p:txBody>
      </p:sp>
      <p:sp>
        <p:nvSpPr>
          <p:cNvPr id="5" name="Title 4"/>
          <p:cNvSpPr>
            <a:spLocks noGrp="1"/>
          </p:cNvSpPr>
          <p:nvPr>
            <p:ph type="title"/>
          </p:nvPr>
        </p:nvSpPr>
        <p:spPr>
          <a:xfrm>
            <a:off x="457200" y="142558"/>
            <a:ext cx="5882640" cy="1143000"/>
          </a:xfrm>
        </p:spPr>
        <p:txBody>
          <a:bodyPr>
            <a:normAutofit fontScale="90000"/>
          </a:bodyPr>
          <a:lstStyle/>
          <a:p>
            <a:r>
              <a:rPr lang="en-US" dirty="0" smtClean="0"/>
              <a:t>Reverse Mentoring Video</a:t>
            </a:r>
            <a:endParaRPr lang="en-US" dirty="0"/>
          </a:p>
        </p:txBody>
      </p:sp>
      <p:sp>
        <p:nvSpPr>
          <p:cNvPr id="6" name="Content Placeholder 5"/>
          <p:cNvSpPr>
            <a:spLocks noGrp="1"/>
          </p:cNvSpPr>
          <p:nvPr>
            <p:ph sz="quarter" idx="13"/>
          </p:nvPr>
        </p:nvSpPr>
        <p:spPr/>
        <p:txBody>
          <a:bodyPr/>
          <a:lstStyle/>
          <a:p>
            <a:endParaRPr lang="en-US" dirty="0" smtClean="0">
              <a:hlinkClick r:id="rId2"/>
            </a:endParaRPr>
          </a:p>
          <a:p>
            <a:endParaRPr lang="en-US" dirty="0">
              <a:hlinkClick r:id="rId2"/>
            </a:endParaRPr>
          </a:p>
          <a:p>
            <a:endParaRPr lang="en-US" dirty="0" smtClean="0">
              <a:hlinkClick r:id="rId2"/>
            </a:endParaRPr>
          </a:p>
          <a:p>
            <a:endParaRPr lang="en-US" dirty="0" smtClean="0"/>
          </a:p>
          <a:p>
            <a:endParaRPr lang="en-US" dirty="0"/>
          </a:p>
        </p:txBody>
      </p:sp>
      <p:sp>
        <p:nvSpPr>
          <p:cNvPr id="7" name="TextBox 6"/>
          <p:cNvSpPr txBox="1"/>
          <p:nvPr/>
        </p:nvSpPr>
        <p:spPr>
          <a:xfrm>
            <a:off x="1388962" y="3553428"/>
            <a:ext cx="6261904" cy="523220"/>
          </a:xfrm>
          <a:prstGeom prst="rect">
            <a:avLst/>
          </a:prstGeom>
          <a:noFill/>
        </p:spPr>
        <p:txBody>
          <a:bodyPr wrap="square" rtlCol="0">
            <a:spAutoFit/>
          </a:bodyPr>
          <a:lstStyle/>
          <a:p>
            <a:r>
              <a:rPr lang="en-US" sz="2800" b="1" dirty="0" smtClean="0">
                <a:hlinkClick r:id="rId2"/>
              </a:rPr>
              <a:t>Reverse Mentoring Video - YouTube</a:t>
            </a:r>
            <a:endParaRPr lang="en-US" sz="2800" b="1" dirty="0"/>
          </a:p>
        </p:txBody>
      </p:sp>
    </p:spTree>
    <p:extLst>
      <p:ext uri="{BB962C8B-B14F-4D97-AF65-F5344CB8AC3E}">
        <p14:creationId xmlns:p14="http://schemas.microsoft.com/office/powerpoint/2010/main" val="1043309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p:txBody>
          <a:bodyPr/>
          <a:lstStyle/>
          <a:p>
            <a:pPr lvl="0"/>
            <a:r>
              <a:rPr lang="en-US" dirty="0" smtClean="0">
                <a:sym typeface="Rokkitt"/>
              </a:rPr>
              <a:t>CONCLUSION</a:t>
            </a:r>
            <a:endParaRPr lang="en-US" dirty="0">
              <a:sym typeface="Rokkitt"/>
            </a:endParaRPr>
          </a:p>
        </p:txBody>
      </p:sp>
      <p:pic>
        <p:nvPicPr>
          <p:cNvPr id="8" name="Picture 7" descr="ThinkstockPhotos-48429705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3721" y="1695991"/>
            <a:ext cx="3014198" cy="3014198"/>
          </a:xfrm>
          <a:prstGeom prst="rect">
            <a:avLst/>
          </a:prstGeom>
        </p:spPr>
      </p:pic>
      <p:sp>
        <p:nvSpPr>
          <p:cNvPr id="4" name="Content Placeholder 3"/>
          <p:cNvSpPr>
            <a:spLocks noGrp="1"/>
          </p:cNvSpPr>
          <p:nvPr>
            <p:ph sz="quarter" idx="13"/>
          </p:nvPr>
        </p:nvSpPr>
        <p:spPr>
          <a:xfrm>
            <a:off x="457199" y="1463040"/>
            <a:ext cx="5436521" cy="4775993"/>
          </a:xfrm>
        </p:spPr>
        <p:txBody>
          <a:bodyPr>
            <a:normAutofit lnSpcReduction="10000"/>
          </a:bodyPr>
          <a:lstStyle/>
          <a:p>
            <a:pPr marL="0" indent="0">
              <a:buNone/>
            </a:pPr>
            <a:r>
              <a:rPr lang="en-US" sz="4800" dirty="0" smtClean="0"/>
              <a:t>If you do not intentionally, deliberately and proactively include, you will unintentionally exclude.</a:t>
            </a:r>
            <a:endParaRPr lang="en-US" sz="4800" dirty="0"/>
          </a:p>
        </p:txBody>
      </p:sp>
    </p:spTree>
    <p:extLst>
      <p:ext uri="{BB962C8B-B14F-4D97-AF65-F5344CB8AC3E}">
        <p14:creationId xmlns:p14="http://schemas.microsoft.com/office/powerpoint/2010/main" val="3469763745"/>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7" name="Shape 208"/>
          <p:cNvPicPr preferRelativeResize="0"/>
          <p:nvPr/>
        </p:nvPicPr>
        <p:blipFill rotWithShape="1">
          <a:blip r:embed="rId3">
            <a:alphaModFix/>
          </a:blip>
          <a:srcRect/>
          <a:stretch/>
        </p:blipFill>
        <p:spPr>
          <a:xfrm>
            <a:off x="5088611" y="1597284"/>
            <a:ext cx="3921340" cy="3921340"/>
          </a:xfrm>
          <a:prstGeom prst="rect">
            <a:avLst/>
          </a:prstGeom>
          <a:noFill/>
          <a:ln>
            <a:noFill/>
          </a:ln>
        </p:spPr>
      </p:pic>
      <p:sp>
        <p:nvSpPr>
          <p:cNvPr id="214" name="Shape 214"/>
          <p:cNvSpPr txBox="1">
            <a:spLocks noGrp="1"/>
          </p:cNvSpPr>
          <p:nvPr>
            <p:ph type="title"/>
          </p:nvPr>
        </p:nvSpPr>
        <p:spPr/>
        <p:txBody>
          <a:bodyPr>
            <a:normAutofit fontScale="90000"/>
          </a:bodyPr>
          <a:lstStyle/>
          <a:p>
            <a:pPr lvl="0"/>
            <a:r>
              <a:rPr lang="en-US" dirty="0" smtClean="0">
                <a:sym typeface="Rokkitt"/>
              </a:rPr>
              <a:t>What is Reverse Mentoring?</a:t>
            </a:r>
            <a:endParaRPr lang="en-US" dirty="0">
              <a:sym typeface="Rokkitt"/>
            </a:endParaRPr>
          </a:p>
        </p:txBody>
      </p:sp>
      <p:sp>
        <p:nvSpPr>
          <p:cNvPr id="215" name="Shape 215"/>
          <p:cNvSpPr txBox="1">
            <a:spLocks noGrp="1"/>
          </p:cNvSpPr>
          <p:nvPr>
            <p:ph type="body" idx="13"/>
          </p:nvPr>
        </p:nvSpPr>
        <p:spPr>
          <a:xfrm>
            <a:off x="457200" y="1463675"/>
            <a:ext cx="4360234" cy="4775200"/>
          </a:xfrm>
        </p:spPr>
        <p:txBody>
          <a:bodyPr>
            <a:normAutofit/>
          </a:bodyPr>
          <a:lstStyle/>
          <a:p>
            <a:pPr marL="0" lvl="0" indent="0">
              <a:buNone/>
            </a:pPr>
            <a:r>
              <a:rPr lang="en-US" dirty="0" smtClean="0">
                <a:sym typeface="Rokkitt"/>
              </a:rPr>
              <a:t>Reverse Mentoring </a:t>
            </a:r>
            <a:r>
              <a:rPr lang="en-US" b="1" dirty="0" smtClean="0">
                <a:sym typeface="Rokkitt"/>
              </a:rPr>
              <a:t>provides a forum </a:t>
            </a:r>
            <a:r>
              <a:rPr lang="en-US" dirty="0" smtClean="0">
                <a:sym typeface="Rokkitt"/>
              </a:rPr>
              <a:t>for our diverse LGBT employee talent to coach, train and develop our leadership team around LGBT diversity issues in the workplace.</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5" name="Shape 208"/>
          <p:cNvPicPr preferRelativeResize="0"/>
          <p:nvPr/>
        </p:nvPicPr>
        <p:blipFill rotWithShape="1">
          <a:blip r:embed="rId3">
            <a:alphaModFix/>
          </a:blip>
          <a:srcRect/>
          <a:stretch/>
        </p:blipFill>
        <p:spPr>
          <a:xfrm>
            <a:off x="5088611" y="1597284"/>
            <a:ext cx="3921340" cy="3921340"/>
          </a:xfrm>
          <a:prstGeom prst="rect">
            <a:avLst/>
          </a:prstGeom>
          <a:noFill/>
          <a:ln>
            <a:noFill/>
          </a:ln>
        </p:spPr>
      </p:pic>
      <p:sp>
        <p:nvSpPr>
          <p:cNvPr id="214" name="Shape 214"/>
          <p:cNvSpPr txBox="1">
            <a:spLocks noGrp="1"/>
          </p:cNvSpPr>
          <p:nvPr>
            <p:ph type="title"/>
          </p:nvPr>
        </p:nvSpPr>
        <p:spPr/>
        <p:txBody>
          <a:bodyPr>
            <a:normAutofit fontScale="90000"/>
          </a:bodyPr>
          <a:lstStyle/>
          <a:p>
            <a:pPr lvl="0"/>
            <a:r>
              <a:rPr lang="en-US" dirty="0" smtClean="0">
                <a:sym typeface="Rokkitt"/>
              </a:rPr>
              <a:t>What is Reverse Mentoring?</a:t>
            </a:r>
            <a:endParaRPr lang="en-US" dirty="0">
              <a:sym typeface="Rokkitt"/>
            </a:endParaRPr>
          </a:p>
        </p:txBody>
      </p:sp>
      <p:sp>
        <p:nvSpPr>
          <p:cNvPr id="215" name="Shape 215"/>
          <p:cNvSpPr txBox="1">
            <a:spLocks noGrp="1"/>
          </p:cNvSpPr>
          <p:nvPr>
            <p:ph type="body" idx="13"/>
          </p:nvPr>
        </p:nvSpPr>
        <p:spPr>
          <a:xfrm>
            <a:off x="457201" y="1463674"/>
            <a:ext cx="4987960" cy="5394325"/>
          </a:xfrm>
        </p:spPr>
        <p:txBody>
          <a:bodyPr>
            <a:normAutofit lnSpcReduction="10000"/>
          </a:bodyPr>
          <a:lstStyle/>
          <a:p>
            <a:pPr marL="0" lvl="0" indent="0">
              <a:lnSpc>
                <a:spcPct val="110000"/>
              </a:lnSpc>
              <a:buNone/>
            </a:pPr>
            <a:r>
              <a:rPr lang="en-US" dirty="0" smtClean="0">
                <a:sym typeface="Rokkitt"/>
              </a:rPr>
              <a:t>Reverse Mentoring </a:t>
            </a:r>
            <a:r>
              <a:rPr lang="en-US" b="1" dirty="0" smtClean="0">
                <a:sym typeface="Rokkitt"/>
              </a:rPr>
              <a:t>cultivates a symbiotic relationship </a:t>
            </a:r>
            <a:r>
              <a:rPr lang="en-US" dirty="0" smtClean="0">
                <a:sym typeface="Rokkitt"/>
              </a:rPr>
              <a:t>where our management and senior management develops long-term partnerships with employees from all backgrounds to lead each other to a diverse, inclusive future at Lilly.</a:t>
            </a:r>
          </a:p>
        </p:txBody>
      </p:sp>
    </p:spTree>
    <p:extLst>
      <p:ext uri="{BB962C8B-B14F-4D97-AF65-F5344CB8AC3E}">
        <p14:creationId xmlns:p14="http://schemas.microsoft.com/office/powerpoint/2010/main" val="2580649632"/>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5" name="Shape 208"/>
          <p:cNvPicPr preferRelativeResize="0"/>
          <p:nvPr/>
        </p:nvPicPr>
        <p:blipFill rotWithShape="1">
          <a:blip r:embed="rId3">
            <a:alphaModFix/>
          </a:blip>
          <a:srcRect/>
          <a:stretch/>
        </p:blipFill>
        <p:spPr>
          <a:xfrm>
            <a:off x="5088611" y="1597284"/>
            <a:ext cx="3921340" cy="3921340"/>
          </a:xfrm>
          <a:prstGeom prst="rect">
            <a:avLst/>
          </a:prstGeom>
          <a:noFill/>
          <a:ln>
            <a:noFill/>
          </a:ln>
        </p:spPr>
      </p:pic>
      <p:sp>
        <p:nvSpPr>
          <p:cNvPr id="214" name="Shape 214"/>
          <p:cNvSpPr txBox="1">
            <a:spLocks noGrp="1"/>
          </p:cNvSpPr>
          <p:nvPr>
            <p:ph type="title"/>
          </p:nvPr>
        </p:nvSpPr>
        <p:spPr/>
        <p:txBody>
          <a:bodyPr>
            <a:normAutofit fontScale="90000"/>
          </a:bodyPr>
          <a:lstStyle/>
          <a:p>
            <a:pPr lvl="0"/>
            <a:r>
              <a:rPr lang="en-US" dirty="0" smtClean="0">
                <a:sym typeface="Rokkitt"/>
              </a:rPr>
              <a:t>What is Reverse Mentoring?</a:t>
            </a:r>
            <a:endParaRPr lang="en-US" dirty="0">
              <a:sym typeface="Rokkitt"/>
            </a:endParaRPr>
          </a:p>
        </p:txBody>
      </p:sp>
      <p:sp>
        <p:nvSpPr>
          <p:cNvPr id="215" name="Shape 215"/>
          <p:cNvSpPr txBox="1">
            <a:spLocks noGrp="1"/>
          </p:cNvSpPr>
          <p:nvPr>
            <p:ph type="body" idx="13"/>
          </p:nvPr>
        </p:nvSpPr>
        <p:spPr>
          <a:xfrm>
            <a:off x="457201" y="1463675"/>
            <a:ext cx="3717908" cy="4775200"/>
          </a:xfrm>
        </p:spPr>
        <p:txBody>
          <a:bodyPr>
            <a:normAutofit/>
          </a:bodyPr>
          <a:lstStyle/>
          <a:p>
            <a:pPr marL="0" lvl="0" indent="0">
              <a:buNone/>
            </a:pPr>
            <a:r>
              <a:rPr lang="en-US" dirty="0" smtClean="0">
                <a:sym typeface="Rokkitt"/>
              </a:rPr>
              <a:t>Reverse Mentoring is simple, safe, confidential, and informal, yet powerfully transformative for both the mentor and the mentee.</a:t>
            </a:r>
            <a:endParaRPr lang="en-US" dirty="0">
              <a:sym typeface="Rokkitt"/>
            </a:endParaRPr>
          </a:p>
        </p:txBody>
      </p:sp>
    </p:spTree>
    <p:extLst>
      <p:ext uri="{BB962C8B-B14F-4D97-AF65-F5344CB8AC3E}">
        <p14:creationId xmlns:p14="http://schemas.microsoft.com/office/powerpoint/2010/main" val="1463073557"/>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p:txBody>
          <a:bodyPr>
            <a:normAutofit fontScale="90000"/>
          </a:bodyPr>
          <a:lstStyle/>
          <a:p>
            <a:pPr lvl="0"/>
            <a:r>
              <a:rPr lang="en-US" dirty="0" smtClean="0">
                <a:sym typeface="Rokkitt"/>
              </a:rPr>
              <a:t>How does Reverse Mentoring Work?</a:t>
            </a:r>
            <a:endParaRPr lang="en-US" dirty="0">
              <a:sym typeface="Rokkitt"/>
            </a:endParaRPr>
          </a:p>
        </p:txBody>
      </p:sp>
      <p:pic>
        <p:nvPicPr>
          <p:cNvPr id="6" name="Picture 5" descr="Mentoring.jpg"/>
          <p:cNvPicPr>
            <a:picLocks noChangeAspect="1"/>
          </p:cNvPicPr>
          <p:nvPr/>
        </p:nvPicPr>
        <p:blipFill rotWithShape="1">
          <a:blip r:embed="rId3">
            <a:extLst>
              <a:ext uri="{28A0092B-C50C-407E-A947-70E740481C1C}">
                <a14:useLocalDpi xmlns:a14="http://schemas.microsoft.com/office/drawing/2010/main" val="0"/>
              </a:ext>
            </a:extLst>
          </a:blip>
          <a:srcRect r="7253"/>
          <a:stretch/>
        </p:blipFill>
        <p:spPr>
          <a:xfrm>
            <a:off x="5153917" y="1373152"/>
            <a:ext cx="3990083" cy="5484848"/>
          </a:xfrm>
          <a:prstGeom prst="rect">
            <a:avLst/>
          </a:prstGeom>
        </p:spPr>
      </p:pic>
      <p:sp>
        <p:nvSpPr>
          <p:cNvPr id="222" name="Shape 222"/>
          <p:cNvSpPr txBox="1">
            <a:spLocks noGrp="1"/>
          </p:cNvSpPr>
          <p:nvPr>
            <p:ph type="body" idx="13"/>
          </p:nvPr>
        </p:nvSpPr>
        <p:spPr>
          <a:xfrm>
            <a:off x="223634" y="1463040"/>
            <a:ext cx="4841975" cy="4775993"/>
          </a:xfrm>
        </p:spPr>
        <p:txBody>
          <a:bodyPr>
            <a:noAutofit/>
          </a:bodyPr>
          <a:lstStyle/>
          <a:p>
            <a:pPr marL="233363" lvl="0" indent="-233363"/>
            <a:r>
              <a:rPr lang="en-US" sz="2400" dirty="0" smtClean="0">
                <a:sym typeface="Rokkitt"/>
              </a:rPr>
              <a:t>Each mentee is paired with</a:t>
            </a:r>
            <a:r>
              <a:rPr lang="en-US" sz="2400" dirty="0" smtClean="0"/>
              <a:t> two</a:t>
            </a:r>
            <a:r>
              <a:rPr lang="en-US" sz="2400" dirty="0" smtClean="0">
                <a:sym typeface="Rokkitt"/>
              </a:rPr>
              <a:t> mentors based on topics that the mentee might like to learn more about and in a way that maximizes cross business unit or workgroup relationships. </a:t>
            </a:r>
            <a:endParaRPr lang="en-US" sz="2400" dirty="0" smtClean="0"/>
          </a:p>
          <a:p>
            <a:pPr marL="233363" lvl="0" indent="-233363"/>
            <a:r>
              <a:rPr lang="en-US" sz="2400" dirty="0" smtClean="0">
                <a:sym typeface="Rokkitt"/>
              </a:rPr>
              <a:t>The mentors and mentee determine the </a:t>
            </a:r>
            <a:r>
              <a:rPr lang="en-US" sz="2400" dirty="0" smtClean="0"/>
              <a:t>specific number of touch points; the suggestion is a minimum of four touch points for </a:t>
            </a:r>
            <a:r>
              <a:rPr lang="en-US" sz="2400" dirty="0" smtClean="0">
                <a:sym typeface="Rokkitt"/>
              </a:rPr>
              <a:t>30-60 minutes (preferably face to face or video conferencing) every </a:t>
            </a:r>
            <a:r>
              <a:rPr lang="en-US" sz="2400" dirty="0" smtClean="0"/>
              <a:t>3-4 weeks</a:t>
            </a:r>
            <a:r>
              <a:rPr lang="en-US" sz="2400" dirty="0" smtClean="0">
                <a:sym typeface="Rokkitt"/>
              </a:rPr>
              <a:t> over the course of </a:t>
            </a:r>
            <a:r>
              <a:rPr lang="en-US" sz="2400" dirty="0" smtClean="0"/>
              <a:t>5 months.</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p:txBody>
          <a:bodyPr>
            <a:normAutofit fontScale="90000"/>
          </a:bodyPr>
          <a:lstStyle/>
          <a:p>
            <a:pPr lvl="0"/>
            <a:r>
              <a:rPr lang="en-US" dirty="0" smtClean="0">
                <a:sym typeface="Rokkitt"/>
              </a:rPr>
              <a:t>How does Reverse Mentoring Work?</a:t>
            </a:r>
            <a:endParaRPr lang="en-US" dirty="0">
              <a:sym typeface="Rokkitt"/>
            </a:endParaRPr>
          </a:p>
        </p:txBody>
      </p:sp>
      <p:pic>
        <p:nvPicPr>
          <p:cNvPr id="3" name="Picture 2" descr="Mentoring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7914" y="1390044"/>
            <a:ext cx="3999532" cy="5486400"/>
          </a:xfrm>
          <a:prstGeom prst="rect">
            <a:avLst/>
          </a:prstGeom>
        </p:spPr>
      </p:pic>
      <p:sp>
        <p:nvSpPr>
          <p:cNvPr id="222" name="Shape 222"/>
          <p:cNvSpPr txBox="1">
            <a:spLocks noGrp="1"/>
          </p:cNvSpPr>
          <p:nvPr>
            <p:ph type="body" idx="13"/>
          </p:nvPr>
        </p:nvSpPr>
        <p:spPr>
          <a:xfrm>
            <a:off x="252828" y="1463040"/>
            <a:ext cx="5309118" cy="4775993"/>
          </a:xfrm>
        </p:spPr>
        <p:txBody>
          <a:bodyPr>
            <a:noAutofit/>
          </a:bodyPr>
          <a:lstStyle/>
          <a:p>
            <a:r>
              <a:rPr lang="en-US" sz="2400" dirty="0"/>
              <a:t>Each meeting will include an item of pre-work determined by</a:t>
            </a:r>
            <a:r>
              <a:rPr lang="en-US" sz="2400" dirty="0">
                <a:sym typeface="Rokkitt"/>
              </a:rPr>
              <a:t> the mentors which may involve reading a brief article, </a:t>
            </a:r>
            <a:r>
              <a:rPr lang="en-US" sz="2400" dirty="0"/>
              <a:t>participating in an activity/experience</a:t>
            </a:r>
            <a:r>
              <a:rPr lang="en-US" sz="2400" dirty="0">
                <a:sym typeface="Rokkitt"/>
              </a:rPr>
              <a:t> or watching a video about a pertinent topic</a:t>
            </a:r>
            <a:r>
              <a:rPr lang="en-US" sz="2400" dirty="0" smtClean="0">
                <a:sym typeface="Rokkitt"/>
              </a:rPr>
              <a:t>.</a:t>
            </a:r>
          </a:p>
          <a:p>
            <a:pPr lvl="0"/>
            <a:r>
              <a:rPr lang="en-US" sz="2400" dirty="0" smtClean="0">
                <a:sym typeface="Rokkitt"/>
              </a:rPr>
              <a:t>Each guided meeting will progressively build on the mentor/mentee relationship developing a mutual sense of trust and safe space and confidentiality  for each participant to engage</a:t>
            </a:r>
            <a:r>
              <a:rPr lang="en-US" sz="2400" dirty="0" smtClean="0"/>
              <a:t>, learn and</a:t>
            </a:r>
            <a:r>
              <a:rPr lang="en-US" sz="2400" dirty="0" smtClean="0">
                <a:sym typeface="Rokkitt"/>
              </a:rPr>
              <a:t> develop.</a:t>
            </a:r>
          </a:p>
        </p:txBody>
      </p:sp>
    </p:spTree>
    <p:extLst>
      <p:ext uri="{BB962C8B-B14F-4D97-AF65-F5344CB8AC3E}">
        <p14:creationId xmlns:p14="http://schemas.microsoft.com/office/powerpoint/2010/main" val="593624678"/>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p:txBody>
          <a:bodyPr>
            <a:normAutofit fontScale="90000"/>
          </a:bodyPr>
          <a:lstStyle/>
          <a:p>
            <a:pPr lvl="0"/>
            <a:r>
              <a:rPr lang="en-US" dirty="0" smtClean="0">
                <a:sym typeface="Rokkitt"/>
              </a:rPr>
              <a:t>How does Reverse Mentoring Work?</a:t>
            </a:r>
            <a:endParaRPr lang="en-US" dirty="0">
              <a:sym typeface="Rokkitt"/>
            </a:endParaRPr>
          </a:p>
        </p:txBody>
      </p:sp>
      <p:sp>
        <p:nvSpPr>
          <p:cNvPr id="222" name="Shape 222"/>
          <p:cNvSpPr txBox="1">
            <a:spLocks noGrp="1"/>
          </p:cNvSpPr>
          <p:nvPr>
            <p:ph type="body" idx="13"/>
          </p:nvPr>
        </p:nvSpPr>
        <p:spPr>
          <a:xfrm>
            <a:off x="282024" y="1463040"/>
            <a:ext cx="8228775" cy="5394960"/>
          </a:xfrm>
        </p:spPr>
        <p:txBody>
          <a:bodyPr>
            <a:normAutofit fontScale="85000" lnSpcReduction="20000"/>
          </a:bodyPr>
          <a:lstStyle/>
          <a:p>
            <a:pPr>
              <a:lnSpc>
                <a:spcPct val="120000"/>
              </a:lnSpc>
            </a:pPr>
            <a:r>
              <a:rPr lang="en-US" dirty="0">
                <a:sym typeface="Rokkitt"/>
              </a:rPr>
              <a:t>The meetings will include several key talking points or questions for participants to discuss in a safe, informal manner.</a:t>
            </a:r>
          </a:p>
          <a:p>
            <a:pPr lvl="0">
              <a:lnSpc>
                <a:spcPct val="120000"/>
              </a:lnSpc>
            </a:pPr>
            <a:r>
              <a:rPr lang="en-US" dirty="0" smtClean="0">
                <a:sym typeface="Rokkitt"/>
              </a:rPr>
              <a:t>At the end of the </a:t>
            </a:r>
            <a:r>
              <a:rPr lang="en-US" dirty="0" smtClean="0"/>
              <a:t>4-6</a:t>
            </a:r>
            <a:r>
              <a:rPr lang="en-US" dirty="0" smtClean="0">
                <a:sym typeface="Rokkitt"/>
              </a:rPr>
              <a:t> meetings, mentors and mentees will complete a brief survey about their thoughts, key takeaways, and suggestions for improving the process in the future.</a:t>
            </a:r>
          </a:p>
          <a:p>
            <a:pPr lvl="0">
              <a:lnSpc>
                <a:spcPct val="120000"/>
              </a:lnSpc>
            </a:pPr>
            <a:r>
              <a:rPr lang="en-US" dirty="0" smtClean="0">
                <a:sym typeface="Rokkitt"/>
              </a:rPr>
              <a:t>After the </a:t>
            </a:r>
            <a:r>
              <a:rPr lang="en-US" dirty="0" smtClean="0"/>
              <a:t>conclusion of the program</a:t>
            </a:r>
            <a:r>
              <a:rPr lang="en-US" dirty="0" smtClean="0">
                <a:sym typeface="Rokkitt"/>
              </a:rPr>
              <a:t>, the mentors and mentee are strongly encouraged to maintain active communication and partnership into the future based on the needs of the mentors and mentee as they see fit.</a:t>
            </a:r>
          </a:p>
        </p:txBody>
      </p:sp>
    </p:spTree>
    <p:extLst>
      <p:ext uri="{BB962C8B-B14F-4D97-AF65-F5344CB8AC3E}">
        <p14:creationId xmlns:p14="http://schemas.microsoft.com/office/powerpoint/2010/main" val="4079412790"/>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p:txBody>
          <a:bodyPr/>
          <a:lstStyle/>
          <a:p>
            <a:pPr lvl="0"/>
            <a:r>
              <a:rPr lang="en-US" dirty="0" smtClean="0">
                <a:sym typeface="Rokkitt"/>
              </a:rPr>
              <a:t>Timeline-</a:t>
            </a:r>
            <a:endParaRPr lang="en-US" dirty="0">
              <a:sym typeface="Rokkitt"/>
            </a:endParaRPr>
          </a:p>
        </p:txBody>
      </p:sp>
      <p:sp>
        <p:nvSpPr>
          <p:cNvPr id="229" name="Shape 229"/>
          <p:cNvSpPr txBox="1">
            <a:spLocks noGrp="1"/>
          </p:cNvSpPr>
          <p:nvPr>
            <p:ph type="body" idx="13"/>
          </p:nvPr>
        </p:nvSpPr>
        <p:spPr>
          <a:xfrm>
            <a:off x="306567" y="2327264"/>
            <a:ext cx="8229600" cy="4668112"/>
          </a:xfrm>
        </p:spPr>
        <p:txBody>
          <a:bodyPr>
            <a:normAutofit/>
          </a:bodyPr>
          <a:lstStyle/>
          <a:p>
            <a:pPr lvl="0"/>
            <a:r>
              <a:rPr lang="en-US" sz="1800" dirty="0" smtClean="0">
                <a:sym typeface="Rokkitt"/>
              </a:rPr>
              <a:t>Mentors and mentees volunteer by </a:t>
            </a:r>
            <a:r>
              <a:rPr lang="en-US" sz="1800" dirty="0" smtClean="0"/>
              <a:t>June 1 for Wave Three.</a:t>
            </a:r>
          </a:p>
          <a:p>
            <a:pPr lvl="0"/>
            <a:r>
              <a:rPr lang="en-US" sz="1800" dirty="0" smtClean="0">
                <a:sym typeface="Rokkitt"/>
              </a:rPr>
              <a:t>Mentors and mentees are paired and project </a:t>
            </a:r>
            <a:r>
              <a:rPr lang="en-US" sz="1800" dirty="0" smtClean="0"/>
              <a:t>launches June 15, 2016.</a:t>
            </a:r>
          </a:p>
          <a:p>
            <a:pPr lvl="0"/>
            <a:r>
              <a:rPr lang="en-US" sz="1800" dirty="0" smtClean="0">
                <a:sym typeface="Rokkitt"/>
              </a:rPr>
              <a:t>Mentors will reach out to mentees to schedule meetings between </a:t>
            </a:r>
            <a:r>
              <a:rPr lang="en-US" sz="1800" dirty="0" smtClean="0"/>
              <a:t>June 15, 2016, and July 1, 2016.</a:t>
            </a:r>
          </a:p>
          <a:p>
            <a:pPr lvl="0"/>
            <a:r>
              <a:rPr lang="en-US" sz="1800" dirty="0" smtClean="0">
                <a:sym typeface="Rokkitt"/>
              </a:rPr>
              <a:t>Meetings will take place between </a:t>
            </a:r>
            <a:r>
              <a:rPr lang="en-US" sz="1800" dirty="0" smtClean="0"/>
              <a:t>July 1, 2016, and December 1, 2016 (Approximately one call every 3-4 weeks).</a:t>
            </a:r>
          </a:p>
          <a:p>
            <a:pPr lvl="0"/>
            <a:r>
              <a:rPr lang="en-US" sz="1800" dirty="0" smtClean="0">
                <a:sym typeface="Rokkitt"/>
              </a:rPr>
              <a:t>Wave Three structured meetings conclude </a:t>
            </a:r>
            <a:r>
              <a:rPr lang="en-US" sz="1800" dirty="0" smtClean="0"/>
              <a:t>December 1, 2016,  and participants receive a survey via e-mail to be completed by December 10, 2016.</a:t>
            </a:r>
          </a:p>
          <a:p>
            <a:pPr lvl="0"/>
            <a:r>
              <a:rPr lang="en-US" sz="1800" dirty="0" smtClean="0"/>
              <a:t>Accountability - Due to limited space, if a mentee is unable to commit to the minimum of 4 scheduled calls during the timeline, mentee needs to tell her or his mentors so they can be removed from this wave to make room for a mentee on the waiting list</a:t>
            </a:r>
            <a:r>
              <a:rPr lang="en-US" sz="2000" dirty="0" smtClean="0"/>
              <a:t>.</a:t>
            </a:r>
          </a:p>
        </p:txBody>
      </p:sp>
      <p:cxnSp>
        <p:nvCxnSpPr>
          <p:cNvPr id="5" name="Straight Connector 4"/>
          <p:cNvCxnSpPr/>
          <p:nvPr/>
        </p:nvCxnSpPr>
        <p:spPr>
          <a:xfrm>
            <a:off x="0" y="1693514"/>
            <a:ext cx="9144000"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739237" y="1562121"/>
            <a:ext cx="262786" cy="262786"/>
          </a:xfrm>
          <a:prstGeom prst="ellipse">
            <a:avLst/>
          </a:prstGeom>
          <a:solidFill>
            <a:schemeClr val="tx2"/>
          </a:solidFill>
          <a:ln w="381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p:nvPr/>
        </p:nvSpPr>
        <p:spPr>
          <a:xfrm>
            <a:off x="2161110" y="1562121"/>
            <a:ext cx="262786" cy="262786"/>
          </a:xfrm>
          <a:prstGeom prst="ellipse">
            <a:avLst/>
          </a:prstGeom>
          <a:solidFill>
            <a:schemeClr val="tx2"/>
          </a:solidFill>
          <a:ln w="381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3582983" y="1562121"/>
            <a:ext cx="262786" cy="262786"/>
          </a:xfrm>
          <a:prstGeom prst="ellipse">
            <a:avLst/>
          </a:prstGeom>
          <a:solidFill>
            <a:schemeClr val="tx2"/>
          </a:solidFill>
          <a:ln w="381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5004856" y="1562121"/>
            <a:ext cx="262786" cy="262786"/>
          </a:xfrm>
          <a:prstGeom prst="ellipse">
            <a:avLst/>
          </a:prstGeom>
          <a:solidFill>
            <a:schemeClr val="tx2"/>
          </a:solidFill>
          <a:ln w="381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p:nvSpPr>
        <p:spPr>
          <a:xfrm>
            <a:off x="6426729" y="1562121"/>
            <a:ext cx="262786" cy="262786"/>
          </a:xfrm>
          <a:prstGeom prst="ellipse">
            <a:avLst/>
          </a:prstGeom>
          <a:solidFill>
            <a:schemeClr val="tx2"/>
          </a:solidFill>
          <a:ln w="381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p:nvSpPr>
        <p:spPr>
          <a:xfrm>
            <a:off x="7848600" y="1562121"/>
            <a:ext cx="262786" cy="262786"/>
          </a:xfrm>
          <a:prstGeom prst="ellipse">
            <a:avLst/>
          </a:prstGeom>
          <a:solidFill>
            <a:schemeClr val="tx2"/>
          </a:solidFill>
          <a:ln w="381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306567" y="1854109"/>
            <a:ext cx="1146468" cy="276999"/>
          </a:xfrm>
          <a:prstGeom prst="rect">
            <a:avLst/>
          </a:prstGeom>
          <a:noFill/>
        </p:spPr>
        <p:txBody>
          <a:bodyPr wrap="none" rtlCol="0">
            <a:spAutoFit/>
          </a:bodyPr>
          <a:lstStyle/>
          <a:p>
            <a:pPr algn="ctr"/>
            <a:r>
              <a:rPr lang="en-US" sz="1200" dirty="0" smtClean="0">
                <a:latin typeface="Arial"/>
                <a:cs typeface="Arial"/>
              </a:rPr>
              <a:t>VOLUNTEER</a:t>
            </a:r>
            <a:endParaRPr lang="en-US" dirty="0">
              <a:latin typeface="Arial"/>
              <a:cs typeface="Arial"/>
            </a:endParaRPr>
          </a:p>
        </p:txBody>
      </p:sp>
      <p:sp>
        <p:nvSpPr>
          <p:cNvPr id="16" name="TextBox 15"/>
          <p:cNvSpPr txBox="1"/>
          <p:nvPr/>
        </p:nvSpPr>
        <p:spPr>
          <a:xfrm>
            <a:off x="1927779" y="1854109"/>
            <a:ext cx="746193" cy="276999"/>
          </a:xfrm>
          <a:prstGeom prst="rect">
            <a:avLst/>
          </a:prstGeom>
          <a:noFill/>
        </p:spPr>
        <p:txBody>
          <a:bodyPr wrap="none" rtlCol="0">
            <a:spAutoFit/>
          </a:bodyPr>
          <a:lstStyle/>
          <a:p>
            <a:pPr algn="ctr"/>
            <a:r>
              <a:rPr lang="en-US" sz="1200" dirty="0" smtClean="0">
                <a:latin typeface="Arial"/>
                <a:cs typeface="Arial"/>
              </a:rPr>
              <a:t>PAIRED</a:t>
            </a:r>
            <a:endParaRPr lang="en-US" dirty="0">
              <a:latin typeface="Arial"/>
              <a:cs typeface="Arial"/>
            </a:endParaRPr>
          </a:p>
        </p:txBody>
      </p:sp>
      <p:sp>
        <p:nvSpPr>
          <p:cNvPr id="17" name="TextBox 16"/>
          <p:cNvSpPr txBox="1"/>
          <p:nvPr/>
        </p:nvSpPr>
        <p:spPr>
          <a:xfrm>
            <a:off x="3158978" y="1854109"/>
            <a:ext cx="1133844" cy="461665"/>
          </a:xfrm>
          <a:prstGeom prst="rect">
            <a:avLst/>
          </a:prstGeom>
          <a:noFill/>
        </p:spPr>
        <p:txBody>
          <a:bodyPr wrap="none" rtlCol="0">
            <a:spAutoFit/>
          </a:bodyPr>
          <a:lstStyle/>
          <a:p>
            <a:pPr algn="ctr"/>
            <a:r>
              <a:rPr lang="en-US" sz="1200" dirty="0" smtClean="0">
                <a:latin typeface="Arial"/>
                <a:cs typeface="Arial"/>
              </a:rPr>
              <a:t>MEETINGS</a:t>
            </a:r>
          </a:p>
          <a:p>
            <a:pPr algn="ctr"/>
            <a:r>
              <a:rPr lang="en-US" sz="1200" dirty="0" smtClean="0">
                <a:latin typeface="Arial"/>
                <a:cs typeface="Arial"/>
              </a:rPr>
              <a:t>SCHEDULED</a:t>
            </a:r>
            <a:endParaRPr lang="en-US" dirty="0">
              <a:latin typeface="Arial"/>
              <a:cs typeface="Arial"/>
            </a:endParaRPr>
          </a:p>
        </p:txBody>
      </p:sp>
      <p:sp>
        <p:nvSpPr>
          <p:cNvPr id="18" name="TextBox 17"/>
          <p:cNvSpPr txBox="1"/>
          <p:nvPr/>
        </p:nvSpPr>
        <p:spPr>
          <a:xfrm>
            <a:off x="4644736" y="1854109"/>
            <a:ext cx="988372" cy="461665"/>
          </a:xfrm>
          <a:prstGeom prst="rect">
            <a:avLst/>
          </a:prstGeom>
          <a:noFill/>
        </p:spPr>
        <p:txBody>
          <a:bodyPr wrap="none" rtlCol="0">
            <a:spAutoFit/>
          </a:bodyPr>
          <a:lstStyle/>
          <a:p>
            <a:pPr algn="ctr"/>
            <a:r>
              <a:rPr lang="en-US" sz="1200" dirty="0" smtClean="0">
                <a:latin typeface="Arial"/>
                <a:cs typeface="Arial"/>
              </a:rPr>
              <a:t>REGULAR</a:t>
            </a:r>
          </a:p>
          <a:p>
            <a:pPr algn="ctr"/>
            <a:r>
              <a:rPr lang="en-US" sz="1200" dirty="0" smtClean="0">
                <a:latin typeface="Arial"/>
                <a:cs typeface="Arial"/>
              </a:rPr>
              <a:t>MEETINGS</a:t>
            </a:r>
          </a:p>
        </p:txBody>
      </p:sp>
      <p:sp>
        <p:nvSpPr>
          <p:cNvPr id="19" name="TextBox 18"/>
          <p:cNvSpPr txBox="1"/>
          <p:nvPr/>
        </p:nvSpPr>
        <p:spPr>
          <a:xfrm>
            <a:off x="6036861" y="1854109"/>
            <a:ext cx="1048259" cy="461665"/>
          </a:xfrm>
          <a:prstGeom prst="rect">
            <a:avLst/>
          </a:prstGeom>
          <a:noFill/>
        </p:spPr>
        <p:txBody>
          <a:bodyPr wrap="none" rtlCol="0">
            <a:spAutoFit/>
          </a:bodyPr>
          <a:lstStyle/>
          <a:p>
            <a:pPr algn="ctr"/>
            <a:r>
              <a:rPr lang="en-US" sz="1200" dirty="0" smtClean="0">
                <a:latin typeface="Arial"/>
                <a:cs typeface="Arial"/>
              </a:rPr>
              <a:t>MEETINGS</a:t>
            </a:r>
          </a:p>
          <a:p>
            <a:pPr algn="ctr"/>
            <a:r>
              <a:rPr lang="en-US" sz="1200" dirty="0" smtClean="0">
                <a:latin typeface="Arial"/>
                <a:cs typeface="Arial"/>
              </a:rPr>
              <a:t>CONCLUDE</a:t>
            </a:r>
          </a:p>
        </p:txBody>
      </p:sp>
      <p:sp>
        <p:nvSpPr>
          <p:cNvPr id="20" name="TextBox 19"/>
          <p:cNvSpPr txBox="1"/>
          <p:nvPr/>
        </p:nvSpPr>
        <p:spPr>
          <a:xfrm>
            <a:off x="7233139" y="1854109"/>
            <a:ext cx="1517187" cy="276999"/>
          </a:xfrm>
          <a:prstGeom prst="rect">
            <a:avLst/>
          </a:prstGeom>
          <a:noFill/>
        </p:spPr>
        <p:txBody>
          <a:bodyPr wrap="none" rtlCol="0">
            <a:spAutoFit/>
          </a:bodyPr>
          <a:lstStyle/>
          <a:p>
            <a:pPr algn="ctr"/>
            <a:r>
              <a:rPr lang="en-US" sz="1200" dirty="0" smtClean="0">
                <a:latin typeface="Arial"/>
                <a:cs typeface="Arial"/>
              </a:rPr>
              <a:t>ACCOUNTABILITY</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457200" y="142558"/>
            <a:ext cx="7352882" cy="1143000"/>
          </a:xfrm>
        </p:spPr>
        <p:txBody>
          <a:bodyPr>
            <a:normAutofit/>
          </a:bodyPr>
          <a:lstStyle/>
          <a:p>
            <a:pPr lvl="0"/>
            <a:r>
              <a:rPr lang="en-US" sz="3400" dirty="0" smtClean="0">
                <a:sym typeface="Rokkitt"/>
              </a:rPr>
              <a:t>Sample Pre-Work Ideas-</a:t>
            </a:r>
            <a:br>
              <a:rPr lang="en-US" sz="3400" dirty="0" smtClean="0">
                <a:sym typeface="Rokkitt"/>
              </a:rPr>
            </a:br>
            <a:r>
              <a:rPr lang="en-US" sz="3400" dirty="0" smtClean="0">
                <a:sym typeface="Rokkitt"/>
              </a:rPr>
              <a:t>Mentors Choose for Mentee</a:t>
            </a:r>
            <a:endParaRPr lang="en-US" sz="3400" dirty="0">
              <a:sym typeface="Rokkitt"/>
            </a:endParaRPr>
          </a:p>
        </p:txBody>
      </p:sp>
      <p:sp>
        <p:nvSpPr>
          <p:cNvPr id="236" name="Shape 236"/>
          <p:cNvSpPr txBox="1">
            <a:spLocks noGrp="1"/>
          </p:cNvSpPr>
          <p:nvPr>
            <p:ph type="body" idx="13"/>
          </p:nvPr>
        </p:nvSpPr>
        <p:spPr>
          <a:xfrm>
            <a:off x="252828" y="1463675"/>
            <a:ext cx="8229600" cy="4775200"/>
          </a:xfrm>
        </p:spPr>
        <p:txBody>
          <a:bodyPr>
            <a:noAutofit/>
          </a:bodyPr>
          <a:lstStyle/>
          <a:p>
            <a:pPr lvl="0"/>
            <a:r>
              <a:rPr lang="en-US" sz="1600" dirty="0" smtClean="0">
                <a:sym typeface="Rokkitt"/>
              </a:rPr>
              <a:t>Watch Ash Beckham-</a:t>
            </a:r>
            <a:r>
              <a:rPr lang="en-US" sz="1600" dirty="0" smtClean="0">
                <a:sym typeface="Rokkitt"/>
                <a:hlinkClick r:id="rId3"/>
              </a:rPr>
              <a:t>Coming Out of Your Closet </a:t>
            </a:r>
          </a:p>
          <a:p>
            <a:pPr lvl="0"/>
            <a:r>
              <a:rPr lang="en-US" sz="1600" dirty="0" smtClean="0">
                <a:sym typeface="Rokkitt"/>
              </a:rPr>
              <a:t>View Ted Talk Interview  </a:t>
            </a:r>
            <a:r>
              <a:rPr lang="en-US" sz="1600" dirty="0" smtClean="0">
                <a:sym typeface="Rokkitt"/>
                <a:hlinkClick r:id="rId4"/>
              </a:rPr>
              <a:t>http://youtu.be/E0M1beV91js</a:t>
            </a:r>
            <a:r>
              <a:rPr lang="en-US" sz="1600" dirty="0" smtClean="0">
                <a:sym typeface="Rokkitt"/>
              </a:rPr>
              <a:t>, </a:t>
            </a:r>
            <a:br>
              <a:rPr lang="en-US" sz="1600" dirty="0" smtClean="0">
                <a:sym typeface="Rokkitt"/>
              </a:rPr>
            </a:br>
            <a:r>
              <a:rPr lang="en-US" sz="1600" dirty="0" smtClean="0">
                <a:sym typeface="Rokkitt"/>
              </a:rPr>
              <a:t>Jennifer Brown, Finding your Voice at Work</a:t>
            </a:r>
          </a:p>
          <a:p>
            <a:pPr lvl="0"/>
            <a:r>
              <a:rPr lang="en-US" sz="1600" dirty="0" smtClean="0">
                <a:sym typeface="Rokkitt"/>
              </a:rPr>
              <a:t>View Ted Talk Interview </a:t>
            </a:r>
            <a:r>
              <a:rPr lang="en-US" sz="1600" dirty="0" smtClean="0">
                <a:sym typeface="Rokkitt"/>
                <a:hlinkClick r:id="rId5"/>
              </a:rPr>
              <a:t>http://youtu.be/bd2WKQWG_Dg</a:t>
            </a:r>
            <a:r>
              <a:rPr lang="en-US" sz="1600" dirty="0" smtClean="0">
                <a:sym typeface="Rokkitt"/>
              </a:rPr>
              <a:t>, </a:t>
            </a:r>
            <a:br>
              <a:rPr lang="en-US" sz="1600" dirty="0" smtClean="0">
                <a:sym typeface="Rokkitt"/>
              </a:rPr>
            </a:br>
            <a:r>
              <a:rPr lang="en-US" sz="1600" dirty="0" smtClean="0">
                <a:sym typeface="Rokkitt"/>
              </a:rPr>
              <a:t>Mike Robbins, Bringing your Whole Self to Work</a:t>
            </a:r>
          </a:p>
          <a:p>
            <a:pPr lvl="0"/>
            <a:r>
              <a:rPr lang="en-US" sz="1600" dirty="0" smtClean="0">
                <a:sym typeface="Rokkitt"/>
              </a:rPr>
              <a:t>Visit the Straight for Equality Website and Read One of </a:t>
            </a:r>
            <a:br>
              <a:rPr lang="en-US" sz="1600" dirty="0" smtClean="0">
                <a:sym typeface="Rokkitt"/>
              </a:rPr>
            </a:br>
            <a:r>
              <a:rPr lang="en-US" sz="1600" dirty="0" smtClean="0">
                <a:sym typeface="Rokkitt"/>
              </a:rPr>
              <a:t>the resources on Becoming a Good Ally in the Workplace</a:t>
            </a:r>
            <a:br>
              <a:rPr lang="en-US" sz="1600" dirty="0" smtClean="0">
                <a:sym typeface="Rokkitt"/>
              </a:rPr>
            </a:br>
            <a:r>
              <a:rPr lang="en-US" sz="1600" dirty="0" smtClean="0">
                <a:sym typeface="Rokkitt"/>
              </a:rPr>
              <a:t>or in Healthcare </a:t>
            </a:r>
            <a:r>
              <a:rPr lang="en-US" sz="1600" dirty="0" smtClean="0">
                <a:sym typeface="Rokkitt"/>
                <a:hlinkClick r:id="rId6"/>
              </a:rPr>
              <a:t>Equality Resources</a:t>
            </a:r>
          </a:p>
          <a:p>
            <a:pPr lvl="0"/>
            <a:r>
              <a:rPr lang="en-US" sz="1600" dirty="0" smtClean="0">
                <a:sym typeface="Rokkitt"/>
              </a:rPr>
              <a:t>Watch the Lilly It Gets Better Video </a:t>
            </a:r>
            <a:r>
              <a:rPr lang="en-US" sz="1600" dirty="0" smtClean="0">
                <a:sym typeface="Rokkitt"/>
                <a:hlinkClick r:id="rId7"/>
              </a:rPr>
              <a:t>Lilly-It Gets Better</a:t>
            </a:r>
            <a:r>
              <a:rPr lang="en-US" sz="1600" dirty="0" smtClean="0">
                <a:sym typeface="Rokkitt"/>
              </a:rPr>
              <a:t>, </a:t>
            </a:r>
            <a:br>
              <a:rPr lang="en-US" sz="1600" dirty="0" smtClean="0">
                <a:sym typeface="Rokkitt"/>
              </a:rPr>
            </a:br>
            <a:r>
              <a:rPr lang="en-US" sz="1600" dirty="0" smtClean="0">
                <a:sym typeface="Rokkitt"/>
              </a:rPr>
              <a:t>browse other It Gets Better videos</a:t>
            </a:r>
          </a:p>
          <a:p>
            <a:pPr lvl="0"/>
            <a:r>
              <a:rPr lang="en-US" sz="1600" dirty="0" smtClean="0">
                <a:sym typeface="Rokkitt"/>
              </a:rPr>
              <a:t>Sign up to follow the PRIDE Loop group to receive PRIDE email communications on Lilly Loop</a:t>
            </a:r>
          </a:p>
          <a:p>
            <a:pPr lvl="0"/>
            <a:r>
              <a:rPr lang="en-US" sz="1600" dirty="0" smtClean="0">
                <a:sym typeface="Rokkitt"/>
              </a:rPr>
              <a:t>Watch Sexuality and Gender 101 </a:t>
            </a:r>
            <a:r>
              <a:rPr lang="en-US" sz="1600" dirty="0" smtClean="0">
                <a:sym typeface="Rokkitt"/>
                <a:hlinkClick r:id="rId8"/>
              </a:rPr>
              <a:t>Sexuality and Gender 101</a:t>
            </a:r>
          </a:p>
          <a:p>
            <a:pPr lvl="0"/>
            <a:r>
              <a:rPr lang="en-US" sz="1600" dirty="0" smtClean="0">
                <a:sym typeface="Rokkitt"/>
              </a:rPr>
              <a:t>Watch Bisexuality Video </a:t>
            </a:r>
            <a:r>
              <a:rPr lang="en-US" sz="1600" dirty="0" smtClean="0">
                <a:sym typeface="Rokkitt"/>
                <a:hlinkClick r:id="rId9"/>
              </a:rPr>
              <a:t>Bisexuality Video</a:t>
            </a:r>
          </a:p>
          <a:p>
            <a:pPr lvl="0"/>
            <a:r>
              <a:rPr lang="en-US" sz="1600" dirty="0" smtClean="0">
                <a:sym typeface="Rokkitt"/>
              </a:rPr>
              <a:t>Visit the HRC Website and view several coming out stories </a:t>
            </a:r>
            <a:r>
              <a:rPr lang="en-US" sz="1600" dirty="0" smtClean="0">
                <a:sym typeface="Rokkitt"/>
                <a:hlinkClick r:id="rId10"/>
              </a:rPr>
              <a:t>http://www.hrc.org</a:t>
            </a:r>
            <a:r>
              <a:rPr lang="en-US" sz="1600" dirty="0" smtClean="0">
                <a:sym typeface="Rokkitt"/>
              </a:rPr>
              <a:t> </a:t>
            </a:r>
          </a:p>
          <a:p>
            <a:pPr lvl="0"/>
            <a:r>
              <a:rPr lang="en-US" sz="1600" dirty="0" smtClean="0">
                <a:sym typeface="Rokkitt"/>
              </a:rPr>
              <a:t>Visit </a:t>
            </a:r>
            <a:r>
              <a:rPr lang="en-US" sz="1600" dirty="0" smtClean="0">
                <a:sym typeface="Rokkitt"/>
                <a:hlinkClick r:id="rId11"/>
              </a:rPr>
              <a:t>http://www.transequality.org/Resources/</a:t>
            </a:r>
            <a:r>
              <a:rPr lang="en-US" sz="1600" dirty="0" smtClean="0">
                <a:sym typeface="Rokkitt"/>
              </a:rPr>
              <a:t> to learn more about transgender issues</a:t>
            </a:r>
          </a:p>
          <a:p>
            <a:pPr lvl="0"/>
            <a:r>
              <a:rPr lang="en-US" sz="1600" dirty="0" smtClean="0">
                <a:sym typeface="Rokkitt"/>
              </a:rPr>
              <a:t>Mentors remember that your own story is the most powerful resource you have</a:t>
            </a:r>
            <a:endParaRPr lang="en-US" sz="1600" dirty="0">
              <a:sym typeface="Rokkitt"/>
            </a:endParaRPr>
          </a:p>
        </p:txBody>
      </p:sp>
      <p:pic>
        <p:nvPicPr>
          <p:cNvPr id="5" name="Picture 4" descr="8615dfe1be88cc3698fd1547eda6e138dd56cda3_1600x1200.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36429" y="1539265"/>
            <a:ext cx="3075268" cy="2306451"/>
          </a:xfrm>
          <a:prstGeom prst="rect">
            <a:avLst/>
          </a:prstGeom>
        </p:spPr>
      </p:pic>
      <p:pic>
        <p:nvPicPr>
          <p:cNvPr id="6" name="Picture 5" descr="PlayButton.png"/>
          <p:cNvPicPr>
            <a:picLocks noChangeAspect="1"/>
          </p:cNvPicPr>
          <p:nvPr/>
        </p:nvPicPr>
        <p:blipFill>
          <a:blip r:embed="rId13">
            <a:alphaModFix amt="80000"/>
            <a:extLst>
              <a:ext uri="{28A0092B-C50C-407E-A947-70E740481C1C}">
                <a14:useLocalDpi xmlns:a14="http://schemas.microsoft.com/office/drawing/2010/main" val="0"/>
              </a:ext>
            </a:extLst>
          </a:blip>
          <a:stretch>
            <a:fillRect/>
          </a:stretch>
        </p:blipFill>
        <p:spPr>
          <a:xfrm>
            <a:off x="7154107" y="2935382"/>
            <a:ext cx="728021" cy="585830"/>
          </a:xfrm>
          <a:prstGeom prst="rect">
            <a:avLst/>
          </a:prstGeom>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CorporatePresentation2-Red">
  <a:themeElements>
    <a:clrScheme name="Custom 1">
      <a:dk1>
        <a:sysClr val="windowText" lastClr="000000"/>
      </a:dk1>
      <a:lt1>
        <a:sysClr val="window" lastClr="FFFFFF"/>
      </a:lt1>
      <a:dk2>
        <a:srgbClr val="C91517"/>
      </a:dk2>
      <a:lt2>
        <a:srgbClr val="CCC8BF"/>
      </a:lt2>
      <a:accent1>
        <a:srgbClr val="15A430"/>
      </a:accent1>
      <a:accent2>
        <a:srgbClr val="118FD6"/>
      </a:accent2>
      <a:accent3>
        <a:srgbClr val="B1059D"/>
      </a:accent3>
      <a:accent4>
        <a:srgbClr val="4E2E2D"/>
      </a:accent4>
      <a:accent5>
        <a:srgbClr val="FF6D22"/>
      </a:accent5>
      <a:accent6>
        <a:srgbClr val="FED100"/>
      </a:accent6>
      <a:hlink>
        <a:srgbClr val="00A1DE"/>
      </a:hlink>
      <a:folHlink>
        <a:srgbClr val="B1059D"/>
      </a:folHlink>
    </a:clrScheme>
    <a:fontScheme name="Lilly DIN">
      <a:majorFont>
        <a:latin typeface="DIN-Bold"/>
        <a:ea typeface=""/>
        <a:cs typeface=""/>
      </a:majorFont>
      <a:minorFont>
        <a:latin typeface="DIN-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EnterpriseDocumentLanguageTaxHTField0 xmlns="33648e8c-5399-4ce0-994e-2f4ddb1c4614">
      <Terms xmlns="http://schemas.microsoft.com/office/infopath/2007/PartnerControls">
        <TermInfo xmlns="http://schemas.microsoft.com/office/infopath/2007/PartnerControls">
          <TermName xmlns="http://schemas.microsoft.com/office/infopath/2007/PartnerControls">eng</TermName>
          <TermId xmlns="http://schemas.microsoft.com/office/infopath/2007/PartnerControls">39540796-0396-4e54-afe9-a602f28bbe8f</TermId>
        </TermInfo>
      </Terms>
    </EnterpriseDocumentLanguageTaxHTField0>
    <Category xmlns="305c81f2-3be3-4a23-9fdd-c5c1eaeb750b">Presentation</Category>
    <EnterpriseRecordSeriesCodeTaxHTField0 xmlns="33648e8c-5399-4ce0-994e-2f4ddb1c4614">
      <Terms xmlns="http://schemas.microsoft.com/office/infopath/2007/PartnerControls">
        <TermInfo xmlns="http://schemas.microsoft.com/office/infopath/2007/PartnerControls">
          <TermName xmlns="http://schemas.microsoft.com/office/infopath/2007/PartnerControls">ADM140</TermName>
          <TermId xmlns="http://schemas.microsoft.com/office/infopath/2007/PartnerControls">fdc85ba1-0671-407c-9ace-d011131f3a70</TermId>
        </TermInfo>
      </Terms>
    </EnterpriseRecordSeriesCodeTaxHTField0>
    <TaxCatchAll xmlns="33648e8c-5399-4ce0-994e-2f4ddb1c4614">
      <Value>5</Value>
      <Value>2</Value>
    </TaxCatchAll>
    <Format xmlns="305c81f2-3be3-4a23-9fdd-c5c1eaeb750b">PowerPoint</Format>
    <Use xmlns="305c81f2-3be3-4a23-9fdd-c5c1eaeb750b">External and Internal</Use>
    <ForMedical_x002f_Scientific_x003f_ xmlns="305c81f2-3be3-4a23-9fdd-c5c1eaeb750b" xsi:nil="true"/>
    <AspectRatio xmlns="305c81f2-3be3-4a23-9fdd-c5c1eaeb750b">4:3</AspectRatio>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dc7d05db-9a88-43f7-9979-b3027636d983"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7D78528B139DC24C8DA778825C19EA9C" ma:contentTypeVersion="9" ma:contentTypeDescription="Create a new document." ma:contentTypeScope="" ma:versionID="8b603d701689007ca395f7b1caf01c61">
  <xsd:schema xmlns:xsd="http://www.w3.org/2001/XMLSchema" xmlns:xs="http://www.w3.org/2001/XMLSchema" xmlns:p="http://schemas.microsoft.com/office/2006/metadata/properties" xmlns:ns2="33648e8c-5399-4ce0-994e-2f4ddb1c4614" xmlns:ns3="305c81f2-3be3-4a23-9fdd-c5c1eaeb750b" targetNamespace="http://schemas.microsoft.com/office/2006/metadata/properties" ma:root="true" ma:fieldsID="25069cbcc08ebfed77eec968d03548a1" ns2:_="" ns3:_="">
    <xsd:import namespace="33648e8c-5399-4ce0-994e-2f4ddb1c4614"/>
    <xsd:import namespace="305c81f2-3be3-4a23-9fdd-c5c1eaeb750b"/>
    <xsd:element name="properties">
      <xsd:complexType>
        <xsd:sequence>
          <xsd:element name="documentManagement">
            <xsd:complexType>
              <xsd:all>
                <xsd:element ref="ns2:TaxCatchAll" minOccurs="0"/>
                <xsd:element ref="ns2:TaxCatchAllLabel" minOccurs="0"/>
                <xsd:element ref="ns2:EnterpriseDocumentLanguageTaxHTField0" minOccurs="0"/>
                <xsd:element ref="ns2:EnterpriseRecordSeriesCodeTaxHTField0" minOccurs="0"/>
                <xsd:element ref="ns3:Format" minOccurs="0"/>
                <xsd:element ref="ns3:Category" minOccurs="0"/>
                <xsd:element ref="ns3:Use" minOccurs="0"/>
                <xsd:element ref="ns3:ForMedical_x002f_Scientific_x003f_" minOccurs="0"/>
                <xsd:element ref="ns3:AspectRati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48e8c-5399-4ce0-994e-2f4ddb1c4614" elementFormDefault="qualified">
    <xsd:import namespace="http://schemas.microsoft.com/office/2006/documentManagement/types"/>
    <xsd:import namespace="http://schemas.microsoft.com/office/infopath/2007/PartnerControls"/>
    <xsd:element name="TaxCatchAll" ma:index="7" nillable="true" ma:displayName="Taxonomy Catch All Column" ma:hidden="true" ma:list="{eab48719-d9f1-4836-b9ae-d49129974185}" ma:internalName="TaxCatchAll" ma:showField="CatchAllData" ma:web="4b5a7985-fd04-413e-9d11-53cc4684a94d">
      <xsd:complexType>
        <xsd:complexContent>
          <xsd:extension base="dms:MultiChoiceLookup">
            <xsd:sequence>
              <xsd:element name="Value" type="dms:Lookup" maxOccurs="unbounded" minOccurs="0" nillable="true"/>
            </xsd:sequence>
          </xsd:extension>
        </xsd:complexContent>
      </xsd:complexType>
    </xsd:element>
    <xsd:element name="TaxCatchAllLabel" ma:index="8" nillable="true" ma:displayName="Taxonomy Catch All Column1" ma:hidden="true" ma:list="{eab48719-d9f1-4836-b9ae-d49129974185}" ma:internalName="TaxCatchAllLabel" ma:readOnly="true" ma:showField="CatchAllDataLabel" ma:web="4b5a7985-fd04-413e-9d11-53cc4684a94d">
      <xsd:complexType>
        <xsd:complexContent>
          <xsd:extension base="dms:MultiChoiceLookup">
            <xsd:sequence>
              <xsd:element name="Value" type="dms:Lookup" maxOccurs="unbounded" minOccurs="0" nillable="true"/>
            </xsd:sequence>
          </xsd:extension>
        </xsd:complexContent>
      </xsd:complexType>
    </xsd:element>
    <xsd:element name="EnterpriseDocumentLanguageTaxHTField0" ma:index="9" ma:taxonomy="true" ma:internalName="EnterpriseDocumentLanguageTaxHTField0" ma:taxonomyFieldName="EnterpriseDocumentLanguage" ma:displayName="Lilly Document Language" ma:readOnly="false" ma:default="2;#eng|39540796-0396-4e54-afe9-a602f28bbe8f" ma:fieldId="{93e5a5e9-0ea5-4512-9a61-30e562d954b4}" ma:sspId="dc7d05db-9a88-43f7-9979-b3027636d983" ma:termSetId="29d92dd9-4caf-4659-961a-1591fcb1f2f5" ma:anchorId="00000000-0000-0000-0000-000000000000" ma:open="false" ma:isKeyword="false">
      <xsd:complexType>
        <xsd:sequence>
          <xsd:element ref="pc:Terms" minOccurs="0" maxOccurs="1"/>
        </xsd:sequence>
      </xsd:complexType>
    </xsd:element>
    <xsd:element name="EnterpriseRecordSeriesCodeTaxHTField0" ma:index="11" ma:taxonomy="true" ma:internalName="EnterpriseRecordSeriesCodeTaxHTField0" ma:taxonomyFieldName="EnterpriseRecordSeriesCode" ma:displayName="Lilly Record Series Code" ma:readOnly="false" ma:default="1;#ADM130|70dc3311-3e76-421c-abfa-d108df48853c" ma:fieldId="{23eb9118-512f-4e30-ae67-b759512ccd2b}" ma:sspId="dc7d05db-9a88-43f7-9979-b3027636d983" ma:termSetId="596d0819-e4b3-4e25-8f9b-94317537e497"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05c81f2-3be3-4a23-9fdd-c5c1eaeb750b" elementFormDefault="qualified">
    <xsd:import namespace="http://schemas.microsoft.com/office/2006/documentManagement/types"/>
    <xsd:import namespace="http://schemas.microsoft.com/office/infopath/2007/PartnerControls"/>
    <xsd:element name="Format" ma:index="14" nillable="true" ma:displayName="Format" ma:format="Dropdown" ma:internalName="Format">
      <xsd:simpleType>
        <xsd:restriction base="dms:Choice">
          <xsd:enumeration value="MS Word"/>
          <xsd:enumeration value="PowerPoint"/>
          <xsd:enumeration value="Stationery"/>
        </xsd:restriction>
      </xsd:simpleType>
    </xsd:element>
    <xsd:element name="Category" ma:index="15" nillable="true" ma:displayName="Category" ma:format="Dropdown" ma:internalName="Category">
      <xsd:simpleType>
        <xsd:union memberTypes="dms:Text">
          <xsd:simpleType>
            <xsd:restriction base="dms:Choice">
              <xsd:enumeration value="Presentation"/>
              <xsd:enumeration value="Flyer/General Document"/>
              <xsd:enumeration value="Scientific Poster"/>
            </xsd:restriction>
          </xsd:simpleType>
        </xsd:union>
      </xsd:simpleType>
    </xsd:element>
    <xsd:element name="Use" ma:index="16" nillable="true" ma:displayName="Use" ma:format="Dropdown" ma:internalName="Use">
      <xsd:simpleType>
        <xsd:restriction base="dms:Choice">
          <xsd:enumeration value="Internal only"/>
          <xsd:enumeration value="External and Internal"/>
        </xsd:restriction>
      </xsd:simpleType>
    </xsd:element>
    <xsd:element name="ForMedical_x002f_Scientific_x003f_" ma:index="17" nillable="true" ma:displayName="ForMedical/Scientific?" ma:format="Dropdown" ma:internalName="ForMedical_x002f_Scientific_x003f_">
      <xsd:simpleType>
        <xsd:restriction base="dms:Choice">
          <xsd:enumeration value="Yes"/>
          <xsd:enumeration value="No"/>
        </xsd:restriction>
      </xsd:simpleType>
    </xsd:element>
    <xsd:element name="AspectRatio" ma:index="18" nillable="true" ma:displayName="AspectRatio" ma:format="Dropdown" ma:internalName="AspectRatio">
      <xsd:simpleType>
        <xsd:union memberTypes="dms:Text">
          <xsd:simpleType>
            <xsd:restriction base="dms:Choice">
              <xsd:enumeration value="4:3"/>
              <xsd:enumeration value="16:9"/>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AE1C3F-DEA1-46EA-A156-B62B55D1ADD7}">
  <ds:schemaRefs>
    <ds:schemaRef ds:uri="http://schemas.microsoft.com/office/infopath/2007/PartnerControls"/>
    <ds:schemaRef ds:uri="http://purl.org/dc/elements/1.1/"/>
    <ds:schemaRef ds:uri="http://schemas.microsoft.com/office/2006/metadata/properties"/>
    <ds:schemaRef ds:uri="305c81f2-3be3-4a23-9fdd-c5c1eaeb750b"/>
    <ds:schemaRef ds:uri="33648e8c-5399-4ce0-994e-2f4ddb1c4614"/>
    <ds:schemaRef ds:uri="http://purl.org/dc/dcmitype/"/>
    <ds:schemaRef ds:uri="http://schemas.openxmlformats.org/package/2006/metadata/core-properties"/>
    <ds:schemaRef ds:uri="http://schemas.microsoft.com/office/2006/documentManagement/types"/>
    <ds:schemaRef ds:uri="http://purl.org/dc/terms/"/>
    <ds:schemaRef ds:uri="http://www.w3.org/XML/1998/namespace"/>
  </ds:schemaRefs>
</ds:datastoreItem>
</file>

<file path=customXml/itemProps2.xml><?xml version="1.0" encoding="utf-8"?>
<ds:datastoreItem xmlns:ds="http://schemas.openxmlformats.org/officeDocument/2006/customXml" ds:itemID="{86BAC17A-360E-4EE8-96D9-BF880C3B557D}">
  <ds:schemaRefs>
    <ds:schemaRef ds:uri="http://schemas.microsoft.com/sharepoint/v3/contenttype/forms"/>
  </ds:schemaRefs>
</ds:datastoreItem>
</file>

<file path=customXml/itemProps3.xml><?xml version="1.0" encoding="utf-8"?>
<ds:datastoreItem xmlns:ds="http://schemas.openxmlformats.org/officeDocument/2006/customXml" ds:itemID="{AE83511B-4D97-465A-9048-EC2EFD12D379}">
  <ds:schemaRefs>
    <ds:schemaRef ds:uri="Microsoft.SharePoint.Taxonomy.ContentTypeSync"/>
  </ds:schemaRefs>
</ds:datastoreItem>
</file>

<file path=customXml/itemProps4.xml><?xml version="1.0" encoding="utf-8"?>
<ds:datastoreItem xmlns:ds="http://schemas.openxmlformats.org/officeDocument/2006/customXml" ds:itemID="{F618C434-0521-403B-A062-470FA74C6A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648e8c-5399-4ce0-994e-2f4ddb1c4614"/>
    <ds:schemaRef ds:uri="305c81f2-3be3-4a23-9fdd-c5c1eaeb75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CorporatePresentation2-Red.potx</Template>
  <TotalTime>149</TotalTime>
  <Words>1161</Words>
  <Application>Microsoft Office PowerPoint</Application>
  <PresentationFormat>On-screen Show (4:3)</PresentationFormat>
  <Paragraphs>82</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CorporatePresentation2-Red</vt:lpstr>
      <vt:lpstr>Reverse Mentoring Handbook</vt:lpstr>
      <vt:lpstr>What is Reverse Mentoring?</vt:lpstr>
      <vt:lpstr>What is Reverse Mentoring?</vt:lpstr>
      <vt:lpstr>What is Reverse Mentoring?</vt:lpstr>
      <vt:lpstr>How does Reverse Mentoring Work?</vt:lpstr>
      <vt:lpstr>How does Reverse Mentoring Work?</vt:lpstr>
      <vt:lpstr>How does Reverse Mentoring Work?</vt:lpstr>
      <vt:lpstr>Timeline-</vt:lpstr>
      <vt:lpstr>Sample Pre-Work Ideas- Mentors Choose for Mentee</vt:lpstr>
      <vt:lpstr>Prior to the  first meeting</vt:lpstr>
      <vt:lpstr>Prior to the  first meeting</vt:lpstr>
      <vt:lpstr>Mentees: Possible Discussion Points</vt:lpstr>
      <vt:lpstr>Mentees: Possible Discussion Points</vt:lpstr>
      <vt:lpstr>Mentors: Possible Discussion Points</vt:lpstr>
      <vt:lpstr>Continuing the Mentoring Relationship</vt:lpstr>
      <vt:lpstr>Reverse Mentoring Video</vt:lpstr>
      <vt:lpstr>CONCLUSION</vt:lpstr>
    </vt:vector>
  </TitlesOfParts>
  <Company>Weber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Presentation 2, Red, Lilly Brand PowerPoint Template, 4:3 aspect ratio</dc:title>
  <dc:creator>Scott Weber</dc:creator>
  <cp:lastModifiedBy>Michaela M Murtagh</cp:lastModifiedBy>
  <cp:revision>60</cp:revision>
  <dcterms:created xsi:type="dcterms:W3CDTF">2014-01-25T16:53:30Z</dcterms:created>
  <dcterms:modified xsi:type="dcterms:W3CDTF">2016-10-02T23:17:11Z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500</vt:r8>
  </property>
  <property fmtid="{D5CDD505-2E9C-101B-9397-08002B2CF9AE}" pid="3" name="EnterpriseDocumentLanguage">
    <vt:lpwstr>2;#eng|39540796-0396-4e54-afe9-a602f28bbe8f</vt:lpwstr>
  </property>
  <property fmtid="{D5CDD505-2E9C-101B-9397-08002B2CF9AE}" pid="4" name="EnterpriseRecordSeriesCode">
    <vt:lpwstr>5;#ADM140|fdc85ba1-0671-407c-9ace-d011131f3a70</vt:lpwstr>
  </property>
  <property fmtid="{D5CDD505-2E9C-101B-9397-08002B2CF9AE}" pid="5" name="ContentTypeId">
    <vt:lpwstr>0x0101007D78528B139DC24C8DA778825C19EA9C</vt:lpwstr>
  </property>
  <property fmtid="{D5CDD505-2E9C-101B-9397-08002B2CF9AE}" pid="6" name="EnterpriseSensitivityClassification">
    <vt:lpwstr>3;#GREEN|ec74153f-63be-46a4-ae5f-1b86c809897d</vt:lpwstr>
  </property>
  <property fmtid="{D5CDD505-2E9C-101B-9397-08002B2CF9AE}" pid="7" name="EnterpriseSensitivityClassificationTaxHTField0">
    <vt:lpwstr>GREEN|ec74153f-63be-46a4-ae5f-1b86c809897d</vt:lpwstr>
  </property>
</Properties>
</file>